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1"/>
    <p:sldMasterId id="2147483682" r:id="rId2"/>
  </p:sldMasterIdLst>
  <p:notesMasterIdLst>
    <p:notesMasterId r:id="rId26"/>
  </p:notesMasterIdLst>
  <p:handoutMasterIdLst>
    <p:handoutMasterId r:id="rId27"/>
  </p:handoutMasterIdLst>
  <p:sldIdLst>
    <p:sldId id="333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10" r:id="rId2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5" d="100"/>
          <a:sy n="65" d="100"/>
        </p:scale>
        <p:origin x="-762" y="-96"/>
      </p:cViewPr>
      <p:guideLst>
        <p:guide orient="horz" pos="3945"/>
        <p:guide pos="29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1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565D6-C9A9-40B4-B6E6-5887FB414E06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1D2D21-C9A8-4673-BFA5-978DE05036F9}" type="slidenum">
              <a:rPr lang="en-US"/>
              <a:pPr/>
              <a:t>10</a:t>
            </a:fld>
            <a:endParaRPr lang="en-US"/>
          </a:p>
        </p:txBody>
      </p:sp>
      <p:sp>
        <p:nvSpPr>
          <p:cNvPr id="81922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rii.ricoh.com/~stork/DHSch2part1.ppt" TargetMode="External"/><Relationship Id="rId7" Type="http://schemas.openxmlformats.org/officeDocument/2006/relationships/hyperlink" Target="http://rst.gsfc.nasa.gov/Sect1/originals/Fig1_48.jpg" TargetMode="External"/><Relationship Id="rId2" Type="http://schemas.openxmlformats.org/officeDocument/2006/relationships/hyperlink" Target="http://www.ece.msstate.edu/research/isip/publications/courses/ece_8443/lectures/current/lecture_02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faculty.cs.tamu.edu/rgutier/courses/cs790_wi02/l4.pdf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rii.ricoh.com/~stork/DHSch2part2.ppt" TargetMode="External"/><Relationship Id="rId9" Type="http://schemas.openxmlformats.org/officeDocument/2006/relationships/hyperlink" Target="http://www.clarklabs.org/images/imgGallery/fig3.gif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2.png"/><Relationship Id="rId4" Type="http://schemas.openxmlformats.org/officeDocument/2006/relationships/oleObject" Target="../embeddings/oleObject3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URL</a:t>
            </a:r>
            <a:r>
              <a:rPr lang="en-US" sz="1800" b="1">
                <a:solidFill>
                  <a:schemeClr val="accent1"/>
                </a:solidFill>
              </a:rPr>
              <a:t>: </a:t>
            </a:r>
            <a:r>
              <a:rPr lang="en-US" sz="1800" b="1" smtClean="0">
                <a:solidFill>
                  <a:schemeClr val="accent2"/>
                </a:solidFill>
                <a:hlinkClick r:id="rId2"/>
              </a:rPr>
              <a:t>.../publications/courses/ece_8443/lectures/current/lecture_02.ppt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02: </a:t>
            </a:r>
            <a:r>
              <a:rPr lang="en-US" b="1" dirty="0" smtClean="0">
                <a:solidFill>
                  <a:schemeClr val="accent2"/>
                </a:solidFill>
              </a:rPr>
              <a:t>BAYESIAN DECISION THEORY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148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 Rule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Minimum Error Rate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Decision Surfaces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D.H.S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: Chapter 2 (Part 1)</a:t>
            </a:r>
            <a:r>
              <a:rPr lang="en-US" sz="1800" b="1" kern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kern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smtClean="0">
                <a:solidFill>
                  <a:schemeClr val="accent2"/>
                </a:solidFill>
                <a:latin typeface="+mn-lt"/>
                <a:hlinkClick r:id="rId4"/>
              </a:rPr>
              <a:t>D.H.S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4"/>
              </a:rPr>
              <a:t>: Chapter 2 (Part 2)</a:t>
            </a:r>
            <a:r>
              <a:rPr lang="en-US" sz="1800" b="1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smtClean="0">
                <a:solidFill>
                  <a:schemeClr val="accent2"/>
                </a:solidFill>
                <a:latin typeface="+mn-lt"/>
                <a:hlinkClick r:id="rId5"/>
              </a:rPr>
              <a:t>R.G.O. 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5"/>
              </a:rPr>
              <a:t>: Intro to PR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Picture 31" descr="Z:\ece_8443\img03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67629" y="1158834"/>
            <a:ext cx="4155044" cy="3116283"/>
          </a:xfrm>
          <a:prstGeom prst="rect">
            <a:avLst/>
          </a:prstGeom>
          <a:noFill/>
        </p:spPr>
      </p:pic>
      <p:pic>
        <p:nvPicPr>
          <p:cNvPr id="6" name="Picture 33" descr="Z:\ece_8443\Fig1_48.jp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36372" y="4269179"/>
            <a:ext cx="2410693" cy="1607129"/>
          </a:xfrm>
          <a:prstGeom prst="rect">
            <a:avLst/>
          </a:prstGeom>
          <a:noFill/>
        </p:spPr>
      </p:pic>
      <p:pic>
        <p:nvPicPr>
          <p:cNvPr id="7" name="Picture 32" descr="Z:\ece_8443\fig3.gif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 t="9390" b="16629"/>
          <a:stretch>
            <a:fillRect/>
          </a:stretch>
        </p:blipFill>
        <p:spPr bwMode="auto">
          <a:xfrm>
            <a:off x="6683903" y="4342125"/>
            <a:ext cx="2034707" cy="1548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201613" y="648206"/>
            <a:ext cx="8645525" cy="351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evidence, </a:t>
            </a:r>
            <a:r>
              <a:rPr lang="en-US" sz="1800" b="1" dirty="0" smtClean="0">
                <a:solidFill>
                  <a:schemeClr val="bg1"/>
                </a:solidFill>
              </a:rPr>
              <a:t>        , is </a:t>
            </a:r>
            <a:r>
              <a:rPr lang="en-US" sz="1800" b="1" dirty="0">
                <a:solidFill>
                  <a:schemeClr val="bg1"/>
                </a:solidFill>
              </a:rPr>
              <a:t>a scale factor that assures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conditional </a:t>
            </a:r>
            <a:r>
              <a:rPr lang="en-US" sz="1800" b="1" dirty="0">
                <a:solidFill>
                  <a:schemeClr val="bg1"/>
                </a:solidFill>
              </a:rPr>
              <a:t>probabilities sum to </a:t>
            </a:r>
            <a:r>
              <a:rPr lang="en-US" sz="1800" b="1" dirty="0" smtClean="0">
                <a:solidFill>
                  <a:schemeClr val="bg1"/>
                </a:solidFill>
              </a:rPr>
              <a:t>1: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</a:t>
            </a:r>
            <a:r>
              <a:rPr lang="en-US" sz="1800" b="1" dirty="0">
                <a:solidFill>
                  <a:schemeClr val="bg1"/>
                </a:solidFill>
              </a:rPr>
              <a:t>can eliminate the scale factor (which appears on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both </a:t>
            </a:r>
            <a:r>
              <a:rPr lang="en-US" sz="1800" b="1" dirty="0">
                <a:solidFill>
                  <a:schemeClr val="bg1"/>
                </a:solidFill>
              </a:rPr>
              <a:t>sides of the equation</a:t>
            </a:r>
            <a:r>
              <a:rPr lang="en-US" sz="1800" b="1" dirty="0" smtClean="0">
                <a:solidFill>
                  <a:schemeClr val="bg1"/>
                </a:solidFill>
              </a:rPr>
              <a:t>):</a:t>
            </a:r>
          </a:p>
          <a:p>
            <a:pPr marL="176213" indent="-176213">
              <a:spcBef>
                <a:spcPts val="4800"/>
              </a:spcBef>
              <a:spcAft>
                <a:spcPts val="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Special cases: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	                   : </a:t>
            </a:r>
            <a:r>
              <a:rPr lang="en-US" sz="1800" dirty="0" smtClean="0">
                <a:solidFill>
                  <a:schemeClr val="bg1"/>
                </a:solidFill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gives us no useful </a:t>
            </a:r>
            <a:r>
              <a:rPr lang="en-US" sz="1800" b="1" dirty="0" smtClean="0">
                <a:solidFill>
                  <a:schemeClr val="bg1"/>
                </a:solidFill>
              </a:rPr>
              <a:t>information.</a:t>
            </a:r>
          </a:p>
          <a:p>
            <a:pPr marL="339725" lvl="1" indent="-163513">
              <a:spcBef>
                <a:spcPts val="18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                        : decision </a:t>
            </a:r>
            <a:r>
              <a:rPr lang="en-US" sz="1800" b="1" dirty="0">
                <a:solidFill>
                  <a:schemeClr val="bg1"/>
                </a:solidFill>
              </a:rPr>
              <a:t>is based entirely on the </a:t>
            </a:r>
            <a:r>
              <a:rPr lang="en-US" sz="1800" b="1" dirty="0" smtClean="0">
                <a:solidFill>
                  <a:schemeClr val="bg1"/>
                </a:solidFill>
              </a:rPr>
              <a:t>likelihood             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Evidence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4735" y="1397203"/>
          <a:ext cx="1879600" cy="317500"/>
        </p:xfrm>
        <a:graphic>
          <a:graphicData uri="http://schemas.openxmlformats.org/presentationml/2006/ole">
            <p:oleObj spid="_x0000_s45057" name="Equation" r:id="rId3" imgW="1879560" imgH="317160" progId="Equation.3">
              <p:embed/>
            </p:oleObj>
          </a:graphicData>
        </a:graphic>
      </p:graphicFrame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454025" y="2477468"/>
          <a:ext cx="3987800" cy="317500"/>
        </p:xfrm>
        <a:graphic>
          <a:graphicData uri="http://schemas.openxmlformats.org/presentationml/2006/ole">
            <p:oleObj spid="_x0000_s45058" name="Equation" r:id="rId4" imgW="3987720" imgH="31716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675245" y="3452958"/>
          <a:ext cx="1625600" cy="317500"/>
        </p:xfrm>
        <a:graphic>
          <a:graphicData uri="http://schemas.openxmlformats.org/presentationml/2006/ole">
            <p:oleObj spid="_x0000_s45059" name="Equation" r:id="rId5" imgW="1625400" imgH="31716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645243" y="3959372"/>
          <a:ext cx="1384300" cy="292100"/>
        </p:xfrm>
        <a:graphic>
          <a:graphicData uri="http://schemas.openxmlformats.org/presentationml/2006/ole">
            <p:oleObj spid="_x0000_s45060" name="Equation" r:id="rId6" imgW="1384200" imgH="29196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6938912" y="3974375"/>
          <a:ext cx="698500" cy="317500"/>
        </p:xfrm>
        <a:graphic>
          <a:graphicData uri="http://schemas.openxmlformats.org/presentationml/2006/ole">
            <p:oleObj spid="_x0000_s45061" name="Equation" r:id="rId7" imgW="698400" imgH="31716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975929" y="665163"/>
          <a:ext cx="457200" cy="279400"/>
        </p:xfrm>
        <a:graphic>
          <a:graphicData uri="http://schemas.openxmlformats.org/presentationml/2006/ole">
            <p:oleObj spid="_x0000_s45062" name="Equation" r:id="rId8" imgW="457200" imgH="2793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72783" y="607319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Bef>
                <a:spcPts val="12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Generalization of the preceding ideas: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of more than one feature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length and lightness)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Use more than two states of nature</a:t>
            </a:r>
            <a:br>
              <a:rPr lang="en-US" sz="1800" b="1" dirty="0">
                <a:solidFill>
                  <a:schemeClr val="bg1"/>
                </a:solidFill>
                <a:latin typeface="+mn-lt"/>
              </a:rPr>
            </a:br>
            <a:r>
              <a:rPr lang="en-US" sz="1800" b="1" dirty="0">
                <a:solidFill>
                  <a:schemeClr val="bg1"/>
                </a:solidFill>
                <a:latin typeface="+mn-lt"/>
              </a:rPr>
              <a:t>(e.g., N-way classification)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Allowing actions other than a decision to decide on the state of nature (e.g., rejection: refusing to take an action when alternatives are close or confidence is low)</a:t>
            </a:r>
          </a:p>
          <a:p>
            <a:pPr marL="571500" lvl="1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Introduce a loss of function which is more general than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the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probability of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error (e.g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., errors are not equally costly)</a:t>
            </a:r>
          </a:p>
          <a:p>
            <a:pPr marL="228600" indent="-228600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Let us replace the scalar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by the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vector, x,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in a </a:t>
            </a:r>
            <a:r>
              <a:rPr lang="en-US" sz="1800" b="1" i="1" dirty="0" smtClean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-dimensional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Euclidean space, </a:t>
            </a:r>
            <a:r>
              <a:rPr lang="en-US" sz="1800" i="1" dirty="0">
                <a:solidFill>
                  <a:schemeClr val="bg1"/>
                </a:solidFill>
                <a:latin typeface="+mn-lt"/>
              </a:rPr>
              <a:t>R</a:t>
            </a:r>
            <a:r>
              <a:rPr lang="en-US" sz="1800" i="1" baseline="30000" dirty="0">
                <a:solidFill>
                  <a:schemeClr val="bg1"/>
                </a:solidFill>
                <a:latin typeface="+mn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,</a:t>
            </a:r>
            <a:r>
              <a:rPr lang="en-US" sz="1800" b="1" baseline="30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called the </a:t>
            </a:r>
            <a:r>
              <a:rPr lang="en-US" sz="1800" b="1" i="1" dirty="0">
                <a:solidFill>
                  <a:schemeClr val="bg1"/>
                </a:solidFill>
                <a:latin typeface="+mn-lt"/>
              </a:rPr>
              <a:t>feature space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Generalization of the Two-Class Problem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175292" y="657021"/>
            <a:ext cx="87344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,…,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}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categories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{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 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,…, 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a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}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set of “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a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” possible actions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(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the loss incurred for taking action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when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the state of nature is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j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posterior,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             , can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be computed from Bayes formula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r>
              <a:rPr lang="en-US" sz="1800" b="1" dirty="0" smtClean="0">
                <a:solidFill>
                  <a:schemeClr val="bg1"/>
                </a:solidFill>
              </a:rPr>
              <a:t>	where the evidence 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expected loss from taking action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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b="1" baseline="-25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is:</a:t>
            </a:r>
          </a:p>
          <a:p>
            <a:pPr marL="176213" indent="-176213">
              <a:spcBef>
                <a:spcPts val="7200"/>
              </a:spcBef>
              <a:spcAft>
                <a:spcPts val="0"/>
              </a:spcAft>
            </a:pPr>
            <a:endParaRPr 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436998" y="2438146"/>
          <a:ext cx="2438400" cy="635000"/>
        </p:xfrm>
        <a:graphic>
          <a:graphicData uri="http://schemas.openxmlformats.org/presentationml/2006/ole">
            <p:oleObj spid="_x0000_s32770" name="Equation" r:id="rId3" imgW="2438280" imgH="634680" progId="Equation.3">
              <p:embed/>
            </p:oleObj>
          </a:graphicData>
        </a:graphic>
      </p:graphicFrame>
      <p:graphicFrame>
        <p:nvGraphicFramePr>
          <p:cNvPr id="150538" name="Object 10"/>
          <p:cNvGraphicFramePr>
            <a:graphicFrameLocks noChangeAspect="1"/>
          </p:cNvGraphicFramePr>
          <p:nvPr/>
        </p:nvGraphicFramePr>
        <p:xfrm>
          <a:off x="440865" y="3661136"/>
          <a:ext cx="2413000" cy="660400"/>
        </p:xfrm>
        <a:graphic>
          <a:graphicData uri="http://schemas.openxmlformats.org/presentationml/2006/ole">
            <p:oleObj spid="_x0000_s32771" name="Equation" r:id="rId4" imgW="2412720" imgH="660240" progId="Equation.3">
              <p:embed/>
            </p:oleObj>
          </a:graphicData>
        </a:graphic>
      </p:graphicFrame>
      <p:graphicFrame>
        <p:nvGraphicFramePr>
          <p:cNvPr id="150542" name="Object 14"/>
          <p:cNvGraphicFramePr>
            <a:graphicFrameLocks noChangeAspect="1"/>
          </p:cNvGraphicFramePr>
          <p:nvPr/>
        </p:nvGraphicFramePr>
        <p:xfrm>
          <a:off x="440865" y="4729370"/>
          <a:ext cx="2921000" cy="660400"/>
        </p:xfrm>
        <a:graphic>
          <a:graphicData uri="http://schemas.openxmlformats.org/presentationml/2006/ole">
            <p:oleObj spid="_x0000_s32772" name="Equation" r:id="rId5" imgW="2920680" imgH="660240" progId="Equation.3">
              <p:embed/>
            </p:oleObj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Loss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32773" name="Object 6"/>
          <p:cNvGraphicFramePr>
            <a:graphicFrameLocks noChangeAspect="1"/>
          </p:cNvGraphicFramePr>
          <p:nvPr/>
        </p:nvGraphicFramePr>
        <p:xfrm>
          <a:off x="2034339" y="1905073"/>
          <a:ext cx="787400" cy="393700"/>
        </p:xfrm>
        <a:graphic>
          <a:graphicData uri="http://schemas.openxmlformats.org/presentationml/2006/ole">
            <p:oleObj spid="_x0000_s32773" name="Equation" r:id="rId6" imgW="787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204788" y="699225"/>
            <a:ext cx="8734425" cy="211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An expected loss is called a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i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called the conditional risk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 general decision rule is a function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that tells us which action to take for every possible observation.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overall risk is given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by:</a:t>
            </a:r>
          </a:p>
          <a:p>
            <a:pPr marL="228600" indent="-228600">
              <a:spcBef>
                <a:spcPts val="36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If we choose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(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so that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R(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))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is as small as possible for every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the overall risk will be minimized.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Compute the conditional risk for every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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and select the action that minimizes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R(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This is denoted </a:t>
            </a:r>
            <a:r>
              <a:rPr lang="en-US" sz="1800" i="1" dirty="0" smtClean="0">
                <a:solidFill>
                  <a:schemeClr val="bg1"/>
                </a:solidFill>
                <a:sym typeface="Symbol" pitchFamily="18" charset="2"/>
              </a:rPr>
              <a:t>R*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and is referred to as the Bayes risk.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Bayes risk is the best performance that can be achieved (for the given data set  or problem definition).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455613" y="2686661"/>
          <a:ext cx="2260600" cy="292100"/>
        </p:xfrm>
        <a:graphic>
          <a:graphicData uri="http://schemas.openxmlformats.org/presentationml/2006/ole">
            <p:oleObj spid="_x0000_s33794" name="Equation" r:id="rId3" imgW="2260440" imgH="291960" progId="Equation.3">
              <p:embed/>
            </p:oleObj>
          </a:graphicData>
        </a:graphic>
      </p:graphicFrame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214313" y="3417515"/>
            <a:ext cx="8734425" cy="18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 Risk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190040" y="614818"/>
            <a:ext cx="8734425" cy="522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Let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correspond to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to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ij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 = (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</a:p>
          <a:p>
            <a:pPr marL="228600" indent="-228600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The conditional risk is given by: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R(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= 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+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endParaRPr lang="en-US" sz="1800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143000" lvl="2" indent="-228600">
              <a:spcAft>
                <a:spcPts val="1200"/>
              </a:spcAft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R(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= 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+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endParaRPr lang="en-US" sz="1800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Our decision rule is:</a:t>
            </a:r>
          </a:p>
          <a:p>
            <a:pPr marL="228600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		choose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if: R(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&lt; R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</a:t>
            </a:r>
            <a:r>
              <a:rPr lang="en-US" sz="1800" baseline="-250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);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/>
            </a:r>
            <a:b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</a:b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	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otherwise decide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 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  <a:endParaRPr lang="en-US" sz="1800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228600" indent="-228600">
              <a:spcBef>
                <a:spcPct val="25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This results in the equivalent rule: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choose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if: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&gt;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;</a:t>
            </a:r>
          </a:p>
          <a:p>
            <a:pPr marL="1143000" lvl="2" indent="-2286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otherwise decide</a:t>
            </a:r>
            <a:r>
              <a:rPr lang="en-US" sz="1800" b="1" baseline="-25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2</a:t>
            </a:r>
          </a:p>
          <a:p>
            <a:pPr marL="228600" indent="-228600">
              <a:spcBef>
                <a:spcPct val="200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If the loss incurred for making an error is greater than that incurred for being correct, the factors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11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22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are positive, and the ratio of these factors simply scales the posteriors.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Two-Category Classification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7" name="Rectangle 11"/>
          <p:cNvSpPr>
            <a:spLocks noChangeArrowheads="1"/>
          </p:cNvSpPr>
          <p:nvPr/>
        </p:nvSpPr>
        <p:spPr bwMode="auto">
          <a:xfrm>
            <a:off x="190040" y="699225"/>
            <a:ext cx="8734425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By employing Bayes formula, we can replace the posteriors by the prior probabilities and conditional densities:</a:t>
            </a:r>
          </a:p>
          <a:p>
            <a:pPr marL="228600" indent="-228600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	choose 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if</a:t>
            </a: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:</a:t>
            </a:r>
          </a:p>
          <a:p>
            <a:pPr marL="228600" indent="-228600">
              <a:spcAft>
                <a:spcPts val="600"/>
              </a:spcAft>
              <a:tabLst>
                <a:tab pos="914400" algn="l"/>
              </a:tabLst>
            </a:pP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en-US" sz="1800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21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11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 p(</a:t>
            </a:r>
            <a:r>
              <a:rPr lang="en-US" sz="1800" b="1" dirty="0">
                <a:solidFill>
                  <a:schemeClr val="bg1"/>
                </a:solidFill>
                <a:latin typeface="+mn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|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 P(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 &gt; 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(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12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22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 p(</a:t>
            </a:r>
            <a:r>
              <a:rPr lang="en-US" sz="1800" b="1" dirty="0">
                <a:solidFill>
                  <a:schemeClr val="bg1"/>
                </a:solidFill>
                <a:latin typeface="+mn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|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 P(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2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n-lt"/>
                <a:sym typeface="Symbol" pitchFamily="18" charset="2"/>
              </a:rPr>
              <a:t>;</a:t>
            </a:r>
          </a:p>
          <a:p>
            <a:pPr marL="339725" lvl="2" indent="-163513">
              <a:spcAft>
                <a:spcPts val="600"/>
              </a:spcAft>
              <a:tabLst>
                <a:tab pos="457200" algn="l"/>
              </a:tabLst>
            </a:pPr>
            <a:r>
              <a:rPr lang="en-US" sz="1800" b="1" dirty="0" smtClean="0">
                <a:solidFill>
                  <a:schemeClr val="bg1"/>
                </a:solidFill>
                <a:latin typeface="+mn-lt"/>
              </a:rPr>
              <a:t>		otherwise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decide</a:t>
            </a:r>
            <a:r>
              <a:rPr lang="en-US" sz="1800" b="1" baseline="-250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</a:rPr>
              <a:t>2</a:t>
            </a:r>
          </a:p>
          <a:p>
            <a:pPr marL="176213" indent="-176213">
              <a:spcBef>
                <a:spcPct val="25000"/>
              </a:spcBef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If 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21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- </a:t>
            </a:r>
            <a:r>
              <a:rPr lang="en-US" sz="1800" baseline="-25000" dirty="0">
                <a:solidFill>
                  <a:schemeClr val="bg1"/>
                </a:solidFill>
                <a:latin typeface="+mn-lt"/>
                <a:sym typeface="Symbol" pitchFamily="18" charset="2"/>
              </a:rPr>
              <a:t>11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is positive, our rule becomes:</a:t>
            </a:r>
          </a:p>
          <a:p>
            <a:pPr marL="228600" indent="-228600">
              <a:spcBef>
                <a:spcPct val="20000"/>
              </a:spcBef>
            </a:pPr>
            <a:endParaRPr lang="en-US" sz="18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60768" name="Object 0"/>
          <p:cNvGraphicFramePr>
            <a:graphicFrameLocks noChangeAspect="1"/>
          </p:cNvGraphicFramePr>
          <p:nvPr/>
        </p:nvGraphicFramePr>
        <p:xfrm>
          <a:off x="470469" y="2954338"/>
          <a:ext cx="3886200" cy="609600"/>
        </p:xfrm>
        <a:graphic>
          <a:graphicData uri="http://schemas.openxmlformats.org/presentationml/2006/ole">
            <p:oleObj spid="_x0000_s34818" name="Equation" r:id="rId3" imgW="3886200" imgH="609480" progId="Equation.3">
              <p:embed/>
            </p:oleObj>
          </a:graphicData>
        </a:graphic>
      </p:graphicFrame>
      <p:sp>
        <p:nvSpPr>
          <p:cNvPr id="147469" name="Rectangle 13"/>
          <p:cNvSpPr>
            <a:spLocks noChangeArrowheads="1"/>
          </p:cNvSpPr>
          <p:nvPr/>
        </p:nvSpPr>
        <p:spPr bwMode="auto">
          <a:xfrm>
            <a:off x="194802" y="3700375"/>
            <a:ext cx="8734425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If the loss factors are identical, and the prior probabilities are equal, this reduces to a standard likelihood ratio:</a:t>
            </a:r>
          </a:p>
        </p:txBody>
      </p:sp>
      <p:graphicFrame>
        <p:nvGraphicFramePr>
          <p:cNvPr id="160769" name="Object 1"/>
          <p:cNvGraphicFramePr>
            <a:graphicFrameLocks noChangeAspect="1"/>
          </p:cNvGraphicFramePr>
          <p:nvPr/>
        </p:nvGraphicFramePr>
        <p:xfrm>
          <a:off x="454025" y="4443668"/>
          <a:ext cx="2476500" cy="609600"/>
        </p:xfrm>
        <a:graphic>
          <a:graphicData uri="http://schemas.openxmlformats.org/presentationml/2006/ole">
            <p:oleObj spid="_x0000_s34819" name="Equation" r:id="rId4" imgW="2476440" imgH="60948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Likelihood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201613" y="606002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Consider a symmetrical or zero-one loss function:</a:t>
            </a: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930275" y="454025"/>
            <a:ext cx="7329488" cy="36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endParaRPr lang="en-US" sz="1800">
              <a:solidFill>
                <a:srgbClr val="004000"/>
              </a:solidFill>
              <a:latin typeface="+mn-lt"/>
            </a:endParaRPr>
          </a:p>
        </p:txBody>
      </p:sp>
      <p:graphicFrame>
        <p:nvGraphicFramePr>
          <p:cNvPr id="161792" name="Object 0"/>
          <p:cNvGraphicFramePr>
            <a:graphicFrameLocks noChangeAspect="1"/>
          </p:cNvGraphicFramePr>
          <p:nvPr/>
        </p:nvGraphicFramePr>
        <p:xfrm>
          <a:off x="454025" y="1005707"/>
          <a:ext cx="3302000" cy="647700"/>
        </p:xfrm>
        <a:graphic>
          <a:graphicData uri="http://schemas.openxmlformats.org/presentationml/2006/ole">
            <p:oleObj spid="_x0000_s35842" name="Equation" r:id="rId3" imgW="3301920" imgH="647640" progId="Equation.3">
              <p:embed/>
            </p:oleObj>
          </a:graphicData>
        </a:graphic>
      </p:graphicFrame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254000" y="1774511"/>
            <a:ext cx="86455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The conditional risk is:</a:t>
            </a:r>
          </a:p>
        </p:txBody>
      </p:sp>
      <p:graphicFrame>
        <p:nvGraphicFramePr>
          <p:cNvPr id="161793" name="Object 1"/>
          <p:cNvGraphicFramePr>
            <a:graphicFrameLocks noChangeAspect="1"/>
          </p:cNvGraphicFramePr>
          <p:nvPr/>
        </p:nvGraphicFramePr>
        <p:xfrm>
          <a:off x="454025" y="2148810"/>
          <a:ext cx="2730500" cy="1727200"/>
        </p:xfrm>
        <a:graphic>
          <a:graphicData uri="http://schemas.openxmlformats.org/presentationml/2006/ole">
            <p:oleObj spid="_x0000_s35843" name="Equation" r:id="rId4" imgW="2730240" imgH="1726920" progId="Equation.3">
              <p:embed/>
            </p:oleObj>
          </a:graphicData>
        </a:graphic>
      </p:graphicFrame>
      <p:sp>
        <p:nvSpPr>
          <p:cNvPr id="148501" name="Rectangle 21"/>
          <p:cNvSpPr>
            <a:spLocks noChangeArrowheads="1"/>
          </p:cNvSpPr>
          <p:nvPr/>
        </p:nvSpPr>
        <p:spPr bwMode="auto">
          <a:xfrm>
            <a:off x="254000" y="3987704"/>
            <a:ext cx="86455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	The conditional risk is the average probability of error.</a:t>
            </a:r>
          </a:p>
          <a:p>
            <a:pPr marL="176213" indent="-176213"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n-lt"/>
              </a:rPr>
              <a:t>To minimize error, maximize 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n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n-lt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n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n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n-lt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n-lt"/>
                <a:cs typeface="Arial" charset="0"/>
              </a:rPr>
              <a:t>— also known as </a:t>
            </a:r>
            <a:r>
              <a:rPr lang="en-US" sz="1800" b="1" i="1" dirty="0">
                <a:solidFill>
                  <a:schemeClr val="bg1"/>
                </a:solidFill>
                <a:latin typeface="+mn-lt"/>
                <a:cs typeface="Arial" charset="0"/>
              </a:rPr>
              <a:t>maximum a posteriori decoding</a:t>
            </a:r>
            <a:r>
              <a:rPr lang="en-US" sz="1800" b="1" dirty="0">
                <a:solidFill>
                  <a:schemeClr val="bg1"/>
                </a:solidFill>
                <a:latin typeface="+mn-lt"/>
                <a:cs typeface="Arial" charset="0"/>
              </a:rPr>
              <a:t> (MAP).</a:t>
            </a:r>
            <a:endParaRPr lang="en-US" sz="18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Minimum Error Rate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01613" y="743456"/>
            <a:ext cx="864552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Minimum error rate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classification: choose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if: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&gt; P(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for all 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ji</a:t>
            </a:r>
            <a:endParaRPr lang="en-US" sz="1800" baseline="-25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56678" name="Picture 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 l="17117" r="17624" b="31480"/>
          <a:stretch>
            <a:fillRect/>
          </a:stretch>
        </p:blipFill>
        <p:spPr bwMode="auto">
          <a:xfrm>
            <a:off x="233363" y="3719215"/>
            <a:ext cx="2449513" cy="1876425"/>
          </a:xfrm>
          <a:prstGeom prst="rect">
            <a:avLst/>
          </a:prstGeom>
          <a:noFill/>
        </p:spPr>
      </p:pic>
      <p:pic>
        <p:nvPicPr>
          <p:cNvPr id="156680" name="Picture 8"/>
          <p:cNvPicPr>
            <a:picLocks noChangeAspect="1" noChangeArrowheads="1"/>
          </p:cNvPicPr>
          <p:nvPr/>
        </p:nvPicPr>
        <p:blipFill>
          <a:blip r:embed="rId3"/>
          <a:srcRect l="17432" r="16513" b="33945"/>
          <a:stretch>
            <a:fillRect/>
          </a:stretch>
        </p:blipFill>
        <p:spPr bwMode="auto">
          <a:xfrm>
            <a:off x="233363" y="1352550"/>
            <a:ext cx="280987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6681" name="Picture 9"/>
          <p:cNvPicPr>
            <a:picLocks noChangeAspect="1" noChangeArrowheads="1"/>
          </p:cNvPicPr>
          <p:nvPr/>
        </p:nvPicPr>
        <p:blipFill>
          <a:blip r:embed="rId4"/>
          <a:srcRect l="15456" r="15598" b="30417"/>
          <a:stretch>
            <a:fillRect/>
          </a:stretch>
        </p:blipFill>
        <p:spPr bwMode="auto">
          <a:xfrm>
            <a:off x="3406877" y="1548370"/>
            <a:ext cx="5737123" cy="450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Likelihood Ratio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201613" y="616844"/>
            <a:ext cx="8645525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Design our classifier to minimize the worst overall </a:t>
            </a:r>
            <a:r>
              <a:rPr lang="en-US" sz="1800" b="1" dirty="0" smtClean="0">
                <a:solidFill>
                  <a:schemeClr val="bg1"/>
                </a:solidFill>
              </a:rPr>
              <a:t>risk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(</a:t>
            </a:r>
            <a:r>
              <a:rPr lang="en-US" sz="1800" b="1" dirty="0">
                <a:solidFill>
                  <a:schemeClr val="bg1"/>
                </a:solidFill>
              </a:rPr>
              <a:t>avoid catastrophic failures)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Factor overall risk into contributions for each region:</a:t>
            </a:r>
            <a:endParaRPr lang="en-US" sz="1800" b="1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162816" name="Object 0"/>
          <p:cNvGraphicFramePr>
            <a:graphicFrameLocks noChangeAspect="1"/>
          </p:cNvGraphicFramePr>
          <p:nvPr/>
        </p:nvGraphicFramePr>
        <p:xfrm>
          <a:off x="484188" y="1669897"/>
          <a:ext cx="4368800" cy="1079500"/>
        </p:xfrm>
        <a:graphic>
          <a:graphicData uri="http://schemas.openxmlformats.org/presentationml/2006/ole">
            <p:oleObj spid="_x0000_s36866" name="Equation" r:id="rId3" imgW="4368600" imgH="1079280" progId="Equation.3">
              <p:embed/>
            </p:oleObj>
          </a:graphicData>
        </a:graphic>
      </p:graphicFrame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254000" y="2918222"/>
            <a:ext cx="86455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a simplified notation (Van Trees, 1968):</a:t>
            </a:r>
            <a:endParaRPr lang="en-US" sz="1800" b="1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162817" name="Object 1"/>
          <p:cNvGraphicFramePr>
            <a:graphicFrameLocks noChangeAspect="1"/>
          </p:cNvGraphicFramePr>
          <p:nvPr/>
        </p:nvGraphicFramePr>
        <p:xfrm>
          <a:off x="484188" y="3387008"/>
          <a:ext cx="3505200" cy="1435100"/>
        </p:xfrm>
        <a:graphic>
          <a:graphicData uri="http://schemas.openxmlformats.org/presentationml/2006/ole">
            <p:oleObj spid="_x0000_s36867" name="Equation" r:id="rId4" imgW="3504960" imgH="143496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Minimax</a:t>
            </a:r>
            <a:r>
              <a:rPr lang="en-US" b="1" dirty="0" smtClean="0">
                <a:solidFill>
                  <a:schemeClr val="accent2"/>
                </a:solidFill>
              </a:rPr>
              <a:t> Criterion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01" name="Object 5"/>
          <p:cNvGraphicFramePr>
            <a:graphicFrameLocks noChangeAspect="1"/>
          </p:cNvGraphicFramePr>
          <p:nvPr/>
        </p:nvGraphicFramePr>
        <p:xfrm>
          <a:off x="484188" y="1130043"/>
          <a:ext cx="4089400" cy="292100"/>
        </p:xfrm>
        <a:graphic>
          <a:graphicData uri="http://schemas.openxmlformats.org/presentationml/2006/ole">
            <p:oleObj spid="_x0000_s37890" name="Equation" r:id="rId3" imgW="4089240" imgH="291960" progId="Equation.3">
              <p:embed/>
            </p:oleObj>
          </a:graphicData>
        </a:graphic>
      </p:graphicFrame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186865" y="701252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We can rewrite the risk: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endParaRPr lang="en-US" sz="1800" b="1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157703" name="Object 7"/>
          <p:cNvGraphicFramePr>
            <a:graphicFrameLocks noChangeAspect="1"/>
          </p:cNvGraphicFramePr>
          <p:nvPr/>
        </p:nvGraphicFramePr>
        <p:xfrm>
          <a:off x="484188" y="2021093"/>
          <a:ext cx="5029200" cy="292100"/>
        </p:xfrm>
        <a:graphic>
          <a:graphicData uri="http://schemas.openxmlformats.org/presentationml/2006/ole">
            <p:oleObj spid="_x0000_s37891" name="Equation" r:id="rId4" imgW="5029200" imgH="291960" progId="Equation.3">
              <p:embed/>
            </p:oleObj>
          </a:graphicData>
        </a:graphic>
      </p:graphicFrame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194548" y="1587077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Note that I</a:t>
            </a:r>
            <a:r>
              <a:rPr lang="en-US" sz="1800" b="1" baseline="-25000" dirty="0">
                <a:solidFill>
                  <a:schemeClr val="bg1"/>
                </a:solidFill>
              </a:rPr>
              <a:t>11</a:t>
            </a:r>
            <a:r>
              <a:rPr lang="en-US" sz="1800" b="1" dirty="0">
                <a:solidFill>
                  <a:schemeClr val="bg1"/>
                </a:solidFill>
              </a:rPr>
              <a:t>=1-I</a:t>
            </a:r>
            <a:r>
              <a:rPr lang="en-US" sz="1800" b="1" baseline="-25000" dirty="0">
                <a:solidFill>
                  <a:schemeClr val="bg1"/>
                </a:solidFill>
              </a:rPr>
              <a:t>21 </a:t>
            </a:r>
            <a:r>
              <a:rPr lang="en-US" sz="1800" b="1" dirty="0">
                <a:solidFill>
                  <a:schemeClr val="bg1"/>
                </a:solidFill>
              </a:rPr>
              <a:t>and I</a:t>
            </a:r>
            <a:r>
              <a:rPr lang="en-US" sz="1800" b="1" baseline="-25000" dirty="0">
                <a:solidFill>
                  <a:schemeClr val="bg1"/>
                </a:solidFill>
              </a:rPr>
              <a:t>22</a:t>
            </a:r>
            <a:r>
              <a:rPr lang="en-US" sz="1800" b="1" dirty="0">
                <a:solidFill>
                  <a:schemeClr val="bg1"/>
                </a:solidFill>
              </a:rPr>
              <a:t>=1-I</a:t>
            </a:r>
            <a:r>
              <a:rPr lang="en-US" sz="1800" b="1" baseline="-25000" dirty="0">
                <a:solidFill>
                  <a:schemeClr val="bg1"/>
                </a:solidFill>
              </a:rPr>
              <a:t>12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endParaRPr lang="en-US" sz="1800" b="1" baseline="-25000" dirty="0">
              <a:solidFill>
                <a:schemeClr val="bg1"/>
              </a:solidFill>
            </a:endParaRP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254000" y="2463377"/>
            <a:ext cx="86455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>
                <a:solidFill>
                  <a:schemeClr val="bg1"/>
                </a:solidFill>
              </a:rPr>
              <a:t>	We make this substitution because we want the risk in terms of error probabilities and priors.</a:t>
            </a:r>
            <a:endParaRPr lang="en-US" sz="1800" b="1" baseline="-25000">
              <a:solidFill>
                <a:schemeClr val="bg1"/>
              </a:solidFill>
            </a:endParaRPr>
          </a:p>
        </p:txBody>
      </p:sp>
      <p:graphicFrame>
        <p:nvGraphicFramePr>
          <p:cNvPr id="157710" name="Object 14"/>
          <p:cNvGraphicFramePr>
            <a:graphicFrameLocks noChangeAspect="1"/>
          </p:cNvGraphicFramePr>
          <p:nvPr/>
        </p:nvGraphicFramePr>
        <p:xfrm>
          <a:off x="484188" y="3706609"/>
          <a:ext cx="5461000" cy="1689100"/>
        </p:xfrm>
        <a:graphic>
          <a:graphicData uri="http://schemas.openxmlformats.org/presentationml/2006/ole">
            <p:oleObj spid="_x0000_s37892" name="Equation" r:id="rId5" imgW="5460840" imgH="1688760" progId="Equation.3">
              <p:embed/>
            </p:oleObj>
          </a:graphicData>
        </a:graphic>
      </p:graphicFrame>
      <p:sp>
        <p:nvSpPr>
          <p:cNvPr id="157711" name="Rectangle 15"/>
          <p:cNvSpPr>
            <a:spLocks noChangeArrowheads="1"/>
          </p:cNvSpPr>
          <p:nvPr/>
        </p:nvSpPr>
        <p:spPr bwMode="auto">
          <a:xfrm>
            <a:off x="195008" y="3320627"/>
            <a:ext cx="8645525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Multiply out, add and subtract P</a:t>
            </a:r>
            <a:r>
              <a:rPr lang="en-US" sz="1800" b="1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</a:t>
            </a:r>
            <a:r>
              <a:rPr lang="en-US" sz="1800" b="1" baseline="-25000" dirty="0">
                <a:solidFill>
                  <a:schemeClr val="bg1"/>
                </a:solidFill>
                <a:sym typeface="Symbol" pitchFamily="18" charset="2"/>
              </a:rPr>
              <a:t>21</a:t>
            </a:r>
            <a:r>
              <a:rPr lang="en-US" sz="1800" b="1" dirty="0">
                <a:solidFill>
                  <a:schemeClr val="bg1"/>
                </a:solidFill>
              </a:rPr>
              <a:t>, and rearrange:</a:t>
            </a:r>
            <a:endParaRPr lang="en-US" sz="1800" b="1" baseline="-25000" dirty="0">
              <a:solidFill>
                <a:schemeClr val="bg1"/>
              </a:solidFill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Minimax</a:t>
            </a:r>
            <a:r>
              <a:rPr lang="en-US" b="1" dirty="0" smtClean="0">
                <a:solidFill>
                  <a:schemeClr val="accent2"/>
                </a:solidFill>
              </a:rPr>
              <a:t> Criterion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3155"/>
          <p:cNvSpPr>
            <a:spLocks noChangeArrowheads="1"/>
          </p:cNvSpPr>
          <p:nvPr/>
        </p:nvSpPr>
        <p:spPr bwMode="auto">
          <a:xfrm>
            <a:off x="187531" y="691727"/>
            <a:ext cx="8645525" cy="349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Bayesian decision theory is a fundamental statistical approach to the problem of pattern classification.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Quantify the tradeoffs between various classification decisions using probability and the costs that accompany these decisions.</a:t>
            </a:r>
          </a:p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Assume all relevant probability distributions are known (later we will learn how to estimate these from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we exploit prior knowledge in our fish classification problem: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Are the sequence of fish predictable? (statistics)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Is each class equally probable? (uniform priors)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What is the cost of an error? (risk, optimization)</a:t>
            </a:r>
          </a:p>
        </p:txBody>
      </p:sp>
      <p:sp>
        <p:nvSpPr>
          <p:cNvPr id="80899" name="Rectangle 3075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Probability Decision Theory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69440" y="1157185"/>
          <a:ext cx="4889500" cy="3416300"/>
        </p:xfrm>
        <a:graphic>
          <a:graphicData uri="http://schemas.openxmlformats.org/presentationml/2006/ole">
            <p:oleObj spid="_x0000_s38914" name="Equation" r:id="rId3" imgW="4889160" imgH="3416040" progId="Equation.3">
              <p:embed/>
            </p:oleObj>
          </a:graphicData>
        </a:graphic>
      </p:graphicFrame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195008" y="642953"/>
            <a:ext cx="864552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Note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 =1- P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Expansion of the Risk Function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498475" y="960079"/>
          <a:ext cx="4889500" cy="647700"/>
        </p:xfrm>
        <a:graphic>
          <a:graphicData uri="http://schemas.openxmlformats.org/presentationml/2006/ole">
            <p:oleObj spid="_x0000_s39938" name="Equation" r:id="rId3" imgW="4889160" imgH="647640" progId="Equation.3">
              <p:embed/>
            </p:oleObj>
          </a:graphicData>
        </a:graphic>
      </p:graphicFrame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95008" y="586681"/>
            <a:ext cx="8645525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Note that the risk is linear in P</a:t>
            </a:r>
            <a:r>
              <a:rPr lang="en-US" sz="1800" b="1" baseline="-25000" dirty="0">
                <a:solidFill>
                  <a:schemeClr val="bg1"/>
                </a:solidFill>
              </a:rPr>
              <a:t>2: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195008" y="1781002"/>
            <a:ext cx="864552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we can find a boundary such that the second term is zero, then the </a:t>
            </a:r>
            <a:r>
              <a:rPr lang="en-US" sz="1800" b="1" dirty="0" err="1">
                <a:solidFill>
                  <a:schemeClr val="bg1"/>
                </a:solidFill>
              </a:rPr>
              <a:t>minimax</a:t>
            </a:r>
            <a:r>
              <a:rPr lang="en-US" sz="1800" b="1" dirty="0">
                <a:solidFill>
                  <a:schemeClr val="bg1"/>
                </a:solidFill>
              </a:rPr>
              <a:t> risk becomes:</a:t>
            </a:r>
          </a:p>
        </p:txBody>
      </p:sp>
      <p:graphicFrame>
        <p:nvGraphicFramePr>
          <p:cNvPr id="159753" name="Object 9"/>
          <p:cNvGraphicFramePr>
            <a:graphicFrameLocks noChangeAspect="1"/>
          </p:cNvGraphicFramePr>
          <p:nvPr/>
        </p:nvGraphicFramePr>
        <p:xfrm>
          <a:off x="498475" y="2465541"/>
          <a:ext cx="4851400" cy="292100"/>
        </p:xfrm>
        <a:graphic>
          <a:graphicData uri="http://schemas.openxmlformats.org/presentationml/2006/ole">
            <p:oleObj spid="_x0000_s39939" name="Equation" r:id="rId4" imgW="4851360" imgH="291960" progId="Equation.3">
              <p:embed/>
            </p:oleObj>
          </a:graphicData>
        </a:graphic>
      </p:graphicFrame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195008" y="2920182"/>
            <a:ext cx="4956175" cy="33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each value of the prior, there is an associated Bayes error rate.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err="1">
                <a:solidFill>
                  <a:schemeClr val="accent1"/>
                </a:solidFill>
              </a:rPr>
              <a:t>Minimax</a:t>
            </a:r>
            <a:r>
              <a:rPr lang="en-US" sz="1800" b="1" dirty="0">
                <a:solidFill>
                  <a:schemeClr val="accent1"/>
                </a:solidFill>
              </a:rPr>
              <a:t>: </a:t>
            </a:r>
            <a:r>
              <a:rPr lang="en-US" sz="1800" b="1" dirty="0">
                <a:solidFill>
                  <a:schemeClr val="bg1"/>
                </a:solidFill>
              </a:rPr>
              <a:t>find the maximum Bayes error for the prior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, and then use the corresponding decision region.</a:t>
            </a:r>
          </a:p>
        </p:txBody>
      </p:sp>
      <p:pic>
        <p:nvPicPr>
          <p:cNvPr id="159755" name="Picture 11"/>
          <p:cNvPicPr>
            <a:picLocks noChangeAspect="1" noChangeArrowheads="1"/>
          </p:cNvPicPr>
          <p:nvPr/>
        </p:nvPicPr>
        <p:blipFill>
          <a:blip r:embed="rId5"/>
          <a:srcRect l="14999" t="25102" r="30104" b="25926"/>
          <a:stretch>
            <a:fillRect/>
          </a:stretch>
        </p:blipFill>
        <p:spPr bwMode="auto">
          <a:xfrm>
            <a:off x="5464175" y="2909884"/>
            <a:ext cx="346075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Explanation of the Risk Function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172117" y="687184"/>
            <a:ext cx="8645525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Guarantee the total risk is less than some fixed constant (or cost).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Minimize the risk subject to the constraint:</a:t>
            </a:r>
            <a:endParaRPr lang="en-US" sz="1800" b="1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153606" name="Object 6"/>
          <p:cNvGraphicFramePr>
            <a:graphicFrameLocks noChangeAspect="1"/>
          </p:cNvGraphicFramePr>
          <p:nvPr/>
        </p:nvGraphicFramePr>
        <p:xfrm>
          <a:off x="468313" y="1482675"/>
          <a:ext cx="2057400" cy="317500"/>
        </p:xfrm>
        <a:graphic>
          <a:graphicData uri="http://schemas.openxmlformats.org/presentationml/2006/ole">
            <p:oleObj spid="_x0000_s40962" name="Equation" r:id="rId3" imgW="2057400" imgH="317160" progId="Equation.3">
              <p:embed/>
            </p:oleObj>
          </a:graphicData>
        </a:graphic>
      </p:graphicFrame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180260" y="1940103"/>
            <a:ext cx="86455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ts val="600"/>
              </a:spcAft>
            </a:pPr>
            <a:r>
              <a:rPr lang="en-US" sz="1800" b="1" dirty="0">
                <a:solidFill>
                  <a:schemeClr val="bg1"/>
                </a:solidFill>
              </a:rPr>
              <a:t>	(e.g., must not misclassify more than 1% of salmon as sea bass)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Typically must adjust boundaries numerically.</a:t>
            </a:r>
          </a:p>
          <a:p>
            <a:pPr marL="228600" indent="-228600">
              <a:spcAft>
                <a:spcPts val="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some distributions (e.g., Gaussian), analytical solutions do exist.</a:t>
            </a:r>
            <a:endParaRPr lang="en-US" sz="1800" b="1" baseline="-25000" dirty="0">
              <a:solidFill>
                <a:schemeClr val="bg1"/>
              </a:solidFill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Neyman</a:t>
            </a:r>
            <a:r>
              <a:rPr lang="en-US" b="1" dirty="0" smtClean="0">
                <a:solidFill>
                  <a:schemeClr val="accent2"/>
                </a:solidFill>
              </a:rPr>
              <a:t>-Pearson Criterion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31775" y="682625"/>
            <a:ext cx="86883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Formula</a:t>
            </a:r>
            <a:r>
              <a:rPr lang="en-US" sz="1800" b="1" dirty="0" smtClean="0">
                <a:solidFill>
                  <a:schemeClr val="bg1"/>
                </a:solidFill>
              </a:rPr>
              <a:t>: factors a posterior into a combination of a likelihood, prior and the evidence. Is this the only appropriate engineering model?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Decision Rule</a:t>
            </a:r>
            <a:r>
              <a:rPr lang="en-US" sz="1800" b="1" dirty="0" smtClean="0">
                <a:solidFill>
                  <a:schemeClr val="bg1"/>
                </a:solidFill>
              </a:rPr>
              <a:t>: what is its relationship to minimum error?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Bayes Risk: </a:t>
            </a:r>
            <a:r>
              <a:rPr lang="en-US" sz="1800" b="1" dirty="0" smtClean="0">
                <a:solidFill>
                  <a:schemeClr val="bg1"/>
                </a:solidFill>
              </a:rPr>
              <a:t>what is its relation to performance?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Generalized Risk: </a:t>
            </a:r>
            <a:r>
              <a:rPr lang="en-US" sz="1800" b="1" dirty="0" smtClean="0">
                <a:solidFill>
                  <a:schemeClr val="bg1"/>
                </a:solidFill>
              </a:rPr>
              <a:t>what are some alternate formulations for decision criteria based on risk? What are some applications where these formulations would be appropriate?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231775" y="663591"/>
            <a:ext cx="86455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State of nature is </a:t>
            </a:r>
            <a:r>
              <a:rPr lang="en-US" sz="1800" b="1" i="1" dirty="0">
                <a:solidFill>
                  <a:schemeClr val="bg1"/>
                </a:solidFill>
              </a:rPr>
              <a:t>prior</a:t>
            </a:r>
            <a:r>
              <a:rPr lang="en-US" sz="1800" b="1" dirty="0">
                <a:solidFill>
                  <a:schemeClr val="bg1"/>
                </a:solidFill>
              </a:rPr>
              <a:t> information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Model as a random variable,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=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: the event that the next fish is a sea bass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category 1: sea bass; category 2: salmon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1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= probability of category 2</a:t>
            </a:r>
          </a:p>
          <a:p>
            <a:pPr marL="339725" lvl="1" indent="-163513">
              <a:spcAft>
                <a:spcPct val="25000"/>
              </a:spcAft>
              <a:buFont typeface="Wingdings" pitchFamily="2" charset="2"/>
              <a:buChar char="§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+ P(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= 1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Exclusivity: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share no basic events</a:t>
            </a:r>
          </a:p>
          <a:p>
            <a:pPr marL="574675" lvl="3" indent="-234950">
              <a:spcAft>
                <a:spcPct val="250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Exhaustivity: the union of all outcomes is the sample </a:t>
            </a:r>
            <a:r>
              <a:rPr lang="en-US" sz="1800" b="1" dirty="0" smtClean="0">
                <a:solidFill>
                  <a:schemeClr val="bg1"/>
                </a:solidFill>
              </a:rPr>
              <a:t>space</a:t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(</a:t>
            </a:r>
            <a:r>
              <a:rPr lang="en-US" sz="1800" b="1" dirty="0">
                <a:solidFill>
                  <a:schemeClr val="bg1"/>
                </a:solidFill>
              </a:rPr>
              <a:t>either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b="1" baseline="-25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must occur)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all incorrect classifications have an equal cost:</a:t>
            </a:r>
          </a:p>
          <a:p>
            <a:pPr marL="571500" lvl="1" indent="-228600"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 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Prior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187531" y="635455"/>
            <a:ext cx="864552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decision rule with only prior information always produces the same result and ignores measurements.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&gt;&gt; P(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we will be correct most of the time.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 </a:t>
            </a:r>
            <a:r>
              <a:rPr lang="en-US" sz="1800" dirty="0">
                <a:solidFill>
                  <a:schemeClr val="bg1"/>
                </a:solidFill>
              </a:rPr>
              <a:t>P(E) = min(P(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),P(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144390" name="Picture 6"/>
          <p:cNvPicPr>
            <a:picLocks noChangeAspect="1" noChangeArrowheads="1"/>
          </p:cNvPicPr>
          <p:nvPr/>
        </p:nvPicPr>
        <p:blipFill>
          <a:blip r:embed="rId2"/>
          <a:srcRect l="17432" r="16513" b="33945"/>
          <a:stretch>
            <a:fillRect/>
          </a:stretch>
        </p:blipFill>
        <p:spPr bwMode="auto">
          <a:xfrm>
            <a:off x="5127831" y="2267465"/>
            <a:ext cx="38481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184817" y="2575331"/>
            <a:ext cx="47291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Given a feature,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(lightness), which is a continuous random variable,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 is the class-conditional probability density function:</a:t>
            </a:r>
          </a:p>
        </p:txBody>
      </p:sp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184356" y="3903014"/>
            <a:ext cx="4810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describe the difference in lightness between populations of sea and salmon.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87531" y="635455"/>
            <a:ext cx="86455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 probability density function is denoted in lowercase and represents a function of a continuous variable.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often abbreviated as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denotes a probability density function for the random variable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Note that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and </a:t>
            </a:r>
            <a:r>
              <a:rPr lang="en-US" sz="1800" dirty="0" err="1">
                <a:solidFill>
                  <a:schemeClr val="bg1"/>
                </a:solidFill>
              </a:rPr>
              <a:t>p</a:t>
            </a:r>
            <a:r>
              <a:rPr lang="en-US" sz="1800" baseline="-25000" dirty="0" err="1">
                <a:solidFill>
                  <a:schemeClr val="bg1"/>
                </a:solidFill>
              </a:rPr>
              <a:t>y</a:t>
            </a:r>
            <a:r>
              <a:rPr lang="en-US" sz="1800" dirty="0">
                <a:solidFill>
                  <a:schemeClr val="bg1"/>
                </a:solidFill>
              </a:rPr>
              <a:t>(</a:t>
            </a:r>
            <a:r>
              <a:rPr lang="en-US" sz="1800" i="1" dirty="0">
                <a:solidFill>
                  <a:schemeClr val="bg1"/>
                </a:solidFill>
              </a:rPr>
              <a:t>y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can be two different functions.</a:t>
            </a:r>
          </a:p>
          <a:p>
            <a:pPr marL="228600" indent="-228600">
              <a:spcAft>
                <a:spcPct val="50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 denotes a probability mass function, and 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>must </a:t>
            </a:r>
            <a:r>
              <a:rPr lang="en-US" sz="1800" b="1" dirty="0">
                <a:solidFill>
                  <a:schemeClr val="bg1"/>
                </a:solidFill>
              </a:rPr>
              <a:t>obey the following constraints:</a:t>
            </a:r>
          </a:p>
          <a:p>
            <a:pPr marL="228600" indent="-228600">
              <a:spcAft>
                <a:spcPct val="50000"/>
              </a:spcAft>
            </a:pPr>
            <a:endParaRPr lang="en-US" sz="1800" b="1" dirty="0">
              <a:solidFill>
                <a:srgbClr val="004000"/>
              </a:solidFill>
              <a:sym typeface="Symbol" pitchFamily="18" charset="2"/>
            </a:endParaRPr>
          </a:p>
        </p:txBody>
      </p:sp>
      <p:graphicFrame>
        <p:nvGraphicFramePr>
          <p:cNvPr id="151558" name="Object 6"/>
          <p:cNvGraphicFramePr>
            <a:graphicFrameLocks noChangeAspect="1"/>
          </p:cNvGraphicFramePr>
          <p:nvPr/>
        </p:nvGraphicFramePr>
        <p:xfrm>
          <a:off x="448586" y="3342766"/>
          <a:ext cx="1117600" cy="508000"/>
        </p:xfrm>
        <a:graphic>
          <a:graphicData uri="http://schemas.openxmlformats.org/presentationml/2006/ole">
            <p:oleObj spid="_x0000_s1026" name="Equation" r:id="rId3" imgW="1117440" imgH="507960" progId="Equation.3">
              <p:embed/>
            </p:oleObj>
          </a:graphicData>
        </a:graphic>
      </p:graphicFrame>
      <p:graphicFrame>
        <p:nvGraphicFramePr>
          <p:cNvPr id="151559" name="Object 7"/>
          <p:cNvGraphicFramePr>
            <a:graphicFrameLocks noChangeAspect="1"/>
          </p:cNvGraphicFramePr>
          <p:nvPr/>
        </p:nvGraphicFramePr>
        <p:xfrm>
          <a:off x="670423" y="2971800"/>
          <a:ext cx="812800" cy="266700"/>
        </p:xfrm>
        <a:graphic>
          <a:graphicData uri="http://schemas.openxmlformats.org/presentationml/2006/ole">
            <p:oleObj spid="_x0000_s1027" name="Equation" r:id="rId4" imgW="812520" imgH="266400" progId="Equation.3">
              <p:embed/>
            </p:oleObj>
          </a:graphicData>
        </a:graphic>
      </p:graphicFrame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223838" y="3989046"/>
            <a:ext cx="8529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228600" indent="-228600">
              <a:spcBef>
                <a:spcPct val="100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Probability mass functions are typically used for discrete random variables while densities describe continuous random variables (latter must be integrated).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Probability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9" name="Rectangle 7"/>
          <p:cNvSpPr>
            <a:spLocks noChangeArrowheads="1"/>
          </p:cNvSpPr>
          <p:nvPr/>
        </p:nvSpPr>
        <p:spPr bwMode="auto">
          <a:xfrm>
            <a:off x="186865" y="673116"/>
            <a:ext cx="864552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Suppose we know both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 </a:t>
            </a:r>
            <a:r>
              <a:rPr lang="en-US" sz="1800" b="1" dirty="0">
                <a:solidFill>
                  <a:schemeClr val="bg1"/>
                </a:solidFill>
              </a:rPr>
              <a:t>and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dirty="0">
                <a:solidFill>
                  <a:schemeClr val="bg1"/>
                </a:solidFill>
              </a:rPr>
              <a:t>|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and we can measure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. How does this influence our decision?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joint probability </a:t>
            </a:r>
            <a:r>
              <a:rPr lang="en-US" sz="1800" b="1" dirty="0" smtClean="0">
                <a:solidFill>
                  <a:schemeClr val="bg1"/>
                </a:solidFill>
              </a:rPr>
              <a:t>of </a:t>
            </a:r>
            <a:r>
              <a:rPr lang="en-US" sz="1800" b="1" dirty="0">
                <a:solidFill>
                  <a:schemeClr val="bg1"/>
                </a:solidFill>
              </a:rPr>
              <a:t>finding a pattern that is in category </a:t>
            </a:r>
            <a:r>
              <a:rPr lang="en-US" sz="1800" i="1" dirty="0">
                <a:solidFill>
                  <a:schemeClr val="bg1"/>
                </a:solidFill>
              </a:rPr>
              <a:t>j</a:t>
            </a:r>
            <a:r>
              <a:rPr lang="en-US" sz="1800" b="1" dirty="0">
                <a:solidFill>
                  <a:schemeClr val="bg1"/>
                </a:solidFill>
              </a:rPr>
              <a:t> and that this pattern has a feature value of </a:t>
            </a:r>
            <a:r>
              <a:rPr lang="en-US" sz="1800" i="1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 is:</a:t>
            </a:r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/>
        </p:nvGraphicFramePr>
        <p:xfrm>
          <a:off x="493021" y="3239688"/>
          <a:ext cx="2222500" cy="698500"/>
        </p:xfrm>
        <a:graphic>
          <a:graphicData uri="http://schemas.openxmlformats.org/presentationml/2006/ole">
            <p:oleObj spid="_x0000_s2050" name="Equation" r:id="rId3" imgW="2222280" imgH="698400" progId="Equation.3">
              <p:embed/>
            </p:oleObj>
          </a:graphicData>
        </a:graphic>
      </p:graphicFrame>
      <p:graphicFrame>
        <p:nvGraphicFramePr>
          <p:cNvPr id="146444" name="Object 12"/>
          <p:cNvGraphicFramePr>
            <a:graphicFrameLocks noChangeAspect="1"/>
          </p:cNvGraphicFramePr>
          <p:nvPr/>
        </p:nvGraphicFramePr>
        <p:xfrm>
          <a:off x="485315" y="4563757"/>
          <a:ext cx="2209800" cy="660400"/>
        </p:xfrm>
        <a:graphic>
          <a:graphicData uri="http://schemas.openxmlformats.org/presentationml/2006/ole">
            <p:oleObj spid="_x0000_s2051" name="Equation" r:id="rId4" imgW="2209680" imgH="660240" progId="Equation.3">
              <p:embed/>
            </p:oleObj>
          </a:graphicData>
        </a:graphic>
      </p:graphicFrame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199565" y="4116856"/>
            <a:ext cx="8648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</a:rPr>
              <a:t>	where in the case of two categories:</a:t>
            </a:r>
          </a:p>
        </p:txBody>
      </p:sp>
      <p:graphicFrame>
        <p:nvGraphicFramePr>
          <p:cNvPr id="146446" name="Object 14"/>
          <p:cNvGraphicFramePr>
            <a:graphicFrameLocks noChangeAspect="1"/>
          </p:cNvGraphicFramePr>
          <p:nvPr/>
        </p:nvGraphicFramePr>
        <p:xfrm>
          <a:off x="480612" y="2269616"/>
          <a:ext cx="3581400" cy="393700"/>
        </p:xfrm>
        <a:graphic>
          <a:graphicData uri="http://schemas.openxmlformats.org/presentationml/2006/ole">
            <p:oleObj spid="_x0000_s2052" name="Equation" r:id="rId5" imgW="3581280" imgH="393480" progId="Equation.3">
              <p:embed/>
            </p:oleObj>
          </a:graphicData>
        </a:graphic>
      </p:graphicFrame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99565" y="2823181"/>
            <a:ext cx="8510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Rearranging terms, we arrive at Bayes formula: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 Formula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186865" y="630912"/>
            <a:ext cx="8645525" cy="357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Bayes formula:</a:t>
            </a:r>
          </a:p>
          <a:p>
            <a:pPr marL="176213" indent="-176213"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>
                <a:solidFill>
                  <a:schemeClr val="bg1"/>
                </a:solidFill>
              </a:rPr>
              <a:t>	can be expressed in words as:</a:t>
            </a:r>
          </a:p>
          <a:p>
            <a:pPr marL="228600" indent="-228600">
              <a:lnSpc>
                <a:spcPct val="120000"/>
              </a:lnSpc>
              <a:spcAft>
                <a:spcPct val="50000"/>
              </a:spcAft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ct val="25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By measuring x, we can convert the prior probability,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, into a posterior probability,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 err="1">
                <a:solidFill>
                  <a:schemeClr val="bg1"/>
                </a:solidFill>
              </a:rPr>
              <a:t>|x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Evidence can be viewed as a scale factor and is often ignored in optimization applications (e.g., speech recognition).</a:t>
            </a:r>
          </a:p>
        </p:txBody>
      </p:sp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425087" y="976772"/>
          <a:ext cx="2222500" cy="698500"/>
        </p:xfrm>
        <a:graphic>
          <a:graphicData uri="http://schemas.openxmlformats.org/presentationml/2006/ole">
            <p:oleObj spid="_x0000_s3074" name="Equation" r:id="rId3" imgW="2222280" imgH="698400" progId="Equation.3">
              <p:embed/>
            </p:oleObj>
          </a:graphicData>
        </a:graphic>
      </p:graphicFrame>
      <p:graphicFrame>
        <p:nvGraphicFramePr>
          <p:cNvPr id="152582" name="Object 6"/>
          <p:cNvGraphicFramePr>
            <a:graphicFrameLocks noChangeAspect="1"/>
          </p:cNvGraphicFramePr>
          <p:nvPr/>
        </p:nvGraphicFramePr>
        <p:xfrm>
          <a:off x="439835" y="2120283"/>
          <a:ext cx="2819400" cy="558800"/>
        </p:xfrm>
        <a:graphic>
          <a:graphicData uri="http://schemas.openxmlformats.org/presentationml/2006/ole">
            <p:oleObj spid="_x0000_s3075" name="Equation" r:id="rId4" imgW="2819160" imgH="558720" progId="Equation.3">
              <p:embed/>
            </p:oleObj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 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17268" y="4692227"/>
            <a:ext cx="8645525" cy="82367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For every value of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the posteriors sum to </a:t>
            </a:r>
            <a:r>
              <a:rPr lang="en-US" sz="1800" dirty="0">
                <a:solidFill>
                  <a:schemeClr val="bg1"/>
                </a:solidFill>
              </a:rPr>
              <a:t>1.0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At </a:t>
            </a:r>
            <a:r>
              <a:rPr lang="en-US" sz="1800" dirty="0">
                <a:solidFill>
                  <a:schemeClr val="bg1"/>
                </a:solidFill>
              </a:rPr>
              <a:t>x=14</a:t>
            </a:r>
            <a:r>
              <a:rPr lang="en-US" sz="1800" b="1" dirty="0">
                <a:solidFill>
                  <a:schemeClr val="bg1"/>
                </a:solidFill>
              </a:rPr>
              <a:t>, the probability it is in category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b="1" dirty="0">
                <a:solidFill>
                  <a:schemeClr val="bg1"/>
                </a:solidFill>
              </a:rPr>
              <a:t> is </a:t>
            </a:r>
            <a:r>
              <a:rPr lang="en-US" sz="1800" dirty="0">
                <a:solidFill>
                  <a:schemeClr val="bg1"/>
                </a:solidFill>
              </a:rPr>
              <a:t>0.08</a:t>
            </a:r>
            <a:r>
              <a:rPr lang="en-US" sz="1800" b="1" dirty="0">
                <a:solidFill>
                  <a:schemeClr val="bg1"/>
                </a:solidFill>
              </a:rPr>
              <a:t>, and for category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is </a:t>
            </a:r>
            <a:r>
              <a:rPr lang="en-US" sz="1800" dirty="0">
                <a:solidFill>
                  <a:schemeClr val="bg1"/>
                </a:solidFill>
              </a:rPr>
              <a:t>0.92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043" y="606002"/>
            <a:ext cx="8753475" cy="3924300"/>
            <a:chOff x="114" y="621"/>
            <a:chExt cx="5514" cy="2472"/>
          </a:xfrm>
        </p:grpSpPr>
        <p:pic>
          <p:nvPicPr>
            <p:cNvPr id="147458" name="Picture 2"/>
            <p:cNvPicPr>
              <a:picLocks noChangeAspect="1" noChangeArrowheads="1"/>
            </p:cNvPicPr>
            <p:nvPr/>
          </p:nvPicPr>
          <p:blipFill>
            <a:blip r:embed="rId2"/>
            <a:srcRect l="17117" r="17624" b="31480"/>
            <a:stretch>
              <a:fillRect/>
            </a:stretch>
          </p:blipFill>
          <p:spPr bwMode="auto">
            <a:xfrm>
              <a:off x="2848" y="936"/>
              <a:ext cx="2780" cy="2130"/>
            </a:xfrm>
            <a:prstGeom prst="rect">
              <a:avLst/>
            </a:prstGeom>
            <a:noFill/>
          </p:spPr>
        </p:pic>
        <p:sp>
          <p:nvSpPr>
            <p:cNvPr id="147459" name="Rectangle 3"/>
            <p:cNvSpPr>
              <a:spLocks noChangeArrowheads="1"/>
            </p:cNvSpPr>
            <p:nvPr/>
          </p:nvSpPr>
          <p:spPr bwMode="auto">
            <a:xfrm>
              <a:off x="127" y="621"/>
              <a:ext cx="5446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lnSpc>
                  <a:spcPct val="12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Two-class fish sorting problem (</a:t>
              </a:r>
              <a:r>
                <a:rPr lang="en-US" sz="1800" dirty="0">
                  <a:solidFill>
                    <a:schemeClr val="bg1"/>
                  </a:solidFill>
                </a:rPr>
                <a:t>P(</a:t>
              </a:r>
              <a:r>
                <a:rPr lang="en-US" sz="1800" dirty="0">
                  <a:solidFill>
                    <a:schemeClr val="bg1"/>
                  </a:solidFill>
                  <a:sym typeface="Symbol" pitchFamily="18" charset="2"/>
                </a:rPr>
                <a:t></a:t>
              </a:r>
              <a:r>
                <a:rPr lang="en-US" sz="1800" baseline="-25000" dirty="0">
                  <a:solidFill>
                    <a:schemeClr val="bg1"/>
                  </a:solidFill>
                </a:rPr>
                <a:t>1</a:t>
              </a:r>
              <a:r>
                <a:rPr lang="en-US" sz="1800" dirty="0">
                  <a:solidFill>
                    <a:schemeClr val="bg1"/>
                  </a:solidFill>
                </a:rPr>
                <a:t>) = 2/3</a:t>
              </a:r>
              <a:r>
                <a:rPr lang="en-US" sz="1800" b="1" dirty="0">
                  <a:solidFill>
                    <a:schemeClr val="bg1"/>
                  </a:solidFill>
                </a:rPr>
                <a:t>, </a:t>
              </a:r>
              <a:r>
                <a:rPr lang="en-US" sz="1800" dirty="0">
                  <a:solidFill>
                    <a:schemeClr val="bg1"/>
                  </a:solidFill>
                </a:rPr>
                <a:t>P(</a:t>
              </a:r>
              <a:r>
                <a:rPr lang="en-US" sz="1800" dirty="0">
                  <a:solidFill>
                    <a:schemeClr val="bg1"/>
                  </a:solidFill>
                  <a:sym typeface="Symbol" pitchFamily="18" charset="2"/>
                </a:rPr>
                <a:t></a:t>
              </a:r>
              <a:r>
                <a:rPr lang="en-US" sz="1800" baseline="-25000" dirty="0">
                  <a:solidFill>
                    <a:schemeClr val="bg1"/>
                  </a:solidFill>
                </a:rPr>
                <a:t>2</a:t>
              </a:r>
              <a:r>
                <a:rPr lang="en-US" sz="1800" dirty="0">
                  <a:solidFill>
                    <a:schemeClr val="bg1"/>
                  </a:solidFill>
                </a:rPr>
                <a:t>) = 1/3</a:t>
              </a:r>
              <a:r>
                <a:rPr lang="en-US" sz="1800" b="1" dirty="0">
                  <a:solidFill>
                    <a:schemeClr val="bg1"/>
                  </a:solidFill>
                </a:rPr>
                <a:t>): </a:t>
              </a:r>
            </a:p>
          </p:txBody>
        </p:sp>
        <p:pic>
          <p:nvPicPr>
            <p:cNvPr id="147463" name="Picture 7"/>
            <p:cNvPicPr>
              <a:picLocks noChangeAspect="1" noChangeArrowheads="1"/>
            </p:cNvPicPr>
            <p:nvPr/>
          </p:nvPicPr>
          <p:blipFill>
            <a:blip r:embed="rId3"/>
            <a:srcRect l="17432" r="16513" b="33945"/>
            <a:stretch>
              <a:fillRect/>
            </a:stretch>
          </p:blipFill>
          <p:spPr bwMode="auto">
            <a:xfrm>
              <a:off x="114" y="1014"/>
              <a:ext cx="2772" cy="20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47465" name="Line 9"/>
          <p:cNvSpPr>
            <a:spLocks noChangeShapeType="1"/>
          </p:cNvSpPr>
          <p:nvPr/>
        </p:nvSpPr>
        <p:spPr bwMode="auto">
          <a:xfrm>
            <a:off x="3604993" y="1934739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47466" name="Line 10"/>
          <p:cNvSpPr>
            <a:spLocks noChangeShapeType="1"/>
          </p:cNvSpPr>
          <p:nvPr/>
        </p:nvSpPr>
        <p:spPr bwMode="auto">
          <a:xfrm>
            <a:off x="7976968" y="1925214"/>
            <a:ext cx="0" cy="2286000"/>
          </a:xfrm>
          <a:prstGeom prst="line">
            <a:avLst/>
          </a:prstGeom>
          <a:noFill/>
          <a:ln w="38100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 sz="180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Sum To 1.0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8" name="Rectangle 8"/>
          <p:cNvSpPr>
            <a:spLocks noChangeArrowheads="1"/>
          </p:cNvSpPr>
          <p:nvPr/>
        </p:nvSpPr>
        <p:spPr bwMode="auto">
          <a:xfrm>
            <a:off x="186865" y="704479"/>
            <a:ext cx="8645525" cy="4752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Decision rule:</a:t>
            </a:r>
          </a:p>
          <a:p>
            <a:pPr marL="339725" lvl="2" indent="-163513"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For an observation </a:t>
            </a:r>
            <a:r>
              <a:rPr lang="en-US" sz="1800" dirty="0">
                <a:solidFill>
                  <a:schemeClr val="bg1"/>
                </a:solidFill>
              </a:rPr>
              <a:t>x</a:t>
            </a:r>
            <a:r>
              <a:rPr lang="en-US" sz="1800" b="1" dirty="0">
                <a:solidFill>
                  <a:schemeClr val="bg1"/>
                </a:solidFill>
              </a:rPr>
              <a:t>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b="1" dirty="0">
                <a:solidFill>
                  <a:schemeClr val="bg1"/>
                </a:solidFill>
              </a:rPr>
              <a:t> if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1</a:t>
            </a:r>
            <a:r>
              <a:rPr lang="en-US" sz="1800" dirty="0">
                <a:solidFill>
                  <a:schemeClr val="bg1"/>
                </a:solidFill>
              </a:rPr>
              <a:t>|x) &gt; 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|x)</a:t>
            </a:r>
            <a:r>
              <a:rPr lang="en-US" sz="1800" b="1" dirty="0">
                <a:solidFill>
                  <a:schemeClr val="bg1"/>
                </a:solidFill>
              </a:rPr>
              <a:t>; otherwise, decide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>
                <a:solidFill>
                  <a:schemeClr val="bg1"/>
                </a:solidFill>
              </a:rPr>
              <a:t>2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Probability of error: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Bef>
                <a:spcPts val="1200"/>
              </a:spcBef>
              <a:spcAft>
                <a:spcPts val="36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average probability of error is given by:</a:t>
            </a: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If for every </a:t>
            </a:r>
            <a:r>
              <a:rPr lang="en-US" sz="1800" dirty="0">
                <a:solidFill>
                  <a:schemeClr val="bg1"/>
                </a:solidFill>
              </a:rPr>
              <a:t>x </a:t>
            </a:r>
            <a:r>
              <a:rPr lang="en-US" sz="1800" b="1" dirty="0">
                <a:solidFill>
                  <a:schemeClr val="bg1"/>
                </a:solidFill>
              </a:rPr>
              <a:t>we ensure that </a:t>
            </a:r>
            <a:r>
              <a:rPr lang="en-US" sz="1800" b="1" dirty="0" smtClean="0">
                <a:solidFill>
                  <a:schemeClr val="bg1"/>
                </a:solidFill>
              </a:rPr>
              <a:t>                   is </a:t>
            </a:r>
            <a:r>
              <a:rPr lang="en-US" sz="1800" b="1" dirty="0">
                <a:solidFill>
                  <a:schemeClr val="bg1"/>
                </a:solidFill>
              </a:rPr>
              <a:t>as small as possible, then the integral is as small as possible. 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lnSpc>
                <a:spcPct val="120000"/>
              </a:lnSpc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thus</a:t>
            </a:r>
            <a:r>
              <a:rPr lang="en-US" sz="1800" b="1" dirty="0">
                <a:solidFill>
                  <a:schemeClr val="bg1"/>
                </a:solidFill>
              </a:rPr>
              <a:t>, Bayes decision rule </a:t>
            </a:r>
            <a:r>
              <a:rPr lang="en-US" sz="1800" b="1" dirty="0" smtClean="0">
                <a:solidFill>
                  <a:schemeClr val="bg1"/>
                </a:solidFill>
              </a:rPr>
              <a:t>minimizes                   .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48490" name="Object 10"/>
          <p:cNvGraphicFramePr>
            <a:graphicFrameLocks noChangeAspect="1"/>
          </p:cNvGraphicFramePr>
          <p:nvPr/>
        </p:nvGraphicFramePr>
        <p:xfrm>
          <a:off x="462083" y="1805036"/>
          <a:ext cx="2921000" cy="698500"/>
        </p:xfrm>
        <a:graphic>
          <a:graphicData uri="http://schemas.openxmlformats.org/presentationml/2006/ole">
            <p:oleObj spid="_x0000_s4098" name="Equation" r:id="rId3" imgW="2920680" imgH="698400" progId="Equation.3">
              <p:embed/>
            </p:oleObj>
          </a:graphicData>
        </a:graphic>
      </p:graphicFrame>
      <p:graphicFrame>
        <p:nvGraphicFramePr>
          <p:cNvPr id="148491" name="Object 11"/>
          <p:cNvGraphicFramePr>
            <a:graphicFrameLocks noChangeAspect="1"/>
          </p:cNvGraphicFramePr>
          <p:nvPr/>
        </p:nvGraphicFramePr>
        <p:xfrm>
          <a:off x="477219" y="2933700"/>
          <a:ext cx="4572000" cy="647700"/>
        </p:xfrm>
        <a:graphic>
          <a:graphicData uri="http://schemas.openxmlformats.org/presentationml/2006/ole">
            <p:oleObj spid="_x0000_s4099" name="Equation" r:id="rId4" imgW="4572000" imgH="647640" progId="Equation.3">
              <p:embed/>
            </p:oleObj>
          </a:graphicData>
        </a:graphic>
      </p:graphicFrame>
      <p:graphicFrame>
        <p:nvGraphicFramePr>
          <p:cNvPr id="148492" name="Object 12"/>
          <p:cNvGraphicFramePr>
            <a:graphicFrameLocks noChangeAspect="1"/>
          </p:cNvGraphicFramePr>
          <p:nvPr/>
        </p:nvGraphicFramePr>
        <p:xfrm>
          <a:off x="450935" y="3792538"/>
          <a:ext cx="3314700" cy="317500"/>
        </p:xfrm>
        <a:graphic>
          <a:graphicData uri="http://schemas.openxmlformats.org/presentationml/2006/ole">
            <p:oleObj spid="_x0000_s4100" name="Equation" r:id="rId5" imgW="3314520" imgH="31716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 Decision Rule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444363" y="4274165"/>
          <a:ext cx="1104900" cy="266700"/>
        </p:xfrm>
        <a:graphic>
          <a:graphicData uri="http://schemas.openxmlformats.org/presentationml/2006/ole">
            <p:oleObj spid="_x0000_s4101" name="Equation" r:id="rId6" imgW="1104840" imgH="26640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358764" y="5085326"/>
          <a:ext cx="1104900" cy="266700"/>
        </p:xfrm>
        <a:graphic>
          <a:graphicData uri="http://schemas.openxmlformats.org/presentationml/2006/ole">
            <p:oleObj spid="_x0000_s4102" name="Equation" r:id="rId7" imgW="1104840" imgH="266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6730</TotalTime>
  <Words>1218</Words>
  <Application>Microsoft PowerPoint</Application>
  <PresentationFormat>Letter Paper (8.5x11 in)</PresentationFormat>
  <Paragraphs>143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lecture_title</vt:lpstr>
      <vt:lpstr>1_isip_default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338</cp:revision>
  <dcterms:created xsi:type="dcterms:W3CDTF">2002-09-12T17:13:32Z</dcterms:created>
  <dcterms:modified xsi:type="dcterms:W3CDTF">2008-02-26T02:35:31Z</dcterms:modified>
</cp:coreProperties>
</file>