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23"/>
  </p:notesMasterIdLst>
  <p:handoutMasterIdLst>
    <p:handoutMasterId r:id="rId24"/>
  </p:handoutMasterIdLst>
  <p:sldIdLst>
    <p:sldId id="311" r:id="rId3"/>
    <p:sldId id="280" r:id="rId4"/>
    <p:sldId id="293" r:id="rId5"/>
    <p:sldId id="307" r:id="rId6"/>
    <p:sldId id="309" r:id="rId7"/>
    <p:sldId id="299" r:id="rId8"/>
    <p:sldId id="294" r:id="rId9"/>
    <p:sldId id="295" r:id="rId10"/>
    <p:sldId id="296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281" r:id="rId19"/>
    <p:sldId id="298" r:id="rId20"/>
    <p:sldId id="308" r:id="rId21"/>
    <p:sldId id="310" r:id="rId22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713" autoAdjust="0"/>
    <p:restoredTop sz="96226" autoAdjust="0"/>
  </p:normalViewPr>
  <p:slideViewPr>
    <p:cSldViewPr snapToGrid="0">
      <p:cViewPr varScale="1">
        <p:scale>
          <a:sx n="65" d="100"/>
          <a:sy n="65" d="100"/>
        </p:scale>
        <p:origin x="-810" y="-96"/>
      </p:cViewPr>
      <p:guideLst>
        <p:guide orient="horz" pos="2159"/>
        <p:guide pos="14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4" Type="http://schemas.openxmlformats.org/officeDocument/2006/relationships/slide" Target="slides/slide7.xml"/><Relationship Id="rId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6F0E0-F3A4-42BB-97B7-1DB156741C9C}" type="slidenum">
              <a:rPr lang="en-US"/>
              <a:pPr/>
              <a:t>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F7779-E88B-4ED1-91F2-39C19F1AC89D}" type="slidenum">
              <a:rPr lang="en-US"/>
              <a:pPr/>
              <a:t>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A7F90-8200-4E69-B3B5-0FE6F7065292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A630F-ABD7-4694-8D3C-FB713558476C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8D4B-7B82-4A29-B96A-D3B0FBF9DF53}" type="slidenum">
              <a:rPr lang="en-US"/>
              <a:pPr/>
              <a:t>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16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1FD1F-3AE7-4B36-9274-233B3DDB2B46}" type="slidenum">
              <a:rPr lang="en-US"/>
              <a:pPr/>
              <a:t>17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01,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hyperlink" Target="http://www.inference.phy.cam.ac.uk/mackay/itprnn/book.html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www.ece.msstate.edu/research/isip/publications/courses/ece_8443/syllabus/curr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e.msstate.edu/research/isip/publications/courses/ece_8443/lectures/current/lecture_01.ppt" TargetMode="External"/><Relationship Id="rId5" Type="http://schemas.openxmlformats.org/officeDocument/2006/relationships/hyperlink" Target="http://www.cs.wisc.edu/~hzhang/glossary.html" TargetMode="External"/><Relationship Id="rId4" Type="http://schemas.openxmlformats.org/officeDocument/2006/relationships/hyperlink" Target="http://rii.ricoh.com/~stork/DHSch1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msstate.edu/research/isip/projects/speech/software/demonstrations/applets/util/pattern_recognition/current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msstate.edu/research/isip/publications/courses/ece_8443/syllabus/curr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://ocw.mit.edu/NR/rdonlyres/Electrical-Engineering-and-Computer-Science/6-450Fall-2006/86A35B35-9906-4C23-9065-2C7AA0E64502/0/book_8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 Course Syllabus</a:t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Course Introduction</a:t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Applications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Syllabus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Internet Books and Notes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D.H.S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: Chapter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1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Glossary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9425" y="6018213"/>
            <a:ext cx="8243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</a:t>
            </a:r>
            <a:r>
              <a:rPr lang="en-US" sz="1800" b="1">
                <a:solidFill>
                  <a:schemeClr val="accent1"/>
                </a:solidFill>
              </a:rPr>
              <a:t>: </a:t>
            </a:r>
            <a:r>
              <a:rPr lang="en-US" sz="1800" b="1" smtClean="0">
                <a:solidFill>
                  <a:schemeClr val="accent2"/>
                </a:solidFill>
                <a:hlinkClick r:id="rId6"/>
              </a:rPr>
              <a:t>.../publications/courses/ece_8443/lectures/current/lecture_01.ppt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9" name="Picture 24" descr="noe_sp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4875" y="3724275"/>
            <a:ext cx="2728913" cy="2043113"/>
          </a:xfrm>
          <a:prstGeom prst="rect">
            <a:avLst/>
          </a:prstGeom>
          <a:noFill/>
          <a:ln w="38100">
            <a:solidFill>
              <a:srgbClr val="004000"/>
            </a:solidFill>
            <a:miter lim="800000"/>
            <a:headEnd/>
            <a:tailEnd/>
          </a:ln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01: </a:t>
            </a:r>
            <a:r>
              <a:rPr lang="en-US" b="1" dirty="0">
                <a:solidFill>
                  <a:schemeClr val="accent2"/>
                </a:solidFill>
              </a:rPr>
              <a:t>COURSE OVERVIEW</a:t>
            </a:r>
          </a:p>
        </p:txBody>
      </p:sp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7100" y="1211214"/>
            <a:ext cx="23749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183435" y="800100"/>
            <a:ext cx="475297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Sorting Fish: </a:t>
            </a:r>
            <a:r>
              <a:rPr lang="en-US" sz="1800" b="1" dirty="0">
                <a:solidFill>
                  <a:schemeClr val="accent2"/>
                </a:solidFill>
              </a:rPr>
              <a:t>incoming fish are sorted according to species using optical sensing (sea bass or salmon?)</a:t>
            </a:r>
          </a:p>
        </p:txBody>
      </p:sp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3"/>
          <a:srcRect l="3145" t="3354" r="33331" b="3145"/>
          <a:stretch>
            <a:fillRect/>
          </a:stretch>
        </p:blipFill>
        <p:spPr bwMode="auto">
          <a:xfrm>
            <a:off x="5556250" y="800100"/>
            <a:ext cx="3074988" cy="21447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6086475" y="3200400"/>
            <a:ext cx="2162175" cy="3068638"/>
            <a:chOff x="3732" y="2214"/>
            <a:chExt cx="1362" cy="1933"/>
          </a:xfrm>
          <a:solidFill>
            <a:schemeClr val="bg1"/>
          </a:solidFill>
        </p:grpSpPr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732" y="3644"/>
              <a:ext cx="1362" cy="230"/>
              <a:chOff x="312" y="2365"/>
              <a:chExt cx="1362" cy="230"/>
            </a:xfrm>
            <a:grpFill/>
          </p:grpSpPr>
          <p:sp>
            <p:nvSpPr>
              <p:cNvPr id="11293" name="Rectangle 13"/>
              <p:cNvSpPr>
                <a:spLocks noChangeArrowheads="1"/>
              </p:cNvSpPr>
              <p:nvPr/>
            </p:nvSpPr>
            <p:spPr bwMode="auto">
              <a:xfrm>
                <a:off x="312" y="2365"/>
                <a:ext cx="1362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Text Box 14"/>
              <p:cNvSpPr txBox="1">
                <a:spLocks noChangeArrowheads="1"/>
              </p:cNvSpPr>
              <p:nvPr/>
            </p:nvSpPr>
            <p:spPr bwMode="auto">
              <a:xfrm>
                <a:off x="336" y="2394"/>
                <a:ext cx="1314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Feature Extraction</a:t>
                </a:r>
              </a:p>
            </p:txBody>
          </p:sp>
        </p:grpSp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3783" y="3065"/>
              <a:ext cx="1260" cy="230"/>
              <a:chOff x="414" y="3037"/>
              <a:chExt cx="1260" cy="230"/>
            </a:xfrm>
            <a:grpFill/>
          </p:grpSpPr>
          <p:sp>
            <p:nvSpPr>
              <p:cNvPr id="11291" name="Rectangle 16"/>
              <p:cNvSpPr>
                <a:spLocks noChangeArrowheads="1"/>
              </p:cNvSpPr>
              <p:nvPr/>
            </p:nvSpPr>
            <p:spPr bwMode="auto">
              <a:xfrm>
                <a:off x="414" y="3037"/>
                <a:ext cx="1260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17"/>
              <p:cNvSpPr txBox="1">
                <a:spLocks noChangeArrowheads="1"/>
              </p:cNvSpPr>
              <p:nvPr/>
            </p:nvSpPr>
            <p:spPr bwMode="auto">
              <a:xfrm>
                <a:off x="436" y="3066"/>
                <a:ext cx="1216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Segmentation</a:t>
                </a:r>
              </a:p>
            </p:txBody>
          </p:sp>
        </p:grpSp>
        <p:grpSp>
          <p:nvGrpSpPr>
            <p:cNvPr id="11276" name="Group 18"/>
            <p:cNvGrpSpPr>
              <a:grpSpLocks/>
            </p:cNvGrpSpPr>
            <p:nvPr/>
          </p:nvGrpSpPr>
          <p:grpSpPr bwMode="auto">
            <a:xfrm>
              <a:off x="3780" y="2486"/>
              <a:ext cx="1266" cy="230"/>
              <a:chOff x="408" y="3607"/>
              <a:chExt cx="1266" cy="230"/>
            </a:xfrm>
            <a:grpFill/>
          </p:grpSpPr>
          <p:sp>
            <p:nvSpPr>
              <p:cNvPr id="11289" name="Rectangle 19"/>
              <p:cNvSpPr>
                <a:spLocks noChangeArrowheads="1"/>
              </p:cNvSpPr>
              <p:nvPr/>
            </p:nvSpPr>
            <p:spPr bwMode="auto">
              <a:xfrm>
                <a:off x="408" y="3607"/>
                <a:ext cx="1266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Text Box 20"/>
              <p:cNvSpPr txBox="1">
                <a:spLocks noChangeArrowheads="1"/>
              </p:cNvSpPr>
              <p:nvPr/>
            </p:nvSpPr>
            <p:spPr bwMode="auto">
              <a:xfrm>
                <a:off x="430" y="3636"/>
                <a:ext cx="1222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Sensing</a:t>
                </a:r>
              </a:p>
            </p:txBody>
          </p:sp>
        </p:grpSp>
        <p:grpSp>
          <p:nvGrpSpPr>
            <p:cNvPr id="11277" name="Group 21"/>
            <p:cNvGrpSpPr>
              <a:grpSpLocks/>
            </p:cNvGrpSpPr>
            <p:nvPr/>
          </p:nvGrpSpPr>
          <p:grpSpPr bwMode="auto">
            <a:xfrm flipV="1">
              <a:off x="4335" y="2214"/>
              <a:ext cx="156" cy="195"/>
              <a:chOff x="3504" y="2043"/>
              <a:chExt cx="666" cy="879"/>
            </a:xfrm>
            <a:grpFill/>
          </p:grpSpPr>
          <p:sp>
            <p:nvSpPr>
              <p:cNvPr id="11287" name="AutoShape 22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Rectangle 23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8" name="Group 24"/>
            <p:cNvGrpSpPr>
              <a:grpSpLocks/>
            </p:cNvGrpSpPr>
            <p:nvPr/>
          </p:nvGrpSpPr>
          <p:grpSpPr bwMode="auto">
            <a:xfrm flipV="1">
              <a:off x="4335" y="2793"/>
              <a:ext cx="156" cy="195"/>
              <a:chOff x="3504" y="2043"/>
              <a:chExt cx="666" cy="879"/>
            </a:xfrm>
            <a:grpFill/>
          </p:grpSpPr>
          <p:sp>
            <p:nvSpPr>
              <p:cNvPr id="11285" name="AutoShape 25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Rectangle 26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7"/>
            <p:cNvGrpSpPr>
              <a:grpSpLocks/>
            </p:cNvGrpSpPr>
            <p:nvPr/>
          </p:nvGrpSpPr>
          <p:grpSpPr bwMode="auto">
            <a:xfrm flipV="1">
              <a:off x="4335" y="3372"/>
              <a:ext cx="156" cy="195"/>
              <a:chOff x="3504" y="2043"/>
              <a:chExt cx="666" cy="879"/>
            </a:xfrm>
            <a:grpFill/>
          </p:grpSpPr>
          <p:sp>
            <p:nvSpPr>
              <p:cNvPr id="11283" name="AutoShape 28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Rectangle 29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30"/>
            <p:cNvGrpSpPr>
              <a:grpSpLocks/>
            </p:cNvGrpSpPr>
            <p:nvPr/>
          </p:nvGrpSpPr>
          <p:grpSpPr bwMode="auto">
            <a:xfrm flipV="1">
              <a:off x="4335" y="3952"/>
              <a:ext cx="156" cy="195"/>
              <a:chOff x="3504" y="2043"/>
              <a:chExt cx="666" cy="879"/>
            </a:xfrm>
            <a:grpFill/>
          </p:grpSpPr>
          <p:sp>
            <p:nvSpPr>
              <p:cNvPr id="11281" name="AutoShape 3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3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3" name="Text Box 33"/>
          <p:cNvSpPr txBox="1">
            <a:spLocks noChangeArrowheads="1"/>
          </p:cNvSpPr>
          <p:nvPr/>
        </p:nvSpPr>
        <p:spPr bwMode="auto">
          <a:xfrm>
            <a:off x="116760" y="3019425"/>
            <a:ext cx="51625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Problem Analysis:</a:t>
            </a:r>
          </a:p>
          <a:p>
            <a:pPr marL="339725" lvl="1" indent="-163513">
              <a:spcBef>
                <a:spcPct val="20000"/>
              </a:spcBef>
              <a:buClr>
                <a:srgbClr val="004000"/>
              </a:buClr>
              <a:buSzPct val="10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</a:rPr>
              <a:t>set up a camera and take some sample images to extract features</a:t>
            </a:r>
          </a:p>
          <a:p>
            <a:pPr marL="339725" lvl="1" indent="-163513">
              <a:spcBef>
                <a:spcPct val="20000"/>
              </a:spcBef>
              <a:buClr>
                <a:srgbClr val="004000"/>
              </a:buClr>
              <a:buSzPct val="10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</a:rPr>
              <a:t>Consider features such as length, lightness, width, number and shape of fins, position of mouth, etc.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Image Processing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 l="4068" r="3426"/>
          <a:stretch>
            <a:fillRect/>
          </a:stretch>
        </p:blipFill>
        <p:spPr bwMode="auto">
          <a:xfrm>
            <a:off x="476250" y="1098550"/>
            <a:ext cx="82296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04800" y="5619750"/>
            <a:ext cx="850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ctr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Conclusion: Length is a poor discriminator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Length As A Discriminator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 t="5911" r="2998"/>
          <a:stretch>
            <a:fillRect/>
          </a:stretch>
        </p:blipFill>
        <p:spPr bwMode="auto">
          <a:xfrm>
            <a:off x="247650" y="628650"/>
            <a:ext cx="862965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00025" y="4619625"/>
            <a:ext cx="871537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Lightness is a better feature than length because it reduces the misclassification error.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combine features in such a way that we improve performance?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correlation)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Add Another Feature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641" t="3455" r="6424"/>
          <a:stretch>
            <a:fillRect/>
          </a:stretch>
        </p:blipFill>
        <p:spPr bwMode="auto">
          <a:xfrm>
            <a:off x="566738" y="2165350"/>
            <a:ext cx="80010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09550" y="584200"/>
            <a:ext cx="87153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Treat features as a N-</a:t>
            </a:r>
            <a:r>
              <a:rPr lang="en-US" sz="1800" b="1" dirty="0" err="1">
                <a:solidFill>
                  <a:schemeClr val="bg1"/>
                </a:solidFill>
              </a:rPr>
              <a:t>tuple</a:t>
            </a:r>
            <a:r>
              <a:rPr lang="en-US" sz="1800" b="1" dirty="0">
                <a:solidFill>
                  <a:schemeClr val="bg1"/>
                </a:solidFill>
              </a:rPr>
              <a:t> (two-dimensional vector)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Create a scatter plot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Draw a line (regression) separating the two classes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Width And Lightness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000125"/>
            <a:ext cx="7162800" cy="4141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98183" y="631825"/>
            <a:ext cx="8715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do better than a linear classifier?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83896" y="5280025"/>
            <a:ext cx="8715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is wrong with this decision surface?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generalization)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 r="2249"/>
          <a:stretch>
            <a:fillRect/>
          </a:stretch>
        </p:blipFill>
        <p:spPr bwMode="auto">
          <a:xfrm>
            <a:off x="765175" y="1444625"/>
            <a:ext cx="7586663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92294" y="631825"/>
            <a:ext cx="86439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Why might a smoother decision surface be a better choice?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Occam’s Razor). 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92039" y="5135563"/>
            <a:ext cx="8524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investigates how to find such “optimal” decision surfaces and how to provide system designers with the tools to make intelligent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trade-offs.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Generalization and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113942" y="958645"/>
            <a:ext cx="2809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Degrees of difficulty:</a:t>
            </a:r>
          </a:p>
        </p:txBody>
      </p:sp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2"/>
          <a:srcRect l="20924" t="26027" r="51907" b="51106"/>
          <a:stretch>
            <a:fillRect/>
          </a:stretch>
        </p:blipFill>
        <p:spPr bwMode="auto">
          <a:xfrm>
            <a:off x="214313" y="1441449"/>
            <a:ext cx="19804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3"/>
          <a:srcRect l="20694" t="26027" r="52023" b="51212"/>
          <a:stretch>
            <a:fillRect/>
          </a:stretch>
        </p:blipFill>
        <p:spPr bwMode="auto">
          <a:xfrm>
            <a:off x="214315" y="3822700"/>
            <a:ext cx="19981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4"/>
          <a:srcRect l="20924" t="26132" r="52023" b="51317"/>
          <a:stretch>
            <a:fillRect/>
          </a:stretch>
        </p:blipFill>
        <p:spPr bwMode="auto">
          <a:xfrm>
            <a:off x="2344084" y="1456198"/>
            <a:ext cx="199971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"/>
          <p:cNvPicPr>
            <a:picLocks noChangeAspect="1" noChangeArrowheads="1"/>
          </p:cNvPicPr>
          <p:nvPr/>
        </p:nvPicPr>
        <p:blipFill>
          <a:blip r:embed="rId5"/>
          <a:srcRect l="21156" t="26132" r="52023" b="51317"/>
          <a:stretch>
            <a:fillRect/>
          </a:stretch>
        </p:blipFill>
        <p:spPr bwMode="auto">
          <a:xfrm>
            <a:off x="2390329" y="3837448"/>
            <a:ext cx="1982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overlap_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8763" y="1912574"/>
            <a:ext cx="3543300" cy="34194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5199572" y="945835"/>
            <a:ext cx="3814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Real data is often much harder:</a:t>
            </a: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Correlation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5400000">
            <a:off x="1834425" y="3693740"/>
            <a:ext cx="5943600" cy="45719"/>
          </a:xfrm>
          <a:prstGeom prst="rect">
            <a:avLst/>
          </a:prstGeom>
          <a:gradFill flip="none" rotWithShape="0">
            <a:gsLst>
              <a:gs pos="0">
                <a:srgbClr val="892034"/>
              </a:gs>
              <a:gs pos="100000">
                <a:srgbClr val="95CA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408488" cy="53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</a:t>
            </a:r>
            <a:r>
              <a:rPr lang="en-US" sz="1800" b="1" dirty="0" smtClean="0">
                <a:solidFill>
                  <a:schemeClr val="bg1"/>
                </a:solidFill>
              </a:rPr>
              <a:t>MATLAB toolboxes </a:t>
            </a:r>
            <a:r>
              <a:rPr lang="en-US" sz="1800" b="1" dirty="0">
                <a:solidFill>
                  <a:schemeClr val="bg1"/>
                </a:solidFill>
              </a:rPr>
              <a:t>that implement state of the art algorithms.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a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Java Applet </a:t>
            </a:r>
            <a:r>
              <a:rPr lang="en-US" sz="1800" b="1" dirty="0">
                <a:solidFill>
                  <a:schemeClr val="bg1"/>
                </a:solidFill>
              </a:rPr>
              <a:t>that lets you quickly explore how a variety of algorithms process the same data.</a:t>
            </a:r>
          </a:p>
          <a:p>
            <a:pPr marL="171450" indent="-171450"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important first principle is:</a:t>
            </a:r>
          </a:p>
          <a:p>
            <a:pPr lvl="1" indent="-171450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are no magic equations or algorithms.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You must understand the properties of your data and what </a:t>
            </a:r>
            <a:r>
              <a:rPr lang="en-US" sz="1800" b="1" i="1" dirty="0">
                <a:solidFill>
                  <a:schemeClr val="bg1"/>
                </a:solidFill>
              </a:rPr>
              <a:t>a priori</a:t>
            </a:r>
            <a:r>
              <a:rPr lang="en-US" sz="1800" b="1" dirty="0">
                <a:solidFill>
                  <a:schemeClr val="bg1"/>
                </a:solidFill>
              </a:rPr>
              <a:t> knowledge you can bring to bear on the problem.</a:t>
            </a:r>
          </a:p>
        </p:txBody>
      </p:sp>
      <p:pic>
        <p:nvPicPr>
          <p:cNvPr id="18439" name="Picture 2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1040" t="17470" r="22659" b="29819"/>
          <a:stretch>
            <a:fillRect/>
          </a:stretch>
        </p:blipFill>
        <p:spPr bwMode="auto">
          <a:xfrm>
            <a:off x="4784725" y="1238250"/>
            <a:ext cx="41354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First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005513" y="1325563"/>
            <a:ext cx="996950" cy="720725"/>
            <a:chOff x="6005513" y="1325563"/>
            <a:chExt cx="996950" cy="720725"/>
          </a:xfrm>
        </p:grpSpPr>
        <p:sp>
          <p:nvSpPr>
            <p:cNvPr id="19484" name="Oval 4"/>
            <p:cNvSpPr>
              <a:spLocks noChangeArrowheads="1"/>
            </p:cNvSpPr>
            <p:nvPr/>
          </p:nvSpPr>
          <p:spPr bwMode="auto">
            <a:xfrm>
              <a:off x="6005513" y="1808163"/>
              <a:ext cx="246063" cy="2381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5" name="Oval 5"/>
            <p:cNvSpPr>
              <a:spLocks noChangeArrowheads="1"/>
            </p:cNvSpPr>
            <p:nvPr/>
          </p:nvSpPr>
          <p:spPr bwMode="auto">
            <a:xfrm>
              <a:off x="6756400" y="1325563"/>
              <a:ext cx="246063" cy="23812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9486" name="Rectangle 6"/>
          <p:cNvSpPr>
            <a:spLocks noChangeArrowheads="1"/>
          </p:cNvSpPr>
          <p:nvPr/>
        </p:nvSpPr>
        <p:spPr bwMode="auto">
          <a:xfrm>
            <a:off x="187531" y="814388"/>
            <a:ext cx="43402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much can we trust isolated data points?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167313" y="927100"/>
            <a:ext cx="3671888" cy="2613025"/>
            <a:chOff x="5167313" y="927100"/>
            <a:chExt cx="3671888" cy="2613025"/>
          </a:xfrm>
        </p:grpSpPr>
        <p:sp>
          <p:nvSpPr>
            <p:cNvPr id="19483" name="Rectangle 3"/>
            <p:cNvSpPr>
              <a:spLocks noChangeArrowheads="1"/>
            </p:cNvSpPr>
            <p:nvPr/>
          </p:nvSpPr>
          <p:spPr bwMode="auto">
            <a:xfrm>
              <a:off x="5167313" y="927100"/>
              <a:ext cx="3671888" cy="26130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1" name="Oval 11"/>
            <p:cNvSpPr>
              <a:spLocks noChangeArrowheads="1"/>
            </p:cNvSpPr>
            <p:nvPr/>
          </p:nvSpPr>
          <p:spPr bwMode="auto">
            <a:xfrm>
              <a:off x="7053263" y="1892300"/>
              <a:ext cx="233362" cy="2460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2" name="Oval 12"/>
            <p:cNvSpPr>
              <a:spLocks noChangeArrowheads="1"/>
            </p:cNvSpPr>
            <p:nvPr/>
          </p:nvSpPr>
          <p:spPr bwMode="auto">
            <a:xfrm>
              <a:off x="6456363" y="2341563"/>
              <a:ext cx="233362" cy="24606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7531" y="1114425"/>
            <a:ext cx="7656307" cy="2238375"/>
            <a:chOff x="187531" y="1114425"/>
            <a:chExt cx="7656307" cy="2238375"/>
          </a:xfrm>
        </p:grpSpPr>
        <p:sp>
          <p:nvSpPr>
            <p:cNvPr id="19479" name="Line 14"/>
            <p:cNvSpPr>
              <a:spLocks noChangeShapeType="1"/>
            </p:cNvSpPr>
            <p:nvPr/>
          </p:nvSpPr>
          <p:spPr bwMode="auto">
            <a:xfrm>
              <a:off x="5984875" y="1114425"/>
              <a:ext cx="1858963" cy="22383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0" name="Rectangle 15"/>
            <p:cNvSpPr>
              <a:spLocks noChangeArrowheads="1"/>
            </p:cNvSpPr>
            <p:nvPr/>
          </p:nvSpPr>
          <p:spPr bwMode="auto">
            <a:xfrm>
              <a:off x="187531" y="2028825"/>
              <a:ext cx="4340225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76213" indent="-176213">
                <a:spcAft>
                  <a:spcPct val="50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Optimal decision surface is a line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043" y="1138238"/>
            <a:ext cx="7928156" cy="3968750"/>
            <a:chOff x="99043" y="1138238"/>
            <a:chExt cx="7928156" cy="3968750"/>
          </a:xfrm>
        </p:grpSpPr>
        <p:grpSp>
          <p:nvGrpSpPr>
            <p:cNvPr id="19471" name="Group 18"/>
            <p:cNvGrpSpPr>
              <a:grpSpLocks noChangeAspect="1"/>
            </p:cNvGrpSpPr>
            <p:nvPr/>
          </p:nvGrpSpPr>
          <p:grpSpPr bwMode="auto">
            <a:xfrm rot="707116" flipV="1">
              <a:off x="6280155" y="1138238"/>
              <a:ext cx="1012826" cy="604838"/>
              <a:chOff x="2405" y="3366"/>
              <a:chExt cx="950" cy="567"/>
            </a:xfrm>
            <a:noFill/>
          </p:grpSpPr>
          <p:sp>
            <p:nvSpPr>
              <p:cNvPr id="19477" name="Arc 19"/>
              <p:cNvSpPr>
                <a:spLocks noChangeAspect="1"/>
              </p:cNvSpPr>
              <p:nvPr/>
            </p:nvSpPr>
            <p:spPr bwMode="auto">
              <a:xfrm>
                <a:off x="2880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8" name="Arc 20"/>
              <p:cNvSpPr>
                <a:spLocks noChangeAspect="1"/>
              </p:cNvSpPr>
              <p:nvPr/>
            </p:nvSpPr>
            <p:spPr bwMode="auto">
              <a:xfrm flipH="1">
                <a:off x="2405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046788" y="1906588"/>
              <a:ext cx="809625" cy="1427163"/>
              <a:chOff x="6046788" y="1906588"/>
              <a:chExt cx="809625" cy="1427163"/>
            </a:xfrm>
          </p:grpSpPr>
          <p:sp>
            <p:nvSpPr>
              <p:cNvPr id="19472" name="Arc 21"/>
              <p:cNvSpPr>
                <a:spLocks noChangeAspect="1"/>
              </p:cNvSpPr>
              <p:nvPr/>
            </p:nvSpPr>
            <p:spPr bwMode="auto">
              <a:xfrm rot="2624509">
                <a:off x="6386513" y="2232026"/>
                <a:ext cx="469900" cy="1101725"/>
              </a:xfrm>
              <a:custGeom>
                <a:avLst/>
                <a:gdLst>
                  <a:gd name="T0" fmla="*/ 0 w 21600"/>
                  <a:gd name="T1" fmla="*/ 0 h 21600"/>
                  <a:gd name="T2" fmla="*/ 296 w 21600"/>
                  <a:gd name="T3" fmla="*/ 694 h 21600"/>
                  <a:gd name="T4" fmla="*/ 0 w 21600"/>
                  <a:gd name="T5" fmla="*/ 69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3" name="Arc 22"/>
              <p:cNvSpPr>
                <a:spLocks noChangeAspect="1"/>
              </p:cNvSpPr>
              <p:nvPr/>
            </p:nvSpPr>
            <p:spPr bwMode="auto">
              <a:xfrm rot="2624509" flipH="1">
                <a:off x="6046788" y="1906588"/>
                <a:ext cx="471488" cy="1101725"/>
              </a:xfrm>
              <a:custGeom>
                <a:avLst/>
                <a:gdLst>
                  <a:gd name="T0" fmla="*/ 0 w 21600"/>
                  <a:gd name="T1" fmla="*/ 0 h 21600"/>
                  <a:gd name="T2" fmla="*/ 297 w 21600"/>
                  <a:gd name="T3" fmla="*/ 694 h 21600"/>
                  <a:gd name="T4" fmla="*/ 0 w 21600"/>
                  <a:gd name="T5" fmla="*/ 69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474" name="Group 23"/>
            <p:cNvGrpSpPr>
              <a:grpSpLocks/>
            </p:cNvGrpSpPr>
            <p:nvPr/>
          </p:nvGrpSpPr>
          <p:grpSpPr bwMode="auto">
            <a:xfrm rot="17332079">
              <a:off x="7105655" y="2192337"/>
              <a:ext cx="1117600" cy="725488"/>
              <a:chOff x="2405" y="3366"/>
              <a:chExt cx="950" cy="567"/>
            </a:xfrm>
            <a:noFill/>
          </p:grpSpPr>
          <p:sp>
            <p:nvSpPr>
              <p:cNvPr id="19475" name="Arc 24"/>
              <p:cNvSpPr>
                <a:spLocks/>
              </p:cNvSpPr>
              <p:nvPr/>
            </p:nvSpPr>
            <p:spPr bwMode="auto">
              <a:xfrm>
                <a:off x="2880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6" name="Arc 25"/>
              <p:cNvSpPr>
                <a:spLocks/>
              </p:cNvSpPr>
              <p:nvPr/>
            </p:nvSpPr>
            <p:spPr bwMode="auto">
              <a:xfrm flipH="1">
                <a:off x="2405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99043" y="4189413"/>
              <a:ext cx="4340225" cy="91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/>
            <a:lstStyle/>
            <a:p>
              <a:pPr marL="176213" indent="-176213">
                <a:spcAft>
                  <a:spcPct val="50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Optimal decision surface changes abruptly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29450" y="2481263"/>
            <a:ext cx="777876" cy="717551"/>
            <a:chOff x="7029450" y="2481263"/>
            <a:chExt cx="777876" cy="717551"/>
          </a:xfrm>
        </p:grpSpPr>
        <p:sp>
          <p:nvSpPr>
            <p:cNvPr id="19467" name="Oval 28"/>
            <p:cNvSpPr>
              <a:spLocks noChangeArrowheads="1"/>
            </p:cNvSpPr>
            <p:nvPr/>
          </p:nvSpPr>
          <p:spPr bwMode="auto">
            <a:xfrm>
              <a:off x="7029450" y="2952751"/>
              <a:ext cx="233363" cy="2460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68" name="Oval 29"/>
            <p:cNvSpPr>
              <a:spLocks noChangeArrowheads="1"/>
            </p:cNvSpPr>
            <p:nvPr/>
          </p:nvSpPr>
          <p:spPr bwMode="auto">
            <a:xfrm>
              <a:off x="7573963" y="2481263"/>
              <a:ext cx="233363" cy="24606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9054" name="Rectangle 30"/>
          <p:cNvSpPr>
            <a:spLocks noChangeArrowheads="1"/>
          </p:cNvSpPr>
          <p:nvPr/>
        </p:nvSpPr>
        <p:spPr bwMode="auto">
          <a:xfrm>
            <a:off x="187531" y="3043238"/>
            <a:ext cx="4340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Optimal decision surface still a line</a:t>
            </a:r>
          </a:p>
        </p:txBody>
      </p:sp>
      <p:sp>
        <p:nvSpPr>
          <p:cNvPr id="129055" name="Rectangle 31"/>
          <p:cNvSpPr>
            <a:spLocks noChangeArrowheads="1"/>
          </p:cNvSpPr>
          <p:nvPr/>
        </p:nvSpPr>
        <p:spPr bwMode="auto">
          <a:xfrm>
            <a:off x="187531" y="5132388"/>
            <a:ext cx="85994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Can we integrate prior knowledge about data, confidence, or willingness to take risk?</a:t>
            </a:r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Generalization And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6" grpId="0"/>
      <p:bldP spid="129054" grpId="0"/>
      <p:bldP spid="1290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Formulations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6547" y="1856105"/>
            <a:ext cx="8688388" cy="4083169"/>
            <a:chOff x="231775" y="2526665"/>
            <a:chExt cx="8688388" cy="4083169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31775" y="2526665"/>
              <a:ext cx="8688388" cy="4083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71450" indent="-171450">
                <a:spcBef>
                  <a:spcPct val="50000"/>
                </a:spcBef>
                <a:buFontTx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Bayesian formulation for speech recognition:</a:t>
              </a:r>
            </a:p>
            <a:p>
              <a:pPr marL="171450" indent="-171450">
                <a:spcBef>
                  <a:spcPts val="6400"/>
                </a:spcBef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Objective: minimize the word error rate by maximizing</a:t>
              </a:r>
            </a:p>
            <a:p>
              <a:pPr marL="171450" indent="-17145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Approach: maximize                (training)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	acoustic model (hidden Markov models, Gaussian mixtures, etc.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	language model (finite state machines, N-grams)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	acoustics (ignored during maximization)</a:t>
              </a:r>
              <a:endParaRPr lang="en-US" sz="1800" b="1" dirty="0">
                <a:solidFill>
                  <a:schemeClr val="bg1"/>
                </a:solidFill>
              </a:endParaRPr>
            </a:p>
            <a:p>
              <a:pPr marL="176213" lvl="1" indent="-176213">
                <a:spcBef>
                  <a:spcPts val="1200"/>
                </a:spcBef>
                <a:buFont typeface="Arial" pitchFamily="34" charset="0"/>
                <a:buChar char="•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Bayes Rule allows us to convert the problem of estimating an unknown posterior probability to a process in which we can postulate a model, collect data under controlled conditions, and estimate the parameters of the model.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48310" y="2993390"/>
            <a:ext cx="2425700" cy="596900"/>
          </p:xfrm>
          <a:graphic>
            <a:graphicData uri="http://schemas.openxmlformats.org/presentationml/2006/ole">
              <p:oleObj spid="_x0000_s1026" name="Equation" r:id="rId3" imgW="2425680" imgH="596880" progId="Equation.3">
                <p:embed/>
              </p:oleObj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6324600" y="3661728"/>
            <a:ext cx="850900" cy="266700"/>
          </p:xfrm>
          <a:graphic>
            <a:graphicData uri="http://schemas.openxmlformats.org/presentationml/2006/ole">
              <p:oleObj spid="_x0000_s1027" name="Equation" r:id="rId4" imgW="850680" imgH="266400" progId="Equation.3">
                <p:embed/>
              </p:oleObj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2666365" y="4087813"/>
            <a:ext cx="850900" cy="266700"/>
          </p:xfrm>
          <a:graphic>
            <a:graphicData uri="http://schemas.openxmlformats.org/presentationml/2006/ole">
              <p:oleObj spid="_x0000_s1028" name="Equation" r:id="rId5" imgW="850680" imgH="266400" progId="Equation.3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91820" y="4499293"/>
            <a:ext cx="927100" cy="266700"/>
          </p:xfrm>
          <a:graphic>
            <a:graphicData uri="http://schemas.openxmlformats.org/presentationml/2006/ole">
              <p:oleObj spid="_x0000_s1029" name="Equation" r:id="rId6" imgW="927000" imgH="266400" progId="Equation.3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94360" y="4925695"/>
            <a:ext cx="647700" cy="266700"/>
          </p:xfrm>
          <a:graphic>
            <a:graphicData uri="http://schemas.openxmlformats.org/presentationml/2006/ole">
              <p:oleObj spid="_x0000_s1030" name="Equation" r:id="rId7" imgW="647640" imgH="266400" progId="Equation.3">
                <p:embed/>
              </p:oleObj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90233" y="5335905"/>
            <a:ext cx="596900" cy="266700"/>
          </p:xfrm>
          <a:graphic>
            <a:graphicData uri="http://schemas.openxmlformats.org/presentationml/2006/ole">
              <p:oleObj spid="_x0000_s1031" name="Equation" r:id="rId8" imgW="596880" imgH="266400" progId="Equation.3">
                <p:embed/>
              </p:oleObj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570230" y="830580"/>
            <a:ext cx="8025130" cy="910710"/>
            <a:chOff x="234950" y="830580"/>
            <a:chExt cx="8025130" cy="910710"/>
          </a:xfrm>
        </p:grpSpPr>
        <p:grpSp>
          <p:nvGrpSpPr>
            <p:cNvPr id="44" name="Group 43"/>
            <p:cNvGrpSpPr/>
            <p:nvPr/>
          </p:nvGrpSpPr>
          <p:grpSpPr>
            <a:xfrm>
              <a:off x="234950" y="830580"/>
              <a:ext cx="1869122" cy="553700"/>
              <a:chOff x="234950" y="822960"/>
              <a:chExt cx="1869122" cy="5537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86752" y="82296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1512" y="85344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Message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Source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34950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123758" y="830580"/>
              <a:ext cx="1869122" cy="553700"/>
              <a:chOff x="2580958" y="792480"/>
              <a:chExt cx="1869122" cy="5537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032760" y="79248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02280" y="82296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Linguistic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Channel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580958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13518" y="830580"/>
              <a:ext cx="1884362" cy="553700"/>
              <a:chOff x="4729798" y="777240"/>
              <a:chExt cx="1884362" cy="5537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196840" y="77724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6360" y="80772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Articulatory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Channel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729798" y="106680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903278" y="830580"/>
              <a:ext cx="2356802" cy="553700"/>
              <a:chOff x="6695758" y="883920"/>
              <a:chExt cx="2356802" cy="5537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147560" y="88392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17080" y="91440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Acoustic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Channel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695758" y="118872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8595360" y="11734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01040" y="1417320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Message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06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Words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11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Phones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556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Features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1349375" y="1989138"/>
            <a:ext cx="647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9" name="Text Box 24"/>
          <p:cNvSpPr txBox="1">
            <a:spLocks noChangeArrowheads="1"/>
          </p:cNvSpPr>
          <p:nvPr/>
        </p:nvSpPr>
        <p:spPr bwMode="auto">
          <a:xfrm>
            <a:off x="184356" y="663677"/>
            <a:ext cx="8672513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course syllabus is available </a:t>
            </a:r>
            <a:r>
              <a:rPr lang="en-US" sz="1800" b="1" dirty="0" smtClean="0">
                <a:solidFill>
                  <a:schemeClr val="bg1"/>
                </a:solidFill>
              </a:rPr>
              <a:t>at:</a:t>
            </a:r>
          </a:p>
          <a:p>
            <a:pPr marL="176213" indent="-176213"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</a:rPr>
              <a:t>	</a:t>
            </a: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://www.ece.msstate.edu/research/isip/publications/courses/ece_8443/syllabus/current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080" name="Text Box 27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Course Syllabus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Pattern recognition vs. machine learning vs. machine understanding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First principle of pattern recognition?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will focus more on decision theory and less on feature extraction.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emphasizes statistical and data-driven methods for optimizing system design and parameter values.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Second most important principle?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84356" y="647700"/>
            <a:ext cx="867251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Pattern Recognition: </a:t>
            </a:r>
            <a:r>
              <a:rPr lang="en-US" sz="1800" b="1" dirty="0">
                <a:solidFill>
                  <a:schemeClr val="bg1"/>
                </a:solidFill>
              </a:rPr>
              <a:t>“the act of taking raw data and taking an action based on the category of the pattern.”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Common Applications: </a:t>
            </a:r>
            <a:r>
              <a:rPr lang="en-US" sz="1800" b="1" dirty="0">
                <a:solidFill>
                  <a:schemeClr val="bg1"/>
                </a:solidFill>
              </a:rPr>
              <a:t>speech recognition, fingerprint identification (biometrics), DNA sequence identification</a:t>
            </a:r>
          </a:p>
          <a:p>
            <a:pPr marL="171450" indent="-171450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Terminology:</a:t>
            </a:r>
          </a:p>
          <a:p>
            <a:pPr lvl="1" indent="-171450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Learning: </a:t>
            </a: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The ability of a machine to improve its performance based on previous results. </a:t>
            </a:r>
            <a:endParaRPr lang="en-US" sz="1800" b="1" dirty="0">
              <a:solidFill>
                <a:schemeClr val="bg1"/>
              </a:solidFill>
            </a:endParaRPr>
          </a:p>
          <a:p>
            <a:pPr lvl="1" indent="-1714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Understanding: </a:t>
            </a:r>
            <a:r>
              <a:rPr lang="en-US" sz="1800" b="1" dirty="0">
                <a:solidFill>
                  <a:schemeClr val="bg1"/>
                </a:solidFill>
              </a:rPr>
              <a:t>acting on the intentions of the </a:t>
            </a:r>
            <a:r>
              <a:rPr lang="en-US" sz="1800" b="1" dirty="0" smtClean="0">
                <a:solidFill>
                  <a:schemeClr val="bg1"/>
                </a:solidFill>
              </a:rPr>
              <a:t>user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generating </a:t>
            </a:r>
            <a:r>
              <a:rPr lang="en-US" sz="1800" b="1" dirty="0">
                <a:solidFill>
                  <a:schemeClr val="bg1"/>
                </a:solidFill>
              </a:rPr>
              <a:t>the data.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Fields: artificial intelligence, signal processing and discipline-specific research (e.g., target recognition, speech recognition, natural language processing).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Terminology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714375"/>
            <a:ext cx="8662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Which of these images are most scenic?</a:t>
            </a:r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990725" y="1350963"/>
            <a:ext cx="5162550" cy="1336675"/>
            <a:chOff x="486" y="1193"/>
            <a:chExt cx="3252" cy="842"/>
          </a:xfrm>
        </p:grpSpPr>
        <p:pic>
          <p:nvPicPr>
            <p:cNvPr id="5126" name="Picture 6" descr="lsb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7" name="Picture 7" descr="msb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8" name="Picture 8" descr="hs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</p:grp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190197" y="3000375"/>
            <a:ext cx="854868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can we develop a system to automatically determine scenic beauty? (Hint: feature combination)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Solutions to such problems require good feature extraction and good decision theory.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Recognition or Understanding?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 l="24512" t="18484" r="13496" b="40942"/>
          <a:stretch>
            <a:fillRect/>
          </a:stretch>
        </p:blipFill>
        <p:spPr bwMode="auto">
          <a:xfrm>
            <a:off x="300038" y="508000"/>
            <a:ext cx="8577262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 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423863" y="739775"/>
            <a:ext cx="4033837" cy="4933950"/>
            <a:chOff x="267" y="466"/>
            <a:chExt cx="2541" cy="3108"/>
          </a:xfrm>
        </p:grpSpPr>
        <p:pic>
          <p:nvPicPr>
            <p:cNvPr id="7177" name="Picture 6" descr="overlap_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" y="466"/>
              <a:ext cx="1710" cy="1573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8" name="Text Box 7"/>
            <p:cNvSpPr txBox="1">
              <a:spLocks noChangeArrowheads="1"/>
            </p:cNvSpPr>
            <p:nvPr/>
          </p:nvSpPr>
          <p:spPr bwMode="auto">
            <a:xfrm>
              <a:off x="267" y="2178"/>
              <a:ext cx="2541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Regions of overlap represent the classification error</a:t>
              </a:r>
            </a:p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Error rates can be computed with knowledge of the joint probability distributions (see </a:t>
              </a:r>
              <a:r>
                <a:rPr lang="en-US" sz="1800" b="1" dirty="0">
                  <a:solidFill>
                    <a:schemeClr val="bg1"/>
                  </a:solidFill>
                  <a:hlinkClick r:id="rId4"/>
                </a:rPr>
                <a:t>OCW-MIT-6-450Fall-2006</a:t>
              </a:r>
              <a:r>
                <a:rPr lang="en-US" sz="1800" b="1" dirty="0">
                  <a:solidFill>
                    <a:schemeClr val="bg1"/>
                  </a:solidFill>
                </a:rPr>
                <a:t>).</a:t>
              </a:r>
            </a:p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Context is used to reduce overlap.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34000" y="730250"/>
            <a:ext cx="3586163" cy="4791075"/>
            <a:chOff x="3360" y="460"/>
            <a:chExt cx="2259" cy="3018"/>
          </a:xfrm>
        </p:grpSpPr>
        <p:pic>
          <p:nvPicPr>
            <p:cNvPr id="7175" name="Picture 9" descr="overlap_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7" y="460"/>
              <a:ext cx="1647" cy="1589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6" name="Text Box 10"/>
            <p:cNvSpPr txBox="1">
              <a:spLocks noChangeArrowheads="1"/>
            </p:cNvSpPr>
            <p:nvPr/>
          </p:nvSpPr>
          <p:spPr bwMode="auto">
            <a:xfrm>
              <a:off x="3360" y="2180"/>
              <a:ext cx="2259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3038" indent="-173038">
                <a:spcAft>
                  <a:spcPct val="500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In real problems, features are confusable and represent actual variation in the data.</a:t>
              </a:r>
            </a:p>
            <a:p>
              <a:pPr marL="173038" indent="-173038">
                <a:spcAft>
                  <a:spcPct val="500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The traditional role of the signal processing engineer has been to develop better features (e.g., “invariants”).</a:t>
              </a:r>
            </a:p>
          </p:txBody>
        </p:sp>
      </p:grp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Features Are Confusable</a:t>
            </a: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333375" y="6048375"/>
            <a:ext cx="858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42925" y="709613"/>
            <a:ext cx="2162175" cy="5597526"/>
            <a:chOff x="542925" y="709613"/>
            <a:chExt cx="2162175" cy="5597526"/>
          </a:xfrm>
        </p:grpSpPr>
        <p:sp>
          <p:nvSpPr>
            <p:cNvPr id="8231" name="Rectangle 6"/>
            <p:cNvSpPr>
              <a:spLocks noChangeArrowheads="1"/>
            </p:cNvSpPr>
            <p:nvPr/>
          </p:nvSpPr>
          <p:spPr bwMode="auto">
            <a:xfrm>
              <a:off x="542925" y="3330576"/>
              <a:ext cx="21621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Text Box 7"/>
            <p:cNvSpPr txBox="1">
              <a:spLocks noChangeArrowheads="1"/>
            </p:cNvSpPr>
            <p:nvPr/>
          </p:nvSpPr>
          <p:spPr bwMode="auto">
            <a:xfrm>
              <a:off x="581025" y="3376614"/>
              <a:ext cx="20859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Feature Extraction</a:t>
              </a:r>
            </a:p>
          </p:txBody>
        </p:sp>
        <p:sp>
          <p:nvSpPr>
            <p:cNvPr id="8229" name="Rectangle 9"/>
            <p:cNvSpPr>
              <a:spLocks noChangeArrowheads="1"/>
            </p:cNvSpPr>
            <p:nvPr/>
          </p:nvSpPr>
          <p:spPr bwMode="auto">
            <a:xfrm>
              <a:off x="628650" y="1490663"/>
              <a:ext cx="199072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Text Box 10"/>
            <p:cNvSpPr txBox="1">
              <a:spLocks noChangeArrowheads="1"/>
            </p:cNvSpPr>
            <p:nvPr/>
          </p:nvSpPr>
          <p:spPr bwMode="auto">
            <a:xfrm>
              <a:off x="663575" y="1536701"/>
              <a:ext cx="19208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Post-Processing</a:t>
              </a:r>
            </a:p>
          </p:txBody>
        </p:sp>
        <p:sp>
          <p:nvSpPr>
            <p:cNvPr id="8227" name="Rectangle 12"/>
            <p:cNvSpPr>
              <a:spLocks noChangeArrowheads="1"/>
            </p:cNvSpPr>
            <p:nvPr/>
          </p:nvSpPr>
          <p:spPr bwMode="auto">
            <a:xfrm>
              <a:off x="633413" y="2409826"/>
              <a:ext cx="198120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13"/>
            <p:cNvSpPr txBox="1">
              <a:spLocks noChangeArrowheads="1"/>
            </p:cNvSpPr>
            <p:nvPr/>
          </p:nvSpPr>
          <p:spPr bwMode="auto">
            <a:xfrm>
              <a:off x="668338" y="2455864"/>
              <a:ext cx="19113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Classification</a:t>
              </a:r>
            </a:p>
          </p:txBody>
        </p:sp>
        <p:sp>
          <p:nvSpPr>
            <p:cNvPr id="8225" name="Rectangle 15"/>
            <p:cNvSpPr>
              <a:spLocks noChangeArrowheads="1"/>
            </p:cNvSpPr>
            <p:nvPr/>
          </p:nvSpPr>
          <p:spPr bwMode="auto">
            <a:xfrm>
              <a:off x="623888" y="4249738"/>
              <a:ext cx="200025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Text Box 16"/>
            <p:cNvSpPr txBox="1">
              <a:spLocks noChangeArrowheads="1"/>
            </p:cNvSpPr>
            <p:nvPr/>
          </p:nvSpPr>
          <p:spPr bwMode="auto">
            <a:xfrm>
              <a:off x="658813" y="4295776"/>
              <a:ext cx="1930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Segmentation</a:t>
              </a:r>
            </a:p>
          </p:txBody>
        </p:sp>
        <p:sp>
          <p:nvSpPr>
            <p:cNvPr id="8223" name="Rectangle 18"/>
            <p:cNvSpPr>
              <a:spLocks noChangeArrowheads="1"/>
            </p:cNvSpPr>
            <p:nvPr/>
          </p:nvSpPr>
          <p:spPr bwMode="auto">
            <a:xfrm>
              <a:off x="619125" y="5168901"/>
              <a:ext cx="20097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Text Box 19"/>
            <p:cNvSpPr txBox="1">
              <a:spLocks noChangeArrowheads="1"/>
            </p:cNvSpPr>
            <p:nvPr/>
          </p:nvSpPr>
          <p:spPr bwMode="auto">
            <a:xfrm>
              <a:off x="654050" y="5214939"/>
              <a:ext cx="19399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Sensing</a:t>
              </a:r>
            </a:p>
          </p:txBody>
        </p:sp>
        <p:grpSp>
          <p:nvGrpSpPr>
            <p:cNvPr id="8203" name="Group 20"/>
            <p:cNvGrpSpPr>
              <a:grpSpLocks/>
            </p:cNvGrpSpPr>
            <p:nvPr/>
          </p:nvGrpSpPr>
          <p:grpSpPr bwMode="auto">
            <a:xfrm>
              <a:off x="1500188" y="5656263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21" name="AutoShape 2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Rectangle 2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4" name="Group 23"/>
            <p:cNvGrpSpPr>
              <a:grpSpLocks/>
            </p:cNvGrpSpPr>
            <p:nvPr/>
          </p:nvGrpSpPr>
          <p:grpSpPr bwMode="auto">
            <a:xfrm>
              <a:off x="1500188" y="4737101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9" name="AutoShape 24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Rectangle 25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5" name="Group 26"/>
            <p:cNvGrpSpPr>
              <a:grpSpLocks/>
            </p:cNvGrpSpPr>
            <p:nvPr/>
          </p:nvGrpSpPr>
          <p:grpSpPr bwMode="auto">
            <a:xfrm>
              <a:off x="1500188" y="381793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7" name="AutoShape 27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Rectangle 28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6" name="Group 29"/>
            <p:cNvGrpSpPr>
              <a:grpSpLocks/>
            </p:cNvGrpSpPr>
            <p:nvPr/>
          </p:nvGrpSpPr>
          <p:grpSpPr bwMode="auto">
            <a:xfrm>
              <a:off x="1500188" y="289718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5" name="AutoShape 30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Rectangle 31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7" name="Group 32"/>
            <p:cNvGrpSpPr>
              <a:grpSpLocks/>
            </p:cNvGrpSpPr>
            <p:nvPr/>
          </p:nvGrpSpPr>
          <p:grpSpPr bwMode="auto">
            <a:xfrm>
              <a:off x="1500188" y="1978026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3" name="AutoShape 33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Rectangle 34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1" name="AutoShape 36"/>
            <p:cNvSpPr>
              <a:spLocks noChangeArrowheads="1"/>
            </p:cNvSpPr>
            <p:nvPr/>
          </p:nvSpPr>
          <p:spPr bwMode="auto">
            <a:xfrm>
              <a:off x="1500188" y="1058863"/>
              <a:ext cx="247650" cy="2028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37"/>
            <p:cNvSpPr>
              <a:spLocks noChangeArrowheads="1"/>
            </p:cNvSpPr>
            <p:nvPr/>
          </p:nvSpPr>
          <p:spPr bwMode="auto">
            <a:xfrm>
              <a:off x="1553362" y="1261717"/>
              <a:ext cx="141674" cy="106709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38"/>
            <p:cNvSpPr txBox="1">
              <a:spLocks noChangeArrowheads="1"/>
            </p:cNvSpPr>
            <p:nvPr/>
          </p:nvSpPr>
          <p:spPr bwMode="auto">
            <a:xfrm>
              <a:off x="1238250" y="6032501"/>
              <a:ext cx="7715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Input</a:t>
              </a:r>
            </a:p>
          </p:txBody>
        </p:sp>
        <p:sp>
          <p:nvSpPr>
            <p:cNvPr id="8210" name="Text Box 39"/>
            <p:cNvSpPr txBox="1">
              <a:spLocks noChangeArrowheads="1"/>
            </p:cNvSpPr>
            <p:nvPr/>
          </p:nvSpPr>
          <p:spPr bwMode="auto">
            <a:xfrm>
              <a:off x="1042988" y="709613"/>
              <a:ext cx="1162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Decision</a:t>
              </a:r>
            </a:p>
          </p:txBody>
        </p:sp>
      </p:grpSp>
      <p:pic>
        <p:nvPicPr>
          <p:cNvPr id="121896" name="Picture 40"/>
          <p:cNvPicPr>
            <a:picLocks noChangeAspect="1" noChangeArrowheads="1"/>
          </p:cNvPicPr>
          <p:nvPr/>
        </p:nvPicPr>
        <p:blipFill>
          <a:blip r:embed="rId3"/>
          <a:srcRect l="31067" t="19545" r="21629" b="16768"/>
          <a:stretch>
            <a:fillRect/>
          </a:stretch>
        </p:blipFill>
        <p:spPr bwMode="auto">
          <a:xfrm>
            <a:off x="3557588" y="763588"/>
            <a:ext cx="49022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42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038820" y="4259263"/>
            <a:ext cx="2124075" cy="365125"/>
            <a:chOff x="414" y="3037"/>
            <a:chExt cx="1260" cy="230"/>
          </a:xfrm>
          <a:solidFill>
            <a:schemeClr val="bg1"/>
          </a:solidFill>
        </p:grpSpPr>
        <p:sp>
          <p:nvSpPr>
            <p:cNvPr id="9257" name="Rectangle 9"/>
            <p:cNvSpPr>
              <a:spLocks noChangeArrowheads="1"/>
            </p:cNvSpPr>
            <p:nvPr/>
          </p:nvSpPr>
          <p:spPr bwMode="auto">
            <a:xfrm>
              <a:off x="414" y="3037"/>
              <a:ext cx="1260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Text Box 10"/>
            <p:cNvSpPr txBox="1">
              <a:spLocks noChangeArrowheads="1"/>
            </p:cNvSpPr>
            <p:nvPr/>
          </p:nvSpPr>
          <p:spPr bwMode="auto">
            <a:xfrm>
              <a:off x="436" y="3066"/>
              <a:ext cx="1216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Train Classifier</a:t>
              </a:r>
            </a:p>
          </p:txBody>
        </p:sp>
      </p:grpSp>
      <p:grpSp>
        <p:nvGrpSpPr>
          <p:cNvPr id="9225" name="Group 11"/>
          <p:cNvGrpSpPr>
            <a:grpSpLocks/>
          </p:cNvGrpSpPr>
          <p:nvPr/>
        </p:nvGrpSpPr>
        <p:grpSpPr bwMode="auto">
          <a:xfrm>
            <a:off x="1038820" y="3340101"/>
            <a:ext cx="2124075" cy="365125"/>
            <a:chOff x="312" y="2365"/>
            <a:chExt cx="1362" cy="230"/>
          </a:xfrm>
          <a:solidFill>
            <a:schemeClr val="bg1"/>
          </a:solidFill>
        </p:grpSpPr>
        <p:sp>
          <p:nvSpPr>
            <p:cNvPr id="9255" name="Rectangle 12"/>
            <p:cNvSpPr>
              <a:spLocks noChangeArrowheads="1"/>
            </p:cNvSpPr>
            <p:nvPr/>
          </p:nvSpPr>
          <p:spPr bwMode="auto">
            <a:xfrm>
              <a:off x="312" y="2365"/>
              <a:ext cx="1362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Text Box 13"/>
            <p:cNvSpPr txBox="1">
              <a:spLocks noChangeArrowheads="1"/>
            </p:cNvSpPr>
            <p:nvPr/>
          </p:nvSpPr>
          <p:spPr bwMode="auto">
            <a:xfrm>
              <a:off x="336" y="2394"/>
              <a:ext cx="1314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Choose Model</a:t>
              </a:r>
            </a:p>
          </p:txBody>
        </p:sp>
      </p:grpSp>
      <p:grpSp>
        <p:nvGrpSpPr>
          <p:cNvPr id="9226" name="Group 14"/>
          <p:cNvGrpSpPr>
            <a:grpSpLocks/>
          </p:cNvGrpSpPr>
          <p:nvPr/>
        </p:nvGrpSpPr>
        <p:grpSpPr bwMode="auto">
          <a:xfrm>
            <a:off x="1034057" y="2419351"/>
            <a:ext cx="2133600" cy="365125"/>
            <a:chOff x="426" y="1795"/>
            <a:chExt cx="1248" cy="230"/>
          </a:xfrm>
          <a:solidFill>
            <a:schemeClr val="bg1"/>
          </a:solidFill>
        </p:grpSpPr>
        <p:sp>
          <p:nvSpPr>
            <p:cNvPr id="9253" name="Rectangle 15"/>
            <p:cNvSpPr>
              <a:spLocks noChangeArrowheads="1"/>
            </p:cNvSpPr>
            <p:nvPr/>
          </p:nvSpPr>
          <p:spPr bwMode="auto">
            <a:xfrm>
              <a:off x="426" y="1795"/>
              <a:ext cx="1248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Text Box 16"/>
            <p:cNvSpPr txBox="1">
              <a:spLocks noChangeArrowheads="1"/>
            </p:cNvSpPr>
            <p:nvPr/>
          </p:nvSpPr>
          <p:spPr bwMode="auto">
            <a:xfrm>
              <a:off x="448" y="1824"/>
              <a:ext cx="1204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Choose Features</a:t>
              </a:r>
            </a:p>
          </p:txBody>
        </p:sp>
      </p:grpSp>
      <p:grpSp>
        <p:nvGrpSpPr>
          <p:cNvPr id="9227" name="Group 17"/>
          <p:cNvGrpSpPr>
            <a:grpSpLocks/>
          </p:cNvGrpSpPr>
          <p:nvPr/>
        </p:nvGrpSpPr>
        <p:grpSpPr bwMode="auto">
          <a:xfrm>
            <a:off x="1038820" y="5178426"/>
            <a:ext cx="2124075" cy="365125"/>
            <a:chOff x="408" y="3607"/>
            <a:chExt cx="1266" cy="230"/>
          </a:xfrm>
          <a:solidFill>
            <a:schemeClr val="bg1"/>
          </a:solidFill>
        </p:grpSpPr>
        <p:sp>
          <p:nvSpPr>
            <p:cNvPr id="9251" name="Rectangle 18"/>
            <p:cNvSpPr>
              <a:spLocks noChangeArrowheads="1"/>
            </p:cNvSpPr>
            <p:nvPr/>
          </p:nvSpPr>
          <p:spPr bwMode="auto">
            <a:xfrm>
              <a:off x="408" y="3607"/>
              <a:ext cx="1266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Text Box 19"/>
            <p:cNvSpPr txBox="1">
              <a:spLocks noChangeArrowheads="1"/>
            </p:cNvSpPr>
            <p:nvPr/>
          </p:nvSpPr>
          <p:spPr bwMode="auto">
            <a:xfrm>
              <a:off x="430" y="3636"/>
              <a:ext cx="1222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Evaluate Classifier</a:t>
              </a:r>
            </a:p>
          </p:txBody>
        </p:sp>
      </p:grpSp>
      <p:grpSp>
        <p:nvGrpSpPr>
          <p:cNvPr id="9228" name="Group 20"/>
          <p:cNvGrpSpPr>
            <a:grpSpLocks/>
          </p:cNvGrpSpPr>
          <p:nvPr/>
        </p:nvGrpSpPr>
        <p:grpSpPr bwMode="auto">
          <a:xfrm flipV="1">
            <a:off x="1977032" y="5665788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9" name="AutoShape 21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22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9" name="Group 23"/>
          <p:cNvGrpSpPr>
            <a:grpSpLocks/>
          </p:cNvGrpSpPr>
          <p:nvPr/>
        </p:nvGrpSpPr>
        <p:grpSpPr bwMode="auto">
          <a:xfrm flipV="1">
            <a:off x="1977032" y="3827463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7" name="AutoShape 24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Rectangle 25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0" name="Group 26"/>
          <p:cNvGrpSpPr>
            <a:grpSpLocks/>
          </p:cNvGrpSpPr>
          <p:nvPr/>
        </p:nvGrpSpPr>
        <p:grpSpPr bwMode="auto">
          <a:xfrm flipV="1">
            <a:off x="1977032" y="2906713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5" name="AutoShape 27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8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1" name="Group 29"/>
          <p:cNvGrpSpPr>
            <a:grpSpLocks/>
          </p:cNvGrpSpPr>
          <p:nvPr/>
        </p:nvGrpSpPr>
        <p:grpSpPr bwMode="auto">
          <a:xfrm flipV="1">
            <a:off x="1977032" y="1068388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3" name="AutoShape 30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31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2" name="Text Box 32"/>
          <p:cNvSpPr txBox="1">
            <a:spLocks noChangeArrowheads="1"/>
          </p:cNvSpPr>
          <p:nvPr/>
        </p:nvSpPr>
        <p:spPr bwMode="auto">
          <a:xfrm>
            <a:off x="1715095" y="6042026"/>
            <a:ext cx="771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4000"/>
                </a:solidFill>
              </a:rPr>
              <a:t>End</a:t>
            </a:r>
          </a:p>
        </p:txBody>
      </p:sp>
      <p:grpSp>
        <p:nvGrpSpPr>
          <p:cNvPr id="9233" name="Group 33"/>
          <p:cNvGrpSpPr>
            <a:grpSpLocks/>
          </p:cNvGrpSpPr>
          <p:nvPr/>
        </p:nvGrpSpPr>
        <p:grpSpPr bwMode="auto">
          <a:xfrm>
            <a:off x="1038820" y="1500188"/>
            <a:ext cx="2124075" cy="365125"/>
            <a:chOff x="420" y="1195"/>
            <a:chExt cx="1254" cy="230"/>
          </a:xfrm>
          <a:solidFill>
            <a:schemeClr val="bg1"/>
          </a:solidFill>
        </p:grpSpPr>
        <p:sp>
          <p:nvSpPr>
            <p:cNvPr id="9241" name="Rectangle 34"/>
            <p:cNvSpPr>
              <a:spLocks noChangeArrowheads="1"/>
            </p:cNvSpPr>
            <p:nvPr/>
          </p:nvSpPr>
          <p:spPr bwMode="auto">
            <a:xfrm>
              <a:off x="420" y="1195"/>
              <a:ext cx="1254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Text Box 35"/>
            <p:cNvSpPr txBox="1">
              <a:spLocks noChangeArrowheads="1"/>
            </p:cNvSpPr>
            <p:nvPr/>
          </p:nvSpPr>
          <p:spPr bwMode="auto">
            <a:xfrm>
              <a:off x="442" y="1224"/>
              <a:ext cx="1210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Collect Data</a:t>
              </a:r>
            </a:p>
          </p:txBody>
        </p:sp>
      </p:grpSp>
      <p:grpSp>
        <p:nvGrpSpPr>
          <p:cNvPr id="9234" name="Group 36"/>
          <p:cNvGrpSpPr>
            <a:grpSpLocks/>
          </p:cNvGrpSpPr>
          <p:nvPr/>
        </p:nvGrpSpPr>
        <p:grpSpPr bwMode="auto">
          <a:xfrm flipV="1">
            <a:off x="1977032" y="4746626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39" name="AutoShape 37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Rectangle 38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5" name="Group 39"/>
          <p:cNvGrpSpPr>
            <a:grpSpLocks/>
          </p:cNvGrpSpPr>
          <p:nvPr/>
        </p:nvGrpSpPr>
        <p:grpSpPr bwMode="auto">
          <a:xfrm flipV="1">
            <a:off x="1977032" y="1987551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37" name="AutoShape 40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41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6" name="Text Box 42"/>
          <p:cNvSpPr txBox="1">
            <a:spLocks noChangeArrowheads="1"/>
          </p:cNvSpPr>
          <p:nvPr/>
        </p:nvSpPr>
        <p:spPr bwMode="auto">
          <a:xfrm>
            <a:off x="1519832" y="719138"/>
            <a:ext cx="1162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4000"/>
                </a:solidFill>
              </a:rPr>
              <a:t>Start</a:t>
            </a:r>
          </a:p>
        </p:txBody>
      </p:sp>
      <p:sp>
        <p:nvSpPr>
          <p:cNvPr id="123947" name="Text Box 43"/>
          <p:cNvSpPr txBox="1">
            <a:spLocks noChangeArrowheads="1"/>
          </p:cNvSpPr>
          <p:nvPr/>
        </p:nvSpPr>
        <p:spPr bwMode="auto">
          <a:xfrm>
            <a:off x="4144298" y="1790700"/>
            <a:ext cx="475205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Key issues: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“There is no data like more data.”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Perceptually-meaningful features?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find the best model?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estimate parameters?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evaluate performance?</a:t>
            </a:r>
          </a:p>
          <a:p>
            <a:pPr marL="114300" indent="-114300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Goal of the course: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 you to mathematically rigorous ways to train and evaluate models.</a:t>
            </a:r>
          </a:p>
        </p:txBody>
      </p:sp>
      <p:sp>
        <p:nvSpPr>
          <p:cNvPr id="9223" name="Text Box 44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Design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88658" y="676275"/>
            <a:ext cx="862965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I got 100% accuracy on...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Almost any algorithm works some of the time, but few real-world problems have ever been completely solved.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Training on the evaluation data is forbidden.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Once you use evaluation data, you should discard it.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My algorithm is better because...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Statistical significance and experimental design play a big role in determining the validity of a result.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is always some probability a random choice of an algorithm will produce a better result.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Hence, in this course, we will also learn how to evaluate algorithms.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Common Mistakes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6664</TotalTime>
  <Words>796</Words>
  <Application>Microsoft PowerPoint</Application>
  <PresentationFormat>Letter Paper (8.5x11 in)</PresentationFormat>
  <Paragraphs>130</Paragraphs>
  <Slides>20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lecture_title</vt:lpstr>
      <vt:lpstr>isip_default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Electrical and Computer Engineering</cp:lastModifiedBy>
  <cp:revision>330</cp:revision>
  <dcterms:created xsi:type="dcterms:W3CDTF">2002-09-12T17:13:32Z</dcterms:created>
  <dcterms:modified xsi:type="dcterms:W3CDTF">2008-02-26T02:34:49Z</dcterms:modified>
</cp:coreProperties>
</file>