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60" r:id="rId3"/>
    <p:sldId id="270" r:id="rId4"/>
    <p:sldId id="259" r:id="rId5"/>
    <p:sldId id="258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63745" autoAdjust="0"/>
  </p:normalViewPr>
  <p:slideViewPr>
    <p:cSldViewPr snapToGrid="0">
      <p:cViewPr varScale="1">
        <p:scale>
          <a:sx n="59" d="100"/>
          <a:sy n="59" d="100"/>
        </p:scale>
        <p:origin x="197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8EDC8-5354-4C9B-BCCC-0A8B889A0BF3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9D6B5-9710-4DE2-A588-40C9486AA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68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given an anonymized eval data. We just wanted to check if they weren’t from the same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07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PCA Cumulative Explained Variance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Essentially Map how much real information vs noise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PCA is defined by principal components. This plot essentially says that it needs roughly 1000 features to describe 95% of the data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If the line was diagonal it would mean that every single feature is important. However, in this case, we can disregard about 2000 features.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Essentially, This means that the data is compressible but it doesn’t mean good generalization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2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87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FF1E-E82E-1CFD-6453-D3D388949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4DCEB-D243-D751-FB85-F81E833323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64DC64-B4CC-E21A-853C-6797ECFFC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E7576-91B3-3F90-A51F-EE6DE8D1B0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59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B6519-C086-DC2A-03F3-EAED14F47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526D9-CF65-ED15-A083-A3BE10826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D9E41-1B74-1D0E-8D68-584E4306B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2E422-8E4A-3512-ADC6-3DE9C3941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65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8B612-A9D4-A164-EAB5-EF8A047B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F90F20-5654-890F-5755-BD74E38F6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7BC97F-E606-FC42-70DA-04AB8F25A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6A625-CD10-1283-1C8F-37C4BA2A6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55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21E7A-0D57-E62F-51A0-402189685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66DD52-E8FB-770E-E53A-ADC07FE8A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A33CA5-A422-0937-C9D0-BD7EE512A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67BD7-1E52-879E-A3D1-88284380BD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84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6C36E-05F3-36D3-85FC-CD44A4ACF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A96D25-7241-5550-B479-1D7D9350F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6C65F-EDCD-94F2-DB3F-88C79ACD5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B9003-FCC9-1BAD-CC08-C34CD3165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47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EC00-09B7-A9CC-35B7-F5995EE7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2E09E6-CB3C-FECD-A3C7-FB90876C9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359CC-9E8D-5C42-BA6A-097762299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9FD04-2029-2D64-2AA8-1CE7164C6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9D6B5-9710-4DE2-A588-40C9486AA0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72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10DF-B555-4D30-B35E-2297D59E32D0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20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D79F-E600-4AC1-A639-0B9FB8286C38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0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5D60-A842-4D08-9D7D-A7A57AB501A2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54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  <a:lvl4pPr marL="1600200" indent="-228600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2F1F9-9322-493A-A9EE-BB75692CE5F5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6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E51-4D5E-4D23-8181-86A5B05D5351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7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9FCA-87F3-427A-B1A2-15346103C68A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67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709-7E2D-49E6-A629-D8E3363D194F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033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A921-9375-4BAA-A7C2-7975528669FA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6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25425-F285-48AE-A409-A618E3EEA628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6A94D-7D6A-4378-93F6-A3A33186E34B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51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FC0F9-687B-4417-9D77-CE2D7AD8C321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66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91916A1-FEE7-41E7-BEE3-2B4941A6F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5990" y="62886"/>
            <a:ext cx="11708355" cy="6301715"/>
            <a:chOff x="175990" y="62886"/>
            <a:chExt cx="11708355" cy="6301715"/>
          </a:xfrm>
        </p:grpSpPr>
        <p:sp useBgFill="1">
          <p:nvSpPr>
            <p:cNvPr id="18" name="Graphic 10">
              <a:extLst>
                <a:ext uri="{FF2B5EF4-FFF2-40B4-BE49-F238E27FC236}">
                  <a16:creationId xmlns:a16="http://schemas.microsoft.com/office/drawing/2014/main" id="{EAFF5F08-677C-4873-9274-02B6FE751044}"/>
                </a:ext>
              </a:extLst>
            </p:cNvPr>
            <p:cNvSpPr/>
            <p:nvPr/>
          </p:nvSpPr>
          <p:spPr>
            <a:xfrm rot="2700000">
              <a:off x="175990" y="525742"/>
              <a:ext cx="1066799" cy="1066799"/>
            </a:xfrm>
            <a:custGeom>
              <a:avLst/>
              <a:gdLst>
                <a:gd name="connsiteX0" fmla="*/ 4053340 w 6859500"/>
                <a:gd name="connsiteY0" fmla="*/ 6235893 h 6859500"/>
                <a:gd name="connsiteX1" fmla="*/ 4053340 w 6859500"/>
                <a:gd name="connsiteY1" fmla="*/ 4053340 h 6859500"/>
                <a:gd name="connsiteX2" fmla="*/ 6235893 w 6859500"/>
                <a:gd name="connsiteY2" fmla="*/ 4053340 h 6859500"/>
                <a:gd name="connsiteX3" fmla="*/ 6859501 w 6859500"/>
                <a:gd name="connsiteY3" fmla="*/ 3429731 h 6859500"/>
                <a:gd name="connsiteX4" fmla="*/ 6235893 w 6859500"/>
                <a:gd name="connsiteY4" fmla="*/ 2806123 h 6859500"/>
                <a:gd name="connsiteX5" fmla="*/ 4053340 w 6859500"/>
                <a:gd name="connsiteY5" fmla="*/ 2806123 h 6859500"/>
                <a:gd name="connsiteX6" fmla="*/ 4053340 w 6859500"/>
                <a:gd name="connsiteY6" fmla="*/ 623608 h 6859500"/>
                <a:gd name="connsiteX7" fmla="*/ 3429731 w 6859500"/>
                <a:gd name="connsiteY7" fmla="*/ 0 h 6859500"/>
                <a:gd name="connsiteX8" fmla="*/ 2806123 w 6859500"/>
                <a:gd name="connsiteY8" fmla="*/ 623608 h 6859500"/>
                <a:gd name="connsiteX9" fmla="*/ 2806123 w 6859500"/>
                <a:gd name="connsiteY9" fmla="*/ 2806161 h 6859500"/>
                <a:gd name="connsiteX10" fmla="*/ 623608 w 6859500"/>
                <a:gd name="connsiteY10" fmla="*/ 2806161 h 6859500"/>
                <a:gd name="connsiteX11" fmla="*/ 0 w 6859500"/>
                <a:gd name="connsiteY11" fmla="*/ 3429731 h 6859500"/>
                <a:gd name="connsiteX12" fmla="*/ 623608 w 6859500"/>
                <a:gd name="connsiteY12" fmla="*/ 4053340 h 6859500"/>
                <a:gd name="connsiteX13" fmla="*/ 2806161 w 6859500"/>
                <a:gd name="connsiteY13" fmla="*/ 4053340 h 6859500"/>
                <a:gd name="connsiteX14" fmla="*/ 2806161 w 6859500"/>
                <a:gd name="connsiteY14" fmla="*/ 6235893 h 6859500"/>
                <a:gd name="connsiteX15" fmla="*/ 3429770 w 6859500"/>
                <a:gd name="connsiteY15" fmla="*/ 6859501 h 6859500"/>
                <a:gd name="connsiteX16" fmla="*/ 4053340 w 6859500"/>
                <a:gd name="connsiteY16" fmla="*/ 6235893 h 685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59500" h="685950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19" name="Graphic 10">
              <a:extLst>
                <a:ext uri="{FF2B5EF4-FFF2-40B4-BE49-F238E27FC236}">
                  <a16:creationId xmlns:a16="http://schemas.microsoft.com/office/drawing/2014/main" id="{16514C65-F179-4953-B660-5FC657697957}"/>
                </a:ext>
              </a:extLst>
            </p:cNvPr>
            <p:cNvSpPr/>
            <p:nvPr/>
          </p:nvSpPr>
          <p:spPr>
            <a:xfrm rot="2700000">
              <a:off x="8482021" y="62886"/>
              <a:ext cx="2322574" cy="2322574"/>
            </a:xfrm>
            <a:custGeom>
              <a:avLst/>
              <a:gdLst>
                <a:gd name="connsiteX0" fmla="*/ 4053340 w 6859500"/>
                <a:gd name="connsiteY0" fmla="*/ 6235893 h 6859500"/>
                <a:gd name="connsiteX1" fmla="*/ 4053340 w 6859500"/>
                <a:gd name="connsiteY1" fmla="*/ 4053340 h 6859500"/>
                <a:gd name="connsiteX2" fmla="*/ 6235893 w 6859500"/>
                <a:gd name="connsiteY2" fmla="*/ 4053340 h 6859500"/>
                <a:gd name="connsiteX3" fmla="*/ 6859501 w 6859500"/>
                <a:gd name="connsiteY3" fmla="*/ 3429731 h 6859500"/>
                <a:gd name="connsiteX4" fmla="*/ 6235893 w 6859500"/>
                <a:gd name="connsiteY4" fmla="*/ 2806123 h 6859500"/>
                <a:gd name="connsiteX5" fmla="*/ 4053340 w 6859500"/>
                <a:gd name="connsiteY5" fmla="*/ 2806123 h 6859500"/>
                <a:gd name="connsiteX6" fmla="*/ 4053340 w 6859500"/>
                <a:gd name="connsiteY6" fmla="*/ 623608 h 6859500"/>
                <a:gd name="connsiteX7" fmla="*/ 3429731 w 6859500"/>
                <a:gd name="connsiteY7" fmla="*/ 0 h 6859500"/>
                <a:gd name="connsiteX8" fmla="*/ 2806123 w 6859500"/>
                <a:gd name="connsiteY8" fmla="*/ 623608 h 6859500"/>
                <a:gd name="connsiteX9" fmla="*/ 2806123 w 6859500"/>
                <a:gd name="connsiteY9" fmla="*/ 2806161 h 6859500"/>
                <a:gd name="connsiteX10" fmla="*/ 623608 w 6859500"/>
                <a:gd name="connsiteY10" fmla="*/ 2806161 h 6859500"/>
                <a:gd name="connsiteX11" fmla="*/ 0 w 6859500"/>
                <a:gd name="connsiteY11" fmla="*/ 3429731 h 6859500"/>
                <a:gd name="connsiteX12" fmla="*/ 623608 w 6859500"/>
                <a:gd name="connsiteY12" fmla="*/ 4053340 h 6859500"/>
                <a:gd name="connsiteX13" fmla="*/ 2806161 w 6859500"/>
                <a:gd name="connsiteY13" fmla="*/ 4053340 h 6859500"/>
                <a:gd name="connsiteX14" fmla="*/ 2806161 w 6859500"/>
                <a:gd name="connsiteY14" fmla="*/ 6235893 h 6859500"/>
                <a:gd name="connsiteX15" fmla="*/ 3429770 w 6859500"/>
                <a:gd name="connsiteY15" fmla="*/ 6859501 h 6859500"/>
                <a:gd name="connsiteX16" fmla="*/ 4053340 w 6859500"/>
                <a:gd name="connsiteY16" fmla="*/ 6235893 h 685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59500" h="685950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20" name="Graphic 10">
              <a:extLst>
                <a:ext uri="{FF2B5EF4-FFF2-40B4-BE49-F238E27FC236}">
                  <a16:creationId xmlns:a16="http://schemas.microsoft.com/office/drawing/2014/main" id="{DF5DA89C-9FED-4AE0-8C36-20612E77FAC0}"/>
                </a:ext>
              </a:extLst>
            </p:cNvPr>
            <p:cNvSpPr/>
            <p:nvPr/>
          </p:nvSpPr>
          <p:spPr>
            <a:xfrm rot="2700000">
              <a:off x="10578627" y="5015941"/>
              <a:ext cx="925287" cy="925287"/>
            </a:xfrm>
            <a:custGeom>
              <a:avLst/>
              <a:gdLst>
                <a:gd name="connsiteX0" fmla="*/ 4053340 w 6859500"/>
                <a:gd name="connsiteY0" fmla="*/ 6235893 h 6859500"/>
                <a:gd name="connsiteX1" fmla="*/ 4053340 w 6859500"/>
                <a:gd name="connsiteY1" fmla="*/ 4053340 h 6859500"/>
                <a:gd name="connsiteX2" fmla="*/ 6235893 w 6859500"/>
                <a:gd name="connsiteY2" fmla="*/ 4053340 h 6859500"/>
                <a:gd name="connsiteX3" fmla="*/ 6859501 w 6859500"/>
                <a:gd name="connsiteY3" fmla="*/ 3429731 h 6859500"/>
                <a:gd name="connsiteX4" fmla="*/ 6235893 w 6859500"/>
                <a:gd name="connsiteY4" fmla="*/ 2806123 h 6859500"/>
                <a:gd name="connsiteX5" fmla="*/ 4053340 w 6859500"/>
                <a:gd name="connsiteY5" fmla="*/ 2806123 h 6859500"/>
                <a:gd name="connsiteX6" fmla="*/ 4053340 w 6859500"/>
                <a:gd name="connsiteY6" fmla="*/ 623608 h 6859500"/>
                <a:gd name="connsiteX7" fmla="*/ 3429731 w 6859500"/>
                <a:gd name="connsiteY7" fmla="*/ 0 h 6859500"/>
                <a:gd name="connsiteX8" fmla="*/ 2806123 w 6859500"/>
                <a:gd name="connsiteY8" fmla="*/ 623608 h 6859500"/>
                <a:gd name="connsiteX9" fmla="*/ 2806123 w 6859500"/>
                <a:gd name="connsiteY9" fmla="*/ 2806161 h 6859500"/>
                <a:gd name="connsiteX10" fmla="*/ 623608 w 6859500"/>
                <a:gd name="connsiteY10" fmla="*/ 2806161 h 6859500"/>
                <a:gd name="connsiteX11" fmla="*/ 0 w 6859500"/>
                <a:gd name="connsiteY11" fmla="*/ 3429731 h 6859500"/>
                <a:gd name="connsiteX12" fmla="*/ 623608 w 6859500"/>
                <a:gd name="connsiteY12" fmla="*/ 4053340 h 6859500"/>
                <a:gd name="connsiteX13" fmla="*/ 2806161 w 6859500"/>
                <a:gd name="connsiteY13" fmla="*/ 4053340 h 6859500"/>
                <a:gd name="connsiteX14" fmla="*/ 2806161 w 6859500"/>
                <a:gd name="connsiteY14" fmla="*/ 6235893 h 6859500"/>
                <a:gd name="connsiteX15" fmla="*/ 3429770 w 6859500"/>
                <a:gd name="connsiteY15" fmla="*/ 6859501 h 6859500"/>
                <a:gd name="connsiteX16" fmla="*/ 4053340 w 6859500"/>
                <a:gd name="connsiteY16" fmla="*/ 6235893 h 685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59500" h="6859500">
                  <a:moveTo>
                    <a:pt x="4053340" y="6235893"/>
                  </a:moveTo>
                  <a:lnTo>
                    <a:pt x="4053340" y="4053340"/>
                  </a:lnTo>
                  <a:lnTo>
                    <a:pt x="6235893" y="4053340"/>
                  </a:lnTo>
                  <a:cubicBezTo>
                    <a:pt x="6580293" y="4053340"/>
                    <a:pt x="6859501" y="3774132"/>
                    <a:pt x="6859501" y="3429731"/>
                  </a:cubicBezTo>
                  <a:cubicBezTo>
                    <a:pt x="6859501" y="3085330"/>
                    <a:pt x="6580332" y="2806123"/>
                    <a:pt x="6235893" y="2806123"/>
                  </a:cubicBezTo>
                  <a:lnTo>
                    <a:pt x="4053340" y="2806123"/>
                  </a:lnTo>
                  <a:lnTo>
                    <a:pt x="4053340" y="623608"/>
                  </a:lnTo>
                  <a:cubicBezTo>
                    <a:pt x="4053340" y="279208"/>
                    <a:pt x="3774171" y="0"/>
                    <a:pt x="3429731" y="0"/>
                  </a:cubicBezTo>
                  <a:cubicBezTo>
                    <a:pt x="3085330" y="0"/>
                    <a:pt x="2806123" y="279208"/>
                    <a:pt x="2806123" y="623608"/>
                  </a:cubicBezTo>
                  <a:lnTo>
                    <a:pt x="2806123" y="2806161"/>
                  </a:lnTo>
                  <a:lnTo>
                    <a:pt x="623608" y="2806161"/>
                  </a:lnTo>
                  <a:cubicBezTo>
                    <a:pt x="279208" y="2806161"/>
                    <a:pt x="0" y="3085369"/>
                    <a:pt x="0" y="3429731"/>
                  </a:cubicBezTo>
                  <a:cubicBezTo>
                    <a:pt x="0" y="3774132"/>
                    <a:pt x="279208" y="4053340"/>
                    <a:pt x="623608" y="4053340"/>
                  </a:cubicBezTo>
                  <a:lnTo>
                    <a:pt x="2806161" y="4053340"/>
                  </a:lnTo>
                  <a:lnTo>
                    <a:pt x="2806161" y="6235893"/>
                  </a:lnTo>
                  <a:cubicBezTo>
                    <a:pt x="2806161" y="6580293"/>
                    <a:pt x="3085369" y="6859501"/>
                    <a:pt x="3429770" y="6859501"/>
                  </a:cubicBezTo>
                  <a:cubicBezTo>
                    <a:pt x="3774171" y="6859501"/>
                    <a:pt x="4053340" y="6580293"/>
                    <a:pt x="4053340" y="6235893"/>
                  </a:cubicBezTo>
                  <a:close/>
                </a:path>
              </a:pathLst>
            </a:cu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21" name="Oval 20">
              <a:extLst>
                <a:ext uri="{FF2B5EF4-FFF2-40B4-BE49-F238E27FC236}">
                  <a16:creationId xmlns:a16="http://schemas.microsoft.com/office/drawing/2014/main" id="{FB98224C-F1DB-4F10-9B7F-93B86BA13F40}"/>
                </a:ext>
              </a:extLst>
            </p:cNvPr>
            <p:cNvSpPr/>
            <p:nvPr/>
          </p:nvSpPr>
          <p:spPr>
            <a:xfrm rot="10800000">
              <a:off x="11622685" y="6102941"/>
              <a:ext cx="261660" cy="261660"/>
            </a:xfrm>
            <a:prstGeom prst="ellipse">
              <a:avLst/>
            </a:pr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2" name="Oval 21">
              <a:extLst>
                <a:ext uri="{FF2B5EF4-FFF2-40B4-BE49-F238E27FC236}">
                  <a16:creationId xmlns:a16="http://schemas.microsoft.com/office/drawing/2014/main" id="{9AE1FC9E-06C9-4A12-8BE7-766C3DA8B9AC}"/>
                </a:ext>
              </a:extLst>
            </p:cNvPr>
            <p:cNvSpPr/>
            <p:nvPr/>
          </p:nvSpPr>
          <p:spPr>
            <a:xfrm rot="10800000">
              <a:off x="11352354" y="406586"/>
              <a:ext cx="474023" cy="474023"/>
            </a:xfrm>
            <a:prstGeom prst="ellipse">
              <a:avLst/>
            </a:pr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3" name="Oval 22">
              <a:extLst>
                <a:ext uri="{FF2B5EF4-FFF2-40B4-BE49-F238E27FC236}">
                  <a16:creationId xmlns:a16="http://schemas.microsoft.com/office/drawing/2014/main" id="{29954B75-D8C7-439C-A014-E644E3E2C0A5}"/>
                </a:ext>
              </a:extLst>
            </p:cNvPr>
            <p:cNvSpPr/>
            <p:nvPr/>
          </p:nvSpPr>
          <p:spPr>
            <a:xfrm rot="10800000">
              <a:off x="1678231" y="427615"/>
              <a:ext cx="334385" cy="334385"/>
            </a:xfrm>
            <a:prstGeom prst="ellipse">
              <a:avLst/>
            </a:prstGeom>
            <a:ln w="3848" cap="flat">
              <a:noFill/>
              <a:prstDash val="solid"/>
              <a:miter/>
            </a:ln>
            <a:effectLst>
              <a:glow rad="152400">
                <a:srgbClr val="000000">
                  <a:alpha val="4000"/>
                </a:srgbClr>
              </a:glow>
              <a:outerShdw blurRad="101600" dist="38100" dir="16200000" rotWithShape="0">
                <a:srgbClr val="000000">
                  <a:alpha val="5000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DFD30-2122-4F4A-97B4-D0A849E36C5F}" type="datetime1">
              <a:rPr lang="en-US" smtClean="0"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008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8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Segoe UI" panose="020B0502040204020203" pitchFamily="34" charset="0"/>
        <a:buChar char="+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Segoe UI" panose="020B0502040204020203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Segoe UI" panose="020B0502040204020203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8F36-1227-EA3A-9CE6-B5702B44CD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DCT Classification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EC9B8-BADD-2AFD-96F0-655EA25CF0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Sarker Mohammed</a:t>
            </a:r>
          </a:p>
          <a:p>
            <a:r>
              <a:rPr lang="en-US" dirty="0"/>
              <a:t>ECE 8527 – Machine Learning Final Project</a:t>
            </a:r>
          </a:p>
        </p:txBody>
      </p:sp>
    </p:spTree>
    <p:extLst>
      <p:ext uri="{BB962C8B-B14F-4D97-AF65-F5344CB8AC3E}">
        <p14:creationId xmlns:p14="http://schemas.microsoft.com/office/powerpoint/2010/main" val="1067572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3FEAD-2018-E4CB-D446-AB1E4B98C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74DC0-3D45-DB63-DE03-49FA01044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Neural Network – CNN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CB6241B-69A8-7490-C623-2DD86765E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0518" y="1817688"/>
            <a:ext cx="7970964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8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6B448-720C-2483-0B17-B615C4131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78DD8-970E-12FB-6DA9-29F2AB4AC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Neural Network – CNN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1A054-B55D-D171-D975-F92CE57D1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– Preventing Overfitting</a:t>
            </a:r>
          </a:p>
          <a:p>
            <a:pPr lvl="1"/>
            <a:r>
              <a:rPr lang="en-US" dirty="0"/>
              <a:t>Dropout (0.6)</a:t>
            </a:r>
          </a:p>
          <a:p>
            <a:pPr lvl="1"/>
            <a:r>
              <a:rPr lang="en-US" dirty="0"/>
              <a:t>Data Augmentation</a:t>
            </a:r>
          </a:p>
          <a:p>
            <a:pPr lvl="1"/>
            <a:r>
              <a:rPr lang="en-US" dirty="0"/>
              <a:t>Batch = 128, Epochs = 80, </a:t>
            </a:r>
            <a:r>
              <a:rPr lang="en-US" dirty="0" err="1"/>
              <a:t>LearningRate</a:t>
            </a:r>
            <a:r>
              <a:rPr lang="en-US" dirty="0"/>
              <a:t> = 0.001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1D0128-2C9E-F8F8-CA1E-B3E2CD4CC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34965"/>
              </p:ext>
            </p:extLst>
          </p:nvPr>
        </p:nvGraphicFramePr>
        <p:xfrm>
          <a:off x="3140226" y="4430464"/>
          <a:ext cx="5911548" cy="1121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5774">
                  <a:extLst>
                    <a:ext uri="{9D8B030D-6E8A-4147-A177-3AD203B41FA5}">
                      <a16:colId xmlns:a16="http://schemas.microsoft.com/office/drawing/2014/main" val="1247973988"/>
                    </a:ext>
                  </a:extLst>
                </a:gridCol>
                <a:gridCol w="2955774">
                  <a:extLst>
                    <a:ext uri="{9D8B030D-6E8A-4147-A177-3AD203B41FA5}">
                      <a16:colId xmlns:a16="http://schemas.microsoft.com/office/drawing/2014/main" val="3963798063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877506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27.6380 / 24.9402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63.0049 / 57.3711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102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08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1FD5C-81DF-189B-860F-9B03A0078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423D6-0F1B-D6AB-1383-601081DE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Neural Network – CNN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06CDFF-DE08-7B6D-9451-268055801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  <a:p>
            <a:pPr lvl="1"/>
            <a:r>
              <a:rPr lang="en-US" dirty="0"/>
              <a:t>Trained using Train + Dev</a:t>
            </a:r>
          </a:p>
          <a:p>
            <a:pPr lvl="1"/>
            <a:r>
              <a:rPr lang="en-US" dirty="0"/>
              <a:t>Batch = 128, Epochs = 500, </a:t>
            </a:r>
            <a:r>
              <a:rPr lang="en-US" dirty="0" err="1"/>
              <a:t>LearningRate</a:t>
            </a:r>
            <a:r>
              <a:rPr lang="en-US" dirty="0"/>
              <a:t> = 0.001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4E97FB-4642-E8B8-4C58-58FCAFACB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953576"/>
              </p:ext>
            </p:extLst>
          </p:nvPr>
        </p:nvGraphicFramePr>
        <p:xfrm>
          <a:off x="2106385" y="3757700"/>
          <a:ext cx="7979229" cy="1121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59743">
                  <a:extLst>
                    <a:ext uri="{9D8B030D-6E8A-4147-A177-3AD203B41FA5}">
                      <a16:colId xmlns:a16="http://schemas.microsoft.com/office/drawing/2014/main" val="86664516"/>
                    </a:ext>
                  </a:extLst>
                </a:gridCol>
                <a:gridCol w="2659743">
                  <a:extLst>
                    <a:ext uri="{9D8B030D-6E8A-4147-A177-3AD203B41FA5}">
                      <a16:colId xmlns:a16="http://schemas.microsoft.com/office/drawing/2014/main" val="1441440082"/>
                    </a:ext>
                  </a:extLst>
                </a:gridCol>
                <a:gridCol w="2659743">
                  <a:extLst>
                    <a:ext uri="{9D8B030D-6E8A-4147-A177-3AD203B41FA5}">
                      <a16:colId xmlns:a16="http://schemas.microsoft.com/office/drawing/2014/main" val="948046124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115179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12.2152 / 11.1215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12.3391 / 11.1651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63.7219 / 58.2803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421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65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1C8C4-0F44-E0D6-3F73-3B17CBA5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43497-AF8A-A81D-377E-6380CE90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Overfitting</a:t>
            </a:r>
          </a:p>
          <a:p>
            <a:r>
              <a:rPr lang="en-US" dirty="0"/>
              <a:t>Class Rank</a:t>
            </a:r>
          </a:p>
          <a:p>
            <a:r>
              <a:rPr lang="en-US" dirty="0"/>
              <a:t>Improvements?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1A7775-DA6C-BE24-6B73-F0E119CC9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335792"/>
              </p:ext>
            </p:extLst>
          </p:nvPr>
        </p:nvGraphicFramePr>
        <p:xfrm>
          <a:off x="1347312" y="3648494"/>
          <a:ext cx="9497376" cy="22432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74344">
                  <a:extLst>
                    <a:ext uri="{9D8B030D-6E8A-4147-A177-3AD203B41FA5}">
                      <a16:colId xmlns:a16="http://schemas.microsoft.com/office/drawing/2014/main" val="2907798771"/>
                    </a:ext>
                  </a:extLst>
                </a:gridCol>
                <a:gridCol w="2374344">
                  <a:extLst>
                    <a:ext uri="{9D8B030D-6E8A-4147-A177-3AD203B41FA5}">
                      <a16:colId xmlns:a16="http://schemas.microsoft.com/office/drawing/2014/main" val="86664516"/>
                    </a:ext>
                  </a:extLst>
                </a:gridCol>
                <a:gridCol w="2374344">
                  <a:extLst>
                    <a:ext uri="{9D8B030D-6E8A-4147-A177-3AD203B41FA5}">
                      <a16:colId xmlns:a16="http://schemas.microsoft.com/office/drawing/2014/main" val="1441440082"/>
                    </a:ext>
                  </a:extLst>
                </a:gridCol>
                <a:gridCol w="2374344">
                  <a:extLst>
                    <a:ext uri="{9D8B030D-6E8A-4147-A177-3AD203B41FA5}">
                      <a16:colId xmlns:a16="http://schemas.microsoft.com/office/drawing/2014/main" val="948046124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Dataset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144838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Algorithm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TRAIN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EVAL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115179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PCA + SVM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24.1319 / 23.2315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26.2924 / 26.0002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67.1934 / 62.6484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421145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CNN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12.2152 / 11.1215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12.3391 / 11.1651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63.7219 / 58.2803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00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11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95396-6DDA-AF4B-5914-EB4480EF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63C2A-4E15-1A05-F39B-AC53E7AF0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Analysis</a:t>
            </a:r>
          </a:p>
          <a:p>
            <a:endParaRPr lang="en-US" dirty="0"/>
          </a:p>
          <a:p>
            <a:r>
              <a:rPr lang="en-US" dirty="0"/>
              <a:t>Non-Neural Network</a:t>
            </a:r>
          </a:p>
          <a:p>
            <a:endParaRPr lang="en-US" dirty="0"/>
          </a:p>
          <a:p>
            <a:r>
              <a:rPr lang="en-US" dirty="0"/>
              <a:t>Neural Network</a:t>
            </a:r>
          </a:p>
        </p:txBody>
      </p:sp>
    </p:spTree>
    <p:extLst>
      <p:ext uri="{BB962C8B-B14F-4D97-AF65-F5344CB8AC3E}">
        <p14:creationId xmlns:p14="http://schemas.microsoft.com/office/powerpoint/2010/main" val="72993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A5513-A514-80D0-49F4-4422DD2AC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6A1F8E-6988-48C8-1DE8-C8C8B9DDD0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8800" y="1825625"/>
                <a:ext cx="11433600" cy="4351338"/>
              </a:xfrm>
            </p:spPr>
            <p:txBody>
              <a:bodyPr/>
              <a:lstStyle/>
              <a:p>
                <a:r>
                  <a:rPr lang="en-US" dirty="0"/>
                  <a:t>Classification</a:t>
                </a:r>
              </a:p>
              <a:p>
                <a:pPr lvl="1"/>
                <a:r>
                  <a:rPr lang="en-US" dirty="0"/>
                  <a:t>Data was generated from 256x256 DCT on TUH DPATH Breast Data</a:t>
                </a:r>
              </a:p>
              <a:p>
                <a:pPr lvl="1"/>
                <a:r>
                  <a:rPr lang="en-US" dirty="0"/>
                  <a:t>Input features are 3x32x32</a:t>
                </a:r>
              </a:p>
              <a:p>
                <a:endParaRPr lang="en-US" dirty="0"/>
              </a:p>
              <a:p>
                <a:r>
                  <a:rPr lang="en-US" dirty="0"/>
                  <a:t>Scoring is based on a custom weighted average provided by client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6A1F8E-6988-48C8-1DE8-C8C8B9DDD0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8800" y="1825625"/>
                <a:ext cx="11433600" cy="4351338"/>
              </a:xfrm>
              <a:blipFill>
                <a:blip r:embed="rId2"/>
                <a:stretch>
                  <a:fillRect l="-1333" t="-3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51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E6EFD-17EE-7971-D6F5-A17E215E3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– Data Consistency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372EB9-9206-3E3E-2B8E-8C11DF216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4866" t="6857" r="7569" b="4287"/>
          <a:stretch>
            <a:fillRect/>
          </a:stretch>
        </p:blipFill>
        <p:spPr>
          <a:xfrm>
            <a:off x="2784000" y="1787731"/>
            <a:ext cx="6624000" cy="470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39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E16E-F61F-6053-89A0-860EB4BC9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C3D3-88C7-1431-1488-B1D150A9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– Scree Plot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F03E1D-9E06-4DE0-5CB1-F6D4ADC58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5885" r="7877"/>
          <a:stretch>
            <a:fillRect/>
          </a:stretch>
        </p:blipFill>
        <p:spPr>
          <a:xfrm>
            <a:off x="452669" y="1988735"/>
            <a:ext cx="7505082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E17E3C-7804-F5C2-EC10-3B8ABFBE4D7A}"/>
              </a:ext>
            </a:extLst>
          </p:cNvPr>
          <p:cNvSpPr txBox="1"/>
          <p:nvPr/>
        </p:nvSpPr>
        <p:spPr>
          <a:xfrm>
            <a:off x="8091488" y="2898354"/>
            <a:ext cx="3948112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--- Variance Statistics ---</a:t>
            </a:r>
          </a:p>
          <a:p>
            <a:r>
              <a:rPr lang="en-US" dirty="0"/>
              <a:t>90% Variance: 876 components</a:t>
            </a:r>
          </a:p>
          <a:p>
            <a:r>
              <a:rPr lang="en-US" dirty="0"/>
              <a:t>95% Variance: 986 components</a:t>
            </a:r>
          </a:p>
          <a:p>
            <a:r>
              <a:rPr lang="en-US" dirty="0"/>
              <a:t>99% Variance: 1748 components</a:t>
            </a:r>
          </a:p>
        </p:txBody>
      </p:sp>
    </p:spTree>
    <p:extLst>
      <p:ext uri="{BB962C8B-B14F-4D97-AF65-F5344CB8AC3E}">
        <p14:creationId xmlns:p14="http://schemas.microsoft.com/office/powerpoint/2010/main" val="278384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BEB1-C3B7-5DDC-79A7-504BF60CA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Non-Neural Network – PCA + SVM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45928-8ABA-3603-112A-3106DCB84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25"/>
            <a:ext cx="10515600" cy="4351338"/>
          </a:xfrm>
        </p:spPr>
        <p:txBody>
          <a:bodyPr/>
          <a:lstStyle/>
          <a:p>
            <a:r>
              <a:rPr lang="en-US" dirty="0"/>
              <a:t>Initial Test – Data Reduction</a:t>
            </a:r>
          </a:p>
          <a:p>
            <a:pPr lvl="1"/>
            <a:r>
              <a:rPr lang="en-US" dirty="0"/>
              <a:t>Trained using Train Set ONLY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B310FA-B89B-656B-8049-5805AAF92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46834"/>
              </p:ext>
            </p:extLst>
          </p:nvPr>
        </p:nvGraphicFramePr>
        <p:xfrm>
          <a:off x="1662339" y="3806484"/>
          <a:ext cx="8867322" cy="22432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5774">
                  <a:extLst>
                    <a:ext uri="{9D8B030D-6E8A-4147-A177-3AD203B41FA5}">
                      <a16:colId xmlns:a16="http://schemas.microsoft.com/office/drawing/2014/main" val="1071668828"/>
                    </a:ext>
                  </a:extLst>
                </a:gridCol>
                <a:gridCol w="2955774">
                  <a:extLst>
                    <a:ext uri="{9D8B030D-6E8A-4147-A177-3AD203B41FA5}">
                      <a16:colId xmlns:a16="http://schemas.microsoft.com/office/drawing/2014/main" val="54572376"/>
                    </a:ext>
                  </a:extLst>
                </a:gridCol>
                <a:gridCol w="2955774">
                  <a:extLst>
                    <a:ext uri="{9D8B030D-6E8A-4147-A177-3AD203B41FA5}">
                      <a16:colId xmlns:a16="http://schemas.microsoft.com/office/drawing/2014/main" val="2882513319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180000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3072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23.4708 / 22.8179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67.7371 / 63.8023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297324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23.6487 / 22.8832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67.8551 / 63.7588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0602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30.1532 / 28.8485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78.1173 / 72.8374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6199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C7DC2F1-8B79-3233-C3D0-407ABD85F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072" y="2874265"/>
            <a:ext cx="9111856" cy="51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8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F86C-FE08-8548-5F2A-F911FE2D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ED075-E405-A729-59E4-CF65E029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Non-Neural Network – PCA + SVM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7D2A3-B680-8A5F-D3BE-06A449F23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25"/>
            <a:ext cx="10515600" cy="4351338"/>
          </a:xfrm>
        </p:spPr>
        <p:txBody>
          <a:bodyPr/>
          <a:lstStyle/>
          <a:p>
            <a:r>
              <a:rPr lang="en-US" dirty="0"/>
              <a:t>Initial Test – Grid Search</a:t>
            </a:r>
          </a:p>
          <a:p>
            <a:pPr lvl="1"/>
            <a:r>
              <a:rPr lang="en-US" dirty="0"/>
              <a:t>Trained using Train Set ONLY</a:t>
            </a:r>
          </a:p>
          <a:p>
            <a:pPr lvl="1"/>
            <a:r>
              <a:rPr lang="en-US" dirty="0"/>
              <a:t>Introduce Mask to remove Class 1, 4, 7</a:t>
            </a:r>
          </a:p>
          <a:p>
            <a:pPr lvl="1"/>
            <a:r>
              <a:rPr lang="en-US" dirty="0"/>
              <a:t>Test across C={0.1, 0.5, 0.8, 1} and gamma={‘scale’, ‘auto’}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C558B1-813E-051C-6A04-A575B8E43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21395"/>
              </p:ext>
            </p:extLst>
          </p:nvPr>
        </p:nvGraphicFramePr>
        <p:xfrm>
          <a:off x="2374220" y="3659358"/>
          <a:ext cx="7443560" cy="157395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88712">
                  <a:extLst>
                    <a:ext uri="{9D8B030D-6E8A-4147-A177-3AD203B41FA5}">
                      <a16:colId xmlns:a16="http://schemas.microsoft.com/office/drawing/2014/main" val="3916046950"/>
                    </a:ext>
                  </a:extLst>
                </a:gridCol>
                <a:gridCol w="1488712">
                  <a:extLst>
                    <a:ext uri="{9D8B030D-6E8A-4147-A177-3AD203B41FA5}">
                      <a16:colId xmlns:a16="http://schemas.microsoft.com/office/drawing/2014/main" val="1689751281"/>
                    </a:ext>
                  </a:extLst>
                </a:gridCol>
                <a:gridCol w="1488712">
                  <a:extLst>
                    <a:ext uri="{9D8B030D-6E8A-4147-A177-3AD203B41FA5}">
                      <a16:colId xmlns:a16="http://schemas.microsoft.com/office/drawing/2014/main" val="3873606051"/>
                    </a:ext>
                  </a:extLst>
                </a:gridCol>
                <a:gridCol w="1488712">
                  <a:extLst>
                    <a:ext uri="{9D8B030D-6E8A-4147-A177-3AD203B41FA5}">
                      <a16:colId xmlns:a16="http://schemas.microsoft.com/office/drawing/2014/main" val="1417365311"/>
                    </a:ext>
                  </a:extLst>
                </a:gridCol>
                <a:gridCol w="1488712">
                  <a:extLst>
                    <a:ext uri="{9D8B030D-6E8A-4147-A177-3AD203B41FA5}">
                      <a16:colId xmlns:a16="http://schemas.microsoft.com/office/drawing/2014/main" val="2967580622"/>
                    </a:ext>
                  </a:extLst>
                </a:gridCol>
              </a:tblGrid>
              <a:tr h="5246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584147"/>
                  </a:ext>
                </a:extLst>
              </a:tr>
              <a:tr h="5246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‘scale’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0.6887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0.5841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0.5440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465700"/>
                  </a:ext>
                </a:extLst>
              </a:tr>
              <a:tr h="5246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‘auto’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0.7719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0.6091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0.6033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64827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524D45-3D0D-6BDF-C79B-8521B5C32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509600"/>
              </p:ext>
            </p:extLst>
          </p:nvPr>
        </p:nvGraphicFramePr>
        <p:xfrm>
          <a:off x="3140226" y="5445664"/>
          <a:ext cx="5911548" cy="1121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5774">
                  <a:extLst>
                    <a:ext uri="{9D8B030D-6E8A-4147-A177-3AD203B41FA5}">
                      <a16:colId xmlns:a16="http://schemas.microsoft.com/office/drawing/2014/main" val="1247973988"/>
                    </a:ext>
                  </a:extLst>
                </a:gridCol>
                <a:gridCol w="2955774">
                  <a:extLst>
                    <a:ext uri="{9D8B030D-6E8A-4147-A177-3AD203B41FA5}">
                      <a16:colId xmlns:a16="http://schemas.microsoft.com/office/drawing/2014/main" val="3963798063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877506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8.3092 / 8.6530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72.3464 / 67.6661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102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06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CC28A-92ED-3409-B4B6-6B330F472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50BCB-ACAF-3D3D-3A0F-AB68517CF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Non-Neural Network – PCA + SVM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5A4-9B46-414A-163D-3E0979829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25"/>
            <a:ext cx="10515600" cy="4351338"/>
          </a:xfrm>
        </p:spPr>
        <p:txBody>
          <a:bodyPr/>
          <a:lstStyle/>
          <a:p>
            <a:r>
              <a:rPr lang="en-US" dirty="0"/>
              <a:t>Results</a:t>
            </a:r>
          </a:p>
          <a:p>
            <a:pPr lvl="1"/>
            <a:r>
              <a:rPr lang="en-US" dirty="0"/>
              <a:t>Trained using Train + Dev</a:t>
            </a:r>
          </a:p>
          <a:p>
            <a:pPr lvl="1"/>
            <a:r>
              <a:rPr lang="en-US" dirty="0"/>
              <a:t>Introduce Mask to remove Class 1, 4, 7</a:t>
            </a:r>
          </a:p>
          <a:p>
            <a:pPr lvl="1"/>
            <a:r>
              <a:rPr lang="en-US" dirty="0"/>
              <a:t>Used kernel=‘</a:t>
            </a:r>
            <a:r>
              <a:rPr lang="en-US" dirty="0" err="1"/>
              <a:t>rbf</a:t>
            </a:r>
            <a:r>
              <a:rPr lang="en-US" dirty="0"/>
              <a:t>’, C=0.5 and gamma=‘scale’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98743E-B209-E7CA-3F84-C6E2B5041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86438"/>
              </p:ext>
            </p:extLst>
          </p:nvPr>
        </p:nvGraphicFramePr>
        <p:xfrm>
          <a:off x="2266949" y="4254500"/>
          <a:ext cx="7979229" cy="1121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59743">
                  <a:extLst>
                    <a:ext uri="{9D8B030D-6E8A-4147-A177-3AD203B41FA5}">
                      <a16:colId xmlns:a16="http://schemas.microsoft.com/office/drawing/2014/main" val="86664516"/>
                    </a:ext>
                  </a:extLst>
                </a:gridCol>
                <a:gridCol w="2659743">
                  <a:extLst>
                    <a:ext uri="{9D8B030D-6E8A-4147-A177-3AD203B41FA5}">
                      <a16:colId xmlns:a16="http://schemas.microsoft.com/office/drawing/2014/main" val="1441440082"/>
                    </a:ext>
                  </a:extLst>
                </a:gridCol>
                <a:gridCol w="2659743">
                  <a:extLst>
                    <a:ext uri="{9D8B030D-6E8A-4147-A177-3AD203B41FA5}">
                      <a16:colId xmlns:a16="http://schemas.microsoft.com/office/drawing/2014/main" val="948046124"/>
                    </a:ext>
                  </a:extLst>
                </a:gridCol>
              </a:tblGrid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TRAIN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115179"/>
                  </a:ext>
                </a:extLst>
              </a:tr>
              <a:tr h="560813">
                <a:tc>
                  <a:txBody>
                    <a:bodyPr/>
                    <a:lstStyle/>
                    <a:p>
                      <a:r>
                        <a:rPr lang="en-US" dirty="0"/>
                        <a:t>24.1319 / 23.2315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26.2924 / 26.0002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67.1934 / 62.6484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421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718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D1479-EB44-0764-5464-EC64B14B8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8A1E-292E-9F64-8DA8-72CB8EE02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 – CNN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4E1C2-7B32-5524-B1AD-6CDC88F1E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25"/>
            <a:ext cx="10515600" cy="4351338"/>
          </a:xfrm>
        </p:spPr>
        <p:txBody>
          <a:bodyPr/>
          <a:lstStyle/>
          <a:p>
            <a:r>
              <a:rPr lang="en-US" dirty="0"/>
              <a:t>Initial Test – Model Selection</a:t>
            </a:r>
          </a:p>
          <a:p>
            <a:pPr lvl="1"/>
            <a:r>
              <a:rPr lang="en-US" dirty="0"/>
              <a:t>Google “DCT Deep Learning”</a:t>
            </a:r>
          </a:p>
          <a:p>
            <a:pPr lvl="2"/>
            <a:r>
              <a:rPr lang="en-US" dirty="0"/>
              <a:t>Multiple examples using CNN</a:t>
            </a:r>
          </a:p>
          <a:p>
            <a:pPr lvl="2"/>
            <a:r>
              <a:rPr lang="en-US" dirty="0"/>
              <a:t>In Ju’s Paper, they suggested a dual CNN structure using a modified ResNet-50</a:t>
            </a:r>
          </a:p>
          <a:p>
            <a:pPr lvl="1"/>
            <a:r>
              <a:rPr lang="en-US" dirty="0"/>
              <a:t>Debated ResNet-50 usage</a:t>
            </a:r>
          </a:p>
          <a:p>
            <a:pPr lvl="1"/>
            <a:r>
              <a:rPr lang="en-US" dirty="0"/>
              <a:t>Switched to Simple CNN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24BB6-A922-7B76-ED27-3E403599A7D6}"/>
              </a:ext>
            </a:extLst>
          </p:cNvPr>
          <p:cNvSpPr txBox="1"/>
          <p:nvPr/>
        </p:nvSpPr>
        <p:spPr>
          <a:xfrm>
            <a:off x="838200" y="5615712"/>
            <a:ext cx="10232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S. Ju, Y. Lee and S. Lee, "Convolutional Neural Networks With Discrete Cosine Transform Features" in IEEE Transactions on Computers, vol. 71, no. 12, pp. 3389-3395, Dec. 2022, </a:t>
            </a:r>
            <a:r>
              <a:rPr lang="en-US" dirty="0" err="1"/>
              <a:t>doi</a:t>
            </a:r>
            <a:r>
              <a:rPr lang="en-US" dirty="0"/>
              <a:t>: 10.1109/TC.2022.3150574.</a:t>
            </a:r>
            <a:br>
              <a:rPr lang="en-US" dirty="0"/>
            </a:br>
            <a:r>
              <a:rPr lang="en-US" dirty="0"/>
              <a:t>URL: https://doi.ieeecomputersociety.org/10.1109/TC.2022.3150574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260295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XOVTI">
  <a:themeElements>
    <a:clrScheme name="3D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40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XOVTI" id="{DC540DBD-7FF5-4942-921A-CFF95ECB90AA}" vid="{E72E4198-D957-48FD-B88D-6DAFC89EAF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Minimal</Template>
  <TotalTime>1845</TotalTime>
  <Words>567</Words>
  <Application>Microsoft Office PowerPoint</Application>
  <PresentationFormat>Widescreen</PresentationFormat>
  <Paragraphs>132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Cambria Math</vt:lpstr>
      <vt:lpstr>Courier New</vt:lpstr>
      <vt:lpstr>Open sans</vt:lpstr>
      <vt:lpstr>Segoe UI</vt:lpstr>
      <vt:lpstr>MinimalXOVTI</vt:lpstr>
      <vt:lpstr>DCT Classification</vt:lpstr>
      <vt:lpstr>Outline</vt:lpstr>
      <vt:lpstr>Objective</vt:lpstr>
      <vt:lpstr>Data Analysis – Data Consistency </vt:lpstr>
      <vt:lpstr>Data Analysis – Scree Plot</vt:lpstr>
      <vt:lpstr>Non-Neural Network – PCA + SVM</vt:lpstr>
      <vt:lpstr>Non-Neural Network – PCA + SVM</vt:lpstr>
      <vt:lpstr>Non-Neural Network – PCA + SVM</vt:lpstr>
      <vt:lpstr>Neural Network – CNN</vt:lpstr>
      <vt:lpstr>Neural Network – CNN</vt:lpstr>
      <vt:lpstr>Neural Network – CNN</vt:lpstr>
      <vt:lpstr>Neural Network – CNN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Sarker Muntasir Mohammed</dc:creator>
  <cp:lastModifiedBy>Sarker Muntasir Mohammed</cp:lastModifiedBy>
  <cp:revision>81</cp:revision>
  <dcterms:created xsi:type="dcterms:W3CDTF">2026-04-28T16:02:16Z</dcterms:created>
  <dcterms:modified xsi:type="dcterms:W3CDTF">2026-05-01T11:18:13Z</dcterms:modified>
</cp:coreProperties>
</file>