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2" r:id="rId6"/>
    <p:sldId id="295" r:id="rId7"/>
    <p:sldId id="296" r:id="rId8"/>
    <p:sldId id="297" r:id="rId9"/>
    <p:sldId id="299" r:id="rId10"/>
    <p:sldId id="300" r:id="rId11"/>
    <p:sldId id="301" r:id="rId12"/>
    <p:sldId id="298" r:id="rId13"/>
    <p:sldId id="302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6F3"/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4BAEB-7065-44E4-96C2-A0AD65162025}" v="147" dt="2026-05-01T11:12:30.021"/>
    <p1510:client id="{CF407466-9881-44E0-8A8E-F6B28D7EE0D3}" v="4" dt="2026-05-01T11:46:09.691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09" autoAdjust="0"/>
  </p:normalViewPr>
  <p:slideViewPr>
    <p:cSldViewPr snapToGrid="0">
      <p:cViewPr>
        <p:scale>
          <a:sx n="69" d="100"/>
          <a:sy n="69" d="100"/>
        </p:scale>
        <p:origin x="440" y="68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am McLaughlin" userId="7064e87023665d1a" providerId="LiveId" clId="{EBD12672-6E22-42DC-87AA-D843145DFB6F}"/>
    <pc:docChg chg="undo custSel modSld">
      <pc:chgData name="Liam McLaughlin" userId="7064e87023665d1a" providerId="LiveId" clId="{EBD12672-6E22-42DC-87AA-D843145DFB6F}" dt="2026-05-01T11:46:45.485" v="103" actId="20577"/>
      <pc:docMkLst>
        <pc:docMk/>
      </pc:docMkLst>
      <pc:sldChg chg="modSp mod">
        <pc:chgData name="Liam McLaughlin" userId="7064e87023665d1a" providerId="LiveId" clId="{EBD12672-6E22-42DC-87AA-D843145DFB6F}" dt="2026-05-01T11:30:55.424" v="46" actId="207"/>
        <pc:sldMkLst>
          <pc:docMk/>
          <pc:sldMk cId="1593920805" sldId="262"/>
        </pc:sldMkLst>
        <pc:spChg chg="mod">
          <ac:chgData name="Liam McLaughlin" userId="7064e87023665d1a" providerId="LiveId" clId="{EBD12672-6E22-42DC-87AA-D843145DFB6F}" dt="2026-05-01T11:30:55.424" v="46" actId="207"/>
          <ac:spMkLst>
            <pc:docMk/>
            <pc:sldMk cId="1593920805" sldId="262"/>
            <ac:spMk id="32" creationId="{1B34CD15-6870-22B3-3CD9-B93DED01DA6B}"/>
          </ac:spMkLst>
        </pc:spChg>
      </pc:sldChg>
      <pc:sldChg chg="modSp mod">
        <pc:chgData name="Liam McLaughlin" userId="7064e87023665d1a" providerId="LiveId" clId="{EBD12672-6E22-42DC-87AA-D843145DFB6F}" dt="2026-05-01T11:29:12.696" v="42" actId="113"/>
        <pc:sldMkLst>
          <pc:docMk/>
          <pc:sldMk cId="920173932" sldId="275"/>
        </pc:sldMkLst>
        <pc:spChg chg="mod">
          <ac:chgData name="Liam McLaughlin" userId="7064e87023665d1a" providerId="LiveId" clId="{EBD12672-6E22-42DC-87AA-D843145DFB6F}" dt="2026-05-01T11:28:32.838" v="36" actId="207"/>
          <ac:spMkLst>
            <pc:docMk/>
            <pc:sldMk cId="920173932" sldId="275"/>
            <ac:spMk id="3" creationId="{E14BBEAF-B516-45F4-9EF6-A9F65111580F}"/>
          </ac:spMkLst>
        </pc:spChg>
        <pc:spChg chg="mod">
          <ac:chgData name="Liam McLaughlin" userId="7064e87023665d1a" providerId="LiveId" clId="{EBD12672-6E22-42DC-87AA-D843145DFB6F}" dt="2026-05-01T11:29:12.696" v="42" actId="113"/>
          <ac:spMkLst>
            <pc:docMk/>
            <pc:sldMk cId="920173932" sldId="275"/>
            <ac:spMk id="9" creationId="{9B8979AF-5944-3249-DF3D-AF973D795653}"/>
          </ac:spMkLst>
        </pc:spChg>
      </pc:sldChg>
      <pc:sldChg chg="modSp mod">
        <pc:chgData name="Liam McLaughlin" userId="7064e87023665d1a" providerId="LiveId" clId="{EBD12672-6E22-42DC-87AA-D843145DFB6F}" dt="2026-05-01T11:32:28.153" v="72" actId="20577"/>
        <pc:sldMkLst>
          <pc:docMk/>
          <pc:sldMk cId="3942509942" sldId="295"/>
        </pc:sldMkLst>
        <pc:spChg chg="mod">
          <ac:chgData name="Liam McLaughlin" userId="7064e87023665d1a" providerId="LiveId" clId="{EBD12672-6E22-42DC-87AA-D843145DFB6F}" dt="2026-05-01T11:32:28.153" v="72" actId="20577"/>
          <ac:spMkLst>
            <pc:docMk/>
            <pc:sldMk cId="3942509942" sldId="295"/>
            <ac:spMk id="9" creationId="{84DF287E-54C3-5F9A-244A-8AA100221685}"/>
          </ac:spMkLst>
        </pc:spChg>
      </pc:sldChg>
      <pc:sldChg chg="modSp mod">
        <pc:chgData name="Liam McLaughlin" userId="7064e87023665d1a" providerId="LiveId" clId="{EBD12672-6E22-42DC-87AA-D843145DFB6F}" dt="2026-05-01T11:32:43.196" v="73" actId="20577"/>
        <pc:sldMkLst>
          <pc:docMk/>
          <pc:sldMk cId="1360177269" sldId="297"/>
        </pc:sldMkLst>
        <pc:spChg chg="mod">
          <ac:chgData name="Liam McLaughlin" userId="7064e87023665d1a" providerId="LiveId" clId="{EBD12672-6E22-42DC-87AA-D843145DFB6F}" dt="2026-05-01T11:32:43.196" v="73" actId="20577"/>
          <ac:spMkLst>
            <pc:docMk/>
            <pc:sldMk cId="1360177269" sldId="297"/>
            <ac:spMk id="2" creationId="{5C5C18DE-EA13-7599-403A-710E87B4F464}"/>
          </ac:spMkLst>
        </pc:spChg>
      </pc:sldChg>
      <pc:sldChg chg="modSp mod">
        <pc:chgData name="Liam McLaughlin" userId="7064e87023665d1a" providerId="LiveId" clId="{EBD12672-6E22-42DC-87AA-D843145DFB6F}" dt="2026-05-01T11:46:45.485" v="103" actId="20577"/>
        <pc:sldMkLst>
          <pc:docMk/>
          <pc:sldMk cId="1262780854" sldId="298"/>
        </pc:sldMkLst>
        <pc:spChg chg="mod">
          <ac:chgData name="Liam McLaughlin" userId="7064e87023665d1a" providerId="LiveId" clId="{EBD12672-6E22-42DC-87AA-D843145DFB6F}" dt="2026-05-01T11:46:45.485" v="103" actId="20577"/>
          <ac:spMkLst>
            <pc:docMk/>
            <pc:sldMk cId="1262780854" sldId="298"/>
            <ac:spMk id="24" creationId="{9082CC29-B7A1-495E-F631-E043DD8E5B4F}"/>
          </ac:spMkLst>
        </pc:spChg>
      </pc:sldChg>
      <pc:sldChg chg="modSp mod">
        <pc:chgData name="Liam McLaughlin" userId="7064e87023665d1a" providerId="LiveId" clId="{EBD12672-6E22-42DC-87AA-D843145DFB6F}" dt="2026-05-01T11:33:43.672" v="76" actId="20577"/>
        <pc:sldMkLst>
          <pc:docMk/>
          <pc:sldMk cId="2013103694" sldId="299"/>
        </pc:sldMkLst>
        <pc:spChg chg="mod">
          <ac:chgData name="Liam McLaughlin" userId="7064e87023665d1a" providerId="LiveId" clId="{EBD12672-6E22-42DC-87AA-D843145DFB6F}" dt="2026-05-01T11:33:26.875" v="75" actId="20577"/>
          <ac:spMkLst>
            <pc:docMk/>
            <pc:sldMk cId="2013103694" sldId="299"/>
            <ac:spMk id="50" creationId="{2474F059-6991-B582-0B75-F73A35A07831}"/>
          </ac:spMkLst>
        </pc:spChg>
        <pc:spChg chg="mod">
          <ac:chgData name="Liam McLaughlin" userId="7064e87023665d1a" providerId="LiveId" clId="{EBD12672-6E22-42DC-87AA-D843145DFB6F}" dt="2026-05-01T11:33:43.672" v="76" actId="20577"/>
          <ac:spMkLst>
            <pc:docMk/>
            <pc:sldMk cId="2013103694" sldId="299"/>
            <ac:spMk id="51" creationId="{5226A824-D7CF-5DD2-EC2D-03B623716387}"/>
          </ac:spMkLst>
        </pc:spChg>
      </pc:sldChg>
      <pc:sldChg chg="modSp mod">
        <pc:chgData name="Liam McLaughlin" userId="7064e87023665d1a" providerId="LiveId" clId="{EBD12672-6E22-42DC-87AA-D843145DFB6F}" dt="2026-05-01T11:37:06.921" v="97" actId="33524"/>
        <pc:sldMkLst>
          <pc:docMk/>
          <pc:sldMk cId="1493753287" sldId="301"/>
        </pc:sldMkLst>
        <pc:spChg chg="mod">
          <ac:chgData name="Liam McLaughlin" userId="7064e87023665d1a" providerId="LiveId" clId="{EBD12672-6E22-42DC-87AA-D843145DFB6F}" dt="2026-05-01T11:37:06.921" v="97" actId="33524"/>
          <ac:spMkLst>
            <pc:docMk/>
            <pc:sldMk cId="1493753287" sldId="301"/>
            <ac:spMk id="2" creationId="{A3B880FB-E531-7E4C-6857-B3979E37387A}"/>
          </ac:spMkLst>
        </pc:spChg>
      </pc:sldChg>
      <pc:sldChg chg="modSp mod">
        <pc:chgData name="Liam McLaughlin" userId="7064e87023665d1a" providerId="LiveId" clId="{EBD12672-6E22-42DC-87AA-D843145DFB6F}" dt="2026-05-01T11:46:19.128" v="102" actId="33524"/>
        <pc:sldMkLst>
          <pc:docMk/>
          <pc:sldMk cId="3196959760" sldId="302"/>
        </pc:sldMkLst>
        <pc:spChg chg="mod">
          <ac:chgData name="Liam McLaughlin" userId="7064e87023665d1a" providerId="LiveId" clId="{EBD12672-6E22-42DC-87AA-D843145DFB6F}" dt="2026-05-01T11:46:19.128" v="102" actId="33524"/>
          <ac:spMkLst>
            <pc:docMk/>
            <pc:sldMk cId="3196959760" sldId="302"/>
            <ac:spMk id="24" creationId="{ACB7163F-BB36-ADF9-7845-5FFF7603555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5/1/2026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5/1/2026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16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4C9D5-4C77-2613-3817-E582846DF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D574A-A7BC-A728-D803-6DB7241FA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9C69B-BAA4-23FA-EA82-03A98D900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35DDA-3724-CDD5-2E86-29216CBAF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059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3EE50-7605-F750-F4DE-184C51311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BBB425-134C-0C14-D471-D2C0A7ABE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B0A243-144A-0332-FCB2-C2ED8FC7C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FB51F-19D8-3EA7-F432-6A4C92628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81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4F0E1-583E-07AD-749B-9BBD88657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21669-CF46-160C-303F-E660F0F4C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EFD1A-AA89-6E86-888B-5A88AE0359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969E3-240B-7FE3-EF92-D73680432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5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70" y="4236088"/>
            <a:ext cx="12349457" cy="1122202"/>
          </a:xfrm>
        </p:spPr>
        <p:txBody>
          <a:bodyPr/>
          <a:lstStyle/>
          <a:p>
            <a:r>
              <a:rPr lang="en-US" dirty="0"/>
              <a:t>Breast Cancer Pathology Classification Using </a:t>
            </a:r>
            <a:r>
              <a:rPr lang="en-US" dirty="0">
                <a:solidFill>
                  <a:srgbClr val="0070C0"/>
                </a:solidFill>
              </a:rPr>
              <a:t>machine learning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3218" y="5732049"/>
            <a:ext cx="4941770" cy="396660"/>
          </a:xfrm>
        </p:spPr>
        <p:txBody>
          <a:bodyPr/>
          <a:lstStyle/>
          <a:p>
            <a:r>
              <a:rPr lang="en-US" dirty="0"/>
              <a:t>Liam McLaughlin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DF8C24-A732-144A-F51D-CCA8B888B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99" y="5358290"/>
            <a:ext cx="6999680" cy="1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7EDDE-D284-0138-4442-71E5D1984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CE90C59F-4BA0-38B1-9D73-DA0A94DDEE48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EB01B15D-677A-AE04-FC85-DBDFEAF1442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>
                <a:solidFill>
                  <a:schemeClr val="accent2">
                    <a:lumMod val="25000"/>
                  </a:schemeClr>
                </a:solidFill>
              </a:rPr>
              <a:pPr/>
              <a:t>10</a:t>
            </a:fld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673EA3-6ED8-B8EE-7E80-9D047B86C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Statistical significance 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2DE2CEED-A3EB-5AAC-AC9F-EA660AA1B244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>
              <a:solidFill>
                <a:schemeClr val="accent2">
                  <a:lumMod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5147291-00EB-B977-B76B-60630C5DA2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0753" y="1562976"/>
                <a:ext cx="7352123" cy="1288605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𝑴𝒂𝒓𝒈𝒊𝒏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𝒐𝒇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𝑬𝒓𝒓𝒐𝒓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=1.96 ∗0.01155</m:t>
                      </m:r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2.26%</m:t>
                      </m:r>
                    </m:oMath>
                  </m:oMathPara>
                </a14:m>
                <a:endParaRPr lang="en-US" dirty="0">
                  <a:solidFill>
                    <a:schemeClr val="accent2">
                      <a:lumMod val="25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00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31.56% ± 2.26%</m:t>
                      </m:r>
                    </m:oMath>
                  </m:oMathPara>
                </a14:m>
                <a:endParaRPr lang="en-US" sz="2900" dirty="0">
                  <a:solidFill>
                    <a:schemeClr val="accent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5147291-00EB-B977-B76B-60630C5DA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53" y="1562976"/>
                <a:ext cx="7352123" cy="12886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957C260-A628-60FF-9DA6-7986D69C3979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Neural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ED6BA1-936D-35FF-F72D-CD3AB9C31E0F}"/>
              </a:ext>
            </a:extLst>
          </p:cNvPr>
          <p:cNvSpPr txBox="1"/>
          <p:nvPr/>
        </p:nvSpPr>
        <p:spPr>
          <a:xfrm>
            <a:off x="948230" y="3044241"/>
            <a:ext cx="61131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z=1.96 for 95% confidence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p = 0.3165</a:t>
            </a:r>
          </a:p>
          <a:p>
            <a:pPr lvl="0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 = </a:t>
            </a:r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5410 (dev samples)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A398E0-3D71-40BD-42A0-8F7BC8885FCE}"/>
                  </a:ext>
                </a:extLst>
              </p:cNvPr>
              <p:cNvSpPr txBox="1"/>
              <p:nvPr/>
            </p:nvSpPr>
            <p:spPr>
              <a:xfrm>
                <a:off x="-169523" y="4646712"/>
                <a:ext cx="6113122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𝑒𝑎𝑟𝑙𝑦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𝑠𝑡𝑜𝑝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𝑐𝑎𝑙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=0.01320 = 1.32%</m:t>
                      </m:r>
                    </m:oMath>
                  </m:oMathPara>
                </a14:m>
                <a:endParaRPr lang="en-US" b="0" dirty="0">
                  <a:solidFill>
                    <a:schemeClr val="accent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A398E0-3D71-40BD-42A0-8F7BC8885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9523" y="4646712"/>
                <a:ext cx="6113122" cy="9106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DC79322-D4C5-7ACA-1D7A-CA7EE7B23407}"/>
              </a:ext>
            </a:extLst>
          </p:cNvPr>
          <p:cNvSpPr txBox="1"/>
          <p:nvPr/>
        </p:nvSpPr>
        <p:spPr>
          <a:xfrm>
            <a:off x="221946" y="4117191"/>
            <a:ext cx="6793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chemeClr val="accent2">
                    <a:lumMod val="25000"/>
                  </a:schemeClr>
                </a:solidFill>
              </a:rPr>
              <a:t>Expected calibration/early stop from sampling variance alone:</a:t>
            </a:r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9EF27C-CC40-CD53-F04D-CDC661C1DC54}"/>
              </a:ext>
            </a:extLst>
          </p:cNvPr>
          <p:cNvSpPr txBox="1"/>
          <p:nvPr/>
        </p:nvSpPr>
        <p:spPr>
          <a:xfrm>
            <a:off x="681828" y="5578036"/>
            <a:ext cx="6195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accent2">
                    <a:lumMod val="25000"/>
                  </a:schemeClr>
                </a:solidFill>
                <a:effectLst/>
              </a:rPr>
              <a:t>Actual gap = 31.65% − 31.56% = 0.09%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B7163F-BB36-ADF9-7845-5FFF76035556}"/>
              </a:ext>
            </a:extLst>
          </p:cNvPr>
          <p:cNvSpPr txBox="1"/>
          <p:nvPr/>
        </p:nvSpPr>
        <p:spPr>
          <a:xfrm>
            <a:off x="5314856" y="4605315"/>
            <a:ext cx="61953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The actual gap of 0.09% is far smaller than expected random noise; the two splits are statistically indistinguishable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z = 0.07 sits well within the 95% confidence region, confirming the calibration is stable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If the gap was very large </a:t>
            </a:r>
            <a:r>
              <a:rPr lang="en-US" dirty="0">
                <a:solidFill>
                  <a:schemeClr val="accent2">
                    <a:lumMod val="25000"/>
                  </a:schemeClr>
                </a:solidFill>
                <a:latin typeface="Tenorite"/>
              </a:rPr>
              <a:t>like on my non neural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that would suggest calibration overfit to its split and won't generalize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EF1D4D-5D93-32B6-B47D-62DF412FA3FC}"/>
                  </a:ext>
                </a:extLst>
              </p:cNvPr>
              <p:cNvSpPr txBox="1"/>
              <p:nvPr/>
            </p:nvSpPr>
            <p:spPr>
              <a:xfrm>
                <a:off x="-685154" y="5877790"/>
                <a:ext cx="6195316" cy="6993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𝐴𝑐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𝑔𝑎𝑝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𝑔𝑎𝑝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0.07</m:t>
                      </m:r>
                    </m:oMath>
                  </m:oMathPara>
                </a14:m>
                <a:endParaRPr lang="en-US" dirty="0">
                  <a:solidFill>
                    <a:schemeClr val="accent2">
                      <a:lumMod val="25000"/>
                    </a:schemeClr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EF1D4D-5D93-32B6-B47D-62DF412FA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85154" y="5877790"/>
                <a:ext cx="6195316" cy="6993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95BBE6C-BB47-3516-3089-9487A398E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6368" y="1425221"/>
            <a:ext cx="6249740" cy="242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5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1671639"/>
            <a:ext cx="5111750" cy="1204912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2988129"/>
            <a:ext cx="6358988" cy="30374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Breast cancer affects </a:t>
            </a:r>
            <a:r>
              <a:rPr lang="en-US" dirty="0">
                <a:solidFill>
                  <a:srgbClr val="FF0000"/>
                </a:solidFill>
              </a:rPr>
              <a:t>1 in 8 </a:t>
            </a:r>
            <a:r>
              <a:rPr lang="en-US" dirty="0"/>
              <a:t>women — this project classified breast tissue patches from DCT-compressed microscope images into 6 diagnostic categories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</a:t>
            </a:r>
            <a:r>
              <a:rPr lang="en-US" dirty="0">
                <a:solidFill>
                  <a:srgbClr val="0070C0"/>
                </a:solidFill>
              </a:rPr>
              <a:t>consulting Dr. Picone</a:t>
            </a:r>
            <a:r>
              <a:rPr lang="en-US" dirty="0"/>
              <a:t>, pursued a diverse ensemble approach for both submissions rather than duplicating effort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Non-neural</a:t>
            </a:r>
            <a:r>
              <a:rPr lang="en-US" dirty="0"/>
              <a:t>: </a:t>
            </a:r>
            <a:r>
              <a:rPr lang="en-US" dirty="0" err="1"/>
              <a:t>LightGBM</a:t>
            </a:r>
            <a:r>
              <a:rPr lang="en-US" dirty="0"/>
              <a:t> DART on PCA features. Random Forest + Extra Trees on full features. Stacked via logistic regression meta-learner trained on out-of-fold predictions. hyperparameters tuned via </a:t>
            </a:r>
            <a:r>
              <a:rPr lang="en-US" dirty="0" err="1"/>
              <a:t>Optuna</a:t>
            </a:r>
            <a:r>
              <a:rPr lang="en-US" dirty="0"/>
              <a:t> across 400+ trials. </a:t>
            </a:r>
            <a:r>
              <a:rPr lang="en-US" b="1" dirty="0">
                <a:solidFill>
                  <a:srgbClr val="0070C0"/>
                </a:solidFill>
              </a:rPr>
              <a:t>Eval 50.26%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Neura</a:t>
            </a:r>
            <a:r>
              <a:rPr lang="en-US" dirty="0"/>
              <a:t>l: Two </a:t>
            </a:r>
            <a:r>
              <a:rPr lang="en-US" dirty="0" err="1"/>
              <a:t>ViT</a:t>
            </a:r>
            <a:r>
              <a:rPr lang="en-US" dirty="0"/>
              <a:t>-B/16 models on complementary data views. Spatial reconstruction via inverse DCT and raw DCT coefficients as frequency image honest dev error 31.65%. </a:t>
            </a:r>
            <a:r>
              <a:rPr lang="en-US" b="1" dirty="0">
                <a:solidFill>
                  <a:srgbClr val="0070C0"/>
                </a:solidFill>
              </a:rPr>
              <a:t>Eval 35.80%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8C8B5-F6EC-489B-BD0F-CD89A73C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F51B-0E28-4171-AE7C-A31AAB42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8979AF-5944-3249-DF3D-AF973D795653}"/>
              </a:ext>
            </a:extLst>
          </p:cNvPr>
          <p:cNvSpPr txBox="1"/>
          <p:nvPr/>
        </p:nvSpPr>
        <p:spPr>
          <a:xfrm>
            <a:off x="665019" y="3901427"/>
            <a:ext cx="40085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1" dirty="0">
                <a:solidFill>
                  <a:srgbClr val="0070C0"/>
                </a:solidFill>
                <a:effectLst/>
                <a:latin typeface="Segoe UI" panose="020B0502040204020203" pitchFamily="34" charset="0"/>
              </a:rPr>
              <a:t>“We once pooled all the algorithms from the entire class using Rover. We did not get significantly better performance.”</a:t>
            </a:r>
            <a:endParaRPr lang="en-US" sz="1400" i="1" dirty="0">
              <a:solidFill>
                <a:srgbClr val="0070C0"/>
              </a:solidFill>
              <a:latin typeface="Segoe UI" panose="020B0502040204020203" pitchFamily="34" charset="0"/>
            </a:endParaRPr>
          </a:p>
          <a:p>
            <a:endParaRPr lang="en-US" sz="1400" b="0" i="1" dirty="0">
              <a:solidFill>
                <a:srgbClr val="0070C0"/>
              </a:solidFill>
              <a:effectLst/>
              <a:latin typeface="Segoe UI" panose="020B0502040204020203" pitchFamily="34" charset="0"/>
            </a:endParaRPr>
          </a:p>
          <a:p>
            <a:r>
              <a:rPr lang="en-US" sz="1400" i="1" dirty="0">
                <a:solidFill>
                  <a:srgbClr val="0070C0"/>
                </a:solidFill>
                <a:latin typeface="Segoe UI" panose="020B0502040204020203" pitchFamily="34" charset="0"/>
              </a:rPr>
              <a:t>“… </a:t>
            </a:r>
            <a:r>
              <a:rPr lang="en-US" sz="1400" b="1" i="1" dirty="0">
                <a:solidFill>
                  <a:srgbClr val="0070C0"/>
                </a:solidFill>
                <a:effectLst/>
                <a:latin typeface="Segoe UI" panose="020B0502040204020203" pitchFamily="34" charset="0"/>
              </a:rPr>
              <a:t>unless your two algorithms don't share a lot of information</a:t>
            </a:r>
            <a:r>
              <a:rPr lang="en-US" sz="1400" b="0" i="1" dirty="0">
                <a:solidFill>
                  <a:srgbClr val="0070C0"/>
                </a:solidFill>
                <a:effectLst/>
                <a:latin typeface="Segoe UI" panose="020B0502040204020203" pitchFamily="34" charset="0"/>
              </a:rPr>
              <a:t>, you might not get the mileage you think out of that approach.”</a:t>
            </a:r>
          </a:p>
          <a:p>
            <a:r>
              <a:rPr lang="en-US" sz="1400" i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</a:rPr>
              <a:t>-Dr. Joseph Picone</a:t>
            </a:r>
            <a:br>
              <a:rPr lang="en-US" sz="1400" i="1" dirty="0">
                <a:solidFill>
                  <a:schemeClr val="accent2">
                    <a:lumMod val="25000"/>
                  </a:schemeClr>
                </a:solidFill>
              </a:rPr>
            </a:br>
            <a:endParaRPr lang="en-US" sz="1400" i="1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/>
          <a:p>
            <a:r>
              <a:rPr lang="en-US" dirty="0"/>
              <a:t>Liam McLaughlin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A7980-C870-4C9A-84FA-4120D8AF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BC1F9D86-85D8-4FD0-B0D3-47D778722782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EB44EA3-47B3-78C4-22DC-544AB0F2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/>
              <a:t>What is this project about?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B34CD15-6870-22B3-3CD9-B93DED01DA6B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Breast pathology classification using DCT-compressed microscope image patches from the TUH DPATH</a:t>
            </a:r>
          </a:p>
          <a:p>
            <a:endParaRPr lang="en-US" dirty="0"/>
          </a:p>
          <a:p>
            <a:r>
              <a:rPr lang="en-US" dirty="0"/>
              <a:t>Breast dataset Each sample represents a 256×256 tissue patch transformed into 3,072 frequency coefficients across RGB channels</a:t>
            </a:r>
          </a:p>
          <a:p>
            <a:endParaRPr lang="en-US" dirty="0"/>
          </a:p>
          <a:p>
            <a:r>
              <a:rPr lang="en-US" dirty="0"/>
              <a:t> 6-class diagnostic problem: normal, non-neoplastic, inflammatory, DCIS, invasive ductal carcinoma, and background</a:t>
            </a:r>
          </a:p>
          <a:p>
            <a:endParaRPr lang="en-US" dirty="0"/>
          </a:p>
          <a:p>
            <a:r>
              <a:rPr lang="en-US" dirty="0"/>
              <a:t>Severe class imbalance: dominant class (</a:t>
            </a:r>
            <a:r>
              <a:rPr lang="en-US" dirty="0" err="1"/>
              <a:t>nneo</a:t>
            </a:r>
            <a:r>
              <a:rPr lang="en-US" dirty="0"/>
              <a:t>) has 7× more samples than rarest diagnostic class (</a:t>
            </a:r>
            <a:r>
              <a:rPr lang="en-US" dirty="0" err="1"/>
              <a:t>infl</a:t>
            </a:r>
            <a:r>
              <a:rPr lang="en-US" dirty="0"/>
              <a:t>), yet all classes weighted equally in scoring</a:t>
            </a:r>
          </a:p>
          <a:p>
            <a:endParaRPr lang="en-US" dirty="0"/>
          </a:p>
          <a:p>
            <a:r>
              <a:rPr lang="en-US" dirty="0"/>
              <a:t>Scoring metric: 90% weight on average error across 5 diagnostic classes, 10% on background</a:t>
            </a:r>
          </a:p>
          <a:p>
            <a:endParaRPr lang="en-US" dirty="0"/>
          </a:p>
          <a:p>
            <a:r>
              <a:rPr lang="en-US" dirty="0"/>
              <a:t>Two submissions required — one non-neural, one neural network algorithm </a:t>
            </a:r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Key challenge</a:t>
            </a:r>
            <a:r>
              <a:rPr lang="en-US" dirty="0"/>
              <a:t>: building models that generalize to unseen patient data, while not memorizing training data</a:t>
            </a:r>
            <a:endParaRPr lang="en-US" noProof="1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F3F3F62-0E82-DD02-36D2-B66F0A2B1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221980" y="2061081"/>
            <a:ext cx="4721363" cy="87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9B795-ABAF-B852-7295-6081BC095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BBD4A2C2-FE16-73D9-E79A-BBCECEDF2F92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0A3B8486-679A-F8D9-E608-C4D8C91B249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6C17F46B-525E-9472-5E1B-B4303032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737" y="110021"/>
            <a:ext cx="5724525" cy="1204912"/>
          </a:xfrm>
        </p:spPr>
        <p:txBody>
          <a:bodyPr/>
          <a:lstStyle/>
          <a:p>
            <a:r>
              <a:rPr lang="en-US" dirty="0"/>
              <a:t>Flow path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41F166E-196A-F039-F39D-1DDA13C972E8}"/>
              </a:ext>
            </a:extLst>
          </p:cNvPr>
          <p:cNvSpPr txBox="1">
            <a:spLocks/>
          </p:cNvSpPr>
          <p:nvPr/>
        </p:nvSpPr>
        <p:spPr>
          <a:xfrm>
            <a:off x="1514474" y="14234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AFADAC-32FD-095C-486B-36EEB024C580}"/>
              </a:ext>
            </a:extLst>
          </p:cNvPr>
          <p:cNvSpPr/>
          <p:nvPr/>
        </p:nvSpPr>
        <p:spPr>
          <a:xfrm>
            <a:off x="4939284" y="995964"/>
            <a:ext cx="2313432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Raw CSV Input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3,072 DCT features per row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30AC2D0-5DD1-4D44-D53B-A9A552C046D8}"/>
              </a:ext>
            </a:extLst>
          </p:cNvPr>
          <p:cNvSpPr/>
          <p:nvPr/>
        </p:nvSpPr>
        <p:spPr>
          <a:xfrm>
            <a:off x="4939284" y="2060605"/>
            <a:ext cx="2313432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StandardScaler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fit on train only — normalizes all 3,072 features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EF2948-E022-0FF6-CE92-78B9BF7F00D4}"/>
              </a:ext>
            </a:extLst>
          </p:cNvPr>
          <p:cNvSpPr/>
          <p:nvPr/>
        </p:nvSpPr>
        <p:spPr>
          <a:xfrm>
            <a:off x="2424684" y="2631433"/>
            <a:ext cx="2313432" cy="68853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D4EE632-9266-54E5-F5EB-B48FBBA2BDA0}"/>
              </a:ext>
            </a:extLst>
          </p:cNvPr>
          <p:cNvSpPr/>
          <p:nvPr/>
        </p:nvSpPr>
        <p:spPr>
          <a:xfrm>
            <a:off x="7453884" y="2640576"/>
            <a:ext cx="2313432" cy="68853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B0E059-2A5D-69B7-73F2-C0FDB266AD88}"/>
              </a:ext>
            </a:extLst>
          </p:cNvPr>
          <p:cNvSpPr/>
          <p:nvPr/>
        </p:nvSpPr>
        <p:spPr>
          <a:xfrm>
            <a:off x="2442973" y="3548986"/>
            <a:ext cx="2313432" cy="14748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LightGBM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 DART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DART boosting, 452 rounds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PCA(471) features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num_leaves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=18,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lr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=0.013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D15B0D-4C1C-EFC6-282F-5C0C6C90F0DB}"/>
              </a:ext>
            </a:extLst>
          </p:cNvPr>
          <p:cNvSpPr/>
          <p:nvPr/>
        </p:nvSpPr>
        <p:spPr>
          <a:xfrm>
            <a:off x="7453884" y="3548986"/>
            <a:ext cx="2313432" cy="14748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RF + Extra Trees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410 + 372 trees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full standardized features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balanced class weights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DF287E-54C3-5F9A-244A-8AA100221685}"/>
              </a:ext>
            </a:extLst>
          </p:cNvPr>
          <p:cNvSpPr/>
          <p:nvPr/>
        </p:nvSpPr>
        <p:spPr>
          <a:xfrm>
            <a:off x="4887764" y="4969061"/>
            <a:ext cx="2434014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Stacking Meta Learner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7F6F3">
                    <a:lumMod val="25000"/>
                  </a:srgb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Logistic Regression on 18 (6 from each algorithm) OOF probs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0CE8D1-F82C-8A82-E81C-F49F41AAFD06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096000" y="1684495"/>
            <a:ext cx="0" cy="376110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74D3D1B-4131-DD32-BA9C-1B9BBB8A087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8610600" y="3329107"/>
            <a:ext cx="0" cy="219879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EBEB861-70D5-6A16-423A-B6009CCA3797}"/>
              </a:ext>
            </a:extLst>
          </p:cNvPr>
          <p:cNvCxnSpPr>
            <a:cxnSpLocks/>
            <a:stCxn id="4" idx="1"/>
            <a:endCxn id="5" idx="0"/>
          </p:cNvCxnSpPr>
          <p:nvPr/>
        </p:nvCxnSpPr>
        <p:spPr>
          <a:xfrm rot="10800000" flipV="1">
            <a:off x="3581400" y="2404871"/>
            <a:ext cx="1357884" cy="226562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5226B87C-199F-C2A4-E77A-030D436DEA0D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>
            <a:off x="7252716" y="2404871"/>
            <a:ext cx="1357884" cy="235705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791A3A57-A4AC-2A5E-4A08-F304526812D8}"/>
              </a:ext>
            </a:extLst>
          </p:cNvPr>
          <p:cNvCxnSpPr>
            <a:cxnSpLocks/>
            <a:stCxn id="7" idx="2"/>
            <a:endCxn id="9" idx="1"/>
          </p:cNvCxnSpPr>
          <p:nvPr/>
        </p:nvCxnSpPr>
        <p:spPr>
          <a:xfrm rot="16200000" flipH="1">
            <a:off x="4098974" y="4524536"/>
            <a:ext cx="289505" cy="1288075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832D2625-DC2D-436D-040D-C44F255DDDD8}"/>
              </a:ext>
            </a:extLst>
          </p:cNvPr>
          <p:cNvCxnSpPr>
            <a:cxnSpLocks/>
            <a:stCxn id="8" idx="2"/>
            <a:endCxn id="9" idx="3"/>
          </p:cNvCxnSpPr>
          <p:nvPr/>
        </p:nvCxnSpPr>
        <p:spPr>
          <a:xfrm rot="5400000">
            <a:off x="7821437" y="4524163"/>
            <a:ext cx="289505" cy="1288822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E182375-CC3E-D7EB-D2D5-F77B37EEA9DC}"/>
              </a:ext>
            </a:extLst>
          </p:cNvPr>
          <p:cNvSpPr txBox="1"/>
          <p:nvPr/>
        </p:nvSpPr>
        <p:spPr>
          <a:xfrm>
            <a:off x="2608244" y="2663279"/>
            <a:ext cx="194631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PCA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3,072 → 471 components</a:t>
            </a:r>
            <a:br>
              <a:rPr lang="en-US" sz="1200" dirty="0">
                <a:solidFill>
                  <a:schemeClr val="accent2">
                    <a:lumMod val="25000"/>
                  </a:schemeClr>
                </a:solidFill>
              </a:rPr>
            </a:br>
            <a:endParaRPr lang="en-US" sz="1200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1A9CD5-3047-5B5D-456F-C137B2C5A5A4}"/>
              </a:ext>
            </a:extLst>
          </p:cNvPr>
          <p:cNvSpPr txBox="1"/>
          <p:nvPr/>
        </p:nvSpPr>
        <p:spPr>
          <a:xfrm>
            <a:off x="7545664" y="2591920"/>
            <a:ext cx="21298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Full Feature 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Space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all 3,072 dimensions retained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6BB9190-ED74-BE7C-FE16-3EFC1AEFE8EE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Non-Neural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6CE6519-6C5E-2AE0-8858-DA27852DEEAE}"/>
              </a:ext>
            </a:extLst>
          </p:cNvPr>
          <p:cNvSpPr/>
          <p:nvPr/>
        </p:nvSpPr>
        <p:spPr>
          <a:xfrm>
            <a:off x="4939284" y="5892175"/>
            <a:ext cx="2313432" cy="8653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Post-Processing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Temperature scaling → Per-class threshold tuning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tuned on dev set only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B50F06E-3948-8763-BA30-3F22EAA23E11}"/>
              </a:ext>
            </a:extLst>
          </p:cNvPr>
          <p:cNvCxnSpPr>
            <a:cxnSpLocks/>
            <a:stCxn id="9" idx="2"/>
            <a:endCxn id="14" idx="0"/>
          </p:cNvCxnSpPr>
          <p:nvPr/>
        </p:nvCxnSpPr>
        <p:spPr>
          <a:xfrm flipH="1">
            <a:off x="6096000" y="5657592"/>
            <a:ext cx="8771" cy="234583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C61ABF3-DCBD-C326-666A-90ADC5E2A33F}"/>
              </a:ext>
            </a:extLst>
          </p:cNvPr>
          <p:cNvCxnSpPr>
            <a:cxnSpLocks/>
          </p:cNvCxnSpPr>
          <p:nvPr/>
        </p:nvCxnSpPr>
        <p:spPr>
          <a:xfrm>
            <a:off x="3581399" y="3319060"/>
            <a:ext cx="0" cy="219879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509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C5AB1-9D49-1BDF-4EBA-FF681FCFD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D528CA72-6835-0324-0F93-425A30BFEC7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0088E5FE-8FF4-E3A1-BA54-FC48CBCDE40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4A05AFF-14E5-6EF8-B25D-EBCBFBBE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/>
              <a:t>Preprocessing &amp; Training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B5EED55-CA06-DD7D-154F-620B3D8B61B8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F167F0-AFF3-34C6-1345-7BAA9F0E6BAF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Non-Neural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F0D612-5841-2F21-338D-5C2487BE5557}"/>
              </a:ext>
            </a:extLst>
          </p:cNvPr>
          <p:cNvSpPr txBox="1">
            <a:spLocks/>
          </p:cNvSpPr>
          <p:nvPr/>
        </p:nvSpPr>
        <p:spPr>
          <a:xfrm>
            <a:off x="1514474" y="14234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StandardScaler fit on training data only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>
                <a:solidFill>
                  <a:srgbClr val="92D050"/>
                </a:solidFill>
              </a:rPr>
              <a:t>LGBM path</a:t>
            </a:r>
            <a:r>
              <a:rPr lang="en-US" sz="1800" dirty="0"/>
              <a:t>: PCA on standardized features — retains high-variance DCT components for boosting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>
                <a:solidFill>
                  <a:srgbClr val="FFC000"/>
                </a:solidFill>
              </a:rPr>
              <a:t>RF + ET path</a:t>
            </a:r>
            <a:r>
              <a:rPr lang="en-US" sz="1800" dirty="0"/>
              <a:t>: full standardized features, balanced class weights</a:t>
            </a:r>
          </a:p>
          <a:p>
            <a:endParaRPr lang="en-US" sz="1800" dirty="0"/>
          </a:p>
          <a:p>
            <a:r>
              <a:rPr lang="en-US" sz="1800" dirty="0"/>
              <a:t>5-fold Out Of Fold (OOF) stacking: RF + ET + LGBM each produce 6 class probabilities → 18 features fed to meta-learner</a:t>
            </a:r>
          </a:p>
          <a:p>
            <a:endParaRPr lang="en-US" sz="1800" dirty="0"/>
          </a:p>
          <a:p>
            <a:r>
              <a:rPr lang="en-US" sz="1800" dirty="0" err="1"/>
              <a:t>LightGBM</a:t>
            </a:r>
            <a:r>
              <a:rPr lang="en-US" sz="1800" dirty="0"/>
              <a:t>: 452 rounds, num_leaves=18, lr=0.013, bagging_fraction=0.477</a:t>
            </a:r>
          </a:p>
          <a:p>
            <a:endParaRPr lang="en-US" sz="1800" dirty="0"/>
          </a:p>
          <a:p>
            <a:r>
              <a:rPr lang="en-US" sz="1800" dirty="0"/>
              <a:t>Random Forest: 410 trees, max_depth=16, max_features=0.374 | Extra Trees: 372 trees, max_depth=20</a:t>
            </a:r>
          </a:p>
          <a:p>
            <a:endParaRPr lang="en-US" sz="1800" dirty="0"/>
          </a:p>
          <a:p>
            <a:r>
              <a:rPr lang="en-US" sz="1800" dirty="0"/>
              <a:t>Meta-learner: Logistic Regression (C=1.0, balanced) trained on OOF predictions — learns to weight each model per class</a:t>
            </a:r>
          </a:p>
          <a:p>
            <a:endParaRPr lang="en-US" sz="1800" dirty="0"/>
          </a:p>
          <a:p>
            <a:endParaRPr lang="en-US" sz="1800" noProof="1"/>
          </a:p>
        </p:txBody>
      </p:sp>
    </p:spTree>
    <p:extLst>
      <p:ext uri="{BB962C8B-B14F-4D97-AF65-F5344CB8AC3E}">
        <p14:creationId xmlns:p14="http://schemas.microsoft.com/office/powerpoint/2010/main" val="1048938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FB67-D360-40B7-AD8C-65C078CE2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A9E22B03-A3FC-24BD-BA1E-54BF70EA6BC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0CF675BC-2073-0D62-97EC-DDD460EA5D1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A885D2B-AB80-85CA-D096-F1D8AE306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/>
              <a:t>Postprocessing &amp; Results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E5BBFAC-6B26-4B7B-370A-95F2B2B141D9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5C18DE-EA13-7599-403A-710E87B4F464}"/>
              </a:ext>
            </a:extLst>
          </p:cNvPr>
          <p:cNvSpPr txBox="1">
            <a:spLocks/>
          </p:cNvSpPr>
          <p:nvPr/>
        </p:nvSpPr>
        <p:spPr>
          <a:xfrm>
            <a:off x="1514474" y="14234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Temperature scaling to correct probability calibration T=0.5 was used (T&lt;1 makes the model more confident) </a:t>
            </a:r>
          </a:p>
          <a:p>
            <a:endParaRPr lang="en-US" sz="1800" dirty="0"/>
          </a:p>
          <a:p>
            <a:r>
              <a:rPr lang="en-US" sz="1800" dirty="0"/>
              <a:t>Per-class threshold tuning on dev set — directly compensates for class imbalance in scoring metric</a:t>
            </a:r>
          </a:p>
          <a:p>
            <a:endParaRPr lang="en-US" sz="1800" dirty="0"/>
          </a:p>
          <a:p>
            <a:r>
              <a:rPr lang="en-US" sz="1800" dirty="0"/>
              <a:t>Per-class thresholds: [1.05, 1.25, 0.65, 1.15, 1.0, 1.95], to help with rebalancing the model's confidence per class to compensate for the imbalance it learned during training</a:t>
            </a:r>
          </a:p>
          <a:p>
            <a:endParaRPr lang="en-US" sz="1800" dirty="0"/>
          </a:p>
          <a:p>
            <a:r>
              <a:rPr lang="en-US" sz="1800" dirty="0"/>
              <a:t>Train: </a:t>
            </a:r>
            <a:r>
              <a:rPr lang="en-US" sz="1800" dirty="0">
                <a:solidFill>
                  <a:srgbClr val="0070C0"/>
                </a:solidFill>
              </a:rPr>
              <a:t>18.22%</a:t>
            </a:r>
            <a:r>
              <a:rPr lang="en-US" sz="1800" dirty="0"/>
              <a:t> — Dev: </a:t>
            </a:r>
            <a:r>
              <a:rPr lang="en-US" sz="1800" dirty="0">
                <a:solidFill>
                  <a:srgbClr val="0070C0"/>
                </a:solidFill>
              </a:rPr>
              <a:t>44.97%</a:t>
            </a:r>
          </a:p>
          <a:p>
            <a:endParaRPr lang="en-US" sz="1800" dirty="0"/>
          </a:p>
          <a:p>
            <a:r>
              <a:rPr lang="en-US" sz="1800" dirty="0"/>
              <a:t>Train/dev gap of 26.75% indicates overfitting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75410-621F-0AFB-F26D-2351E67FAC40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Non-Neural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7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38A16-3B9B-1604-DAF3-AE778683C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4ED19DC4-B133-7FB5-C671-58ECC76781E4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38DA515F-017A-DB11-4C01-F991B24E7FE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17B2835-8DBD-EE6E-9B0F-2A55EEEEB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737" y="110021"/>
            <a:ext cx="5724525" cy="1204912"/>
          </a:xfrm>
        </p:spPr>
        <p:txBody>
          <a:bodyPr/>
          <a:lstStyle/>
          <a:p>
            <a:r>
              <a:rPr lang="en-US" dirty="0"/>
              <a:t>Flow path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5A90202-C588-EDE3-1DAA-720FD7E431FD}"/>
              </a:ext>
            </a:extLst>
          </p:cNvPr>
          <p:cNvSpPr txBox="1">
            <a:spLocks/>
          </p:cNvSpPr>
          <p:nvPr/>
        </p:nvSpPr>
        <p:spPr>
          <a:xfrm>
            <a:off x="1514474" y="14234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BFF7C6-A562-4A80-AF0C-4CA2DAD884BF}"/>
              </a:ext>
            </a:extLst>
          </p:cNvPr>
          <p:cNvSpPr/>
          <p:nvPr/>
        </p:nvSpPr>
        <p:spPr>
          <a:xfrm>
            <a:off x="4939284" y="895454"/>
            <a:ext cx="2313432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Raw CSV Input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3,072 DCT features per row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32928-D103-F0DD-FF64-39F2F6EF3A6F}"/>
              </a:ext>
            </a:extLst>
          </p:cNvPr>
          <p:cNvSpPr/>
          <p:nvPr/>
        </p:nvSpPr>
        <p:spPr>
          <a:xfrm>
            <a:off x="4939284" y="1851931"/>
            <a:ext cx="2313432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StandardScaler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fit on train only — normalizes all 3,072 features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AA0900-DD1C-EC03-ACC9-33AABD2CF6F5}"/>
              </a:ext>
            </a:extLst>
          </p:cNvPr>
          <p:cNvSpPr/>
          <p:nvPr/>
        </p:nvSpPr>
        <p:spPr>
          <a:xfrm>
            <a:off x="2424684" y="2361764"/>
            <a:ext cx="2313432" cy="68853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C8348B7-5EEB-20EA-9367-DFFE23A9BA9C}"/>
              </a:ext>
            </a:extLst>
          </p:cNvPr>
          <p:cNvSpPr/>
          <p:nvPr/>
        </p:nvSpPr>
        <p:spPr>
          <a:xfrm>
            <a:off x="7413497" y="2370907"/>
            <a:ext cx="2394204" cy="68853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3DA0CE2-1D8D-B6DA-DD12-969E6205E7F3}"/>
              </a:ext>
            </a:extLst>
          </p:cNvPr>
          <p:cNvSpPr/>
          <p:nvPr/>
        </p:nvSpPr>
        <p:spPr>
          <a:xfrm>
            <a:off x="2424684" y="3429000"/>
            <a:ext cx="2313432" cy="14748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2">
                    <a:lumMod val="25000"/>
                  </a:schemeClr>
                </a:solidFill>
              </a:rPr>
              <a:t>ViT</a:t>
            </a:r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-B/16 (spatial)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196 patches × 768 dims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self-attention across tissue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sees reconstructed signal shape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8C9471-A72C-54A0-BF6E-85E675CCC476}"/>
              </a:ext>
            </a:extLst>
          </p:cNvPr>
          <p:cNvSpPr/>
          <p:nvPr/>
        </p:nvSpPr>
        <p:spPr>
          <a:xfrm>
            <a:off x="7426452" y="3429000"/>
            <a:ext cx="2458212" cy="14748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2">
                    <a:lumMod val="25000"/>
                  </a:schemeClr>
                </a:solidFill>
              </a:rPr>
              <a:t>ViT</a:t>
            </a:r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-B/16 (frequency)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196 patches × 768 dims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self-attention across frequencies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sees frequency energy patterns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pretrained ImageNet weights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D001EC-939C-991D-31C3-CD6225085E9C}"/>
              </a:ext>
            </a:extLst>
          </p:cNvPr>
          <p:cNvSpPr/>
          <p:nvPr/>
        </p:nvSpPr>
        <p:spPr>
          <a:xfrm>
            <a:off x="4939284" y="4885104"/>
            <a:ext cx="2313432" cy="6885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Weighted Blend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Score weighting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5319A61-E0EC-379F-51BE-09FE6C2D8618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096000" y="1583985"/>
            <a:ext cx="0" cy="267946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AF2389-5B55-5066-F4D7-FB3FB3CEA0AD}"/>
              </a:ext>
            </a:extLst>
          </p:cNvPr>
          <p:cNvCxnSpPr/>
          <p:nvPr/>
        </p:nvCxnSpPr>
        <p:spPr>
          <a:xfrm>
            <a:off x="3581400" y="3050295"/>
            <a:ext cx="0" cy="376110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F93F66-12A9-04B2-D065-4E4E429493C1}"/>
              </a:ext>
            </a:extLst>
          </p:cNvPr>
          <p:cNvCxnSpPr/>
          <p:nvPr/>
        </p:nvCxnSpPr>
        <p:spPr>
          <a:xfrm>
            <a:off x="8610600" y="3059438"/>
            <a:ext cx="0" cy="376110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CEE00E5-80FF-1D41-845D-8CCB9CA63482}"/>
              </a:ext>
            </a:extLst>
          </p:cNvPr>
          <p:cNvCxnSpPr>
            <a:cxnSpLocks/>
            <a:stCxn id="4" idx="1"/>
            <a:endCxn id="5" idx="0"/>
          </p:cNvCxnSpPr>
          <p:nvPr/>
        </p:nvCxnSpPr>
        <p:spPr>
          <a:xfrm rot="10800000" flipV="1">
            <a:off x="3581400" y="2196196"/>
            <a:ext cx="1357884" cy="165567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4E5FD74A-9423-771D-C895-126650EC8533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>
            <a:off x="7252716" y="2196197"/>
            <a:ext cx="1357883" cy="174710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BA307623-041E-82DE-E19C-79E7EBAF4B83}"/>
              </a:ext>
            </a:extLst>
          </p:cNvPr>
          <p:cNvCxnSpPr>
            <a:cxnSpLocks/>
            <a:stCxn id="7" idx="2"/>
            <a:endCxn id="9" idx="1"/>
          </p:cNvCxnSpPr>
          <p:nvPr/>
        </p:nvCxnSpPr>
        <p:spPr>
          <a:xfrm rot="16200000" flipH="1">
            <a:off x="4097575" y="4387661"/>
            <a:ext cx="325534" cy="1357884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5B7DD2FA-3D7F-AC02-7879-6B56C847D7EC}"/>
              </a:ext>
            </a:extLst>
          </p:cNvPr>
          <p:cNvCxnSpPr>
            <a:cxnSpLocks/>
            <a:stCxn id="8" idx="2"/>
            <a:endCxn id="9" idx="3"/>
          </p:cNvCxnSpPr>
          <p:nvPr/>
        </p:nvCxnSpPr>
        <p:spPr>
          <a:xfrm rot="5400000">
            <a:off x="7791370" y="4365182"/>
            <a:ext cx="325534" cy="1402842"/>
          </a:xfrm>
          <a:prstGeom prst="bentConnector2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474F059-6991-B582-0B75-F73A35A07831}"/>
              </a:ext>
            </a:extLst>
          </p:cNvPr>
          <p:cNvSpPr txBox="1"/>
          <p:nvPr/>
        </p:nvSpPr>
        <p:spPr>
          <a:xfrm>
            <a:off x="2608244" y="2338746"/>
            <a:ext cx="194631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2">
                    <a:lumMod val="25000"/>
                  </a:schemeClr>
                </a:solidFill>
              </a:rPr>
              <a:t>Inverse DCT</a:t>
            </a:r>
          </a:p>
          <a:p>
            <a:pPr algn="ctr"/>
            <a:r>
              <a:rPr lang="fr-FR" sz="1200" dirty="0">
                <a:solidFill>
                  <a:schemeClr val="accent2">
                    <a:lumMod val="25000"/>
                  </a:schemeClr>
                </a:solidFill>
              </a:rPr>
              <a:t>3x32×32 coefficients → 224×224 spatial image</a:t>
            </a:r>
            <a:endParaRPr lang="en-US" sz="1200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226A824-D7CF-5DD2-EC2D-03B623716387}"/>
              </a:ext>
            </a:extLst>
          </p:cNvPr>
          <p:cNvSpPr txBox="1"/>
          <p:nvPr/>
        </p:nvSpPr>
        <p:spPr>
          <a:xfrm>
            <a:off x="7545664" y="2359720"/>
            <a:ext cx="21298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DCT Reshape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3×32×32 → resized to 224×224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D244905-B080-2F75-A200-897327C9F677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Neural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EAD0669-1C3D-449E-0639-6932299B9142}"/>
              </a:ext>
            </a:extLst>
          </p:cNvPr>
          <p:cNvSpPr/>
          <p:nvPr/>
        </p:nvSpPr>
        <p:spPr>
          <a:xfrm>
            <a:off x="4939284" y="5892175"/>
            <a:ext cx="2313432" cy="8653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Post-Processing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Temperature scaling → Per-class threshold tuning</a:t>
            </a:r>
          </a:p>
          <a:p>
            <a:pPr algn="ctr"/>
            <a:r>
              <a:rPr lang="en-US" sz="1200" dirty="0">
                <a:solidFill>
                  <a:schemeClr val="accent2">
                    <a:lumMod val="25000"/>
                  </a:schemeClr>
                </a:solidFill>
              </a:rPr>
              <a:t>tuned on dev set only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CD595B5-A36A-9C55-7722-70153AFAE12A}"/>
              </a:ext>
            </a:extLst>
          </p:cNvPr>
          <p:cNvCxnSpPr>
            <a:cxnSpLocks/>
            <a:stCxn id="9" idx="2"/>
            <a:endCxn id="18" idx="0"/>
          </p:cNvCxnSpPr>
          <p:nvPr/>
        </p:nvCxnSpPr>
        <p:spPr>
          <a:xfrm>
            <a:off x="6096000" y="5573635"/>
            <a:ext cx="0" cy="318540"/>
          </a:xfrm>
          <a:prstGeom prst="straightConnector1">
            <a:avLst/>
          </a:prstGeom>
          <a:ln>
            <a:solidFill>
              <a:schemeClr val="accent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103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97ECC-ED5F-E70A-3BC6-B10B40A6C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ED167FA4-5D18-DA86-221E-769D6D8AD9D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B0663124-1CF3-2E65-90EF-8C22409FE5E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BB7D788-60C1-E872-3BF1-2EBCB67F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/>
              <a:t>Preprocessing &amp; Training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2B12DE0F-ED0E-0266-2A83-4097A65F6A66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39C5274-0160-1194-4699-3F64C053B8C6}"/>
              </a:ext>
            </a:extLst>
          </p:cNvPr>
          <p:cNvSpPr txBox="1">
            <a:spLocks/>
          </p:cNvSpPr>
          <p:nvPr/>
        </p:nvSpPr>
        <p:spPr>
          <a:xfrm>
            <a:off x="1514474" y="124053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StandardScaler fit on training data only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>
                <a:solidFill>
                  <a:srgbClr val="92D050"/>
                </a:solidFill>
              </a:rPr>
              <a:t>Model A</a:t>
            </a:r>
            <a:r>
              <a:rPr lang="en-US" sz="1800" dirty="0"/>
              <a:t>: Inverse DCT reconstructs the actual 224×224 tissue image — </a:t>
            </a:r>
            <a:r>
              <a:rPr lang="en-US" sz="1800" dirty="0" err="1"/>
              <a:t>ViT</a:t>
            </a:r>
            <a:r>
              <a:rPr lang="en-US" sz="1800" dirty="0"/>
              <a:t> sees real tissue morphology, purple nuclei, pink cytoplasm, glandular structures</a:t>
            </a:r>
          </a:p>
          <a:p>
            <a:endParaRPr lang="en-US" sz="1800" dirty="0"/>
          </a:p>
          <a:p>
            <a:r>
              <a:rPr lang="en-US" sz="1800" dirty="0">
                <a:solidFill>
                  <a:srgbClr val="FFC000"/>
                </a:solidFill>
              </a:rPr>
              <a:t>Model B</a:t>
            </a:r>
            <a:r>
              <a:rPr lang="en-US" sz="1800" dirty="0"/>
              <a:t>: Raw DCT coefficients reshaped directly into a 224×224 image — </a:t>
            </a:r>
            <a:r>
              <a:rPr lang="en-US" sz="1800" dirty="0" err="1"/>
              <a:t>ViT</a:t>
            </a:r>
            <a:r>
              <a:rPr lang="en-US" sz="1800" dirty="0"/>
              <a:t> sees the frequency energy distribution as a visual pattern, no reconstruction</a:t>
            </a:r>
          </a:p>
          <a:p>
            <a:endParaRPr lang="en-US" sz="1800" dirty="0"/>
          </a:p>
          <a:p>
            <a:r>
              <a:rPr lang="en-US" sz="1800" dirty="0" err="1"/>
              <a:t>ViT</a:t>
            </a:r>
            <a:r>
              <a:rPr lang="en-US" sz="1800" dirty="0"/>
              <a:t>-B/16 architecture: 86 million parameters, image split into 196 patches of 16×16 each, full self-attention across all patches simultaneously</a:t>
            </a:r>
          </a:p>
          <a:p>
            <a:endParaRPr lang="en-US" sz="1800" dirty="0"/>
          </a:p>
          <a:p>
            <a:r>
              <a:rPr lang="en-US" sz="1800" dirty="0"/>
              <a:t>Pretrained ImageNet weights loaded locally</a:t>
            </a:r>
          </a:p>
          <a:p>
            <a:endParaRPr lang="en-US" sz="1800" dirty="0"/>
          </a:p>
          <a:p>
            <a:r>
              <a:rPr lang="en-US" sz="1800" dirty="0"/>
              <a:t>Train up to 20 epochs with early stopping (patience=5) on dev set — revert to best checkpoint</a:t>
            </a:r>
          </a:p>
          <a:p>
            <a:endParaRPr lang="en-US" sz="1800" dirty="0"/>
          </a:p>
          <a:p>
            <a:r>
              <a:rPr lang="en-US" sz="1800" dirty="0"/>
              <a:t>Final models retrained on combined </a:t>
            </a:r>
            <a:r>
              <a:rPr lang="en-US" sz="1800" dirty="0" err="1"/>
              <a:t>train+dev</a:t>
            </a:r>
            <a:r>
              <a:rPr lang="en-US" sz="1800" dirty="0"/>
              <a:t> for exactly the number of epochs where best performance was found</a:t>
            </a:r>
          </a:p>
          <a:p>
            <a:endParaRPr lang="en-US" sz="1800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B1302C-58F9-D00B-6A24-504FDA70E211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Neural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9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DEF27-2C18-2999-21A8-4E7F8F679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87038442-7799-C2EB-86C0-2A938AF9CA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5AD4AE59-8D09-E2E1-145A-76C9E09305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B09F9B7F-E488-1302-77B1-D9457B3BF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/>
              <a:t>Postprocessing &amp; Results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6B509FF-1DBB-9C31-BBF2-9EAFAD4C7BD0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3B880FB-E531-7E4C-6857-B3979E37387A}"/>
              </a:ext>
            </a:extLst>
          </p:cNvPr>
          <p:cNvSpPr txBox="1">
            <a:spLocks/>
          </p:cNvSpPr>
          <p:nvPr/>
        </p:nvSpPr>
        <p:spPr>
          <a:xfrm>
            <a:off x="1514474" y="14234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Model A (spatial) and Model B (frequency) probability outputs blended weighting; better performing model automatically receives higher weight. </a:t>
            </a:r>
          </a:p>
          <a:p>
            <a:endParaRPr lang="en-US" sz="1700" dirty="0"/>
          </a:p>
          <a:p>
            <a:r>
              <a:rPr lang="en-US" sz="1700" dirty="0" err="1"/>
              <a:t>ViT</a:t>
            </a:r>
            <a:r>
              <a:rPr lang="en-US" sz="1700" dirty="0"/>
              <a:t>-A (spatial, 28.11%) outperformed </a:t>
            </a:r>
            <a:r>
              <a:rPr lang="en-US" sz="1700" dirty="0" err="1"/>
              <a:t>ViT</a:t>
            </a:r>
            <a:r>
              <a:rPr lang="en-US" sz="1700" dirty="0"/>
              <a:t>-B (frequency, 39.95%) individually. However, both were retained in the blend since </a:t>
            </a:r>
            <a:r>
              <a:rPr lang="en-US" sz="1700" dirty="0" err="1"/>
              <a:t>ViT</a:t>
            </a:r>
            <a:r>
              <a:rPr lang="en-US" sz="1700" dirty="0"/>
              <a:t>-B's frequency domain view captures complementary information that spatial reconstruction cannot</a:t>
            </a:r>
          </a:p>
          <a:p>
            <a:endParaRPr lang="en-US" sz="1700" dirty="0"/>
          </a:p>
          <a:p>
            <a:r>
              <a:rPr lang="en-US" sz="1700" dirty="0" err="1"/>
              <a:t>ViT</a:t>
            </a:r>
            <a:r>
              <a:rPr lang="en-US" sz="1700" dirty="0"/>
              <a:t>-A weight: 0.459, </a:t>
            </a:r>
            <a:r>
              <a:rPr lang="en-US" sz="1700" dirty="0" err="1"/>
              <a:t>ViT</a:t>
            </a:r>
            <a:r>
              <a:rPr lang="en-US" sz="1700" dirty="0"/>
              <a:t>-B weight: 0.541</a:t>
            </a:r>
          </a:p>
          <a:p>
            <a:endParaRPr lang="en-US" sz="1700" dirty="0"/>
          </a:p>
          <a:p>
            <a:r>
              <a:rPr lang="en-US" sz="1700" dirty="0"/>
              <a:t>Temperature scaling sweeps T from 0.1 to 3.0 on calibration split to correct probability overconfidence from the blended output. Best T=0.50</a:t>
            </a:r>
          </a:p>
          <a:p>
            <a:endParaRPr lang="en-US" sz="1700" dirty="0"/>
          </a:p>
          <a:p>
            <a:r>
              <a:rPr lang="en-US" sz="1700" dirty="0"/>
              <a:t>Dev score: </a:t>
            </a:r>
            <a:r>
              <a:rPr lang="en-US" sz="1700" dirty="0">
                <a:solidFill>
                  <a:srgbClr val="0070C0"/>
                </a:solidFill>
              </a:rPr>
              <a:t>31.65%</a:t>
            </a:r>
            <a:r>
              <a:rPr lang="en-US" sz="1700" dirty="0"/>
              <a:t> — calibration and early stopping on separate dev splits to prevent postprocessing leakage</a:t>
            </a:r>
          </a:p>
          <a:p>
            <a:endParaRPr lang="en-US" sz="1700" dirty="0"/>
          </a:p>
          <a:p>
            <a:r>
              <a:rPr lang="en-US" sz="1700" dirty="0"/>
              <a:t>Train: </a:t>
            </a:r>
            <a:r>
              <a:rPr lang="en-US" sz="1700" dirty="0">
                <a:solidFill>
                  <a:srgbClr val="0070C0"/>
                </a:solidFill>
              </a:rPr>
              <a:t>0.42% </a:t>
            </a:r>
            <a:r>
              <a:rPr lang="en-US" sz="1700" dirty="0"/>
              <a:t>after retraining on combined </a:t>
            </a:r>
            <a:r>
              <a:rPr lang="en-US" sz="1700" dirty="0" err="1"/>
              <a:t>train+dev</a:t>
            </a:r>
            <a:r>
              <a:rPr lang="en-US" sz="1700" dirty="0"/>
              <a:t>; expected near-zero as model has seen all training samples</a:t>
            </a:r>
          </a:p>
          <a:p>
            <a:endParaRPr lang="en-US" sz="1700" dirty="0"/>
          </a:p>
          <a:p>
            <a:r>
              <a:rPr lang="en-US" sz="1700" dirty="0"/>
              <a:t>Calibrations (30% of dev) and early stopping split (70%) kept fully separate. The Calibration score 31.56% vs full dev 31.65% 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AFBAA7-EEF4-86B1-1352-19AEC8F1D64F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Neural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753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F327A-6FB8-B4C6-BE19-95E624F20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Date Placeholder 79">
            <a:extLst>
              <a:ext uri="{FF2B5EF4-FFF2-40B4-BE49-F238E27FC236}">
                <a16:creationId xmlns:a16="http://schemas.microsoft.com/office/drawing/2014/main" id="{D50556E1-340A-D1F3-4C51-5B000FD31E9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0D0813D5-BC93-CA2E-F8D2-51B1D98137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>
                <a:solidFill>
                  <a:schemeClr val="accent2">
                    <a:lumMod val="25000"/>
                  </a:schemeClr>
                </a:solidFill>
              </a:rPr>
              <a:pPr/>
              <a:t>9</a:t>
            </a:fld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F8D9105F-3C92-42E3-A2E8-9AB019C9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50" y="136525"/>
            <a:ext cx="5724525" cy="120491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25000"/>
                  </a:schemeClr>
                </a:solidFill>
              </a:rPr>
              <a:t>Statistical significance 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585192F5-359B-3038-38D1-3CFB2A5EC7A9}"/>
              </a:ext>
            </a:extLst>
          </p:cNvPr>
          <p:cNvSpPr txBox="1">
            <a:spLocks/>
          </p:cNvSpPr>
          <p:nvPr/>
        </p:nvSpPr>
        <p:spPr>
          <a:xfrm>
            <a:off x="1362074" y="1271016"/>
            <a:ext cx="9592437" cy="525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1">
              <a:solidFill>
                <a:schemeClr val="accent2">
                  <a:lumMod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5700E88-0462-B220-0576-5E025B6750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0753" y="1562976"/>
                <a:ext cx="7352123" cy="1288605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𝑴𝒂𝒓𝒈𝒊𝒏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𝒐𝒇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𝑬𝒓𝒓𝒐𝒓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=1.96 ∗0.00677</m:t>
                      </m:r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1.33%</m:t>
                      </m:r>
                    </m:oMath>
                  </m:oMathPara>
                </a14:m>
                <a:endParaRPr lang="en-US" dirty="0">
                  <a:solidFill>
                    <a:schemeClr val="accent2">
                      <a:lumMod val="25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00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44.97% ± 1.33%</m:t>
                      </m:r>
                    </m:oMath>
                  </m:oMathPara>
                </a14:m>
                <a:endParaRPr lang="en-US" sz="2900" dirty="0">
                  <a:solidFill>
                    <a:schemeClr val="accent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5700E88-0462-B220-0576-5E025B675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53" y="1562976"/>
                <a:ext cx="7352123" cy="12886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012ACFE-B1BF-575B-C7E2-2E763A901A5F}"/>
              </a:ext>
            </a:extLst>
          </p:cNvPr>
          <p:cNvSpPr txBox="1"/>
          <p:nvPr/>
        </p:nvSpPr>
        <p:spPr>
          <a:xfrm>
            <a:off x="9575800" y="0"/>
            <a:ext cx="261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all" spc="15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Non-Neural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2A554B-A10E-65E8-14B0-C4E854E9AB17}"/>
              </a:ext>
            </a:extLst>
          </p:cNvPr>
          <p:cNvSpPr txBox="1"/>
          <p:nvPr/>
        </p:nvSpPr>
        <p:spPr>
          <a:xfrm>
            <a:off x="948230" y="3044241"/>
            <a:ext cx="61131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p = 0.4497 (dev error rate)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n_dev = 5410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n_train = 9340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D60ACA-ADEF-3ECD-787A-9EF83E311FC0}"/>
                  </a:ext>
                </a:extLst>
              </p:cNvPr>
              <p:cNvSpPr txBox="1"/>
              <p:nvPr/>
            </p:nvSpPr>
            <p:spPr>
              <a:xfrm>
                <a:off x="-169523" y="4646712"/>
                <a:ext cx="6113122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𝑡𝑟𝑎𝑖𝑛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>
                                          <a:lumMod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𝑑𝑒𝑣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=0.00850 = 0.85%</m:t>
                      </m:r>
                    </m:oMath>
                  </m:oMathPara>
                </a14:m>
                <a:endParaRPr lang="en-US" b="0" dirty="0">
                  <a:solidFill>
                    <a:schemeClr val="accent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D60ACA-ADEF-3ECD-787A-9EF83E311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9523" y="4646712"/>
                <a:ext cx="6113122" cy="9106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A9E87CC-3F06-87A9-8A80-1A7B5C4706AA}"/>
              </a:ext>
            </a:extLst>
          </p:cNvPr>
          <p:cNvSpPr txBox="1"/>
          <p:nvPr/>
        </p:nvSpPr>
        <p:spPr>
          <a:xfrm>
            <a:off x="483742" y="4118742"/>
            <a:ext cx="6195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chemeClr val="accent2">
                    <a:lumMod val="25000"/>
                  </a:schemeClr>
                </a:solidFill>
              </a:rPr>
              <a:t>Expected train/dev gap from sampling variance alone:</a:t>
            </a:r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5267A7-2398-3886-2B2A-EF66A16AD366}"/>
              </a:ext>
            </a:extLst>
          </p:cNvPr>
          <p:cNvSpPr txBox="1"/>
          <p:nvPr/>
        </p:nvSpPr>
        <p:spPr>
          <a:xfrm>
            <a:off x="681828" y="5489986"/>
            <a:ext cx="6195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accent2">
                    <a:lumMod val="25000"/>
                  </a:schemeClr>
                </a:solidFill>
                <a:effectLst/>
              </a:rPr>
              <a:t>Actual Gap = 44.97% - 18.22% = 26.75%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82CC29-B7A1-495E-F631-E043DD8E5B4F}"/>
              </a:ext>
            </a:extLst>
          </p:cNvPr>
          <p:cNvSpPr txBox="1"/>
          <p:nvPr/>
        </p:nvSpPr>
        <p:spPr>
          <a:xfrm>
            <a:off x="5283069" y="4568042"/>
            <a:ext cx="61953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The actual gap of 26.75% is </a:t>
            </a:r>
            <a:r>
              <a:rPr lang="en-US" dirty="0">
                <a:solidFill>
                  <a:schemeClr val="accent2">
                    <a:lumMod val="25000"/>
                  </a:schemeClr>
                </a:solidFill>
                <a:latin typeface="Tenorite"/>
              </a:rPr>
              <a:t>an astronomical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31.47 standard deviations above expected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sampling noise.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This confirms genuine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overfitting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 — the model learned training data but failed to generalize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The large gap is explained by severe class imbalance on rare classes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855F7C-C05F-D771-E57A-0C394B140AC7}"/>
                  </a:ext>
                </a:extLst>
              </p:cNvPr>
              <p:cNvSpPr txBox="1"/>
              <p:nvPr/>
            </p:nvSpPr>
            <p:spPr>
              <a:xfrm>
                <a:off x="-685154" y="5859318"/>
                <a:ext cx="6195316" cy="6993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>
                                  <a:lumMod val="2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𝐴𝑐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𝑔𝑎𝑝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𝑔𝑎𝑝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accent2">
                              <a:lumMod val="2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31.47</m:t>
                      </m:r>
                    </m:oMath>
                  </m:oMathPara>
                </a14:m>
                <a:endParaRPr lang="en-US" dirty="0">
                  <a:solidFill>
                    <a:schemeClr val="accent2">
                      <a:lumMod val="25000"/>
                    </a:schemeClr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855F7C-C05F-D771-E57A-0C394B140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85154" y="5859318"/>
                <a:ext cx="6195316" cy="6993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780854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10980D2D-A96C-4E9B-A00E-81C4CAF0ABBD}" vid="{7928933E-F394-4192-9CD9-6D2A259AB5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d033ae3-aa9f-4336-ac1f-adc26c60018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892BD268DB06468DC5A4F7B4898793" ma:contentTypeVersion="16" ma:contentTypeDescription="Create a new document." ma:contentTypeScope="" ma:versionID="ddb908cb3f9e26c48817c9213f51ee8c">
  <xsd:schema xmlns:xsd="http://www.w3.org/2001/XMLSchema" xmlns:xs="http://www.w3.org/2001/XMLSchema" xmlns:p="http://schemas.microsoft.com/office/2006/metadata/properties" xmlns:ns3="ed033ae3-aa9f-4336-ac1f-adc26c60018e" xmlns:ns4="1e1ad352-b936-438a-b3d2-092fb45aa49d" targetNamespace="http://schemas.microsoft.com/office/2006/metadata/properties" ma:root="true" ma:fieldsID="6a2d2b59f5db06e54e30de82597a0c66" ns3:_="" ns4:_="">
    <xsd:import namespace="ed033ae3-aa9f-4336-ac1f-adc26c60018e"/>
    <xsd:import namespace="1e1ad352-b936-438a-b3d2-092fb45aa49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033ae3-aa9f-4336-ac1f-adc26c6001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ad352-b936-438a-b3d2-092fb45aa49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FFFA3F-0FB5-4ED3-8906-A15B16577F44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ed033ae3-aa9f-4336-ac1f-adc26c60018e"/>
    <ds:schemaRef ds:uri="1e1ad352-b936-438a-b3d2-092fb45aa49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966C46A-DC57-4209-80CD-9FE6C93151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B97710-0AEE-4B8A-84DD-2E3BE2DBFD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033ae3-aa9f-4336-ac1f-adc26c60018e"/>
    <ds:schemaRef ds:uri="1e1ad352-b936-438a-b3d2-092fb45aa4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{8270D26D-970D-4E76-910D-456BA346E3DA}TF1ed81438-95a7-4ae9-841d-43ea2c64f7fc8ae7ff09_win32-aa52a5bb69e3</Template>
  <TotalTime>2268</TotalTime>
  <Words>1279</Words>
  <Application>Microsoft Office PowerPoint</Application>
  <PresentationFormat>Widescreen</PresentationFormat>
  <Paragraphs>185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Segoe UI</vt:lpstr>
      <vt:lpstr>Tenorite</vt:lpstr>
      <vt:lpstr>Monoline</vt:lpstr>
      <vt:lpstr>Breast Cancer Pathology Classification Using machine learning </vt:lpstr>
      <vt:lpstr>What is this project about?</vt:lpstr>
      <vt:lpstr>Flow path</vt:lpstr>
      <vt:lpstr>Preprocessing &amp; Training</vt:lpstr>
      <vt:lpstr>Postprocessing &amp; Results</vt:lpstr>
      <vt:lpstr>Flow path</vt:lpstr>
      <vt:lpstr>Preprocessing &amp; Training</vt:lpstr>
      <vt:lpstr>Postprocessing &amp; Results</vt:lpstr>
      <vt:lpstr>Statistical significance </vt:lpstr>
      <vt:lpstr>Statistical significance 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Liam McLaughlin</dc:creator>
  <cp:lastModifiedBy>Liam McLaughlin</cp:lastModifiedBy>
  <cp:revision>3</cp:revision>
  <dcterms:created xsi:type="dcterms:W3CDTF">2026-04-26T04:06:33Z</dcterms:created>
  <dcterms:modified xsi:type="dcterms:W3CDTF">2026-05-01T11:46:57Z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0x01010023892BD268DB06468DC5A4F7B4898793</vt:lpwstr>
  </property>
</Properties>
</file>