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70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69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5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2186371-C433-D8DD-88A4-4400C9E00498}" name="Rolensky Louis" initials="RL" userId="S::tuu43401@temple.edu::da91d3f7-fa9a-43ca-9e5f-1ec50029c73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1B2A"/>
    <a:srgbClr val="E2A9DC"/>
    <a:srgbClr val="F0F4F8"/>
    <a:srgbClr val="ED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43"/>
    <p:restoredTop sz="94610"/>
  </p:normalViewPr>
  <p:slideViewPr>
    <p:cSldViewPr snapToGrid="0" snapToObjects="1">
      <p:cViewPr>
        <p:scale>
          <a:sx n="121" d="100"/>
          <a:sy n="121" d="100"/>
        </p:scale>
        <p:origin x="696" y="968"/>
      </p:cViewPr>
      <p:guideLst>
        <p:guide orient="horz" pos="1620"/>
        <p:guide pos="285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5015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solidFill>
                  <a:srgbClr val="16653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Split the problem into simpler sub-problems instead of solving all 9 classes at once.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5.png"/><Relationship Id="rId7" Type="http://schemas.microsoft.com/office/2007/relationships/hdphoto" Target="../media/hdphoto5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16.png"/><Relationship Id="rId4" Type="http://schemas.microsoft.com/office/2007/relationships/hdphoto" Target="../media/hdphoto3.wdp"/><Relationship Id="rId9" Type="http://schemas.microsoft.com/office/2007/relationships/hdphoto" Target="../media/hdphoto7.wdp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890466FA-8EBF-DE0B-0669-FE5BF8A59B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5520" y="0"/>
            <a:ext cx="6468480" cy="5143500"/>
          </a:xfrm>
          <a:prstGeom prst="rect">
            <a:avLst/>
          </a:prstGeom>
        </p:spPr>
      </p:pic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42000">
                <a:srgbClr val="0C1B2A"/>
              </a:gs>
              <a:gs pos="100000">
                <a:srgbClr val="0C1B2A">
                  <a:alpha val="45000"/>
                </a:srgbClr>
              </a:gs>
            </a:gsLst>
            <a:lin ang="0" scaled="0"/>
          </a:gradFill>
          <a:ln w="12700">
            <a:solidFill>
              <a:srgbClr val="1A2E45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2B6C923-2A39-5CC7-4168-1D7168BB5734}"/>
              </a:ext>
            </a:extLst>
          </p:cNvPr>
          <p:cNvGrpSpPr/>
          <p:nvPr/>
        </p:nvGrpSpPr>
        <p:grpSpPr>
          <a:xfrm>
            <a:off x="274320" y="1071023"/>
            <a:ext cx="5943600" cy="2101280"/>
            <a:chOff x="274320" y="1071023"/>
            <a:chExt cx="5943600" cy="2101280"/>
          </a:xfrm>
        </p:grpSpPr>
        <p:sp>
          <p:nvSpPr>
            <p:cNvPr id="5" name="Text 2"/>
            <p:cNvSpPr/>
            <p:nvPr/>
          </p:nvSpPr>
          <p:spPr>
            <a:xfrm>
              <a:off x="274320" y="1315556"/>
              <a:ext cx="5943600" cy="1764792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3200" b="1" dirty="0">
                  <a:solidFill>
                    <a:srgbClr val="FFFFF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INTRODUCTION TO MACHINE LEARNING &amp; PATTERN RECOGNITION</a:t>
              </a:r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F933C37C-4727-FA6B-74DE-FA4E5D00C3E7}"/>
                </a:ext>
              </a:extLst>
            </p:cNvPr>
            <p:cNvSpPr/>
            <p:nvPr/>
          </p:nvSpPr>
          <p:spPr>
            <a:xfrm>
              <a:off x="390062" y="1184564"/>
              <a:ext cx="1431388" cy="292100"/>
            </a:xfrm>
            <a:prstGeom prst="roundRect">
              <a:avLst>
                <a:gd name="adj" fmla="val 18182"/>
              </a:avLst>
            </a:prstGeom>
            <a:solidFill>
              <a:srgbClr val="E2A9DC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 8"/>
            <p:cNvSpPr/>
            <p:nvPr/>
          </p:nvSpPr>
          <p:spPr>
            <a:xfrm>
              <a:off x="390062" y="1071023"/>
              <a:ext cx="1548466" cy="5029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chemeClr val="bg1"/>
                  </a:solidFill>
                  <a:latin typeface="Calibri" pitchFamily="34" charset="0"/>
                  <a:cs typeface="Calibri" pitchFamily="34" charset="-120"/>
                </a:rPr>
                <a:t>FINAL PROJECT</a:t>
              </a:r>
              <a:endParaRPr 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6">
              <a:extLst>
                <a:ext uri="{FF2B5EF4-FFF2-40B4-BE49-F238E27FC236}">
                  <a16:creationId xmlns:a16="http://schemas.microsoft.com/office/drawing/2014/main" id="{FD05BD29-F1DD-1D71-6743-4B8FD7979269}"/>
                </a:ext>
              </a:extLst>
            </p:cNvPr>
            <p:cNvSpPr/>
            <p:nvPr/>
          </p:nvSpPr>
          <p:spPr>
            <a:xfrm>
              <a:off x="296163" y="2960778"/>
              <a:ext cx="2083195" cy="211525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600" b="1" dirty="0">
                  <a:solidFill>
                    <a:schemeClr val="bg1">
                      <a:lumMod val="75000"/>
                    </a:schemeClr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ROLENSKY LOUIS</a:t>
              </a:r>
              <a:endParaRPr lang="en-US" sz="16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228600" y="914400"/>
            <a:ext cx="1097280" cy="822960"/>
          </a:xfrm>
          <a:prstGeom prst="roundRect">
            <a:avLst/>
          </a:prstGeom>
          <a:solidFill>
            <a:srgbClr val="0C1B2A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3"/>
          <p:cNvSpPr/>
          <p:nvPr/>
        </p:nvSpPr>
        <p:spPr>
          <a:xfrm>
            <a:off x="228600" y="91440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3,072 values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1325880" y="1261872"/>
            <a:ext cx="155448" cy="36576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1481328" y="914400"/>
            <a:ext cx="1097280" cy="822960"/>
          </a:xfrm>
          <a:prstGeom prst="roundRect">
            <a:avLst/>
          </a:prstGeom>
          <a:solidFill>
            <a:srgbClr val="E2A9DC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1481328" y="91440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Reshape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3×32×32</a:t>
            </a:r>
            <a:endParaRPr lang="en-US" sz="900" dirty="0"/>
          </a:p>
        </p:txBody>
      </p:sp>
      <p:sp>
        <p:nvSpPr>
          <p:cNvPr id="9" name="Shape 7"/>
          <p:cNvSpPr/>
          <p:nvPr/>
        </p:nvSpPr>
        <p:spPr>
          <a:xfrm>
            <a:off x="2578608" y="1261872"/>
            <a:ext cx="155448" cy="36576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Shape 8"/>
          <p:cNvSpPr/>
          <p:nvPr/>
        </p:nvSpPr>
        <p:spPr>
          <a:xfrm>
            <a:off x="2734056" y="914400"/>
            <a:ext cx="1097280" cy="822960"/>
          </a:xfrm>
          <a:prstGeom prst="roundRect">
            <a:avLst/>
          </a:prstGeom>
          <a:solidFill>
            <a:srgbClr val="0C1B2A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2734056" y="91440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Conv2D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3→32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3831336" y="1261872"/>
            <a:ext cx="155448" cy="36576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3986784" y="914400"/>
            <a:ext cx="1097280" cy="822960"/>
          </a:xfrm>
          <a:prstGeom prst="roundRect">
            <a:avLst/>
          </a:prstGeom>
          <a:solidFill>
            <a:srgbClr val="0C1B2A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986784" y="91440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Conv2D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32→64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5084064" y="1261872"/>
            <a:ext cx="155448" cy="36576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5239512" y="914400"/>
            <a:ext cx="1097280" cy="822960"/>
          </a:xfrm>
          <a:prstGeom prst="roundRect">
            <a:avLst/>
          </a:prstGeom>
          <a:solidFill>
            <a:srgbClr val="0C1B2A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239512" y="91440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Conv2D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64→128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6336792" y="1261872"/>
            <a:ext cx="155448" cy="36576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6492240" y="914400"/>
            <a:ext cx="1097280" cy="822960"/>
          </a:xfrm>
          <a:prstGeom prst="roundRect">
            <a:avLst/>
          </a:prstGeom>
          <a:solidFill>
            <a:srgbClr val="E2A9DC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6492240" y="91440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Classifier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7589520" y="1261872"/>
            <a:ext cx="155448" cy="36576"/>
          </a:xfrm>
          <a:prstGeom prst="rect">
            <a:avLst/>
          </a:prstGeom>
          <a:solidFill>
            <a:srgbClr val="94A3B8"/>
          </a:solidFill>
          <a:ln w="12700">
            <a:solidFill>
              <a:srgbClr val="94A3B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/>
          <p:cNvSpPr/>
          <p:nvPr/>
        </p:nvSpPr>
        <p:spPr>
          <a:xfrm>
            <a:off x="7744968" y="914400"/>
            <a:ext cx="1097280" cy="822960"/>
          </a:xfrm>
          <a:prstGeom prst="roundRect">
            <a:avLst/>
          </a:prstGeom>
          <a:solidFill>
            <a:srgbClr val="0C1B2A"/>
          </a:solidFill>
          <a:ln w="12700">
            <a:noFill/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7744968" y="914400"/>
            <a:ext cx="1097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</a:t>
            </a:r>
            <a:endParaRPr lang="en-US" sz="900" dirty="0"/>
          </a:p>
          <a:p>
            <a:pPr marL="0" indent="0" algn="ctr">
              <a:buNone/>
            </a:pPr>
            <a:r>
              <a:rPr lang="en-US" sz="9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classes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274320" y="1965960"/>
            <a:ext cx="4114800" cy="15544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411480" y="2011680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CNN?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11480" y="2308861"/>
            <a:ext cx="38404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DCT coefficients can be reshaped into a 3×32×32 spatial structure. This lets the CNN learn local patterns.</a:t>
            </a:r>
            <a:endParaRPr lang="en-US" dirty="0"/>
          </a:p>
        </p:txBody>
      </p:sp>
      <p:sp>
        <p:nvSpPr>
          <p:cNvPr id="27" name="Shape 25"/>
          <p:cNvSpPr/>
          <p:nvPr/>
        </p:nvSpPr>
        <p:spPr>
          <a:xfrm>
            <a:off x="4663440" y="1920240"/>
            <a:ext cx="4206240" cy="2103120"/>
          </a:xfrm>
          <a:prstGeom prst="rect">
            <a:avLst/>
          </a:prstGeom>
          <a:solidFill>
            <a:srgbClr val="1E293B"/>
          </a:solidFill>
          <a:ln w="12700">
            <a:solidFill>
              <a:srgbClr val="334155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Text 26"/>
          <p:cNvSpPr/>
          <p:nvPr/>
        </p:nvSpPr>
        <p:spPr>
          <a:xfrm>
            <a:off x="4754880" y="1984248"/>
            <a:ext cx="4023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EA5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CNN Architecture — Code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754880" y="2304288"/>
            <a:ext cx="40233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x = x.reshape(3, 32, 32)</a:t>
            </a:r>
            <a:endParaRPr lang="en-US" sz="950" dirty="0"/>
          </a:p>
          <a:p>
            <a:pPr marL="0" indent="0">
              <a:buNone/>
            </a:pP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self.features = nn.Sequential(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nn.Conv2d(3, 32,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kernel_size=3, padding=1),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nn.Conv2d(32, 64,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kernel_size=3, padding=1),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nn.Conv2d(64, 128,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kernel_size=3, padding=1)</a:t>
            </a:r>
            <a:endParaRPr lang="en-US" sz="950" dirty="0"/>
          </a:p>
          <a:p>
            <a:pPr marL="0" indent="0">
              <a:buNone/>
            </a:pPr>
            <a:r>
              <a:rPr lang="en-US" sz="950" dirty="0">
                <a:solidFill>
                  <a:srgbClr val="E2E8F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</a:t>
            </a:r>
            <a:endParaRPr lang="en-US" sz="950" dirty="0"/>
          </a:p>
        </p:txBody>
      </p:sp>
      <p:sp>
        <p:nvSpPr>
          <p:cNvPr id="31" name="Text 1">
            <a:extLst>
              <a:ext uri="{FF2B5EF4-FFF2-40B4-BE49-F238E27FC236}">
                <a16:creationId xmlns:a16="http://schemas.microsoft.com/office/drawing/2014/main" id="{D97E603C-E9FF-957B-487B-D2EBC191D614}"/>
              </a:ext>
            </a:extLst>
          </p:cNvPr>
          <p:cNvSpPr/>
          <p:nvPr/>
        </p:nvSpPr>
        <p:spPr>
          <a:xfrm>
            <a:off x="1" y="270473"/>
            <a:ext cx="9144000" cy="621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CNN — Baseline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274320" y="1183990"/>
            <a:ext cx="4518017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274320" y="1183990"/>
            <a:ext cx="64741" cy="804672"/>
          </a:xfrm>
          <a:prstGeom prst="rect">
            <a:avLst/>
          </a:prstGeom>
          <a:solidFill>
            <a:srgbClr val="0EA5A0"/>
          </a:solidFill>
          <a:ln w="12700">
            <a:solidFill>
              <a:srgbClr val="0EA5A0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475488" y="1238854"/>
            <a:ext cx="13487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Learning Rate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926080" y="1238854"/>
            <a:ext cx="13487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EA5A0"/>
                </a:solidFill>
                <a:latin typeface="Arial" panose="020B0604020202020204" pitchFamily="34" charset="0"/>
                <a:ea typeface="Consolas" pitchFamily="34" charset="-122"/>
                <a:cs typeface="Arial" panose="020B0604020202020204" pitchFamily="34" charset="0"/>
              </a:rPr>
              <a:t>0.0005 (5e-4)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75488" y="1568038"/>
            <a:ext cx="4855599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Smaller updates → stable training, avoids overshooting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274320" y="2144110"/>
            <a:ext cx="4518017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74320" y="2144110"/>
            <a:ext cx="64741" cy="804672"/>
          </a:xfrm>
          <a:prstGeom prst="rect">
            <a:avLst/>
          </a:prstGeom>
          <a:solidFill>
            <a:srgbClr val="7C3AED"/>
          </a:solidFill>
          <a:ln w="12700">
            <a:solidFill>
              <a:srgbClr val="7C3AED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75488" y="2198974"/>
            <a:ext cx="198635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Dropout + Weight Decay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926080" y="2198974"/>
            <a:ext cx="13487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7C3AED"/>
                </a:solidFill>
                <a:latin typeface="Arial" panose="020B0604020202020204" pitchFamily="34" charset="0"/>
                <a:ea typeface="Consolas" pitchFamily="34" charset="-122"/>
                <a:cs typeface="Arial" panose="020B0604020202020204" pitchFamily="34" charset="0"/>
              </a:rPr>
              <a:t>weight_decay=1e-3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475488" y="2528158"/>
            <a:ext cx="4855599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Regularization to reduce overfitting on training set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274320" y="3104230"/>
            <a:ext cx="4518017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274320" y="3104230"/>
            <a:ext cx="64741" cy="804672"/>
          </a:xfrm>
          <a:prstGeom prst="rect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75488" y="3159094"/>
            <a:ext cx="13487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 Weights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2926080" y="3159094"/>
            <a:ext cx="13487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F59E0B"/>
                </a:solidFill>
                <a:latin typeface="Arial" panose="020B0604020202020204" pitchFamily="34" charset="0"/>
                <a:ea typeface="Consolas" pitchFamily="34" charset="-122"/>
                <a:cs typeface="Arial" panose="020B0604020202020204" pitchFamily="34" charset="0"/>
              </a:rPr>
              <a:t>×1.5 (3,6), ×2.5 (5)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75488" y="3488278"/>
            <a:ext cx="4855599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i="1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Give more importance to difficult classes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274320" y="4064350"/>
            <a:ext cx="4518017" cy="804672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274320" y="4064350"/>
            <a:ext cx="64741" cy="804672"/>
          </a:xfrm>
          <a:prstGeom prst="rect">
            <a:avLst/>
          </a:prstGeom>
          <a:solidFill>
            <a:srgbClr val="EF4444"/>
          </a:solidFill>
          <a:ln w="12700">
            <a:solidFill>
              <a:srgbClr val="EF4444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475488" y="4119214"/>
            <a:ext cx="13487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Early Stopping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2926080" y="4119214"/>
            <a:ext cx="1348777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F4444"/>
                </a:solidFill>
                <a:latin typeface="Arial" panose="020B0604020202020204" pitchFamily="34" charset="0"/>
                <a:ea typeface="Consolas" pitchFamily="34" charset="-122"/>
                <a:cs typeface="Arial" panose="020B0604020202020204" pitchFamily="34" charset="0"/>
              </a:rPr>
              <a:t>patience=8 epochs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475488" y="4448398"/>
            <a:ext cx="4855599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i="1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Stop training when performance stops improving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1">
            <a:extLst>
              <a:ext uri="{FF2B5EF4-FFF2-40B4-BE49-F238E27FC236}">
                <a16:creationId xmlns:a16="http://schemas.microsoft.com/office/drawing/2014/main" id="{BBBF6AFC-EC5A-4DAC-1E2D-17C8A292B068}"/>
              </a:ext>
            </a:extLst>
          </p:cNvPr>
          <p:cNvSpPr/>
          <p:nvPr/>
        </p:nvSpPr>
        <p:spPr>
          <a:xfrm>
            <a:off x="1" y="279822"/>
            <a:ext cx="9144000" cy="621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CNN Tuning — Decisions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E2BB0619-3C81-3BD2-1DAE-EDB2BD72FA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28885"/>
              </p:ext>
            </p:extLst>
          </p:nvPr>
        </p:nvGraphicFramePr>
        <p:xfrm>
          <a:off x="5256571" y="1741774"/>
          <a:ext cx="3240036" cy="1320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272">
                  <a:extLst>
                    <a:ext uri="{9D8B030D-6E8A-4147-A177-3AD203B41FA5}">
                      <a16:colId xmlns:a16="http://schemas.microsoft.com/office/drawing/2014/main" val="329931371"/>
                    </a:ext>
                  </a:extLst>
                </a:gridCol>
                <a:gridCol w="1068736">
                  <a:extLst>
                    <a:ext uri="{9D8B030D-6E8A-4147-A177-3AD203B41FA5}">
                      <a16:colId xmlns:a16="http://schemas.microsoft.com/office/drawing/2014/main" val="832288409"/>
                    </a:ext>
                  </a:extLst>
                </a:gridCol>
                <a:gridCol w="1137028">
                  <a:extLst>
                    <a:ext uri="{9D8B030D-6E8A-4147-A177-3AD203B41FA5}">
                      <a16:colId xmlns:a16="http://schemas.microsoft.com/office/drawing/2014/main" val="3760820628"/>
                    </a:ext>
                  </a:extLst>
                </a:gridCol>
              </a:tblGrid>
              <a:tr h="46517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Score (%)</a:t>
                      </a:r>
                      <a:endParaRPr lang="en-US" sz="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 Score (%)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2577621631"/>
                  </a:ext>
                </a:extLst>
              </a:tr>
              <a:tr h="44202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CNN </a:t>
                      </a:r>
                      <a:r>
                        <a:rPr lang="en-US" sz="800" b="1" dirty="0"/>
                        <a:t>Baseline</a:t>
                      </a:r>
                      <a:r>
                        <a:rPr lang="en-US" sz="800" b="0" dirty="0">
                          <a:effectLst/>
                          <a:latin typeface="+mn-lt"/>
                          <a:cs typeface="+mn-cs"/>
                        </a:rPr>
                        <a:t> </a:t>
                      </a: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35.53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62.18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631542556"/>
                  </a:ext>
                </a:extLst>
              </a:tr>
              <a:tr h="41369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CNN</a:t>
                      </a:r>
                      <a:r>
                        <a:rPr lang="en-US" sz="800" b="0" dirty="0">
                          <a:effectLst/>
                          <a:latin typeface="+mn-lt"/>
                          <a:cs typeface="+mn-cs"/>
                        </a:rPr>
                        <a:t> tuned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41.0869</a:t>
                      </a:r>
                      <a:endParaRPr lang="en-US" sz="800" b="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50.8402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339965518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914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74320" y="1287236"/>
            <a:ext cx="4114800" cy="1454727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262" y="1372441"/>
            <a:ext cx="415636" cy="41563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60120" y="1368285"/>
            <a:ext cx="3291840" cy="332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Better Classes Handling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411480" y="1848345"/>
            <a:ext cx="3840480" cy="7065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Classes 3,5,6 remained difficult for RNF, and class 2 for CNN. Targeted feature engineering or a dedicated sub-model could reduce its error rate.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4663440" y="1287236"/>
            <a:ext cx="4114800" cy="1454727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2040" y="1474271"/>
            <a:ext cx="415636" cy="41563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419898" y="1470115"/>
            <a:ext cx="3291840" cy="332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Combine models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4800600" y="1848345"/>
            <a:ext cx="3840480" cy="7065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Combining predictions could outperform either model alone.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8"/>
          <p:cNvSpPr/>
          <p:nvPr/>
        </p:nvSpPr>
        <p:spPr>
          <a:xfrm>
            <a:off x="274320" y="3207476"/>
            <a:ext cx="4114800" cy="1454727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2262" y="3292681"/>
            <a:ext cx="415636" cy="41563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60120" y="3288525"/>
            <a:ext cx="3291840" cy="332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Inverse DCT Transform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0"/>
          <p:cNvSpPr/>
          <p:nvPr/>
        </p:nvSpPr>
        <p:spPr>
          <a:xfrm>
            <a:off x="411480" y="3855868"/>
            <a:ext cx="3840480" cy="7065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Convert coefficients back to image space. May help the CNN learn more natural spatial patterns.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1"/>
          <p:cNvSpPr/>
          <p:nvPr/>
        </p:nvSpPr>
        <p:spPr>
          <a:xfrm>
            <a:off x="4663440" y="3207476"/>
            <a:ext cx="4114800" cy="1454727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1382" y="3292681"/>
            <a:ext cx="415636" cy="41563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349240" y="3288525"/>
            <a:ext cx="3291840" cy="3325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Hierarchical CNN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3"/>
          <p:cNvSpPr/>
          <p:nvPr/>
        </p:nvSpPr>
        <p:spPr>
          <a:xfrm>
            <a:off x="4800600" y="3855868"/>
            <a:ext cx="3840480" cy="70658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Apply the same stage-by-stage decomposition that improved the RF to the CNN model.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">
            <a:extLst>
              <a:ext uri="{FF2B5EF4-FFF2-40B4-BE49-F238E27FC236}">
                <a16:creationId xmlns:a16="http://schemas.microsoft.com/office/drawing/2014/main" id="{7E787C90-A54D-D7ED-F41C-488FB1144E40}"/>
              </a:ext>
            </a:extLst>
          </p:cNvPr>
          <p:cNvSpPr/>
          <p:nvPr/>
        </p:nvSpPr>
        <p:spPr>
          <a:xfrm>
            <a:off x="1" y="281860"/>
            <a:ext cx="9144000" cy="621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What I Would Improve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0" y="0"/>
            <a:ext cx="5943600" cy="5143500"/>
          </a:xfrm>
          <a:prstGeom prst="rect">
            <a:avLst/>
          </a:prstGeom>
          <a:solidFill>
            <a:srgbClr val="1A2E45"/>
          </a:solidFill>
          <a:ln w="12700">
            <a:solidFill>
              <a:srgbClr val="1A2E45"/>
            </a:solidFill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E2A9DC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>
            <a:duotone>
              <a:prstClr val="black"/>
              <a:srgbClr val="E2A9D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5760" y="457200"/>
            <a:ext cx="2286000" cy="228600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474720" y="731520"/>
            <a:ext cx="53949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Questions?</a:t>
            </a:r>
            <a:endParaRPr lang="en-US" sz="4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3474720" y="1737360"/>
            <a:ext cx="5303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2A9D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Happy to discuss:</a:t>
            </a:r>
            <a:endParaRPr lang="en-US" sz="1400" dirty="0">
              <a:solidFill>
                <a:srgbClr val="E2A9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E2A9D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4720" y="2194560"/>
            <a:ext cx="201168" cy="20116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749040" y="217627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Dataset &amp; DCT feature structure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E2A9D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4720" y="2743200"/>
            <a:ext cx="201168" cy="20116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3749040" y="272491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Scoring function and class weighting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E2A9D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4720" y="3291840"/>
            <a:ext cx="201168" cy="201168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3749040" y="327355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Hierarchical Random Forest design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E2A9D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74720" y="3840480"/>
            <a:ext cx="201168" cy="201168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3749040" y="3822192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CNN regularization &amp; training choices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D1B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2A9DC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5029200"/>
            <a:ext cx="9144000" cy="114300"/>
          </a:xfrm>
          <a:prstGeom prst="rect">
            <a:avLst/>
          </a:prstGeom>
          <a:solidFill>
            <a:srgbClr val="E2A9DC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457200" y="2066544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52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Thank You</a:t>
            </a:r>
            <a:endParaRPr lang="en-US" sz="5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Oval 24">
            <a:extLst>
              <a:ext uri="{FF2B5EF4-FFF2-40B4-BE49-F238E27FC236}">
                <a16:creationId xmlns:a16="http://schemas.microsoft.com/office/drawing/2014/main" id="{7AA8F43C-F6F9-DE55-3215-65FDBD989192}"/>
              </a:ext>
            </a:extLst>
          </p:cNvPr>
          <p:cNvSpPr/>
          <p:nvPr/>
        </p:nvSpPr>
        <p:spPr>
          <a:xfrm>
            <a:off x="3301810" y="1480355"/>
            <a:ext cx="1121113" cy="1121113"/>
          </a:xfrm>
          <a:prstGeom prst="ellipse">
            <a:avLst/>
          </a:prstGeom>
          <a:solidFill>
            <a:srgbClr val="E2A9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1"/>
          <p:cNvSpPr/>
          <p:nvPr/>
        </p:nvSpPr>
        <p:spPr>
          <a:xfrm>
            <a:off x="365760" y="290657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Project Overview</a:t>
            </a:r>
            <a:endParaRPr lang="en-US" sz="3600" dirty="0">
              <a:solidFill>
                <a:srgbClr val="0C1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biLevel thresh="25000"/>
          </a:blip>
          <a:stretch>
            <a:fillRect/>
          </a:stretch>
        </p:blipFill>
        <p:spPr>
          <a:xfrm>
            <a:off x="3565187" y="1745629"/>
            <a:ext cx="594360" cy="5943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563329" y="1576505"/>
            <a:ext cx="1653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Input Format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433249" y="1868335"/>
            <a:ext cx="17830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r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1 label column +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r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3,072 DCT coefficients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8"/>
          <p:cNvSpPr/>
          <p:nvPr/>
        </p:nvSpPr>
        <p:spPr>
          <a:xfrm>
            <a:off x="1404431" y="3068432"/>
            <a:ext cx="1783080" cy="22860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Structure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DA0246F-711C-DA52-85DA-03A80CA2045E}"/>
              </a:ext>
            </a:extLst>
          </p:cNvPr>
          <p:cNvSpPr/>
          <p:nvPr/>
        </p:nvSpPr>
        <p:spPr>
          <a:xfrm>
            <a:off x="4725651" y="1480355"/>
            <a:ext cx="1121113" cy="1121113"/>
          </a:xfrm>
          <a:prstGeom prst="ellipse">
            <a:avLst/>
          </a:prstGeom>
          <a:solidFill>
            <a:srgbClr val="0C1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9"/>
          <p:cNvSpPr/>
          <p:nvPr/>
        </p:nvSpPr>
        <p:spPr>
          <a:xfrm>
            <a:off x="1404431" y="3319892"/>
            <a:ext cx="1783080" cy="42087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/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3072</a:t>
            </a:r>
          </a:p>
          <a:p>
            <a:pPr algn="r"/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coefficients per sample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84456" y="1743731"/>
            <a:ext cx="594360" cy="59436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898855" y="1639735"/>
            <a:ext cx="1783080" cy="239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5898855" y="1856906"/>
            <a:ext cx="1783080" cy="486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9 class labels (0–8)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Breast pathology patches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16"/>
          <p:cNvSpPr/>
          <p:nvPr/>
        </p:nvSpPr>
        <p:spPr>
          <a:xfrm>
            <a:off x="5898856" y="3068432"/>
            <a:ext cx="1783080" cy="2393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Challenge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17"/>
          <p:cNvSpPr/>
          <p:nvPr/>
        </p:nvSpPr>
        <p:spPr>
          <a:xfrm>
            <a:off x="5898855" y="3307732"/>
            <a:ext cx="2276759" cy="43303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 imbalance &amp;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overlapping classes 3, 5, 6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73464F73-BCB1-27B2-575E-AFC7D24F4546}"/>
              </a:ext>
            </a:extLst>
          </p:cNvPr>
          <p:cNvSpPr/>
          <p:nvPr/>
        </p:nvSpPr>
        <p:spPr>
          <a:xfrm>
            <a:off x="3301810" y="2866742"/>
            <a:ext cx="1121113" cy="1121113"/>
          </a:xfrm>
          <a:prstGeom prst="ellipse">
            <a:avLst/>
          </a:prstGeom>
          <a:solidFill>
            <a:srgbClr val="0C1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6">
            <a:biLevel thresh="25000"/>
          </a:blip>
          <a:stretch>
            <a:fillRect/>
          </a:stretch>
        </p:blipFill>
        <p:spPr>
          <a:xfrm>
            <a:off x="3565187" y="3130118"/>
            <a:ext cx="594360" cy="594360"/>
          </a:xfrm>
          <a:prstGeom prst="rect">
            <a:avLst/>
          </a:prstGeom>
        </p:spPr>
      </p:pic>
      <p:sp>
        <p:nvSpPr>
          <p:cNvPr id="28" name="Oval 27">
            <a:extLst>
              <a:ext uri="{FF2B5EF4-FFF2-40B4-BE49-F238E27FC236}">
                <a16:creationId xmlns:a16="http://schemas.microsoft.com/office/drawing/2014/main" id="{EDEE9616-213D-2293-BAD7-7268887D1A80}"/>
              </a:ext>
            </a:extLst>
          </p:cNvPr>
          <p:cNvSpPr/>
          <p:nvPr/>
        </p:nvSpPr>
        <p:spPr>
          <a:xfrm>
            <a:off x="4721079" y="2865671"/>
            <a:ext cx="1121113" cy="1121113"/>
          </a:xfrm>
          <a:prstGeom prst="ellipse">
            <a:avLst/>
          </a:prstGeom>
          <a:solidFill>
            <a:srgbClr val="E2A9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7">
            <a:biLevel thresh="25000"/>
          </a:blip>
          <a:stretch>
            <a:fillRect/>
          </a:stretch>
        </p:blipFill>
        <p:spPr>
          <a:xfrm>
            <a:off x="4984456" y="3133474"/>
            <a:ext cx="594360" cy="5943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7" grpId="0" animBg="1"/>
      <p:bldP spid="8" grpId="0" animBg="1"/>
      <p:bldP spid="12" grpId="0" animBg="1"/>
      <p:bldP spid="26" grpId="0" animBg="1"/>
      <p:bldP spid="13" grpId="0" animBg="1"/>
      <p:bldP spid="17" grpId="0" animBg="1"/>
      <p:bldP spid="18" grpId="0" animBg="1"/>
      <p:bldP spid="22" grpId="0" animBg="1"/>
      <p:bldP spid="23" grpId="0" animBg="1"/>
      <p:bldP spid="27" grpId="0" animBg="1"/>
      <p:bldP spid="2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BB66E662-752B-EC8F-552E-598D8FBF8496}"/>
              </a:ext>
            </a:extLst>
          </p:cNvPr>
          <p:cNvGrpSpPr/>
          <p:nvPr/>
        </p:nvGrpSpPr>
        <p:grpSpPr>
          <a:xfrm>
            <a:off x="1626426" y="2328836"/>
            <a:ext cx="3408975" cy="911020"/>
            <a:chOff x="4024186" y="1259861"/>
            <a:chExt cx="3408975" cy="911020"/>
          </a:xfrm>
        </p:grpSpPr>
        <p:sp>
          <p:nvSpPr>
            <p:cNvPr id="9" name="Shape 7"/>
            <p:cNvSpPr/>
            <p:nvPr/>
          </p:nvSpPr>
          <p:spPr>
            <a:xfrm>
              <a:off x="4024186" y="1259861"/>
              <a:ext cx="3408975" cy="911020"/>
            </a:xfrm>
            <a:prstGeom prst="roundRect">
              <a:avLst>
                <a:gd name="adj" fmla="val 25156"/>
              </a:avLst>
            </a:prstGeom>
            <a:solidFill>
              <a:srgbClr val="FFFFFF"/>
            </a:solidFill>
            <a:ln w="12700">
              <a:solidFill>
                <a:srgbClr val="E2E8F0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US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 9"/>
            <p:cNvSpPr/>
            <p:nvPr/>
          </p:nvSpPr>
          <p:spPr>
            <a:xfrm>
              <a:off x="4288677" y="1333330"/>
              <a:ext cx="2697457" cy="45551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E293B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Classes 0,2,3,5,6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10"/>
            <p:cNvSpPr/>
            <p:nvPr/>
          </p:nvSpPr>
          <p:spPr>
            <a:xfrm>
              <a:off x="4288677" y="1700677"/>
              <a:ext cx="2979257" cy="367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dirty="0">
                  <a:solidFill>
                    <a:srgbClr val="94A3B8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Scored (90%)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08D17F4-536D-A45B-624C-2D966144D5C6}"/>
              </a:ext>
            </a:extLst>
          </p:cNvPr>
          <p:cNvGrpSpPr/>
          <p:nvPr/>
        </p:nvGrpSpPr>
        <p:grpSpPr>
          <a:xfrm>
            <a:off x="1626428" y="3386794"/>
            <a:ext cx="3408973" cy="911020"/>
            <a:chOff x="4024188" y="2317819"/>
            <a:chExt cx="3408973" cy="911020"/>
          </a:xfrm>
        </p:grpSpPr>
        <p:sp>
          <p:nvSpPr>
            <p:cNvPr id="13" name="Shape 11"/>
            <p:cNvSpPr/>
            <p:nvPr/>
          </p:nvSpPr>
          <p:spPr>
            <a:xfrm>
              <a:off x="4024188" y="2317819"/>
              <a:ext cx="3408973" cy="91102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E2E8F0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 13"/>
            <p:cNvSpPr/>
            <p:nvPr/>
          </p:nvSpPr>
          <p:spPr>
            <a:xfrm>
              <a:off x="4288677" y="2391289"/>
              <a:ext cx="2697457" cy="367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E293B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Class 8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14"/>
            <p:cNvSpPr/>
            <p:nvPr/>
          </p:nvSpPr>
          <p:spPr>
            <a:xfrm>
              <a:off x="4288677" y="2758635"/>
              <a:ext cx="2697457" cy="29387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dirty="0">
                  <a:solidFill>
                    <a:srgbClr val="94A3B8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Background (10%)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CB191ECC-5719-EF2D-5F9F-668BF47E2921}"/>
              </a:ext>
            </a:extLst>
          </p:cNvPr>
          <p:cNvGrpSpPr/>
          <p:nvPr/>
        </p:nvGrpSpPr>
        <p:grpSpPr>
          <a:xfrm>
            <a:off x="1626428" y="1257860"/>
            <a:ext cx="3408973" cy="911020"/>
            <a:chOff x="4024188" y="3375777"/>
            <a:chExt cx="3408973" cy="911020"/>
          </a:xfrm>
        </p:grpSpPr>
        <p:sp>
          <p:nvSpPr>
            <p:cNvPr id="17" name="Shape 15"/>
            <p:cNvSpPr/>
            <p:nvPr/>
          </p:nvSpPr>
          <p:spPr>
            <a:xfrm>
              <a:off x="4024188" y="3375777"/>
              <a:ext cx="3408973" cy="911020"/>
            </a:xfrm>
            <a:prstGeom prst="roundRect">
              <a:avLst/>
            </a:prstGeom>
            <a:solidFill>
              <a:srgbClr val="FFFFFF"/>
            </a:solidFill>
            <a:ln w="12700">
              <a:solidFill>
                <a:srgbClr val="E2E8F0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US" sz="32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 17"/>
            <p:cNvSpPr/>
            <p:nvPr/>
          </p:nvSpPr>
          <p:spPr>
            <a:xfrm>
              <a:off x="4288677" y="3449247"/>
              <a:ext cx="2697457" cy="367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2000" b="1" dirty="0">
                  <a:solidFill>
                    <a:srgbClr val="1E293B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Classes 1,4,7</a:t>
              </a:r>
              <a:endParaRPr lang="en-US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 18"/>
            <p:cNvSpPr/>
            <p:nvPr/>
          </p:nvSpPr>
          <p:spPr>
            <a:xfrm>
              <a:off x="4288677" y="3816593"/>
              <a:ext cx="2697457" cy="36734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dirty="0">
                  <a:solidFill>
                    <a:srgbClr val="94A3B8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Ignored in score</a:t>
              </a:r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6" name="Text 1">
            <a:extLst>
              <a:ext uri="{FF2B5EF4-FFF2-40B4-BE49-F238E27FC236}">
                <a16:creationId xmlns:a16="http://schemas.microsoft.com/office/drawing/2014/main" id="{FEEDE7FE-028C-39B6-37C6-2D448093893E}"/>
              </a:ext>
            </a:extLst>
          </p:cNvPr>
          <p:cNvSpPr/>
          <p:nvPr/>
        </p:nvSpPr>
        <p:spPr>
          <a:xfrm>
            <a:off x="1456055" y="292097"/>
            <a:ext cx="7687946" cy="56460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Scoring &amp; Project Goal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9E58853-D341-EDF0-33B6-F1B39489C777}"/>
              </a:ext>
            </a:extLst>
          </p:cNvPr>
          <p:cNvGrpSpPr/>
          <p:nvPr/>
        </p:nvGrpSpPr>
        <p:grpSpPr>
          <a:xfrm>
            <a:off x="-22306" y="-5"/>
            <a:ext cx="1478361" cy="5143505"/>
            <a:chOff x="-22306" y="-5"/>
            <a:chExt cx="1478361" cy="5143505"/>
          </a:xfrm>
        </p:grpSpPr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C67416A5-4203-22B6-8B21-8718DD09D8C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1042" t="28800" r="2833" b="42458"/>
            <a:stretch>
              <a:fillRect/>
            </a:stretch>
          </p:blipFill>
          <p:spPr>
            <a:xfrm rot="16200000">
              <a:off x="-1854878" y="1832568"/>
              <a:ext cx="5143505" cy="1478360"/>
            </a:xfrm>
            <a:prstGeom prst="rect">
              <a:avLst/>
            </a:prstGeom>
          </p:spPr>
        </p:pic>
        <p:sp>
          <p:nvSpPr>
            <p:cNvPr id="33" name="Shape 0">
              <a:extLst>
                <a:ext uri="{FF2B5EF4-FFF2-40B4-BE49-F238E27FC236}">
                  <a16:creationId xmlns:a16="http://schemas.microsoft.com/office/drawing/2014/main" id="{66808BBD-41F7-69FF-F8D6-DE4CE1A2D0BD}"/>
                </a:ext>
              </a:extLst>
            </p:cNvPr>
            <p:cNvSpPr/>
            <p:nvPr/>
          </p:nvSpPr>
          <p:spPr>
            <a:xfrm rot="16200000">
              <a:off x="-1854877" y="1832569"/>
              <a:ext cx="5143501" cy="1478360"/>
            </a:xfrm>
            <a:prstGeom prst="rect">
              <a:avLst/>
            </a:prstGeom>
            <a:gradFill>
              <a:gsLst>
                <a:gs pos="42000">
                  <a:srgbClr val="0C1B2A"/>
                </a:gs>
                <a:gs pos="100000">
                  <a:srgbClr val="0C1B2A">
                    <a:alpha val="45000"/>
                  </a:srgbClr>
                </a:gs>
              </a:gsLst>
              <a:lin ang="0" scaled="0"/>
            </a:gradFill>
            <a:ln w="12700">
              <a:noFill/>
              <a:prstDash val="solid"/>
            </a:ln>
          </p:spPr>
          <p:txBody>
            <a:bodyPr/>
            <a:lstStyle/>
            <a:p>
              <a:endParaRPr lang="en-US" dirty="0"/>
            </a:p>
          </p:txBody>
        </p:sp>
      </p:grpSp>
      <p:pic>
        <p:nvPicPr>
          <p:cNvPr id="22" name="Image 0" descr="preencoded.png"/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E2A9DC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339" y="3632920"/>
            <a:ext cx="621067" cy="62106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F4819215-9359-C420-1CBE-82CF208E68D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62133" y="1927679"/>
            <a:ext cx="3222873" cy="1301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>
            <a:extLst>
              <a:ext uri="{FF2B5EF4-FFF2-40B4-BE49-F238E27FC236}">
                <a16:creationId xmlns:a16="http://schemas.microsoft.com/office/drawing/2014/main" id="{19095868-96FF-1648-D9C6-4295405F7506}"/>
              </a:ext>
            </a:extLst>
          </p:cNvPr>
          <p:cNvSpPr/>
          <p:nvPr/>
        </p:nvSpPr>
        <p:spPr>
          <a:xfrm>
            <a:off x="1" y="281601"/>
            <a:ext cx="7665635" cy="621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Models Selected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01E155A-07A0-2A36-E245-8B46CFC2C919}"/>
              </a:ext>
            </a:extLst>
          </p:cNvPr>
          <p:cNvSpPr/>
          <p:nvPr/>
        </p:nvSpPr>
        <p:spPr>
          <a:xfrm>
            <a:off x="1438094" y="1480355"/>
            <a:ext cx="1121113" cy="1121113"/>
          </a:xfrm>
          <a:prstGeom prst="ellipse">
            <a:avLst/>
          </a:prstGeom>
          <a:solidFill>
            <a:srgbClr val="E2A9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5C2E1B37-9A80-EF61-89DC-00A86712572E}"/>
              </a:ext>
            </a:extLst>
          </p:cNvPr>
          <p:cNvSpPr/>
          <p:nvPr/>
        </p:nvSpPr>
        <p:spPr>
          <a:xfrm>
            <a:off x="2689286" y="1576505"/>
            <a:ext cx="3510791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RANDOM FOREST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5">
            <a:extLst>
              <a:ext uri="{FF2B5EF4-FFF2-40B4-BE49-F238E27FC236}">
                <a16:creationId xmlns:a16="http://schemas.microsoft.com/office/drawing/2014/main" id="{1C8AB6E9-4E55-3031-D371-7C6933603925}"/>
              </a:ext>
            </a:extLst>
          </p:cNvPr>
          <p:cNvSpPr/>
          <p:nvPr/>
        </p:nvSpPr>
        <p:spPr>
          <a:xfrm>
            <a:off x="2689286" y="1868335"/>
            <a:ext cx="2960399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Robust to class imbalance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Model complex decision boundaries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8">
            <a:extLst>
              <a:ext uri="{FF2B5EF4-FFF2-40B4-BE49-F238E27FC236}">
                <a16:creationId xmlns:a16="http://schemas.microsoft.com/office/drawing/2014/main" id="{E7D253EF-98AC-A3B6-400E-A7F4CEEA84CE}"/>
              </a:ext>
            </a:extLst>
          </p:cNvPr>
          <p:cNvSpPr/>
          <p:nvPr/>
        </p:nvSpPr>
        <p:spPr>
          <a:xfrm>
            <a:off x="2660469" y="3068432"/>
            <a:ext cx="4167714" cy="2514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CONVOLUTIONAL NEURAL NETWORK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C1D56DAD-DEE7-1EAA-F84F-143D7C8E2F40}"/>
              </a:ext>
            </a:extLst>
          </p:cNvPr>
          <p:cNvSpPr/>
          <p:nvPr/>
        </p:nvSpPr>
        <p:spPr>
          <a:xfrm>
            <a:off x="2660468" y="3319892"/>
            <a:ext cx="2444931" cy="66406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Data represents images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Exploit spatial 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4B5563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Learn patterns more effectively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40FC5D8-42F1-D360-D31D-9B8AEFAD4C79}"/>
              </a:ext>
            </a:extLst>
          </p:cNvPr>
          <p:cNvSpPr/>
          <p:nvPr/>
        </p:nvSpPr>
        <p:spPr>
          <a:xfrm>
            <a:off x="1438094" y="2866742"/>
            <a:ext cx="1121113" cy="1121113"/>
          </a:xfrm>
          <a:prstGeom prst="ellipse">
            <a:avLst/>
          </a:prstGeom>
          <a:solidFill>
            <a:srgbClr val="0C1B2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4">
            <a:extLst>
              <a:ext uri="{FF2B5EF4-FFF2-40B4-BE49-F238E27FC236}">
                <a16:creationId xmlns:a16="http://schemas.microsoft.com/office/drawing/2014/main" id="{C87E2F6F-9003-059E-A134-0CF9289AA143}"/>
              </a:ext>
            </a:extLst>
          </p:cNvPr>
          <p:cNvSpPr/>
          <p:nvPr/>
        </p:nvSpPr>
        <p:spPr>
          <a:xfrm>
            <a:off x="1438093" y="1480354"/>
            <a:ext cx="1121115" cy="11211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RF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4">
            <a:extLst>
              <a:ext uri="{FF2B5EF4-FFF2-40B4-BE49-F238E27FC236}">
                <a16:creationId xmlns:a16="http://schemas.microsoft.com/office/drawing/2014/main" id="{FDC8A7EB-F342-250D-EC0F-B6A041982E06}"/>
              </a:ext>
            </a:extLst>
          </p:cNvPr>
          <p:cNvSpPr/>
          <p:nvPr/>
        </p:nvSpPr>
        <p:spPr>
          <a:xfrm>
            <a:off x="1438093" y="2862840"/>
            <a:ext cx="1121115" cy="112111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chemeClr val="bg1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CNN</a:t>
            </a:r>
            <a:endParaRPr lang="en-US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D076F4C-3DAB-50AA-A75E-9C7370C9BC90}"/>
              </a:ext>
            </a:extLst>
          </p:cNvPr>
          <p:cNvGrpSpPr/>
          <p:nvPr/>
        </p:nvGrpSpPr>
        <p:grpSpPr>
          <a:xfrm>
            <a:off x="7665638" y="-5"/>
            <a:ext cx="1478361" cy="5143505"/>
            <a:chOff x="-22306" y="-5"/>
            <a:chExt cx="1478361" cy="5143505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47FBC657-53D3-7D78-99CF-CBD4B1234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1042" t="28800" r="2833" b="42458"/>
            <a:stretch>
              <a:fillRect/>
            </a:stretch>
          </p:blipFill>
          <p:spPr>
            <a:xfrm rot="16200000">
              <a:off x="-1854878" y="1832568"/>
              <a:ext cx="5143505" cy="1478360"/>
            </a:xfrm>
            <a:prstGeom prst="rect">
              <a:avLst/>
            </a:prstGeom>
          </p:spPr>
        </p:pic>
        <p:sp>
          <p:nvSpPr>
            <p:cNvPr id="30" name="Shape 0">
              <a:extLst>
                <a:ext uri="{FF2B5EF4-FFF2-40B4-BE49-F238E27FC236}">
                  <a16:creationId xmlns:a16="http://schemas.microsoft.com/office/drawing/2014/main" id="{E35FAE58-BA0D-311B-1812-9DA8CD56F7F4}"/>
                </a:ext>
              </a:extLst>
            </p:cNvPr>
            <p:cNvSpPr/>
            <p:nvPr/>
          </p:nvSpPr>
          <p:spPr>
            <a:xfrm rot="16200000">
              <a:off x="-1854877" y="1832569"/>
              <a:ext cx="5143501" cy="1478360"/>
            </a:xfrm>
            <a:prstGeom prst="rect">
              <a:avLst/>
            </a:prstGeom>
            <a:gradFill>
              <a:gsLst>
                <a:gs pos="42000">
                  <a:srgbClr val="0C1B2A"/>
                </a:gs>
                <a:gs pos="100000">
                  <a:srgbClr val="0C1B2A">
                    <a:alpha val="45000"/>
                  </a:srgbClr>
                </a:gs>
              </a:gsLst>
              <a:lin ang="0" scaled="0"/>
            </a:gradFill>
            <a:ln w="12700">
              <a:noFill/>
              <a:prstDash val="solid"/>
            </a:ln>
          </p:spPr>
          <p:txBody>
            <a:bodyPr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3600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365760" y="9144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3CBB420-1C2B-A424-5CEF-C30B0D62C1BD}"/>
              </a:ext>
            </a:extLst>
          </p:cNvPr>
          <p:cNvGrpSpPr/>
          <p:nvPr/>
        </p:nvGrpSpPr>
        <p:grpSpPr>
          <a:xfrm>
            <a:off x="274320" y="2127389"/>
            <a:ext cx="1965960" cy="1595628"/>
            <a:chOff x="274320" y="1787833"/>
            <a:chExt cx="1965960" cy="1595628"/>
          </a:xfrm>
        </p:grpSpPr>
        <p:sp>
          <p:nvSpPr>
            <p:cNvPr id="4" name="Shape 2"/>
            <p:cNvSpPr/>
            <p:nvPr/>
          </p:nvSpPr>
          <p:spPr>
            <a:xfrm>
              <a:off x="274320" y="1787833"/>
              <a:ext cx="1965960" cy="159562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2E8F0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" name="Text 7"/>
            <p:cNvSpPr/>
            <p:nvPr/>
          </p:nvSpPr>
          <p:spPr>
            <a:xfrm>
              <a:off x="365760" y="2263321"/>
              <a:ext cx="1783080" cy="9067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4B5563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Flat RF baseline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4B5563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&amp; simple CNN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C8851D06-1914-4B21-CBCC-953136E174C1}"/>
              </a:ext>
            </a:extLst>
          </p:cNvPr>
          <p:cNvGrpSpPr/>
          <p:nvPr/>
        </p:nvGrpSpPr>
        <p:grpSpPr>
          <a:xfrm>
            <a:off x="274320" y="1917077"/>
            <a:ext cx="1965960" cy="502920"/>
            <a:chOff x="274320" y="1577521"/>
            <a:chExt cx="1965960" cy="502920"/>
          </a:xfrm>
        </p:grpSpPr>
        <p:sp>
          <p:nvSpPr>
            <p:cNvPr id="5" name="Shape 3"/>
            <p:cNvSpPr/>
            <p:nvPr/>
          </p:nvSpPr>
          <p:spPr>
            <a:xfrm>
              <a:off x="274320" y="1577521"/>
              <a:ext cx="1965960" cy="502920"/>
            </a:xfrm>
            <a:prstGeom prst="roundRect">
              <a:avLst>
                <a:gd name="adj" fmla="val 31187"/>
              </a:avLst>
            </a:prstGeom>
            <a:solidFill>
              <a:srgbClr val="0C1B2A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4"/>
            <p:cNvSpPr/>
            <p:nvPr/>
          </p:nvSpPr>
          <p:spPr>
            <a:xfrm>
              <a:off x="320040" y="1595809"/>
              <a:ext cx="411480" cy="4663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1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 5"/>
            <p:cNvSpPr/>
            <p:nvPr/>
          </p:nvSpPr>
          <p:spPr>
            <a:xfrm>
              <a:off x="731520" y="1595809"/>
              <a:ext cx="128016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Step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 6"/>
            <p:cNvSpPr/>
            <p:nvPr/>
          </p:nvSpPr>
          <p:spPr>
            <a:xfrm>
              <a:off x="731520" y="1787833"/>
              <a:ext cx="13716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Start Simple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280" y="2861195"/>
            <a:ext cx="210312" cy="210312"/>
          </a:xfrm>
          <a:prstGeom prst="rect">
            <a:avLst/>
          </a:prstGeom>
        </p:spPr>
      </p:pic>
      <p:grpSp>
        <p:nvGrpSpPr>
          <p:cNvPr id="38" name="Group 37">
            <a:extLst>
              <a:ext uri="{FF2B5EF4-FFF2-40B4-BE49-F238E27FC236}">
                <a16:creationId xmlns:a16="http://schemas.microsoft.com/office/drawing/2014/main" id="{AA85900A-9F30-7662-9479-E9610C1496F3}"/>
              </a:ext>
            </a:extLst>
          </p:cNvPr>
          <p:cNvGrpSpPr/>
          <p:nvPr/>
        </p:nvGrpSpPr>
        <p:grpSpPr>
          <a:xfrm>
            <a:off x="2450592" y="2127389"/>
            <a:ext cx="1965960" cy="1595628"/>
            <a:chOff x="2450592" y="1787833"/>
            <a:chExt cx="1965960" cy="1595628"/>
          </a:xfrm>
        </p:grpSpPr>
        <p:sp>
          <p:nvSpPr>
            <p:cNvPr id="11" name="Shape 8"/>
            <p:cNvSpPr/>
            <p:nvPr/>
          </p:nvSpPr>
          <p:spPr>
            <a:xfrm>
              <a:off x="2450592" y="1787833"/>
              <a:ext cx="1965960" cy="159562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2E8F0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Text 13"/>
            <p:cNvSpPr/>
            <p:nvPr/>
          </p:nvSpPr>
          <p:spPr>
            <a:xfrm>
              <a:off x="2542032" y="2263321"/>
              <a:ext cx="1783080" cy="9067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4B5563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Inspect confusion matrix,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4B5563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identify weak classes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2C758B9-0176-0987-0684-0130427BD256}"/>
              </a:ext>
            </a:extLst>
          </p:cNvPr>
          <p:cNvGrpSpPr/>
          <p:nvPr/>
        </p:nvGrpSpPr>
        <p:grpSpPr>
          <a:xfrm>
            <a:off x="2450592" y="1917077"/>
            <a:ext cx="1965960" cy="502920"/>
            <a:chOff x="2450592" y="1577521"/>
            <a:chExt cx="1965960" cy="502920"/>
          </a:xfrm>
        </p:grpSpPr>
        <p:sp>
          <p:nvSpPr>
            <p:cNvPr id="12" name="Shape 9"/>
            <p:cNvSpPr/>
            <p:nvPr/>
          </p:nvSpPr>
          <p:spPr>
            <a:xfrm>
              <a:off x="2450592" y="1577521"/>
              <a:ext cx="1965960" cy="502920"/>
            </a:xfrm>
            <a:prstGeom prst="roundRect">
              <a:avLst>
                <a:gd name="adj" fmla="val 28662"/>
              </a:avLst>
            </a:prstGeom>
            <a:solidFill>
              <a:srgbClr val="E2A9DC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 10"/>
            <p:cNvSpPr/>
            <p:nvPr/>
          </p:nvSpPr>
          <p:spPr>
            <a:xfrm>
              <a:off x="2496312" y="1595809"/>
              <a:ext cx="411480" cy="4663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2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 11"/>
            <p:cNvSpPr/>
            <p:nvPr/>
          </p:nvSpPr>
          <p:spPr>
            <a:xfrm>
              <a:off x="2907792" y="1595809"/>
              <a:ext cx="128016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Step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 12"/>
            <p:cNvSpPr/>
            <p:nvPr/>
          </p:nvSpPr>
          <p:spPr>
            <a:xfrm>
              <a:off x="2907792" y="1787833"/>
              <a:ext cx="13716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Analyze Errors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6552" y="2861195"/>
            <a:ext cx="210312" cy="210312"/>
          </a:xfrm>
          <a:prstGeom prst="rect">
            <a:avLst/>
          </a:prstGeom>
        </p:spPr>
      </p:pic>
      <p:grpSp>
        <p:nvGrpSpPr>
          <p:cNvPr id="42" name="Group 41">
            <a:extLst>
              <a:ext uri="{FF2B5EF4-FFF2-40B4-BE49-F238E27FC236}">
                <a16:creationId xmlns:a16="http://schemas.microsoft.com/office/drawing/2014/main" id="{58FBBB6A-9AEE-3AEE-63AD-9930AB70E23E}"/>
              </a:ext>
            </a:extLst>
          </p:cNvPr>
          <p:cNvGrpSpPr/>
          <p:nvPr/>
        </p:nvGrpSpPr>
        <p:grpSpPr>
          <a:xfrm>
            <a:off x="4626864" y="2127389"/>
            <a:ext cx="1965960" cy="1595628"/>
            <a:chOff x="4626864" y="1787833"/>
            <a:chExt cx="1965960" cy="1595628"/>
          </a:xfrm>
        </p:grpSpPr>
        <p:sp>
          <p:nvSpPr>
            <p:cNvPr id="18" name="Shape 14"/>
            <p:cNvSpPr/>
            <p:nvPr/>
          </p:nvSpPr>
          <p:spPr>
            <a:xfrm>
              <a:off x="4626864" y="1787833"/>
              <a:ext cx="1965960" cy="159562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2E8F0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Text 19"/>
            <p:cNvSpPr/>
            <p:nvPr/>
          </p:nvSpPr>
          <p:spPr>
            <a:xfrm>
              <a:off x="4718304" y="2263321"/>
              <a:ext cx="1783080" cy="9067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4B5563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Hierarchical structure,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4B5563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regularization, weights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0CC4D76-2B9F-85C2-3E66-32A0A313886D}"/>
              </a:ext>
            </a:extLst>
          </p:cNvPr>
          <p:cNvGrpSpPr/>
          <p:nvPr/>
        </p:nvGrpSpPr>
        <p:grpSpPr>
          <a:xfrm>
            <a:off x="4626864" y="1917077"/>
            <a:ext cx="1965960" cy="502920"/>
            <a:chOff x="4626864" y="1577521"/>
            <a:chExt cx="1965960" cy="502920"/>
          </a:xfrm>
        </p:grpSpPr>
        <p:sp>
          <p:nvSpPr>
            <p:cNvPr id="19" name="Shape 15"/>
            <p:cNvSpPr/>
            <p:nvPr/>
          </p:nvSpPr>
          <p:spPr>
            <a:xfrm>
              <a:off x="4626864" y="1577521"/>
              <a:ext cx="1965960" cy="502920"/>
            </a:xfrm>
            <a:prstGeom prst="roundRect">
              <a:avLst>
                <a:gd name="adj" fmla="val 27090"/>
              </a:avLst>
            </a:prstGeom>
            <a:solidFill>
              <a:srgbClr val="0C1B2A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 16"/>
            <p:cNvSpPr/>
            <p:nvPr/>
          </p:nvSpPr>
          <p:spPr>
            <a:xfrm>
              <a:off x="4672584" y="1595809"/>
              <a:ext cx="411480" cy="4663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3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17"/>
            <p:cNvSpPr/>
            <p:nvPr/>
          </p:nvSpPr>
          <p:spPr>
            <a:xfrm>
              <a:off x="5084064" y="1595809"/>
              <a:ext cx="128016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Step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 18"/>
            <p:cNvSpPr/>
            <p:nvPr/>
          </p:nvSpPr>
          <p:spPr>
            <a:xfrm>
              <a:off x="5084064" y="1787833"/>
              <a:ext cx="13716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Targeted Fixes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4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824" y="2861195"/>
            <a:ext cx="210312" cy="210312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55558D47-A81B-CD49-DF8C-767C9B10C842}"/>
              </a:ext>
            </a:extLst>
          </p:cNvPr>
          <p:cNvGrpSpPr/>
          <p:nvPr/>
        </p:nvGrpSpPr>
        <p:grpSpPr>
          <a:xfrm>
            <a:off x="6803136" y="2127389"/>
            <a:ext cx="1965960" cy="1595628"/>
            <a:chOff x="6803136" y="1787833"/>
            <a:chExt cx="1965960" cy="1595628"/>
          </a:xfrm>
        </p:grpSpPr>
        <p:sp>
          <p:nvSpPr>
            <p:cNvPr id="25" name="Shape 20"/>
            <p:cNvSpPr/>
            <p:nvPr/>
          </p:nvSpPr>
          <p:spPr>
            <a:xfrm>
              <a:off x="6803136" y="1787833"/>
              <a:ext cx="1965960" cy="159562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2E8F0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Text 25"/>
            <p:cNvSpPr/>
            <p:nvPr/>
          </p:nvSpPr>
          <p:spPr>
            <a:xfrm>
              <a:off x="6894576" y="2263321"/>
              <a:ext cx="1783080" cy="90678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 algn="ctr">
                <a:buNone/>
              </a:pPr>
              <a:r>
                <a:rPr lang="en-US" sz="1100" dirty="0">
                  <a:solidFill>
                    <a:srgbClr val="4B5563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Hierarchical RF &amp;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 algn="ctr">
                <a:buNone/>
              </a:pPr>
              <a:r>
                <a:rPr lang="en-US" sz="1100" dirty="0">
                  <a:solidFill>
                    <a:srgbClr val="4B5563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Improved CNN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C864301-AFEC-4FAE-5B55-07844BDF72A5}"/>
              </a:ext>
            </a:extLst>
          </p:cNvPr>
          <p:cNvGrpSpPr/>
          <p:nvPr/>
        </p:nvGrpSpPr>
        <p:grpSpPr>
          <a:xfrm>
            <a:off x="6803136" y="1917077"/>
            <a:ext cx="1965960" cy="502920"/>
            <a:chOff x="6803136" y="1577521"/>
            <a:chExt cx="1965960" cy="502920"/>
          </a:xfrm>
        </p:grpSpPr>
        <p:sp>
          <p:nvSpPr>
            <p:cNvPr id="26" name="Shape 21"/>
            <p:cNvSpPr/>
            <p:nvPr/>
          </p:nvSpPr>
          <p:spPr>
            <a:xfrm>
              <a:off x="6803136" y="1577521"/>
              <a:ext cx="1965960" cy="502920"/>
            </a:xfrm>
            <a:prstGeom prst="roundRect">
              <a:avLst>
                <a:gd name="adj" fmla="val 29406"/>
              </a:avLst>
            </a:prstGeom>
            <a:solidFill>
              <a:srgbClr val="E2A9DC"/>
            </a:solidFill>
            <a:ln w="12700">
              <a:noFill/>
              <a:prstDash val="solid"/>
            </a:ln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 22"/>
            <p:cNvSpPr/>
            <p:nvPr/>
          </p:nvSpPr>
          <p:spPr>
            <a:xfrm>
              <a:off x="6848856" y="1595809"/>
              <a:ext cx="411480" cy="466344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40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4</a:t>
              </a:r>
              <a:endParaRPr lang="en-US" sz="4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 23"/>
            <p:cNvSpPr/>
            <p:nvPr/>
          </p:nvSpPr>
          <p:spPr>
            <a:xfrm>
              <a:off x="7260336" y="1595809"/>
              <a:ext cx="1280160" cy="22860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900" dirty="0">
                  <a:solidFill>
                    <a:schemeClr val="bg1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Step</a:t>
              </a:r>
              <a:endParaRPr lang="en-US" sz="9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 24"/>
            <p:cNvSpPr/>
            <p:nvPr/>
          </p:nvSpPr>
          <p:spPr>
            <a:xfrm>
              <a:off x="7260336" y="1787833"/>
              <a:ext cx="1371600" cy="25603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Final Models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1" name="Text 26"/>
          <p:cNvSpPr/>
          <p:nvPr/>
        </p:nvSpPr>
        <p:spPr>
          <a:xfrm>
            <a:off x="274320" y="4686300"/>
            <a:ext cx="8595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 1">
            <a:extLst>
              <a:ext uri="{FF2B5EF4-FFF2-40B4-BE49-F238E27FC236}">
                <a16:creationId xmlns:a16="http://schemas.microsoft.com/office/drawing/2014/main" id="{D7E944F5-0428-F3F6-5FFF-A7BB85EDDD20}"/>
              </a:ext>
            </a:extLst>
          </p:cNvPr>
          <p:cNvSpPr/>
          <p:nvPr/>
        </p:nvSpPr>
        <p:spPr>
          <a:xfrm>
            <a:off x="1" y="292971"/>
            <a:ext cx="9144000" cy="621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Modeling Strategy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1403147" y="1378756"/>
            <a:ext cx="2598089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1403147" y="1378756"/>
            <a:ext cx="91440" cy="548640"/>
          </a:xfrm>
          <a:prstGeom prst="rect">
            <a:avLst/>
          </a:prstGeom>
          <a:solidFill>
            <a:srgbClr val="E2A9DC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1586027" y="1424476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Architecture:</a:t>
            </a:r>
            <a:endParaRPr lang="en-US" sz="1000" dirty="0">
              <a:solidFill>
                <a:srgbClr val="0C1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1586027" y="1634788"/>
            <a:ext cx="241520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Flat single model → 9 classes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1403147" y="2037124"/>
            <a:ext cx="2598089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1403147" y="2037124"/>
            <a:ext cx="91440" cy="548640"/>
          </a:xfrm>
          <a:prstGeom prst="rect">
            <a:avLst/>
          </a:prstGeom>
          <a:solidFill>
            <a:srgbClr val="E2A9DC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1586027" y="2082844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Input:</a:t>
            </a:r>
            <a:endParaRPr lang="en-US" sz="1000" dirty="0">
              <a:solidFill>
                <a:srgbClr val="0C1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1586027" y="2293156"/>
            <a:ext cx="241520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All 3,072 DCT features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1403147" y="2695492"/>
            <a:ext cx="2598089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1403147" y="2695492"/>
            <a:ext cx="91440" cy="548640"/>
          </a:xfrm>
          <a:prstGeom prst="rect">
            <a:avLst/>
          </a:prstGeom>
          <a:solidFill>
            <a:srgbClr val="E2A9DC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586027" y="2741212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Preprocessing:</a:t>
            </a:r>
            <a:endParaRPr lang="en-US" sz="1000" dirty="0">
              <a:solidFill>
                <a:srgbClr val="0C1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1586027" y="2951524"/>
            <a:ext cx="241520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Median imputation for missing values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1403147" y="3353860"/>
            <a:ext cx="2598089" cy="54864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1403147" y="3353860"/>
            <a:ext cx="91440" cy="548640"/>
          </a:xfrm>
          <a:prstGeom prst="rect">
            <a:avLst/>
          </a:prstGeom>
          <a:solidFill>
            <a:srgbClr val="E2A9DC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1586027" y="3399580"/>
            <a:ext cx="13716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 Balance:</a:t>
            </a:r>
            <a:endParaRPr lang="en-US" sz="1000" dirty="0">
              <a:solidFill>
                <a:srgbClr val="0C1B2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1586027" y="3609892"/>
            <a:ext cx="241520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class_weight='balanced_subsample'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229BA66-AA1F-7371-46FD-FF56DD0907F1}"/>
              </a:ext>
            </a:extLst>
          </p:cNvPr>
          <p:cNvGrpSpPr/>
          <p:nvPr/>
        </p:nvGrpSpPr>
        <p:grpSpPr>
          <a:xfrm>
            <a:off x="5046563" y="1580520"/>
            <a:ext cx="2694290" cy="2056804"/>
            <a:chOff x="5078109" y="1494865"/>
            <a:chExt cx="2694290" cy="2056804"/>
          </a:xfrm>
        </p:grpSpPr>
        <p:sp>
          <p:nvSpPr>
            <p:cNvPr id="20" name="Shape 18"/>
            <p:cNvSpPr/>
            <p:nvPr/>
          </p:nvSpPr>
          <p:spPr>
            <a:xfrm>
              <a:off x="5078109" y="1494865"/>
              <a:ext cx="2694290" cy="2056804"/>
            </a:xfrm>
            <a:prstGeom prst="rect">
              <a:avLst/>
            </a:prstGeom>
            <a:solidFill>
              <a:srgbClr val="1E293B"/>
            </a:solidFill>
            <a:ln w="12700">
              <a:solidFill>
                <a:srgbClr val="334155"/>
              </a:solidFill>
              <a:prstDash val="solid"/>
            </a:ln>
            <a:effectLst>
              <a:outerShdw blurRad="101600" dist="38100" dir="8100000" algn="bl" rotWithShape="0">
                <a:srgbClr val="000000">
                  <a:alpha val="12000"/>
                </a:srgbClr>
              </a:outerShdw>
            </a:effectLst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19"/>
            <p:cNvSpPr/>
            <p:nvPr/>
          </p:nvSpPr>
          <p:spPr>
            <a:xfrm>
              <a:off x="5169549" y="1540585"/>
              <a:ext cx="2028692" cy="274320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1000" b="1" dirty="0">
                  <a:solidFill>
                    <a:srgbClr val="0EA5A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Baseline RF — Code</a:t>
              </a:r>
              <a:endParaRPr 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 20"/>
            <p:cNvSpPr/>
            <p:nvPr/>
          </p:nvSpPr>
          <p:spPr>
            <a:xfrm>
              <a:off x="5169549" y="1860625"/>
              <a:ext cx="2415209" cy="1691044"/>
            </a:xfrm>
            <a:prstGeom prst="rect">
              <a:avLst/>
            </a:prstGeom>
            <a:noFill/>
            <a:ln/>
          </p:spPr>
          <p:txBody>
            <a:bodyPr wrap="square" rtlCol="0" anchor="ctr"/>
            <a:lstStyle/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model = Pipeline([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  ('imputer', SimpleImputer(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      strategy='median')),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  ('rf', RandomForestClassifier(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      n_estimators=200,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      class_weight=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        'balanced_subsample',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      random_state=42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  ))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0" indent="0">
                <a:buNone/>
              </a:pPr>
              <a:r>
                <a:rPr lang="en-US" sz="950" dirty="0">
                  <a:solidFill>
                    <a:srgbClr val="E2E8F0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])</a:t>
              </a:r>
              <a:endParaRPr lang="en-US" sz="9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4" name="Text 22"/>
          <p:cNvSpPr/>
          <p:nvPr/>
        </p:nvSpPr>
        <p:spPr>
          <a:xfrm>
            <a:off x="548640" y="5307496"/>
            <a:ext cx="8229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D4ED8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Why n_estimators=200? Enough trees for stability without being too slow.  |  Why balanced_subsample? Prevents model from ignoring rare classes.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 1">
            <a:extLst>
              <a:ext uri="{FF2B5EF4-FFF2-40B4-BE49-F238E27FC236}">
                <a16:creationId xmlns:a16="http://schemas.microsoft.com/office/drawing/2014/main" id="{649A3B8C-C338-7343-08C9-70753ACA8015}"/>
              </a:ext>
            </a:extLst>
          </p:cNvPr>
          <p:cNvSpPr/>
          <p:nvPr/>
        </p:nvSpPr>
        <p:spPr>
          <a:xfrm>
            <a:off x="1" y="279617"/>
            <a:ext cx="9144000" cy="621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Random Forest — Baseline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338328" y="1674223"/>
            <a:ext cx="411480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475488" y="1738231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Confusion Analysis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131423"/>
            <a:ext cx="201168" cy="20116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49808" y="2113135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Classes 3, 5, and 6 frequently misclassified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2588623"/>
            <a:ext cx="201168" cy="2011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9808" y="2570335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High feature-space overlap between these classes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88" y="3045823"/>
            <a:ext cx="201168" cy="20116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9808" y="3027535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Single-model approach struggles with 9-class task</a:t>
            </a:r>
            <a:endParaRPr lang="en-US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Shape 7"/>
          <p:cNvSpPr/>
          <p:nvPr/>
        </p:nvSpPr>
        <p:spPr>
          <a:xfrm>
            <a:off x="5056632" y="2711559"/>
            <a:ext cx="3157728" cy="1526322"/>
          </a:xfrm>
          <a:prstGeom prst="rect">
            <a:avLst/>
          </a:prstGeom>
          <a:solidFill>
            <a:srgbClr val="0D1B2A"/>
          </a:solidFill>
          <a:ln w="12700">
            <a:solidFill>
              <a:srgbClr val="0D1B2A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5174531" y="2775567"/>
            <a:ext cx="2956171" cy="242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2A9DC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Conclusion</a:t>
            </a:r>
            <a:endParaRPr lang="en-US" sz="1200" dirty="0">
              <a:solidFill>
                <a:srgbClr val="E2A9D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5174531" y="3168759"/>
            <a:ext cx="2956171" cy="104067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A flat 9-class model is too ambitious in a single step.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The failure was useful — it showed exactly where to focus next: the 3/5/6 overlap problem.</a:t>
            </a:r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">
            <a:extLst>
              <a:ext uri="{FF2B5EF4-FFF2-40B4-BE49-F238E27FC236}">
                <a16:creationId xmlns:a16="http://schemas.microsoft.com/office/drawing/2014/main" id="{9E2EBDB5-02A6-4E95-E574-B784AD9B28AF}"/>
              </a:ext>
            </a:extLst>
          </p:cNvPr>
          <p:cNvSpPr/>
          <p:nvPr/>
        </p:nvSpPr>
        <p:spPr>
          <a:xfrm>
            <a:off x="1" y="284552"/>
            <a:ext cx="9144000" cy="621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RF Baseline — Results &amp; Findings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A3760B74-605D-1AAE-700E-46F5FDFFC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078271"/>
              </p:ext>
            </p:extLst>
          </p:nvPr>
        </p:nvGraphicFramePr>
        <p:xfrm>
          <a:off x="5056632" y="1343007"/>
          <a:ext cx="3157728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52576">
                  <a:extLst>
                    <a:ext uri="{9D8B030D-6E8A-4147-A177-3AD203B41FA5}">
                      <a16:colId xmlns:a16="http://schemas.microsoft.com/office/drawing/2014/main" val="329931371"/>
                    </a:ext>
                  </a:extLst>
                </a:gridCol>
                <a:gridCol w="1052576">
                  <a:extLst>
                    <a:ext uri="{9D8B030D-6E8A-4147-A177-3AD203B41FA5}">
                      <a16:colId xmlns:a16="http://schemas.microsoft.com/office/drawing/2014/main" val="832288409"/>
                    </a:ext>
                  </a:extLst>
                </a:gridCol>
                <a:gridCol w="1052576">
                  <a:extLst>
                    <a:ext uri="{9D8B030D-6E8A-4147-A177-3AD203B41FA5}">
                      <a16:colId xmlns:a16="http://schemas.microsoft.com/office/drawing/2014/main" val="3760820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</a:rPr>
                        <a:t>Model</a:t>
                      </a:r>
                      <a:endParaRPr lang="en-US" sz="800" dirty="0">
                        <a:effectLst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</a:rPr>
                        <a:t>Train Score (%)</a:t>
                      </a:r>
                      <a:endParaRPr lang="en-US" sz="800">
                        <a:effectLst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</a:rPr>
                        <a:t>Dev Score (%)</a:t>
                      </a:r>
                      <a:endParaRPr lang="en-US" sz="800">
                        <a:effectLst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2577621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</a:rPr>
                        <a:t>RF Baseline V1</a:t>
                      </a:r>
                      <a:endParaRPr lang="en-US" sz="800" dirty="0">
                        <a:effectLst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>
                          <a:effectLst/>
                        </a:rPr>
                        <a:t>10.89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</a:rPr>
                        <a:t>85.61</a:t>
                      </a:r>
                      <a:endParaRPr lang="en-US" sz="800">
                        <a:effectLst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631542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</a:rPr>
                        <a:t>RF Baseline V2</a:t>
                      </a:r>
                      <a:endParaRPr lang="en-US" sz="800" dirty="0">
                        <a:effectLst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dirty="0">
                          <a:effectLst/>
                        </a:rPr>
                        <a:t>5.01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</a:rPr>
                        <a:t>60.47</a:t>
                      </a:r>
                      <a:endParaRPr lang="en-US" sz="800" dirty="0">
                        <a:effectLst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339965518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2"/>
          <p:cNvSpPr/>
          <p:nvPr/>
        </p:nvSpPr>
        <p:spPr>
          <a:xfrm>
            <a:off x="327660" y="1426129"/>
            <a:ext cx="1643509" cy="216239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27660" y="1426129"/>
            <a:ext cx="1643509" cy="685800"/>
          </a:xfrm>
          <a:prstGeom prst="rect">
            <a:avLst/>
          </a:prstGeom>
          <a:solidFill>
            <a:srgbClr val="0C1B2A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327660" y="1453561"/>
            <a:ext cx="16216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Stage 1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327660" y="1682161"/>
            <a:ext cx="16216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Broad Split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327660" y="2249089"/>
            <a:ext cx="1621604" cy="12005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Scored classes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{0,2,3,5,6}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Background+Ignored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{1,4,7,8}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1169" y="2735060"/>
            <a:ext cx="228600" cy="228600"/>
          </a:xfrm>
          <a:prstGeom prst="rect">
            <a:avLst/>
          </a:prstGeom>
        </p:spPr>
      </p:pic>
      <p:sp>
        <p:nvSpPr>
          <p:cNvPr id="10" name="Shape 7"/>
          <p:cNvSpPr/>
          <p:nvPr/>
        </p:nvSpPr>
        <p:spPr>
          <a:xfrm>
            <a:off x="2221674" y="1453561"/>
            <a:ext cx="1643509" cy="216239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2221674" y="1453561"/>
            <a:ext cx="1643509" cy="685800"/>
          </a:xfrm>
          <a:prstGeom prst="rect">
            <a:avLst/>
          </a:prstGeom>
          <a:solidFill>
            <a:srgbClr val="E2A9DC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2221674" y="1480993"/>
            <a:ext cx="16216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Stage 2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2221674" y="1709593"/>
            <a:ext cx="16216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Fine Split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11"/>
          <p:cNvSpPr/>
          <p:nvPr/>
        </p:nvSpPr>
        <p:spPr>
          <a:xfrm>
            <a:off x="2313114" y="2276521"/>
            <a:ext cx="1530164" cy="12005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 0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 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Group {3,5,6}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1120" y="2803042"/>
            <a:ext cx="228600" cy="228600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4115688" y="1426129"/>
            <a:ext cx="1643509" cy="2162398"/>
          </a:xfrm>
          <a:prstGeom prst="rect">
            <a:avLst/>
          </a:prstGeom>
          <a:solidFill>
            <a:srgbClr val="FFFFFF"/>
          </a:solidFill>
          <a:ln w="12700">
            <a:solidFill>
              <a:srgbClr val="E2E8F0"/>
            </a:solidFill>
            <a:prstDash val="solid"/>
          </a:ln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Shape 13"/>
          <p:cNvSpPr/>
          <p:nvPr/>
        </p:nvSpPr>
        <p:spPr>
          <a:xfrm>
            <a:off x="4115688" y="1426129"/>
            <a:ext cx="1643509" cy="685800"/>
          </a:xfrm>
          <a:prstGeom prst="rect">
            <a:avLst/>
          </a:prstGeom>
          <a:solidFill>
            <a:srgbClr val="0C1B2A"/>
          </a:solidFill>
          <a:ln w="12700">
            <a:noFill/>
            <a:prstDash val="solid"/>
          </a:ln>
        </p:spPr>
        <p:txBody>
          <a:bodyPr/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4"/>
          <p:cNvSpPr/>
          <p:nvPr/>
        </p:nvSpPr>
        <p:spPr>
          <a:xfrm>
            <a:off x="4115688" y="1453561"/>
            <a:ext cx="162160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Stage 3</a:t>
            </a:r>
            <a:endParaRPr 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5"/>
          <p:cNvSpPr/>
          <p:nvPr/>
        </p:nvSpPr>
        <p:spPr>
          <a:xfrm>
            <a:off x="4115688" y="1682161"/>
            <a:ext cx="1621604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Specialist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 16"/>
          <p:cNvSpPr/>
          <p:nvPr/>
        </p:nvSpPr>
        <p:spPr>
          <a:xfrm>
            <a:off x="4145657" y="2249089"/>
            <a:ext cx="1591635" cy="120054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 3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 5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vs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sz="1200" dirty="0">
                <a:solidFill>
                  <a:srgbClr val="1E293B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Class 6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1">
            <a:extLst>
              <a:ext uri="{FF2B5EF4-FFF2-40B4-BE49-F238E27FC236}">
                <a16:creationId xmlns:a16="http://schemas.microsoft.com/office/drawing/2014/main" id="{BCAE68AA-84E3-6401-87AA-497ABF0DB459}"/>
              </a:ext>
            </a:extLst>
          </p:cNvPr>
          <p:cNvSpPr/>
          <p:nvPr/>
        </p:nvSpPr>
        <p:spPr>
          <a:xfrm>
            <a:off x="1" y="283826"/>
            <a:ext cx="9144000" cy="621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Hierarchical Random Forest — Design</a:t>
            </a:r>
          </a:p>
        </p:txBody>
      </p:sp>
      <p:graphicFrame>
        <p:nvGraphicFramePr>
          <p:cNvPr id="25" name="Table 24">
            <a:extLst>
              <a:ext uri="{FF2B5EF4-FFF2-40B4-BE49-F238E27FC236}">
                <a16:creationId xmlns:a16="http://schemas.microsoft.com/office/drawing/2014/main" id="{E56B1568-8F44-8B03-A8D1-23CC872AAB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9172030"/>
              </p:ext>
            </p:extLst>
          </p:nvPr>
        </p:nvGraphicFramePr>
        <p:xfrm>
          <a:off x="5983765" y="1516728"/>
          <a:ext cx="2878296" cy="1981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59432">
                  <a:extLst>
                    <a:ext uri="{9D8B030D-6E8A-4147-A177-3AD203B41FA5}">
                      <a16:colId xmlns:a16="http://schemas.microsoft.com/office/drawing/2014/main" val="329931371"/>
                    </a:ext>
                  </a:extLst>
                </a:gridCol>
                <a:gridCol w="959432">
                  <a:extLst>
                    <a:ext uri="{9D8B030D-6E8A-4147-A177-3AD203B41FA5}">
                      <a16:colId xmlns:a16="http://schemas.microsoft.com/office/drawing/2014/main" val="832288409"/>
                    </a:ext>
                  </a:extLst>
                </a:gridCol>
                <a:gridCol w="959432">
                  <a:extLst>
                    <a:ext uri="{9D8B030D-6E8A-4147-A177-3AD203B41FA5}">
                      <a16:colId xmlns:a16="http://schemas.microsoft.com/office/drawing/2014/main" val="37608206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Train Score (%)</a:t>
                      </a:r>
                      <a:endParaRPr lang="en-US" sz="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Dev Score (%)</a:t>
                      </a:r>
                      <a:endParaRPr lang="en-US" sz="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25776216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RF Baseline V1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10.89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85.61</a:t>
                      </a:r>
                      <a:endParaRPr lang="en-US" sz="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6315425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RF Baseline V2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60.47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339965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Hierarchical RF v2</a:t>
                      </a:r>
                      <a:endParaRPr lang="en-US" sz="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42.73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64.95</a:t>
                      </a:r>
                      <a:endParaRPr lang="en-US" sz="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40784705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Hierarchical RF v1 (BEST)</a:t>
                      </a:r>
                      <a:endParaRPr lang="en-US" sz="8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26.53</a:t>
                      </a:r>
                    </a:p>
                  </a:txBody>
                  <a:tcPr marL="114300" marR="114300" marT="76200" marB="762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8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52.12</a:t>
                      </a:r>
                      <a:endParaRPr lang="en-US" sz="8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14300" marR="114300" marT="76200" marB="76200" anchor="ctr"/>
                </a:tc>
                <a:extLst>
                  <a:ext uri="{0D108BD9-81ED-4DB2-BD59-A6C34878D82A}">
                    <a16:rowId xmlns:a16="http://schemas.microsoft.com/office/drawing/2014/main" val="320803783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 34">
            <a:extLst>
              <a:ext uri="{FF2B5EF4-FFF2-40B4-BE49-F238E27FC236}">
                <a16:creationId xmlns:a16="http://schemas.microsoft.com/office/drawing/2014/main" id="{C9430E13-04CD-F9C9-3A9F-E8A24E1453BA}"/>
              </a:ext>
            </a:extLst>
          </p:cNvPr>
          <p:cNvGrpSpPr/>
          <p:nvPr/>
        </p:nvGrpSpPr>
        <p:grpSpPr>
          <a:xfrm>
            <a:off x="274320" y="1428579"/>
            <a:ext cx="5486400" cy="2743200"/>
            <a:chOff x="274320" y="1428579"/>
            <a:chExt cx="5486400" cy="2743200"/>
          </a:xfrm>
        </p:grpSpPr>
        <p:sp>
          <p:nvSpPr>
            <p:cNvPr id="4" name="Shape 2"/>
            <p:cNvSpPr/>
            <p:nvPr/>
          </p:nvSpPr>
          <p:spPr>
            <a:xfrm>
              <a:off x="274320" y="1428579"/>
              <a:ext cx="5486400" cy="411480"/>
            </a:xfrm>
            <a:prstGeom prst="rect">
              <a:avLst/>
            </a:prstGeom>
            <a:solidFill>
              <a:srgbClr val="0D1B2A"/>
            </a:solidFill>
            <a:ln w="12700">
              <a:solidFill>
                <a:srgbClr val="0D1B2A"/>
              </a:solidFill>
              <a:prstDash val="solid"/>
            </a:ln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" name="Text 3"/>
            <p:cNvSpPr/>
            <p:nvPr/>
          </p:nvSpPr>
          <p:spPr>
            <a:xfrm>
              <a:off x="365760" y="1456011"/>
              <a:ext cx="9144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Stage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Text 4"/>
            <p:cNvSpPr/>
            <p:nvPr/>
          </p:nvSpPr>
          <p:spPr>
            <a:xfrm>
              <a:off x="1371600" y="1456011"/>
              <a:ext cx="128016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max_depth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Text 5"/>
            <p:cNvSpPr/>
            <p:nvPr/>
          </p:nvSpPr>
          <p:spPr>
            <a:xfrm>
              <a:off x="2743200" y="1456011"/>
              <a:ext cx="13716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n_estimators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Text 6"/>
            <p:cNvSpPr/>
            <p:nvPr/>
          </p:nvSpPr>
          <p:spPr>
            <a:xfrm>
              <a:off x="4206240" y="1456011"/>
              <a:ext cx="1371600" cy="347472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100" b="1" dirty="0">
                  <a:solidFill>
                    <a:srgbClr val="FFFFFF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min_samples_leaf</a:t>
              </a:r>
              <a:endParaRPr lang="en-US" sz="11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Shape 8"/>
            <p:cNvSpPr/>
            <p:nvPr/>
          </p:nvSpPr>
          <p:spPr>
            <a:xfrm>
              <a:off x="274320" y="1931499"/>
              <a:ext cx="5486400" cy="6858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2E8F0"/>
              </a:solidFill>
              <a:prstDash val="solid"/>
            </a:ln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Shape 9"/>
            <p:cNvSpPr/>
            <p:nvPr/>
          </p:nvSpPr>
          <p:spPr>
            <a:xfrm>
              <a:off x="274320" y="1931499"/>
              <a:ext cx="91440" cy="685800"/>
            </a:xfrm>
            <a:prstGeom prst="rect">
              <a:avLst/>
            </a:prstGeom>
            <a:solidFill>
              <a:srgbClr val="0EA5A0"/>
            </a:solidFill>
            <a:ln w="12700">
              <a:solidFill>
                <a:srgbClr val="0EA5A0"/>
              </a:solidFill>
              <a:prstDash val="solid"/>
            </a:ln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 10"/>
            <p:cNvSpPr/>
            <p:nvPr/>
          </p:nvSpPr>
          <p:spPr>
            <a:xfrm>
              <a:off x="457200" y="2132667"/>
              <a:ext cx="91440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E293B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Stage 1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 11"/>
            <p:cNvSpPr/>
            <p:nvPr/>
          </p:nvSpPr>
          <p:spPr>
            <a:xfrm>
              <a:off x="1371600" y="2132667"/>
              <a:ext cx="36576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E293B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6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Text 12"/>
            <p:cNvSpPr/>
            <p:nvPr/>
          </p:nvSpPr>
          <p:spPr>
            <a:xfrm>
              <a:off x="2743200" y="2132667"/>
              <a:ext cx="516835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E293B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200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Text 13"/>
            <p:cNvSpPr/>
            <p:nvPr/>
          </p:nvSpPr>
          <p:spPr>
            <a:xfrm>
              <a:off x="4206240" y="2132667"/>
              <a:ext cx="822962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E293B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20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Shape 15"/>
            <p:cNvSpPr/>
            <p:nvPr/>
          </p:nvSpPr>
          <p:spPr>
            <a:xfrm>
              <a:off x="274320" y="2708739"/>
              <a:ext cx="5486400" cy="685800"/>
            </a:xfrm>
            <a:prstGeom prst="rect">
              <a:avLst/>
            </a:prstGeom>
            <a:solidFill>
              <a:srgbClr val="F8FAFC"/>
            </a:solidFill>
            <a:ln w="12700">
              <a:solidFill>
                <a:srgbClr val="E2E8F0"/>
              </a:solidFill>
              <a:prstDash val="solid"/>
            </a:ln>
          </p:spPr>
          <p:txBody>
            <a:bodyPr/>
            <a:lstStyle/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en-US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Shape 16"/>
            <p:cNvSpPr/>
            <p:nvPr/>
          </p:nvSpPr>
          <p:spPr>
            <a:xfrm>
              <a:off x="274320" y="2708739"/>
              <a:ext cx="91440" cy="685800"/>
            </a:xfrm>
            <a:prstGeom prst="rect">
              <a:avLst/>
            </a:prstGeom>
            <a:solidFill>
              <a:srgbClr val="7C3AED"/>
            </a:solidFill>
            <a:ln w="12700">
              <a:solidFill>
                <a:srgbClr val="7C3AED"/>
              </a:solidFill>
              <a:prstDash val="solid"/>
            </a:ln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Text 17"/>
            <p:cNvSpPr/>
            <p:nvPr/>
          </p:nvSpPr>
          <p:spPr>
            <a:xfrm>
              <a:off x="457200" y="2909907"/>
              <a:ext cx="91440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E293B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Stage 2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Text 18"/>
            <p:cNvSpPr/>
            <p:nvPr/>
          </p:nvSpPr>
          <p:spPr>
            <a:xfrm>
              <a:off x="1371600" y="2909907"/>
              <a:ext cx="36576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E293B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10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 19"/>
            <p:cNvSpPr/>
            <p:nvPr/>
          </p:nvSpPr>
          <p:spPr>
            <a:xfrm>
              <a:off x="2743200" y="2909907"/>
              <a:ext cx="516835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E293B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300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Text 20"/>
            <p:cNvSpPr/>
            <p:nvPr/>
          </p:nvSpPr>
          <p:spPr>
            <a:xfrm>
              <a:off x="4206240" y="2909907"/>
              <a:ext cx="822962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E293B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10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" name="Shape 22"/>
            <p:cNvSpPr/>
            <p:nvPr/>
          </p:nvSpPr>
          <p:spPr>
            <a:xfrm>
              <a:off x="274320" y="3485979"/>
              <a:ext cx="5486400" cy="685800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E2E8F0"/>
              </a:solidFill>
              <a:prstDash val="solid"/>
            </a:ln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Shape 23"/>
            <p:cNvSpPr/>
            <p:nvPr/>
          </p:nvSpPr>
          <p:spPr>
            <a:xfrm>
              <a:off x="274320" y="3485979"/>
              <a:ext cx="91440" cy="685800"/>
            </a:xfrm>
            <a:prstGeom prst="rect">
              <a:avLst/>
            </a:prstGeom>
            <a:solidFill>
              <a:srgbClr val="F59E0B"/>
            </a:solidFill>
            <a:ln w="12700">
              <a:solidFill>
                <a:srgbClr val="F59E0B"/>
              </a:solidFill>
              <a:prstDash val="solid"/>
            </a:ln>
          </p:spPr>
          <p:txBody>
            <a:bodyPr/>
            <a:lstStyle/>
            <a:p>
              <a:endParaRPr 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Text 24"/>
            <p:cNvSpPr/>
            <p:nvPr/>
          </p:nvSpPr>
          <p:spPr>
            <a:xfrm>
              <a:off x="457200" y="3687147"/>
              <a:ext cx="91440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b="1" dirty="0">
                  <a:solidFill>
                    <a:srgbClr val="1E293B"/>
                  </a:solidFill>
                  <a:latin typeface="Arial" panose="020B0604020202020204" pitchFamily="34" charset="0"/>
                  <a:ea typeface="Calibri" pitchFamily="34" charset="-122"/>
                  <a:cs typeface="Arial" panose="020B0604020202020204" pitchFamily="34" charset="0"/>
                </a:rPr>
                <a:t>Stage 3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Text 25"/>
            <p:cNvSpPr/>
            <p:nvPr/>
          </p:nvSpPr>
          <p:spPr>
            <a:xfrm>
              <a:off x="1371600" y="3687147"/>
              <a:ext cx="36576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E293B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4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 26"/>
            <p:cNvSpPr/>
            <p:nvPr/>
          </p:nvSpPr>
          <p:spPr>
            <a:xfrm>
              <a:off x="2743200" y="3687147"/>
              <a:ext cx="516835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E293B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300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 27"/>
            <p:cNvSpPr/>
            <p:nvPr/>
          </p:nvSpPr>
          <p:spPr>
            <a:xfrm>
              <a:off x="4206240" y="3687147"/>
              <a:ext cx="822962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E293B"/>
                  </a:solidFill>
                  <a:latin typeface="Arial" panose="020B0604020202020204" pitchFamily="34" charset="0"/>
                  <a:ea typeface="Consolas" pitchFamily="34" charset="-122"/>
                  <a:cs typeface="Arial" panose="020B0604020202020204" pitchFamily="34" charset="0"/>
                </a:rPr>
                <a:t>20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3" name="Text 1">
            <a:extLst>
              <a:ext uri="{FF2B5EF4-FFF2-40B4-BE49-F238E27FC236}">
                <a16:creationId xmlns:a16="http://schemas.microsoft.com/office/drawing/2014/main" id="{113F357C-5A45-6644-E8BB-6D546F358E67}"/>
              </a:ext>
            </a:extLst>
          </p:cNvPr>
          <p:cNvSpPr/>
          <p:nvPr/>
        </p:nvSpPr>
        <p:spPr>
          <a:xfrm>
            <a:off x="1" y="279980"/>
            <a:ext cx="9144000" cy="6210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0C1B2A"/>
                </a:solidFill>
                <a:latin typeface="Arial" panose="020B0604020202020204" pitchFamily="34" charset="0"/>
                <a:ea typeface="Calibri" pitchFamily="34" charset="-122"/>
                <a:cs typeface="Arial" panose="020B0604020202020204" pitchFamily="34" charset="0"/>
              </a:rPr>
              <a:t>RF Tuning — Parameters &amp; Rationale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8B57C25-CFA5-17C4-5BE6-D147103768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468" y="1336651"/>
            <a:ext cx="2223731" cy="294295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1221</TotalTime>
  <Words>786</Words>
  <Application>Microsoft Macintosh PowerPoint</Application>
  <PresentationFormat>On-screen Show (16:9)</PresentationFormat>
  <Paragraphs>234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Consolas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DCT Pathology Classification</dc:title>
  <dc:subject>PptxGenJS Presentation</dc:subject>
  <dc:creator>PptxGenJS</dc:creator>
  <cp:lastModifiedBy>Rolensky Louis</cp:lastModifiedBy>
  <cp:revision>19</cp:revision>
  <dcterms:created xsi:type="dcterms:W3CDTF">2026-04-30T15:42:07Z</dcterms:created>
  <dcterms:modified xsi:type="dcterms:W3CDTF">2026-05-01T12:06:13Z</dcterms:modified>
</cp:coreProperties>
</file>