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45F67F-06CF-4744-8087-1FB15A489D4C}" v="68" dt="2026-05-01T09:37:46.7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72"/>
    <p:restoredTop sz="94665"/>
  </p:normalViewPr>
  <p:slideViewPr>
    <p:cSldViewPr snapToGrid="0">
      <p:cViewPr>
        <p:scale>
          <a:sx n="120" d="100"/>
          <a:sy n="120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14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51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282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435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233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038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82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88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917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81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69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5/1/26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30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EFAD5-FED0-7F4E-293D-4860F76E6C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4929" y="879903"/>
            <a:ext cx="4813072" cy="4574512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Histopathology Oncology Image Classification</a:t>
            </a:r>
            <a:br>
              <a:rPr lang="en-US" sz="4400" dirty="0"/>
            </a:br>
            <a:br>
              <a:rPr lang="en-US" sz="4400" dirty="0"/>
            </a:br>
            <a:r>
              <a:rPr lang="en-US" sz="4400" dirty="0"/>
              <a:t> CNN vs  RNF</a:t>
            </a:r>
            <a:br>
              <a:rPr lang="en-US" sz="4400" dirty="0"/>
            </a:br>
            <a:br>
              <a:rPr lang="en-US" sz="4400" dirty="0"/>
            </a:br>
            <a:r>
              <a:rPr lang="en-US" sz="4400" dirty="0"/>
              <a:t>- Bernard Krasnisky</a:t>
            </a:r>
            <a:br>
              <a:rPr lang="en-US" sz="4400" dirty="0"/>
            </a:br>
            <a:endParaRPr lang="en-US" sz="4400" dirty="0"/>
          </a:p>
        </p:txBody>
      </p:sp>
      <p:pic>
        <p:nvPicPr>
          <p:cNvPr id="5" name="Picture 4" descr="A collage of images of various types of cells&#10;&#10;AI-generated content may be incorrect.">
            <a:extLst>
              <a:ext uri="{FF2B5EF4-FFF2-40B4-BE49-F238E27FC236}">
                <a16:creationId xmlns:a16="http://schemas.microsoft.com/office/drawing/2014/main" id="{D81234F4-8A73-4D64-5C91-95E4F2EDFA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0" r="3327"/>
          <a:stretch>
            <a:fillRect/>
          </a:stretch>
        </p:blipFill>
        <p:spPr>
          <a:xfrm>
            <a:off x="633999" y="640081"/>
            <a:ext cx="5462001" cy="505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2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D91BE-A603-1AA3-141A-27882DD3E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009" y="95694"/>
            <a:ext cx="4326457" cy="3049165"/>
          </a:xfrm>
        </p:spPr>
        <p:txBody>
          <a:bodyPr anchor="ctr">
            <a:normAutofit fontScale="90000"/>
          </a:bodyPr>
          <a:lstStyle/>
          <a:p>
            <a:pPr algn="r"/>
            <a:r>
              <a:rPr lang="en-US" sz="2600" dirty="0"/>
              <a:t>: </a:t>
            </a:r>
            <a:br>
              <a:rPr lang="en-US" sz="2600" dirty="0"/>
            </a:br>
            <a:br>
              <a:rPr lang="en-US" sz="2600" dirty="0"/>
            </a:br>
            <a:r>
              <a:rPr lang="en-US" sz="2200" dirty="0"/>
              <a:t>Dataset: v4.0.0 TUH DPATH Breast data: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/>
              <a:t>-Pre-processed with 256x256</a:t>
            </a:r>
            <a:br>
              <a:rPr lang="en-US" sz="2200" dirty="0"/>
            </a:br>
            <a:r>
              <a:rPr lang="en-US" sz="2200" dirty="0"/>
              <a:t>Discrete Cosine Transform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/>
              <a:t>- 9 Classes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/>
              <a:t>-Colsanitas dataset (544 whole slide images – University Bogata Columbia)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07C3B-8968-FD1D-2FE3-AAAEC6F08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0818" y="1166910"/>
            <a:ext cx="5968181" cy="4938851"/>
          </a:xfrm>
        </p:spPr>
        <p:txBody>
          <a:bodyPr anchor="ctr">
            <a:normAutofit fontScale="92500"/>
          </a:bodyPr>
          <a:lstStyle/>
          <a:p>
            <a:r>
              <a:rPr lang="en-US" dirty="0"/>
              <a:t>Global Cancer Statistics 2020:</a:t>
            </a:r>
          </a:p>
          <a:p>
            <a:r>
              <a:rPr lang="en-US" dirty="0"/>
              <a:t>- Most common cause of cancer-related mortalities in female population worldwide</a:t>
            </a:r>
          </a:p>
          <a:p>
            <a:r>
              <a:rPr lang="en-US" dirty="0"/>
              <a:t>- Manual interpretation of histopathology time consuming, error prone, slow results led to disease progression and poor prognosis. </a:t>
            </a:r>
          </a:p>
          <a:p>
            <a:r>
              <a:rPr lang="en-US" dirty="0"/>
              <a:t>- Machine Learning to the rescue.</a:t>
            </a:r>
          </a:p>
          <a:p>
            <a:r>
              <a:rPr lang="en-US" dirty="0"/>
              <a:t>- CNNs most successful. Historical CNNs - </a:t>
            </a:r>
            <a:r>
              <a:rPr lang="en-US" dirty="0" err="1"/>
              <a:t>AlexNet</a:t>
            </a:r>
            <a:r>
              <a:rPr lang="en-US" dirty="0"/>
              <a:t> (ImageNet dataset 2012), VGG (smaller kernels/filters 2014), </a:t>
            </a:r>
            <a:r>
              <a:rPr lang="en-US" dirty="0" err="1"/>
              <a:t>ResNet</a:t>
            </a:r>
            <a:r>
              <a:rPr lang="en-US" dirty="0"/>
              <a:t> </a:t>
            </a:r>
          </a:p>
        </p:txBody>
      </p:sp>
      <p:pic>
        <p:nvPicPr>
          <p:cNvPr id="11" name="Picture 10" descr="A graph of blue bars&#10;&#10;AI-generated content may be incorrect.">
            <a:extLst>
              <a:ext uri="{FF2B5EF4-FFF2-40B4-BE49-F238E27FC236}">
                <a16:creationId xmlns:a16="http://schemas.microsoft.com/office/drawing/2014/main" id="{FD2A02CA-A0E0-69A3-BB74-E0BADCFA7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53" y="3232299"/>
            <a:ext cx="4879889" cy="30491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E03CCC-CDEA-B390-2962-06E8EAEC407B}"/>
              </a:ext>
            </a:extLst>
          </p:cNvPr>
          <p:cNvSpPr txBox="1"/>
          <p:nvPr/>
        </p:nvSpPr>
        <p:spPr>
          <a:xfrm>
            <a:off x="5996763" y="202020"/>
            <a:ext cx="46570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Breast Cancer Image Classification </a:t>
            </a:r>
          </a:p>
        </p:txBody>
      </p:sp>
    </p:spTree>
    <p:extLst>
      <p:ext uri="{BB962C8B-B14F-4D97-AF65-F5344CB8AC3E}">
        <p14:creationId xmlns:p14="http://schemas.microsoft.com/office/powerpoint/2010/main" val="304315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024828-DD67-3C60-2369-B96C9030FC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6726" y="1661940"/>
                <a:ext cx="6213654" cy="4328158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600" b="1" dirty="0"/>
                  <a:t>Simple CNN VGG approach 6 layers: </a:t>
                </a:r>
                <a:r>
                  <a:rPr lang="en-US" sz="2600" b="1" dirty="0" err="1"/>
                  <a:t>Keras</a:t>
                </a:r>
                <a:r>
                  <a:rPr lang="en-US" sz="2600" b="1" dirty="0"/>
                  <a:t> API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000" dirty="0"/>
                  <a:t>- Low computational cost to tune parameters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000" dirty="0"/>
                  <a:t>- Demonstrates approach to scale up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600" b="1" dirty="0"/>
                  <a:t>Layers: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000" dirty="0"/>
                  <a:t>- Edge Detection: 3 Convolutional Layers (64, 128, 256), 3x3 kernels,     </a:t>
                </a:r>
                <a:r>
                  <a:rPr lang="en-US" sz="2000" dirty="0" err="1"/>
                  <a:t>ReLU</a:t>
                </a:r>
                <a:r>
                  <a:rPr lang="en-US" sz="2000" dirty="0"/>
                  <a:t>, Max Pooling after first 2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000" dirty="0"/>
                  <a:t>- Flatten Layer – Roll out last convolution layer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000" dirty="0"/>
                  <a:t>- Fully Connect Dense Layer (512), Drop Out = 0.4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000" dirty="0"/>
                  <a:t>- Optimizer – Adam (learning rate = 1e-4)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000" dirty="0"/>
                  <a:t>- Sparse Categorical Cross-Entropy Loss Function </a:t>
                </a: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− </m:t>
                    </m:r>
                    <m:nary>
                      <m:naryPr>
                        <m:chr m:val="∑"/>
                        <m:limLoc m:val="undOvr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𝑦𝑖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func>
                          <m:func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nary>
                  </m:oMath>
                </a14:m>
                <a:r>
                  <a:rPr lang="en-US" sz="2000" dirty="0"/>
                  <a:t>. </a:t>
                </a:r>
              </a:p>
              <a:p>
                <a:pPr>
                  <a:lnSpc>
                    <a:spcPct val="100000"/>
                  </a:lnSpc>
                </a:pPr>
                <a:endParaRPr lang="en-US" sz="900" dirty="0"/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900" dirty="0"/>
              </a:p>
              <a:p>
                <a:pPr>
                  <a:lnSpc>
                    <a:spcPct val="100000"/>
                  </a:lnSpc>
                </a:pPr>
                <a:endParaRPr lang="en-US" sz="9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024828-DD67-3C60-2369-B96C9030FC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6726" y="1661940"/>
                <a:ext cx="6213654" cy="4328158"/>
              </a:xfrm>
              <a:blipFill>
                <a:blip r:embed="rId2"/>
                <a:stretch>
                  <a:fillRect l="-1222" t="-2053" r="-611" b="-140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A7F76DA-9568-9BE1-8712-2DED1BFC6289}"/>
              </a:ext>
            </a:extLst>
          </p:cNvPr>
          <p:cNvSpPr txBox="1"/>
          <p:nvPr/>
        </p:nvSpPr>
        <p:spPr>
          <a:xfrm>
            <a:off x="6679819" y="1724105"/>
            <a:ext cx="5235455" cy="4390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Batch Sizes: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32, 64, 128</a:t>
            </a:r>
          </a:p>
          <a:p>
            <a:pPr marL="91440" indent="-91440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- 32 had the best results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Class weights: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Applied to each class during Loss calculation in Stochastic Gradient Decent</a:t>
            </a:r>
          </a:p>
          <a:p>
            <a:pPr marL="91440" indent="-91440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Based on frequency and heuristics 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Learning Rate Scheduler:</a:t>
            </a:r>
          </a:p>
          <a:p>
            <a:pPr marL="91440" indent="-91440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Slow rate 0.00008 for epochs 1-4</a:t>
            </a:r>
          </a:p>
          <a:p>
            <a:pPr marL="91440" indent="-91440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Increase learning epochs 5-15</a:t>
            </a:r>
          </a:p>
          <a:p>
            <a:pPr marL="91440" indent="-91440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Slow learning for fine-tuning weights in final epoch.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2FFF2EE-01EC-C0D2-BCFE-4397E8E46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705" y="124495"/>
            <a:ext cx="6493042" cy="870116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CNN Structure </a:t>
            </a:r>
          </a:p>
        </p:txBody>
      </p:sp>
    </p:spTree>
    <p:extLst>
      <p:ext uri="{BB962C8B-B14F-4D97-AF65-F5344CB8AC3E}">
        <p14:creationId xmlns:p14="http://schemas.microsoft.com/office/powerpoint/2010/main" val="3624199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DCCDB-E22B-36CB-385C-3F62C335C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0274" y="144288"/>
            <a:ext cx="4334634" cy="52957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200" b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CNNs Visual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850957-E4C9-DC27-2A3D-4098BB637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19" y="946484"/>
            <a:ext cx="6897189" cy="54945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942DE30-1F68-2902-20F7-D7E1472B4F3B}"/>
              </a:ext>
            </a:extLst>
          </p:cNvPr>
          <p:cNvSpPr txBox="1"/>
          <p:nvPr/>
        </p:nvSpPr>
        <p:spPr>
          <a:xfrm>
            <a:off x="7668127" y="3850105"/>
            <a:ext cx="41869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Citation: </a:t>
            </a:r>
            <a:r>
              <a:rPr lang="en-US" dirty="0"/>
              <a:t>Cai L, Gao J, Zhao D. A review of the application of deep learning in medical image classification and segmentation. Ann </a:t>
            </a:r>
            <a:r>
              <a:rPr lang="en-US" dirty="0" err="1"/>
              <a:t>Transl</a:t>
            </a:r>
            <a:r>
              <a:rPr lang="en-US" dirty="0"/>
              <a:t> Med. 2020 Jun;8(11):713. </a:t>
            </a:r>
            <a:r>
              <a:rPr lang="en-US" dirty="0" err="1"/>
              <a:t>doi</a:t>
            </a:r>
            <a:r>
              <a:rPr lang="en-US" dirty="0"/>
              <a:t>: 10.21037/atm.2020.02.44. PMID: 32617333; PMCID: PMC7327346.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7439BF-617D-BD09-DBD9-1A2EE2D619A1}"/>
              </a:ext>
            </a:extLst>
          </p:cNvPr>
          <p:cNvSpPr txBox="1"/>
          <p:nvPr/>
        </p:nvSpPr>
        <p:spPr>
          <a:xfrm>
            <a:off x="7908759" y="976570"/>
            <a:ext cx="37057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CNN Layers</a:t>
            </a:r>
          </a:p>
          <a:p>
            <a:pPr marL="342900" indent="-342900">
              <a:buAutoNum type="arabicPeriod"/>
            </a:pPr>
            <a:r>
              <a:rPr lang="en-US" dirty="0"/>
              <a:t>Edges and Textures</a:t>
            </a:r>
          </a:p>
          <a:p>
            <a:pPr marL="342900" indent="-342900">
              <a:buAutoNum type="arabicPeriod"/>
            </a:pPr>
            <a:r>
              <a:rPr lang="en-US" dirty="0"/>
              <a:t>Shapes and patterns</a:t>
            </a:r>
          </a:p>
          <a:p>
            <a:pPr marL="342900" indent="-342900">
              <a:buAutoNum type="arabicPeriod"/>
            </a:pPr>
            <a:r>
              <a:rPr lang="en-US" dirty="0"/>
              <a:t>Objects</a:t>
            </a:r>
          </a:p>
          <a:p>
            <a:pPr marL="342900" indent="-342900">
              <a:buAutoNum type="arabicPeriod"/>
            </a:pPr>
            <a:r>
              <a:rPr lang="en-US" dirty="0"/>
              <a:t>Structures</a:t>
            </a:r>
          </a:p>
          <a:p>
            <a:r>
              <a:rPr lang="en-US" dirty="0"/>
              <a:t>5. Fully Connected Layer</a:t>
            </a:r>
          </a:p>
          <a:p>
            <a:r>
              <a:rPr lang="en-US" dirty="0"/>
              <a:t>6. Output for Classification  </a:t>
            </a:r>
          </a:p>
        </p:txBody>
      </p:sp>
    </p:spTree>
    <p:extLst>
      <p:ext uri="{BB962C8B-B14F-4D97-AF65-F5344CB8AC3E}">
        <p14:creationId xmlns:p14="http://schemas.microsoft.com/office/powerpoint/2010/main" val="334317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9E4C0-ED4F-1A2C-A11C-C6172E557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620"/>
            <a:ext cx="10515600" cy="1223043"/>
          </a:xfrm>
        </p:spPr>
        <p:txBody>
          <a:bodyPr/>
          <a:lstStyle/>
          <a:p>
            <a:pPr algn="ctr"/>
            <a:r>
              <a:rPr lang="en-US" b="1" dirty="0"/>
              <a:t>RNF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34048-3C7A-7ACD-39D4-F53E2918D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663"/>
            <a:ext cx="10515600" cy="4781300"/>
          </a:xfrm>
        </p:spPr>
        <p:txBody>
          <a:bodyPr/>
          <a:lstStyle/>
          <a:p>
            <a:r>
              <a:rPr lang="en-US" dirty="0"/>
              <a:t>Traditional Classifier </a:t>
            </a:r>
          </a:p>
          <a:p>
            <a:pPr lvl="1"/>
            <a:r>
              <a:rPr lang="en-US" dirty="0"/>
              <a:t>Histogram of Oriented Gradients (HOG) – allows model to detect irregular shapes and cell borders</a:t>
            </a:r>
          </a:p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500 – 1500 </a:t>
            </a:r>
            <a:r>
              <a:rPr lang="en-US" dirty="0" err="1"/>
              <a:t>n_estimators</a:t>
            </a:r>
            <a:r>
              <a:rPr lang="en-US" dirty="0"/>
              <a:t> (1000 trees optimal)</a:t>
            </a:r>
          </a:p>
          <a:p>
            <a:pPr lvl="2"/>
            <a:r>
              <a:rPr lang="en-US" dirty="0"/>
              <a:t>Increases stability by averaging out outliers e.g. staining artifacts</a:t>
            </a:r>
          </a:p>
          <a:p>
            <a:pPr lvl="1"/>
            <a:r>
              <a:rPr lang="en-US" dirty="0"/>
              <a:t>Maximum Depth 15 </a:t>
            </a:r>
          </a:p>
          <a:p>
            <a:pPr lvl="2"/>
            <a:r>
              <a:rPr lang="en-US" dirty="0"/>
              <a:t>Max questions/branches per tree (prevents overfitting)</a:t>
            </a:r>
          </a:p>
          <a:p>
            <a:pPr lvl="1"/>
            <a:r>
              <a:rPr lang="en-US" dirty="0"/>
              <a:t>Balanced Class weights</a:t>
            </a:r>
          </a:p>
          <a:p>
            <a:pPr lvl="2"/>
            <a:r>
              <a:rPr lang="en-US" dirty="0"/>
              <a:t>Accounts for classes with lower frequencies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906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E7ED6-6975-B429-E617-D064E47C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450"/>
            <a:ext cx="7010402" cy="959562"/>
          </a:xfrm>
        </p:spPr>
        <p:txBody>
          <a:bodyPr/>
          <a:lstStyle/>
          <a:p>
            <a:pPr algn="ctr"/>
            <a:r>
              <a:rPr lang="en-US" b="1" dirty="0"/>
              <a:t>CNN vs RNF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F07AC-BDE1-CE86-7F2B-A58791BE1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2821" y="1341939"/>
            <a:ext cx="5181600" cy="4879976"/>
          </a:xfrm>
        </p:spPr>
        <p:txBody>
          <a:bodyPr>
            <a:normAutofit/>
          </a:bodyPr>
          <a:lstStyle/>
          <a:p>
            <a:r>
              <a:rPr lang="en-US" dirty="0"/>
              <a:t>Results: </a:t>
            </a:r>
          </a:p>
          <a:p>
            <a:pPr lvl="1"/>
            <a:r>
              <a:rPr lang="en-US" dirty="0"/>
              <a:t>Model results are comparable </a:t>
            </a:r>
          </a:p>
          <a:p>
            <a:pPr lvl="1"/>
            <a:r>
              <a:rPr lang="en-US" dirty="0"/>
              <a:t>RNF is generalizing better</a:t>
            </a:r>
          </a:p>
          <a:p>
            <a:pPr lvl="1"/>
            <a:r>
              <a:rPr lang="en-US" dirty="0"/>
              <a:t>CNN is overfitting during Training but has some ability to generalize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Small models can classify pathology data with 9 classes and are extremely efficient.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Scale up the approach, introduce segmentation  and encoder/decoder loops.</a:t>
            </a:r>
          </a:p>
          <a:p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B078AA9-A859-49EB-2AB8-F9EE15A705F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74889441"/>
              </p:ext>
            </p:extLst>
          </p:nvPr>
        </p:nvGraphicFramePr>
        <p:xfrm>
          <a:off x="6181061" y="307212"/>
          <a:ext cx="5181600" cy="3275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842">
                  <a:extLst>
                    <a:ext uri="{9D8B030D-6E8A-4147-A177-3AD203B41FA5}">
                      <a16:colId xmlns:a16="http://schemas.microsoft.com/office/drawing/2014/main" val="2859219512"/>
                    </a:ext>
                  </a:extLst>
                </a:gridCol>
                <a:gridCol w="1126958">
                  <a:extLst>
                    <a:ext uri="{9D8B030D-6E8A-4147-A177-3AD203B41FA5}">
                      <a16:colId xmlns:a16="http://schemas.microsoft.com/office/drawing/2014/main" val="1101092739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9554061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839188261"/>
                    </a:ext>
                  </a:extLst>
                </a:gridCol>
              </a:tblGrid>
              <a:tr h="1091922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Algorithm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Train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Dev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Eval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261175"/>
                  </a:ext>
                </a:extLst>
              </a:tr>
              <a:tr h="1091922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  <a:p>
                      <a:pPr algn="ctr"/>
                      <a:r>
                        <a:rPr lang="en-US" b="1" dirty="0"/>
                        <a:t>CNN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3.5636%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52.8652%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54.7711%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30" marR="36830" marT="0" marB="0" anchor="ctr"/>
                </a:tc>
                <a:extLst>
                  <a:ext uri="{0D108BD9-81ED-4DB2-BD59-A6C34878D82A}">
                    <a16:rowId xmlns:a16="http://schemas.microsoft.com/office/drawing/2014/main" val="2378727686"/>
                  </a:ext>
                </a:extLst>
              </a:tr>
              <a:tr h="1091922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  <a:p>
                      <a:pPr algn="ctr"/>
                      <a:r>
                        <a:rPr lang="en-US" b="1" dirty="0"/>
                        <a:t>RNF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19.0201%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53.9701%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53.9789%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30" marR="36830" marT="0" marB="0" anchor="ctr"/>
                </a:tc>
                <a:extLst>
                  <a:ext uri="{0D108BD9-81ED-4DB2-BD59-A6C34878D82A}">
                    <a16:rowId xmlns:a16="http://schemas.microsoft.com/office/drawing/2014/main" val="2099138110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72E2B471-3EB1-4BDD-E4C3-74FD82418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121" y="3689498"/>
            <a:ext cx="5181600" cy="264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90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AD636-DB7F-4CB8-1473-DE5992CB1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272" y="85557"/>
            <a:ext cx="7181455" cy="941857"/>
          </a:xfrm>
        </p:spPr>
        <p:txBody>
          <a:bodyPr/>
          <a:lstStyle/>
          <a:p>
            <a:r>
              <a:rPr lang="en-US" b="1" dirty="0"/>
              <a:t>CNN Individual Class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8E7D6-CA66-4C54-699F-DC63614154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46738" y="5805256"/>
            <a:ext cx="5575773" cy="941857"/>
          </a:xfrm>
        </p:spPr>
        <p:txBody>
          <a:bodyPr>
            <a:normAutofit/>
          </a:bodyPr>
          <a:lstStyle/>
          <a:p>
            <a:r>
              <a:rPr lang="en-US" dirty="0"/>
              <a:t>CNN and RNF models had high error for </a:t>
            </a:r>
            <a:r>
              <a:rPr lang="en-US" dirty="0" err="1"/>
              <a:t>dcis</a:t>
            </a:r>
            <a:r>
              <a:rPr lang="en-US" dirty="0"/>
              <a:t> and </a:t>
            </a:r>
            <a:r>
              <a:rPr lang="en-US" dirty="0" err="1"/>
              <a:t>indic</a:t>
            </a:r>
            <a:r>
              <a:rPr lang="en-US" dirty="0"/>
              <a:t> (cancers)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5308FD-237D-A994-2F69-46FFDA624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088" y="1420804"/>
            <a:ext cx="6159695" cy="42782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5A386-BD40-0E16-CFCB-31FED4317010}"/>
              </a:ext>
            </a:extLst>
          </p:cNvPr>
          <p:cNvSpPr txBox="1"/>
          <p:nvPr/>
        </p:nvSpPr>
        <p:spPr>
          <a:xfrm>
            <a:off x="6948657" y="908251"/>
            <a:ext cx="3747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+mj-lt"/>
                <a:ea typeface="+mj-ea"/>
                <a:cs typeface="+mj-cs"/>
              </a:rPr>
              <a:t>CNN results by Class</a:t>
            </a:r>
            <a:endParaRPr lang="en-US" sz="32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F5B70A-6401-4793-2551-EC6D1F7C4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17" y="1527008"/>
            <a:ext cx="5623758" cy="41720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49A101-392F-4A2A-E44F-7A6AF802D1D6}"/>
              </a:ext>
            </a:extLst>
          </p:cNvPr>
          <p:cNvSpPr txBox="1"/>
          <p:nvPr/>
        </p:nvSpPr>
        <p:spPr>
          <a:xfrm>
            <a:off x="1063256" y="836028"/>
            <a:ext cx="3944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RNF result by Class</a:t>
            </a:r>
          </a:p>
        </p:txBody>
      </p:sp>
    </p:spTree>
    <p:extLst>
      <p:ext uri="{BB962C8B-B14F-4D97-AF65-F5344CB8AC3E}">
        <p14:creationId xmlns:p14="http://schemas.microsoft.com/office/powerpoint/2010/main" val="1718604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EFD28-C2DF-5907-5AA8-ED0608F62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32" y="27562"/>
            <a:ext cx="4150895" cy="828258"/>
          </a:xfrm>
        </p:spPr>
        <p:txBody>
          <a:bodyPr/>
          <a:lstStyle/>
          <a:p>
            <a:r>
              <a:rPr lang="en-US" b="1" dirty="0"/>
              <a:t>Paths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30C7B-5135-461F-DEA9-815BF7799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726" y="855820"/>
            <a:ext cx="4840706" cy="3994149"/>
          </a:xfrm>
        </p:spPr>
        <p:txBody>
          <a:bodyPr>
            <a:normAutofit/>
          </a:bodyPr>
          <a:lstStyle/>
          <a:p>
            <a:r>
              <a:rPr lang="en-US" sz="2600" dirty="0"/>
              <a:t>EB7, EB3 Vision System for </a:t>
            </a:r>
            <a:r>
              <a:rPr lang="en-US" sz="2600" dirty="0" err="1"/>
              <a:t>InnoScan</a:t>
            </a:r>
            <a:endParaRPr lang="en-US" sz="2600" dirty="0"/>
          </a:p>
          <a:p>
            <a:r>
              <a:rPr lang="en-US" sz="2600" dirty="0" err="1"/>
              <a:t>ViT</a:t>
            </a:r>
            <a:endParaRPr lang="en-US" sz="2600" dirty="0"/>
          </a:p>
          <a:p>
            <a:r>
              <a:rPr lang="en-US" sz="2600" dirty="0"/>
              <a:t>DenseNet121</a:t>
            </a:r>
          </a:p>
          <a:p>
            <a:r>
              <a:rPr lang="en-US" sz="2600" dirty="0"/>
              <a:t>Encode/Decoder Architextures</a:t>
            </a:r>
          </a:p>
          <a:p>
            <a:r>
              <a:rPr lang="en-US" sz="2600" dirty="0"/>
              <a:t>Exception (97% Acc and above)</a:t>
            </a:r>
          </a:p>
          <a:p>
            <a:pPr lvl="1"/>
            <a:r>
              <a:rPr lang="en-US" sz="2600" dirty="0"/>
              <a:t>Short cuts between convolution blocks similar to </a:t>
            </a:r>
            <a:r>
              <a:rPr lang="en-US" sz="2600" dirty="0" err="1"/>
              <a:t>ResNEt</a:t>
            </a:r>
            <a:r>
              <a:rPr lang="en-US" sz="2600" dirty="0"/>
              <a:t>. 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A60251-4715-5BD6-DD82-C8F96467F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432" y="220067"/>
            <a:ext cx="6946231" cy="60102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693B78-5CC8-2C45-E0D0-4B5431DC5984}"/>
              </a:ext>
            </a:extLst>
          </p:cNvPr>
          <p:cNvSpPr txBox="1"/>
          <p:nvPr/>
        </p:nvSpPr>
        <p:spPr>
          <a:xfrm>
            <a:off x="128337" y="4889095"/>
            <a:ext cx="49890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Citation: </a:t>
            </a:r>
            <a:r>
              <a:rPr lang="en-US" dirty="0"/>
              <a:t>Hameed, Z., Garcia-</a:t>
            </a:r>
            <a:r>
              <a:rPr lang="en-US" dirty="0" err="1"/>
              <a:t>Zapirain</a:t>
            </a:r>
            <a:r>
              <a:rPr lang="en-US" dirty="0"/>
              <a:t>, B., Aguirre, J.J. </a:t>
            </a:r>
            <a:r>
              <a:rPr lang="en-US" i="1" dirty="0"/>
              <a:t>et al.</a:t>
            </a:r>
            <a:r>
              <a:rPr lang="en-US" dirty="0"/>
              <a:t> Multiclass classification of breast cancer histopathology images using multilevel features of deep convolutional neural network. </a:t>
            </a:r>
            <a:r>
              <a:rPr lang="en-US" i="1" dirty="0"/>
              <a:t>Sci Rep</a:t>
            </a:r>
            <a:r>
              <a:rPr lang="en-US" dirty="0"/>
              <a:t> </a:t>
            </a:r>
            <a:r>
              <a:rPr lang="en-US" b="1" dirty="0"/>
              <a:t>12</a:t>
            </a:r>
            <a:r>
              <a:rPr lang="en-US" dirty="0"/>
              <a:t>, 15600 (2022). https://</a:t>
            </a:r>
            <a:r>
              <a:rPr lang="en-US" dirty="0" err="1"/>
              <a:t>doi.org</a:t>
            </a:r>
            <a:r>
              <a:rPr lang="en-US" dirty="0"/>
              <a:t>/10.1038/s41598-022-19278-2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178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F41C5-AAEE-26E7-AF7E-BD9FB6E32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279" y="363634"/>
            <a:ext cx="10515600" cy="85951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C3F90-636C-F59D-7704-39A3A1959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279" y="1283509"/>
            <a:ext cx="6369535" cy="4596295"/>
          </a:xfrm>
        </p:spPr>
        <p:txBody>
          <a:bodyPr/>
          <a:lstStyle/>
          <a:p>
            <a:r>
              <a:rPr lang="en-US" dirty="0"/>
              <a:t>CNF and RNF similar in performance.</a:t>
            </a:r>
          </a:p>
          <a:p>
            <a:r>
              <a:rPr lang="en-US" dirty="0"/>
              <a:t>Both models have high errors for particular classes.</a:t>
            </a:r>
          </a:p>
          <a:p>
            <a:r>
              <a:rPr lang="en-US" dirty="0"/>
              <a:t>Pathologists can use SOTA models to assist in classification to ID cancer patients earlier increasing probability of good </a:t>
            </a:r>
            <a:r>
              <a:rPr lang="en-US" dirty="0" err="1"/>
              <a:t>propnosis</a:t>
            </a:r>
            <a:r>
              <a:rPr lang="en-US" dirty="0"/>
              <a:t>.</a:t>
            </a:r>
          </a:p>
          <a:p>
            <a:r>
              <a:rPr lang="en-US" dirty="0"/>
              <a:t>Combine models, add date, Transfer Learning with SOTA models.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34EC00-C529-E710-AABF-009E7793B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7044" y="1343141"/>
            <a:ext cx="4848969" cy="423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244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153</TotalTime>
  <Words>650</Words>
  <Application>Microsoft Macintosh PowerPoint</Application>
  <PresentationFormat>Widescreen</PresentationFormat>
  <Paragraphs>92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Office 2013 - 2022 Theme</vt:lpstr>
      <vt:lpstr>Histopathology Oncology Image Classification   CNN vs  RNF  - Bernard Krasnisky </vt:lpstr>
      <vt:lpstr>:   Dataset: v4.0.0 TUH DPATH Breast data:  -Pre-processed with 256x256 Discrete Cosine Transform  - 9 Classes  -Colsanitas dataset (544 whole slide images – University Bogata Columbia)</vt:lpstr>
      <vt:lpstr>CNN Structure </vt:lpstr>
      <vt:lpstr>CNNs Visual </vt:lpstr>
      <vt:lpstr>RNF Model</vt:lpstr>
      <vt:lpstr>CNN vs RNF Results</vt:lpstr>
      <vt:lpstr>CNN Individual Class Errors</vt:lpstr>
      <vt:lpstr>Paths Forward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Bernard John Krasnisky</dc:creator>
  <cp:lastModifiedBy>Bernard John Krasnisky</cp:lastModifiedBy>
  <cp:revision>1</cp:revision>
  <dcterms:created xsi:type="dcterms:W3CDTF">2026-05-01T07:04:48Z</dcterms:created>
  <dcterms:modified xsi:type="dcterms:W3CDTF">2026-05-01T09:38:11Z</dcterms:modified>
</cp:coreProperties>
</file>