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86" r:id="rId7"/>
    <p:sldId id="289" r:id="rId8"/>
    <p:sldId id="300" r:id="rId9"/>
    <p:sldId id="301" r:id="rId10"/>
    <p:sldId id="306" r:id="rId11"/>
    <p:sldId id="299" r:id="rId12"/>
    <p:sldId id="302" r:id="rId13"/>
    <p:sldId id="303" r:id="rId14"/>
    <p:sldId id="304" r:id="rId15"/>
    <p:sldId id="30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5646" autoAdjust="0"/>
  </p:normalViewPr>
  <p:slideViewPr>
    <p:cSldViewPr snapToGrid="0">
      <p:cViewPr varScale="1">
        <p:scale>
          <a:sx n="106" d="100"/>
          <a:sy n="106" d="100"/>
        </p:scale>
        <p:origin x="798" y="96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5/2/2025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021117-037D-3F18-CD1A-16C38871E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EF89A3-EC46-7E2A-9E83-29F8A00E99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9A36CA-0F12-4D51-CE52-B86C52EFE5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D296-83A8-4F85-2E87-D8AF4F49E2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97CFF-6D6F-E14C-CCF4-04B1DD5D4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D6BA8C-1D6C-6450-2C8A-CDF9E5E252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5B9D14-38B7-D168-83ED-F4C80E6712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6DD70-EAB9-C0B6-EC3B-0F932675E6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3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C46C8E-AF38-F75B-244F-2CCEF6A22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0FEE08-EC2E-1E4D-F9AB-8753BDA814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EF77EBB-CE8C-386F-67B4-26A95CC255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0407FB-D3D5-F395-3AFA-6AB2AA8102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60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7FFD3A-2AB8-F0AD-D584-C3BDCED89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1CC13B-4FB6-23E1-F340-31151247C5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F350CA-DE43-40B2-46D9-3DCCF560A2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1176A-C43E-EE84-F8BE-540A12507C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165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8D3813-D19A-AD80-4DC7-58B278941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A2CFCF-724A-420F-EB6F-46ED7AF4A4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8E9B74-4851-8441-5F43-0CA84D5272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9FEA7-3ADA-B169-8FAB-4B1B149BCA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2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3F58FF-BE85-392C-917C-661884898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FA4093-13E5-70B2-11D9-43C4ECC622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F59357-7946-8E2E-2607-D27B7DD381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899AD-6194-C870-8FCC-4CC80B0232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4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anchor="ctr" anchorCtr="0">
            <a:noAutofit/>
          </a:bodyPr>
          <a:lstStyle>
            <a:lvl1pPr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6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1" r:id="rId4"/>
    <p:sldLayoutId id="2147483659" r:id="rId5"/>
    <p:sldLayoutId id="2147483668" r:id="rId6"/>
    <p:sldLayoutId id="2147483669" r:id="rId7"/>
    <p:sldLayoutId id="2147483661" r:id="rId8"/>
    <p:sldLayoutId id="2147483666" r:id="rId9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8392966" cy="3830130"/>
          </a:xfrm>
        </p:spPr>
        <p:txBody>
          <a:bodyPr/>
          <a:lstStyle/>
          <a:p>
            <a:r>
              <a:rPr lang="en-US" b="0" dirty="0"/>
              <a:t>ML Models for DCT Data</a:t>
            </a:r>
            <a:br>
              <a:rPr lang="en-US" b="0" dirty="0"/>
            </a:br>
            <a:r>
              <a:rPr lang="en-US" sz="1400" b="0" dirty="0"/>
              <a:t>ECE 8527 Final Project</a:t>
            </a:r>
            <a:br>
              <a:rPr lang="en-US" sz="1400" b="0" dirty="0"/>
            </a:br>
            <a:r>
              <a:rPr lang="en-US" sz="1100" b="0" dirty="0"/>
              <a:t>Zephan Joseph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1AC55-1F91-7C11-BD32-029EE99AF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2DCD007-C792-DEC3-198B-DF152D37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 anchor="b">
            <a:normAutofit/>
          </a:bodyPr>
          <a:lstStyle/>
          <a:p>
            <a:r>
              <a:rPr lang="en-US" dirty="0"/>
              <a:t>Training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FB5C3-9687-EBD6-0C13-7BFCD66E17D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096000" y="2346891"/>
            <a:ext cx="5431949" cy="3297547"/>
          </a:xfrm>
        </p:spPr>
        <p:txBody>
          <a:bodyPr>
            <a:normAutofit/>
          </a:bodyPr>
          <a:lstStyle/>
          <a:p>
            <a:pPr marL="569214" lvl="1" indent="-285750"/>
            <a:r>
              <a:rPr lang="en-US" sz="1700" dirty="0"/>
              <a:t>Trained over 40 epochs</a:t>
            </a:r>
          </a:p>
          <a:p>
            <a:pPr marL="569214" lvl="1" indent="-285750"/>
            <a:r>
              <a:rPr lang="en-US" sz="1700" dirty="0" err="1"/>
              <a:t>xb</a:t>
            </a:r>
            <a:r>
              <a:rPr lang="en-US" sz="1700" dirty="0"/>
              <a:t> and </a:t>
            </a:r>
            <a:r>
              <a:rPr lang="en-US" sz="1700" dirty="0" err="1"/>
              <a:t>yb</a:t>
            </a:r>
            <a:endParaRPr lang="en-US" sz="1700" dirty="0"/>
          </a:p>
          <a:p>
            <a:pPr marL="569214" lvl="1" indent="-285750"/>
            <a:r>
              <a:rPr lang="en-US" sz="1700" dirty="0"/>
              <a:t>Smaller batches of features and labels</a:t>
            </a:r>
          </a:p>
          <a:p>
            <a:pPr marL="569214" lvl="1" indent="-285750"/>
            <a:r>
              <a:rPr lang="en-US" sz="1700" dirty="0"/>
              <a:t>Compute cross-entropy loss in each iteration, comparing predictions to true labels</a:t>
            </a:r>
          </a:p>
          <a:p>
            <a:pPr marL="569214" lvl="1" indent="-285750"/>
            <a:r>
              <a:rPr lang="en-US" sz="1700" dirty="0"/>
              <a:t>Perform backpropagation to compute loss</a:t>
            </a:r>
          </a:p>
          <a:p>
            <a:pPr marL="569214" lvl="1" indent="-285750"/>
            <a:r>
              <a:rPr lang="en-US" sz="1700" dirty="0"/>
              <a:t>Use </a:t>
            </a:r>
            <a:r>
              <a:rPr lang="en-US" sz="1700" dirty="0" err="1"/>
              <a:t>adamW</a:t>
            </a:r>
            <a:r>
              <a:rPr lang="en-US" sz="1700" dirty="0"/>
              <a:t> (</a:t>
            </a:r>
            <a:r>
              <a:rPr lang="en-US" sz="1700" dirty="0" err="1"/>
              <a:t>optimizer.step</a:t>
            </a:r>
            <a:r>
              <a:rPr lang="en-US" sz="1700" dirty="0"/>
              <a:t>())</a:t>
            </a:r>
          </a:p>
          <a:p>
            <a:pPr marL="569214" lvl="1" indent="-285750"/>
            <a:r>
              <a:rPr lang="en-US" sz="1700" dirty="0"/>
              <a:t>Computes total loss and prints average loss for the epoch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DC5CAE-DBA6-C9E3-5F66-82EACAAFD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51" y="2918213"/>
            <a:ext cx="5309508" cy="215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96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0774E-F9EA-F98E-47B8-ABC328279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9A0575-4F0F-1C87-E3BD-EB50EDCC5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 anchor="b">
            <a:normAutofit/>
          </a:bodyPr>
          <a:lstStyle/>
          <a:p>
            <a:r>
              <a:rPr lang="en-US" dirty="0"/>
              <a:t>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BAC8B-50BB-BBB4-FB94-581B99F7B45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94661" y="3337004"/>
            <a:ext cx="5431949" cy="1317324"/>
          </a:xfrm>
        </p:spPr>
        <p:txBody>
          <a:bodyPr>
            <a:normAutofit/>
          </a:bodyPr>
          <a:lstStyle/>
          <a:p>
            <a:pPr marL="569214" lvl="1" indent="-285750"/>
            <a:r>
              <a:rPr lang="en-US" sz="1700" dirty="0"/>
              <a:t>Load and reshape training features into tensors</a:t>
            </a:r>
          </a:p>
          <a:p>
            <a:pPr marL="569214" lvl="1" indent="-285750"/>
            <a:r>
              <a:rPr lang="en-US" sz="1700" dirty="0"/>
              <a:t>Applies normalization like the training loop</a:t>
            </a:r>
          </a:p>
          <a:p>
            <a:pPr marL="569214" lvl="1" indent="-285750"/>
            <a:r>
              <a:rPr lang="en-US" sz="1700" dirty="0"/>
              <a:t>Argmax takes the predicted class label for each sample from logits</a:t>
            </a:r>
          </a:p>
          <a:p>
            <a:pPr marL="569214" lvl="1" indent="-285750"/>
            <a:endParaRPr lang="en-US" sz="1700" dirty="0"/>
          </a:p>
          <a:p>
            <a:pPr marL="569214" lvl="1" indent="-285750"/>
            <a:endParaRPr lang="en-US" sz="17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190B6A-F6C3-A68B-E4B9-043D49D479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492" y="2609585"/>
            <a:ext cx="4829849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9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EC7A9-B254-3ADA-90B4-80CA27A69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71600"/>
            <a:ext cx="9434116" cy="4114800"/>
          </a:xfrm>
        </p:spPr>
        <p:txBody>
          <a:bodyPr/>
          <a:lstStyle/>
          <a:p>
            <a:r>
              <a:rPr lang="en-US" u="sng" dirty="0"/>
              <a:t>Results</a:t>
            </a:r>
            <a:br>
              <a:rPr lang="en-US" dirty="0"/>
            </a:br>
            <a:r>
              <a:rPr lang="en-US" dirty="0"/>
              <a:t>Train: score =    12.2269% </a:t>
            </a:r>
            <a:br>
              <a:rPr lang="en-US" dirty="0"/>
            </a:br>
            <a:r>
              <a:rPr lang="en-US" dirty="0"/>
              <a:t>Dev: score =    12.2074%</a:t>
            </a:r>
          </a:p>
        </p:txBody>
      </p:sp>
    </p:spTree>
    <p:extLst>
      <p:ext uri="{BB962C8B-B14F-4D97-AF65-F5344CB8AC3E}">
        <p14:creationId xmlns:p14="http://schemas.microsoft.com/office/powerpoint/2010/main" val="33459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43109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Tx/>
              <a:buChar char="-"/>
            </a:pPr>
            <a:r>
              <a:rPr lang="en-US" sz="2000" dirty="0"/>
              <a:t>256x256 DCT of a digital pathology image</a:t>
            </a:r>
          </a:p>
          <a:p>
            <a:pPr marL="457200" indent="-457200">
              <a:buFontTx/>
              <a:buChar char="-"/>
            </a:pPr>
            <a:r>
              <a:rPr lang="en-US" sz="2000" dirty="0"/>
              <a:t>8 coefficients: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b="1" dirty="0"/>
              <a:t> 0 = 'norm'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dirty="0"/>
              <a:t> 1 = '</a:t>
            </a:r>
            <a:r>
              <a:rPr lang="en-US" sz="1050" dirty="0" err="1"/>
              <a:t>artf</a:t>
            </a:r>
            <a:r>
              <a:rPr lang="en-US" sz="1050" dirty="0"/>
              <a:t>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b="1" dirty="0"/>
              <a:t> 2 = '</a:t>
            </a:r>
            <a:r>
              <a:rPr lang="en-US" sz="1050" b="1" dirty="0" err="1"/>
              <a:t>nneo</a:t>
            </a:r>
            <a:r>
              <a:rPr lang="en-US" sz="1050" b="1" dirty="0"/>
              <a:t>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b="1" dirty="0"/>
              <a:t> 3 = '</a:t>
            </a:r>
            <a:r>
              <a:rPr lang="en-US" sz="1050" b="1" dirty="0" err="1"/>
              <a:t>infl</a:t>
            </a:r>
            <a:r>
              <a:rPr lang="en-US" sz="1050" b="1" dirty="0"/>
              <a:t>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dirty="0"/>
              <a:t> 4 = 'susp'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b="1" dirty="0"/>
              <a:t> 5 = '</a:t>
            </a:r>
            <a:r>
              <a:rPr lang="en-US" sz="1050" b="1" dirty="0" err="1"/>
              <a:t>dcis</a:t>
            </a:r>
            <a:r>
              <a:rPr lang="en-US" sz="1050" b="1" dirty="0"/>
              <a:t>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b="1" dirty="0"/>
              <a:t> 6 = '</a:t>
            </a:r>
            <a:r>
              <a:rPr lang="en-US" sz="1050" b="1" dirty="0" err="1"/>
              <a:t>indc</a:t>
            </a:r>
            <a:r>
              <a:rPr lang="en-US" sz="1050" b="1" dirty="0"/>
              <a:t>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dirty="0"/>
              <a:t> 7 = 'null'</a:t>
            </a:r>
          </a:p>
          <a:p>
            <a:pPr marL="914400" lvl="1" indent="-457200">
              <a:lnSpc>
                <a:spcPct val="100000"/>
              </a:lnSpc>
              <a:buFontTx/>
              <a:buChar char="-"/>
            </a:pPr>
            <a:r>
              <a:rPr lang="en-US" sz="1050" b="1" dirty="0"/>
              <a:t> 8 = '</a:t>
            </a:r>
            <a:r>
              <a:rPr lang="en-US" sz="1050" b="1" dirty="0" err="1"/>
              <a:t>bckg</a:t>
            </a:r>
            <a:r>
              <a:rPr lang="en-US" sz="1050" b="1" dirty="0"/>
              <a:t>’</a:t>
            </a:r>
          </a:p>
          <a:p>
            <a:pPr marL="457200" indent="-457200">
              <a:buFontTx/>
              <a:buChar char="-"/>
            </a:pPr>
            <a:r>
              <a:rPr lang="en-US" sz="2000" dirty="0"/>
              <a:t>Our goal: develop a non-NN and NN based systems to classify data to be non-cancerous or data of interest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1" y="1371600"/>
            <a:ext cx="10167447" cy="4114800"/>
          </a:xfrm>
        </p:spPr>
        <p:txBody>
          <a:bodyPr/>
          <a:lstStyle/>
          <a:p>
            <a:r>
              <a:rPr lang="en-US" sz="4800" dirty="0"/>
              <a:t>1</a:t>
            </a:r>
            <a:r>
              <a:rPr lang="en-US" sz="4800" baseline="30000" dirty="0"/>
              <a:t>st</a:t>
            </a:r>
            <a:r>
              <a:rPr lang="en-US" sz="4800" dirty="0"/>
              <a:t> Model: Random Forest</a:t>
            </a:r>
          </a:p>
        </p:txBody>
      </p:sp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 anchor="b">
            <a:normAutofit/>
          </a:bodyPr>
          <a:lstStyle/>
          <a:p>
            <a:r>
              <a:rPr lang="en-US" dirty="0"/>
              <a:t>Random Forest</a:t>
            </a:r>
          </a:p>
        </p:txBody>
      </p:sp>
      <p:pic>
        <p:nvPicPr>
          <p:cNvPr id="4" name="Picture 3" descr="A screen shot of a computer program&#10;&#10;AI-generated content may be incorrect.">
            <a:extLst>
              <a:ext uri="{FF2B5EF4-FFF2-40B4-BE49-F238E27FC236}">
                <a16:creationId xmlns:a16="http://schemas.microsoft.com/office/drawing/2014/main" id="{8DD0FAAE-5CC2-2793-120D-A55DE3A6D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263" y="2023984"/>
            <a:ext cx="4069900" cy="3332832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F7743C-9A64-6DD7-26EC-7870E2484D2F}"/>
                  </a:ext>
                </a:extLst>
              </p:cNvPr>
              <p:cNvSpPr>
                <a:spLocks noGrp="1"/>
              </p:cNvSpPr>
              <p:nvPr>
                <p:ph idx="11"/>
              </p:nvPr>
            </p:nvSpPr>
            <p:spPr>
              <a:xfrm>
                <a:off x="6096000" y="1775571"/>
                <a:ext cx="5431949" cy="4440191"/>
              </a:xfrm>
            </p:spPr>
            <p:txBody>
              <a:bodyPr>
                <a:normAutofit lnSpcReduction="10000"/>
              </a:bodyPr>
              <a:lstStyle/>
              <a:p>
                <a:pPr marL="569214" lvl="1" indent="-285750"/>
                <a:r>
                  <a:rPr lang="en-US" sz="1700" dirty="0"/>
                  <a:t>1000 Trees</a:t>
                </a:r>
              </a:p>
              <a:p>
                <a:pPr marL="852678" lvl="2" indent="-285750"/>
                <a:r>
                  <a:rPr lang="en-US" sz="1700" dirty="0"/>
                  <a:t>More trees to improve stability and accuracy, useful for this data</a:t>
                </a:r>
              </a:p>
              <a:p>
                <a:pPr marL="569214" lvl="1" indent="-285750"/>
                <a:r>
                  <a:rPr lang="en-US" sz="1700" dirty="0"/>
                  <a:t>25 levels deep, split control,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7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𝑓𝑒𝑎𝑡𝑢𝑟𝑒𝑠</m:t>
                        </m:r>
                      </m:e>
                    </m:rad>
                  </m:oMath>
                </a14:m>
                <a:r>
                  <a:rPr lang="en-US" sz="1700" dirty="0"/>
                  <a:t> at each split</a:t>
                </a:r>
              </a:p>
              <a:p>
                <a:pPr marL="852678" lvl="2" indent="-285750"/>
                <a:r>
                  <a:rPr lang="en-US" sz="1700" dirty="0"/>
                  <a:t>Prevents overfitting, promote generalization, complex decision boundaries</a:t>
                </a:r>
              </a:p>
              <a:p>
                <a:pPr marL="852678" lvl="2" indent="-285750"/>
                <a:r>
                  <a:rPr lang="en-US" sz="1700" dirty="0"/>
                  <a:t>Introduce more randomness, improve generalization</a:t>
                </a:r>
              </a:p>
              <a:p>
                <a:pPr marL="569214" lvl="1" indent="-285750"/>
                <a:r>
                  <a:rPr lang="en-US" sz="1700" dirty="0"/>
                  <a:t>Bootstrapping</a:t>
                </a:r>
              </a:p>
              <a:p>
                <a:pPr marL="852678" lvl="2" indent="-285750"/>
                <a:r>
                  <a:rPr lang="en-US" sz="1700" dirty="0"/>
                  <a:t>Each tree is trained on bootstrapped sample</a:t>
                </a:r>
              </a:p>
              <a:p>
                <a:pPr marL="852678" lvl="2" indent="-285750"/>
                <a:r>
                  <a:rPr lang="en-US" sz="1700" dirty="0"/>
                  <a:t>Helps to diversify the trees</a:t>
                </a:r>
              </a:p>
              <a:p>
                <a:pPr marL="569214" lvl="1" indent="-285750"/>
                <a:r>
                  <a:rPr lang="en-US" sz="1700" dirty="0"/>
                  <a:t>Class weighting</a:t>
                </a:r>
              </a:p>
              <a:p>
                <a:pPr marL="852678" lvl="2" indent="-285750"/>
                <a:r>
                  <a:rPr lang="en-US" sz="1700" dirty="0"/>
                  <a:t>Adjusts weights to fight against class imbalance (bias)</a:t>
                </a:r>
              </a:p>
              <a:p>
                <a:pPr marL="569214" lvl="1" indent="-285750"/>
                <a:endParaRPr lang="en-US" sz="1700" dirty="0"/>
              </a:p>
              <a:p>
                <a:pPr marL="569214" lvl="1" indent="-285750"/>
                <a:endParaRPr lang="en-US" sz="17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AF7743C-9A64-6DD7-26EC-7870E2484D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1"/>
              </p:nvPr>
            </p:nvSpPr>
            <p:spPr>
              <a:xfrm>
                <a:off x="6096000" y="1775571"/>
                <a:ext cx="5431949" cy="4440191"/>
              </a:xfrm>
              <a:blipFill>
                <a:blip r:embed="rId4"/>
                <a:stretch>
                  <a:fillRect t="-1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0BB70-6342-6633-CBE7-41B15B3D9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E33AB8-21C1-B9B2-3BCC-30AFA82F6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 anchor="b">
            <a:normAutofit/>
          </a:bodyPr>
          <a:lstStyle/>
          <a:p>
            <a:r>
              <a:rPr lang="en-US" dirty="0"/>
              <a:t>Pre-Processing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569E0-866E-FADE-4650-2D3805ABEC9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/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Remove low-variance features</a:t>
            </a:r>
          </a:p>
          <a:p>
            <a:pPr marL="852678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Noise, negatively impacts generalization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Standardization</a:t>
            </a:r>
          </a:p>
          <a:p>
            <a:pPr marL="852678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Scales each feature to have 0 mean and similar variance</a:t>
            </a:r>
          </a:p>
          <a:p>
            <a:pPr marL="852678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Necessary for PCA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PCA</a:t>
            </a:r>
          </a:p>
          <a:p>
            <a:pPr marL="852678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Reduces dimensionality, helps with faster training and less overfitting</a:t>
            </a:r>
          </a:p>
          <a:p>
            <a:pPr marL="569214" lvl="1" indent="-285750"/>
            <a:endParaRPr lang="en-US" sz="1700" dirty="0"/>
          </a:p>
        </p:txBody>
      </p:sp>
      <p:pic>
        <p:nvPicPr>
          <p:cNvPr id="6" name="Picture 5" descr="A screenshot of a computer program&#10;&#10;AI-generated content may be incorrect.">
            <a:extLst>
              <a:ext uri="{FF2B5EF4-FFF2-40B4-BE49-F238E27FC236}">
                <a16:creationId xmlns:a16="http://schemas.microsoft.com/office/drawing/2014/main" id="{29D44357-B02D-02A8-93E7-B275D9F2F5D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818" b="3"/>
          <a:stretch/>
        </p:blipFill>
        <p:spPr>
          <a:xfrm>
            <a:off x="6283235" y="2023984"/>
            <a:ext cx="4663440" cy="3332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064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72EFA-43F7-9CA4-1ACD-3F39FCE84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18E9DF-45AB-1E80-E684-A677144BC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 anchor="b">
            <a:normAutofit/>
          </a:bodyPr>
          <a:lstStyle/>
          <a:p>
            <a:r>
              <a:rPr lang="en-US" dirty="0"/>
              <a:t>Model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102E9-65CD-AAE8-3D11-06582D5F518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/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Previous models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RNF over SVC</a:t>
            </a:r>
          </a:p>
          <a:p>
            <a:pPr marL="1117854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Better for high-dimensional data</a:t>
            </a:r>
          </a:p>
          <a:p>
            <a:pPr marL="1117854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Handles data with multiple classes better</a:t>
            </a:r>
          </a:p>
          <a:p>
            <a:pPr marL="1117854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Easily allows for bootstrapping</a:t>
            </a:r>
          </a:p>
          <a:p>
            <a:pPr marL="832104" lvl="2" indent="0">
              <a:buNone/>
            </a:pPr>
            <a:endParaRPr lang="en-US" sz="1700" dirty="0"/>
          </a:p>
          <a:p>
            <a:pPr marL="1117854" lvl="2" indent="-285750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569214" lvl="1" indent="-285750"/>
            <a:endParaRPr lang="en-US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FB0AD9-8C36-5081-A78E-FC4DDADF0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1069" y="2023984"/>
            <a:ext cx="4663438" cy="325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8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A3867-3050-57CF-C233-FDAA4A730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Results</a:t>
            </a:r>
            <a:br>
              <a:rPr lang="en-US" u="sng" dirty="0"/>
            </a:br>
            <a:r>
              <a:rPr lang="en-US" dirty="0"/>
              <a:t>Train: 0.61%</a:t>
            </a:r>
            <a:br>
              <a:rPr lang="en-US" dirty="0"/>
            </a:br>
            <a:r>
              <a:rPr lang="en-US" dirty="0"/>
              <a:t>Dev: 0.78%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7031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22AE6-8DCC-8C5C-5C04-E23B6C696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3E85-3BA9-20CC-CC5D-865B57E0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1" y="1371600"/>
            <a:ext cx="10167447" cy="4114800"/>
          </a:xfrm>
        </p:spPr>
        <p:txBody>
          <a:bodyPr/>
          <a:lstStyle/>
          <a:p>
            <a:r>
              <a:rPr lang="en-US" sz="4800" dirty="0"/>
              <a:t>2</a:t>
            </a:r>
            <a:r>
              <a:rPr lang="en-US" sz="4800" baseline="30000" dirty="0"/>
              <a:t>nd</a:t>
            </a:r>
            <a:r>
              <a:rPr lang="en-US" sz="4800" dirty="0"/>
              <a:t> Model: Convolutional Neural Network</a:t>
            </a:r>
          </a:p>
        </p:txBody>
      </p:sp>
    </p:spTree>
    <p:extLst>
      <p:ext uri="{BB962C8B-B14F-4D97-AF65-F5344CB8AC3E}">
        <p14:creationId xmlns:p14="http://schemas.microsoft.com/office/powerpoint/2010/main" val="4189299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05FAE-D15C-9DE4-92A2-D1D5E4ED2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073662B-8902-9BF8-8ECE-001820D6F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69008"/>
            <a:ext cx="9779183" cy="1706563"/>
          </a:xfrm>
        </p:spPr>
        <p:txBody>
          <a:bodyPr anchor="b">
            <a:normAutofit/>
          </a:bodyPr>
          <a:lstStyle/>
          <a:p>
            <a:r>
              <a:rPr lang="en-US" dirty="0"/>
              <a:t>CNN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2018C-FA69-E780-39DD-89FE4FD047E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67493" y="2023984"/>
            <a:ext cx="4663440" cy="3869822"/>
          </a:xfrm>
        </p:spPr>
        <p:txBody>
          <a:bodyPr>
            <a:normAutofit/>
          </a:bodyPr>
          <a:lstStyle/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5 layer Convolutional Neural Network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Increased input and output layers incrementally between each layer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Maxpooling</a:t>
            </a:r>
            <a:endParaRPr lang="en-US" sz="1600" dirty="0"/>
          </a:p>
          <a:p>
            <a:pPr marL="1117854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Prevent overfitting, keep strongest activation within each region, noise reduction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Implemented average pooling in deepest layer to keep a consistent output size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Use </a:t>
            </a:r>
            <a:r>
              <a:rPr lang="en-US" sz="1600" dirty="0" err="1"/>
              <a:t>ReLU</a:t>
            </a:r>
            <a:r>
              <a:rPr lang="en-US" sz="1600" dirty="0"/>
              <a:t> for non-linear decision boundaries 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Dropout to prevent overfitting</a:t>
            </a:r>
          </a:p>
        </p:txBody>
      </p:sp>
      <p:pic>
        <p:nvPicPr>
          <p:cNvPr id="6" name="Picture 5" descr="A computer screen with text and images&#10;&#10;AI-generated content may be incorrect.">
            <a:extLst>
              <a:ext uri="{FF2B5EF4-FFF2-40B4-BE49-F238E27FC236}">
                <a16:creationId xmlns:a16="http://schemas.microsoft.com/office/drawing/2014/main" id="{87346002-0B64-9901-FF51-1E0497786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566673"/>
            <a:ext cx="5880400" cy="22492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944286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{8D618E21-1F3B-4F56-B4F7-D7BB3BBF88DC}tf45331398_win32</Template>
  <TotalTime>251</TotalTime>
  <Words>383</Words>
  <Application>Microsoft Office PowerPoint</Application>
  <PresentationFormat>Widescreen</PresentationFormat>
  <Paragraphs>74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Custom</vt:lpstr>
      <vt:lpstr>ML Models for DCT Data ECE 8527 Final Project Zephan Joseph</vt:lpstr>
      <vt:lpstr>Project Overview</vt:lpstr>
      <vt:lpstr>1st Model: Random Forest</vt:lpstr>
      <vt:lpstr>Random Forest</vt:lpstr>
      <vt:lpstr>Pre-Processing</vt:lpstr>
      <vt:lpstr>Model Selection</vt:lpstr>
      <vt:lpstr>Results Train: 0.61% Dev: 0.78%</vt:lpstr>
      <vt:lpstr>2nd Model: Convolutional Neural Network</vt:lpstr>
      <vt:lpstr>CNN</vt:lpstr>
      <vt:lpstr>Training Loop</vt:lpstr>
      <vt:lpstr>Predictions</vt:lpstr>
      <vt:lpstr>Results Train: score =    12.2269%  Dev: score =    12.2074%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Zephan Joseph</dc:creator>
  <cp:lastModifiedBy>Zephan Joseph</cp:lastModifiedBy>
  <cp:revision>2</cp:revision>
  <dcterms:created xsi:type="dcterms:W3CDTF">2025-05-02T02:46:53Z</dcterms:created>
  <dcterms:modified xsi:type="dcterms:W3CDTF">2025-05-02T15:16:45Z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