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1" r:id="rId4"/>
    <p:sldId id="258" r:id="rId5"/>
    <p:sldId id="269" r:id="rId6"/>
    <p:sldId id="267" r:id="rId7"/>
    <p:sldId id="261" r:id="rId8"/>
    <p:sldId id="262" r:id="rId9"/>
    <p:sldId id="263" r:id="rId10"/>
    <p:sldId id="264" r:id="rId11"/>
    <p:sldId id="270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2"/>
    <p:restoredTop sz="94640"/>
  </p:normalViewPr>
  <p:slideViewPr>
    <p:cSldViewPr snapToGrid="0">
      <p:cViewPr>
        <p:scale>
          <a:sx n="111" d="100"/>
          <a:sy n="111" d="100"/>
        </p:scale>
        <p:origin x="8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5539742-0787-754D-BD3C-5E7A12FA5F6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C069559-232F-1242-92B3-33ABF1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0/03/beginners-guide-random-forest-hyperparameter-tun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431A-F166-AE4A-C163-31A243990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5205"/>
            <a:ext cx="9144000" cy="1004758"/>
          </a:xfrm>
        </p:spPr>
        <p:txBody>
          <a:bodyPr/>
          <a:lstStyle/>
          <a:p>
            <a:r>
              <a:rPr lang="en-US" dirty="0" err="1"/>
              <a:t>Ece</a:t>
            </a:r>
            <a:r>
              <a:rPr lang="en-US" dirty="0"/>
              <a:t> 8527: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7AD5D-BD24-3F69-F930-6F21A49C7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ECE 8527 </a:t>
            </a:r>
          </a:p>
          <a:p>
            <a:r>
              <a:rPr lang="en-US" dirty="0"/>
              <a:t>Anna Chau</a:t>
            </a:r>
          </a:p>
        </p:txBody>
      </p:sp>
    </p:spTree>
    <p:extLst>
      <p:ext uri="{BB962C8B-B14F-4D97-AF65-F5344CB8AC3E}">
        <p14:creationId xmlns:p14="http://schemas.microsoft.com/office/powerpoint/2010/main" val="167476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95C6-AD02-2871-6CFF-F5240A0D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</p:spPr>
        <p:txBody>
          <a:bodyPr/>
          <a:lstStyle/>
          <a:p>
            <a:r>
              <a:rPr lang="en-US" dirty="0"/>
              <a:t>CNN: Overall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2B3D-2C93-EC95-C4D7-B6FFB556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ully connected layer">
            <a:extLst>
              <a:ext uri="{FF2B5EF4-FFF2-40B4-BE49-F238E27FC236}">
                <a16:creationId xmlns:a16="http://schemas.microsoft.com/office/drawing/2014/main" id="{807914E5-25C1-6CA1-5C2A-038B2B69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" y="1757584"/>
            <a:ext cx="10145824" cy="47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0B31-209C-A6F0-2F49-B406E1F3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CNN: disease F1 SCORE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5198AC-704B-8F58-2CAC-23D4A1943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90387"/>
              </p:ext>
            </p:extLst>
          </p:nvPr>
        </p:nvGraphicFramePr>
        <p:xfrm>
          <a:off x="2230438" y="2638425"/>
          <a:ext cx="773112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391">
                  <a:extLst>
                    <a:ext uri="{9D8B030D-6E8A-4147-A177-3AD203B41FA5}">
                      <a16:colId xmlns:a16="http://schemas.microsoft.com/office/drawing/2014/main" val="347894688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3474959174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208192644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813107506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4078992736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3584377187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524256753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513505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1dAVb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/train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/dev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5506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E8C0137-DD9C-62E4-74FE-8E5DA8ACEC40}"/>
              </a:ext>
            </a:extLst>
          </p:cNvPr>
          <p:cNvSpPr txBox="1">
            <a:spLocks/>
          </p:cNvSpPr>
          <p:nvPr/>
        </p:nvSpPr>
        <p:spPr>
          <a:xfrm>
            <a:off x="2231136" y="4265866"/>
            <a:ext cx="7729728" cy="74168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CNN: MACRO results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4BC9132-BAC8-74DF-115A-76664FF31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08852"/>
              </p:ext>
            </p:extLst>
          </p:nvPr>
        </p:nvGraphicFramePr>
        <p:xfrm>
          <a:off x="2230438" y="5324760"/>
          <a:ext cx="773112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781">
                  <a:extLst>
                    <a:ext uri="{9D8B030D-6E8A-4147-A177-3AD203B41FA5}">
                      <a16:colId xmlns:a16="http://schemas.microsoft.com/office/drawing/2014/main" val="347894688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208192644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813107506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4078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7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92A6-95DC-5AEE-CF9B-080BF47F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these CNN results improve?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419C-B66F-9F24-BA2E-DF9343A2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461" y="2791325"/>
            <a:ext cx="4744539" cy="3101983"/>
          </a:xfrm>
        </p:spPr>
        <p:txBody>
          <a:bodyPr>
            <a:noAutofit/>
          </a:bodyPr>
          <a:lstStyle/>
          <a:p>
            <a:r>
              <a:rPr lang="en-US" sz="2200" dirty="0"/>
              <a:t>Adding more layers to the system </a:t>
            </a:r>
          </a:p>
          <a:p>
            <a:pPr lvl="1"/>
            <a:r>
              <a:rPr lang="en-US" sz="2200" dirty="0"/>
              <a:t>More convolutional layers to get more of a detailed feature extraction</a:t>
            </a:r>
          </a:p>
          <a:p>
            <a:pPr lvl="1"/>
            <a:r>
              <a:rPr lang="en-US" sz="2200" dirty="0"/>
              <a:t>More dropout layers to avoid overfitting when in the fully connected layer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11CB98-9FD8-F9C5-A74E-B237608E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18" y="2511706"/>
            <a:ext cx="5064131" cy="36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1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FD5F-FC2D-FFE5-3C85-400877B6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72607"/>
            <a:ext cx="7729728" cy="2712786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307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549C-7DBC-0C8C-79E6-C1FB46F1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061" y="426074"/>
            <a:ext cx="8603878" cy="1188720"/>
          </a:xfrm>
        </p:spPr>
        <p:txBody>
          <a:bodyPr/>
          <a:lstStyle/>
          <a:p>
            <a:r>
              <a:rPr lang="en-US" dirty="0"/>
              <a:t>Approach #1: Random Forest classifier</a:t>
            </a:r>
          </a:p>
        </p:txBody>
      </p:sp>
      <p:pic>
        <p:nvPicPr>
          <p:cNvPr id="1026" name="Picture 2" descr="random forest vs Decision tree">
            <a:extLst>
              <a:ext uri="{FF2B5EF4-FFF2-40B4-BE49-F238E27FC236}">
                <a16:creationId xmlns:a16="http://schemas.microsoft.com/office/drawing/2014/main" id="{D82C7D77-33A4-DC88-F1EB-6092835A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97" y="1810867"/>
            <a:ext cx="7220405" cy="46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ket 3">
            <a:extLst>
              <a:ext uri="{FF2B5EF4-FFF2-40B4-BE49-F238E27FC236}">
                <a16:creationId xmlns:a16="http://schemas.microsoft.com/office/drawing/2014/main" id="{D00B2FD5-5D1B-359D-102C-EC8E3FE8E901}"/>
              </a:ext>
            </a:extLst>
          </p:cNvPr>
          <p:cNvSpPr/>
          <p:nvPr/>
        </p:nvSpPr>
        <p:spPr>
          <a:xfrm>
            <a:off x="9812740" y="1952994"/>
            <a:ext cx="245660" cy="447893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DE409-0747-F7B8-ECCE-50E4779588DE}"/>
              </a:ext>
            </a:extLst>
          </p:cNvPr>
          <p:cNvSpPr txBox="1"/>
          <p:nvPr/>
        </p:nvSpPr>
        <p:spPr>
          <a:xfrm>
            <a:off x="10164938" y="3429000"/>
            <a:ext cx="2027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highlight>
                  <a:srgbClr val="FFFF00"/>
                </a:highlight>
              </a:rPr>
              <a:t>Series of </a:t>
            </a:r>
          </a:p>
          <a:p>
            <a:pPr algn="ctr"/>
            <a:r>
              <a:rPr lang="en-US" sz="2300" dirty="0">
                <a:highlight>
                  <a:srgbClr val="FFFF00"/>
                </a:highlight>
              </a:rPr>
              <a:t>If-Else choices</a:t>
            </a:r>
          </a:p>
        </p:txBody>
      </p:sp>
    </p:spTree>
    <p:extLst>
      <p:ext uri="{BB962C8B-B14F-4D97-AF65-F5344CB8AC3E}">
        <p14:creationId xmlns:p14="http://schemas.microsoft.com/office/powerpoint/2010/main" val="358169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77034-CA50-3473-B454-DEE08F11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Random forest classifier</a:t>
            </a:r>
          </a:p>
        </p:txBody>
      </p:sp>
      <p:pic>
        <p:nvPicPr>
          <p:cNvPr id="6146" name="Picture 2" descr="Random Forest. Random Forest is an ensemble machine… | by Deniz Gunay |  Medium">
            <a:extLst>
              <a:ext uri="{FF2B5EF4-FFF2-40B4-BE49-F238E27FC236}">
                <a16:creationId xmlns:a16="http://schemas.microsoft.com/office/drawing/2014/main" id="{E186DCC5-3B7A-2727-2096-D490FB9A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498" y="280526"/>
            <a:ext cx="6545929" cy="46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7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14BC-91D7-CC2A-FDDE-DCD4684B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Training 6 individual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BC18-8118-B927-212E-93D8BF53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48" y="2053040"/>
            <a:ext cx="11918251" cy="4281347"/>
          </a:xfrm>
        </p:spPr>
        <p:txBody>
          <a:bodyPr>
            <a:normAutofit/>
          </a:bodyPr>
          <a:lstStyle/>
          <a:p>
            <a:r>
              <a:rPr lang="en-US" sz="2300" dirty="0"/>
              <a:t>Randomly chooses features during training process by utilizing bootstrapping</a:t>
            </a:r>
          </a:p>
          <a:p>
            <a:r>
              <a:rPr lang="en-US" sz="2300" dirty="0"/>
              <a:t>1. ) Grabs a random subset of input data and generate bootstrapped dataset</a:t>
            </a:r>
          </a:p>
          <a:p>
            <a:r>
              <a:rPr lang="en-US" sz="2300" dirty="0"/>
              <a:t>2.) Randomly select subset of features from ECG signals for each node (</a:t>
            </a:r>
            <a:r>
              <a:rPr lang="en-US" sz="2300" dirty="0" err="1"/>
              <a:t>n_estimators</a:t>
            </a:r>
            <a:r>
              <a:rPr lang="en-US" sz="2300" dirty="0"/>
              <a:t> = 100)</a:t>
            </a:r>
          </a:p>
          <a:p>
            <a:r>
              <a:rPr lang="en-US" sz="2300" dirty="0"/>
              <a:t>3.) Each bootstrap dataset has a decision tree built </a:t>
            </a:r>
          </a:p>
          <a:p>
            <a:r>
              <a:rPr lang="en-US" sz="2300" dirty="0"/>
              <a:t>4.) Once all trees are constructed, they form an ensemble (Random Forest Classifier)</a:t>
            </a:r>
          </a:p>
          <a:p>
            <a:r>
              <a:rPr lang="en-US" sz="2300" dirty="0"/>
              <a:t>5.) New test sample goes through all decision trees and uses majority vote for classification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A918C3-1F11-D740-57C2-089DE38B9DD1}"/>
              </a:ext>
            </a:extLst>
          </p:cNvPr>
          <p:cNvSpPr txBox="1">
            <a:spLocks/>
          </p:cNvSpPr>
          <p:nvPr/>
        </p:nvSpPr>
        <p:spPr>
          <a:xfrm>
            <a:off x="601118" y="5198524"/>
            <a:ext cx="11107178" cy="147657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200" dirty="0"/>
              <a:t>By doing this for each disease independently, </a:t>
            </a:r>
            <a:r>
              <a:rPr lang="en-US" sz="2200" dirty="0" err="1"/>
              <a:t>rnf</a:t>
            </a:r>
            <a:r>
              <a:rPr lang="en-US" sz="2200" dirty="0"/>
              <a:t> can focus on learning one disease instead of juggling all six</a:t>
            </a:r>
          </a:p>
        </p:txBody>
      </p:sp>
    </p:spTree>
    <p:extLst>
      <p:ext uri="{BB962C8B-B14F-4D97-AF65-F5344CB8AC3E}">
        <p14:creationId xmlns:p14="http://schemas.microsoft.com/office/powerpoint/2010/main" val="189139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0B31-209C-A6F0-2F49-B406E1F3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forest: disease F1 SCORE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5198AC-704B-8F58-2CAC-23D4A1943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30243"/>
              </p:ext>
            </p:extLst>
          </p:nvPr>
        </p:nvGraphicFramePr>
        <p:xfrm>
          <a:off x="2230438" y="2638425"/>
          <a:ext cx="773112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391">
                  <a:extLst>
                    <a:ext uri="{9D8B030D-6E8A-4147-A177-3AD203B41FA5}">
                      <a16:colId xmlns:a16="http://schemas.microsoft.com/office/drawing/2014/main" val="347894688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2234130120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208192644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813107506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4078992736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3584377187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524256753"/>
                    </a:ext>
                  </a:extLst>
                </a:gridCol>
                <a:gridCol w="966391">
                  <a:extLst>
                    <a:ext uri="{9D8B030D-6E8A-4147-A177-3AD203B41FA5}">
                      <a16:colId xmlns:a16="http://schemas.microsoft.com/office/drawing/2014/main" val="1513505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1dAVb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/train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/dev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88732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546EDFB-69AD-A890-9D6C-65C7ACE3F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77612"/>
              </p:ext>
            </p:extLst>
          </p:nvPr>
        </p:nvGraphicFramePr>
        <p:xfrm>
          <a:off x="2230438" y="5151628"/>
          <a:ext cx="773112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781">
                  <a:extLst>
                    <a:ext uri="{9D8B030D-6E8A-4147-A177-3AD203B41FA5}">
                      <a16:colId xmlns:a16="http://schemas.microsoft.com/office/drawing/2014/main" val="347894688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208192644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813107506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4078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04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E8C0137-DD9C-62E4-74FE-8E5DA8ACEC40}"/>
              </a:ext>
            </a:extLst>
          </p:cNvPr>
          <p:cNvSpPr txBox="1">
            <a:spLocks/>
          </p:cNvSpPr>
          <p:nvPr/>
        </p:nvSpPr>
        <p:spPr>
          <a:xfrm>
            <a:off x="2230438" y="4318857"/>
            <a:ext cx="7729728" cy="63569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Random forest: MACRO results</a:t>
            </a:r>
          </a:p>
        </p:txBody>
      </p:sp>
    </p:spTree>
    <p:extLst>
      <p:ext uri="{BB962C8B-B14F-4D97-AF65-F5344CB8AC3E}">
        <p14:creationId xmlns:p14="http://schemas.microsoft.com/office/powerpoint/2010/main" val="103205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92A6-95DC-5AEE-CF9B-080BF47F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these </a:t>
            </a:r>
            <a:r>
              <a:rPr lang="en-US" dirty="0" err="1"/>
              <a:t>rnf</a:t>
            </a:r>
            <a:r>
              <a:rPr lang="en-US" dirty="0"/>
              <a:t> results improve? </a:t>
            </a:r>
          </a:p>
        </p:txBody>
      </p:sp>
      <p:pic>
        <p:nvPicPr>
          <p:cNvPr id="5" name="Content Placeholder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5CF6B44-F74B-AB5C-B0F6-848D87D37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05" y="2578194"/>
            <a:ext cx="10641789" cy="26566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64390-64D3-66A6-08BE-F50B4F9443CF}"/>
              </a:ext>
            </a:extLst>
          </p:cNvPr>
          <p:cNvSpPr txBox="1"/>
          <p:nvPr/>
        </p:nvSpPr>
        <p:spPr>
          <a:xfrm>
            <a:off x="2728467" y="5570142"/>
            <a:ext cx="673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https://www.analyticsvidhya.com/blog/2020/03/beginners-guide-random-forest-hyperparameter-tuning/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51A5-5A7D-5FDB-5968-556B648E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#2: Convolutional neural network</a:t>
            </a:r>
          </a:p>
        </p:txBody>
      </p:sp>
      <p:pic>
        <p:nvPicPr>
          <p:cNvPr id="2050" name="Picture 2" descr="General structure of 1D CNN for signal pattern recognition. | Download  Scientific Diagram">
            <a:extLst>
              <a:ext uri="{FF2B5EF4-FFF2-40B4-BE49-F238E27FC236}">
                <a16:creationId xmlns:a16="http://schemas.microsoft.com/office/drawing/2014/main" id="{92624398-FF9A-E14A-601A-4D7A5243BB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37" y="2514359"/>
            <a:ext cx="8929526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2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A4BF-DFBF-7AAF-795B-861B06E1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755374"/>
            <a:ext cx="7729728" cy="1188720"/>
          </a:xfrm>
        </p:spPr>
        <p:txBody>
          <a:bodyPr/>
          <a:lstStyle/>
          <a:p>
            <a:r>
              <a:rPr lang="en-US" dirty="0"/>
              <a:t>Layers of CNN: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6ABE-D94B-F57E-6106-DF31EDB9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77" y="2257063"/>
            <a:ext cx="9561443" cy="3464582"/>
          </a:xfrm>
        </p:spPr>
        <p:txBody>
          <a:bodyPr>
            <a:noAutofit/>
          </a:bodyPr>
          <a:lstStyle/>
          <a:p>
            <a:r>
              <a:rPr lang="en-US" sz="2300" dirty="0"/>
              <a:t>1.) Convolutional Activation Layer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/>
              <a:t>obtains the feature map of the input signal and applies </a:t>
            </a:r>
            <a:r>
              <a:rPr lang="en-US" sz="2300" i="1" dirty="0"/>
              <a:t>‘</a:t>
            </a:r>
            <a:r>
              <a:rPr lang="en-US" sz="2300" i="1" dirty="0" err="1"/>
              <a:t>relu</a:t>
            </a:r>
            <a:r>
              <a:rPr lang="en-US" sz="2300" i="1" dirty="0"/>
              <a:t>’ </a:t>
            </a:r>
            <a:r>
              <a:rPr lang="en-US" sz="2300" dirty="0"/>
              <a:t>activation function</a:t>
            </a:r>
          </a:p>
          <a:p>
            <a:pPr lvl="1"/>
            <a:r>
              <a:rPr lang="en-US" sz="2300" i="1" dirty="0"/>
              <a:t>32 convolution filters</a:t>
            </a:r>
          </a:p>
          <a:p>
            <a:pPr lvl="1"/>
            <a:r>
              <a:rPr lang="en-US" sz="2300" i="1" dirty="0"/>
              <a:t>Kernel size: 3</a:t>
            </a:r>
          </a:p>
          <a:p>
            <a:pPr lvl="1"/>
            <a:r>
              <a:rPr lang="en-US" sz="2300" i="1" dirty="0"/>
              <a:t>Stride: 1</a:t>
            </a:r>
          </a:p>
          <a:p>
            <a:pPr marL="228600" lvl="1" indent="0">
              <a:buNone/>
            </a:pPr>
            <a:r>
              <a:rPr lang="en-US" sz="2300" dirty="0"/>
              <a:t>2.) </a:t>
            </a:r>
            <a:r>
              <a:rPr lang="en-US" sz="2300" dirty="0" err="1"/>
              <a:t>MaxPooling</a:t>
            </a:r>
            <a:r>
              <a:rPr lang="en-US" sz="2300" dirty="0"/>
              <a:t> Layer </a:t>
            </a:r>
            <a:r>
              <a:rPr lang="en-US" sz="2300" dirty="0">
                <a:sym typeface="Wingdings" pitchFamily="2" charset="2"/>
              </a:rPr>
              <a:t> taking maximum value from an area of feature map</a:t>
            </a:r>
          </a:p>
          <a:p>
            <a:pPr lvl="1"/>
            <a:r>
              <a:rPr lang="en-US" sz="2300" i="1" dirty="0">
                <a:sym typeface="Wingdings" pitchFamily="2" charset="2"/>
              </a:rPr>
              <a:t>Output: 2x2 max pooling window</a:t>
            </a:r>
          </a:p>
          <a:p>
            <a:pPr marL="228600" lvl="1" indent="0">
              <a:buNone/>
            </a:pPr>
            <a:r>
              <a:rPr lang="en-US" sz="2300" dirty="0">
                <a:sym typeface="Wingdings" pitchFamily="2" charset="2"/>
              </a:rPr>
              <a:t>3.) Flatten Layer  Flattening feature map</a:t>
            </a:r>
            <a:endParaRPr lang="en-US" sz="2300" dirty="0"/>
          </a:p>
          <a:p>
            <a:endParaRPr lang="en-US" sz="2300" dirty="0"/>
          </a:p>
        </p:txBody>
      </p:sp>
      <p:pic>
        <p:nvPicPr>
          <p:cNvPr id="5122" name="Picture 2" descr="Pooling layer">
            <a:extLst>
              <a:ext uri="{FF2B5EF4-FFF2-40B4-BE49-F238E27FC236}">
                <a16:creationId xmlns:a16="http://schemas.microsoft.com/office/drawing/2014/main" id="{1F54AE58-14E0-6F74-07E1-8B12856E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12" y="5042978"/>
            <a:ext cx="4573996" cy="16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volutional Neural Network with Implementation in Python conv. layer">
            <a:extLst>
              <a:ext uri="{FF2B5EF4-FFF2-40B4-BE49-F238E27FC236}">
                <a16:creationId xmlns:a16="http://schemas.microsoft.com/office/drawing/2014/main" id="{2241D7B9-0D56-9864-CB46-5796BE74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12" y="2779844"/>
            <a:ext cx="4796642" cy="16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1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2D57-2F28-7F87-A107-2E1DA22A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Layers of CNN: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9D88-3001-892C-78E6-A7C29779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47" y="2169991"/>
            <a:ext cx="8000981" cy="310198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100" dirty="0"/>
              <a:t>) (2) Dense Layer </a:t>
            </a:r>
            <a:r>
              <a:rPr lang="en-US" sz="2100" dirty="0">
                <a:sym typeface="Wingdings" pitchFamily="2" charset="2"/>
              </a:rPr>
              <a:t> learning different sets of weights and biases</a:t>
            </a:r>
          </a:p>
          <a:p>
            <a:pPr lvl="2"/>
            <a:r>
              <a:rPr lang="en-US" sz="2100" i="1" dirty="0">
                <a:sym typeface="Wingdings" pitchFamily="2" charset="2"/>
              </a:rPr>
              <a:t>64 units for first dense, 6 units for second dense</a:t>
            </a:r>
          </a:p>
          <a:p>
            <a:pPr lvl="2"/>
            <a:r>
              <a:rPr lang="en-US" sz="2100" i="1" dirty="0">
                <a:sym typeface="Wingdings" pitchFamily="2" charset="2"/>
              </a:rPr>
              <a:t>Activation: ‘</a:t>
            </a:r>
            <a:r>
              <a:rPr lang="en-US" sz="2100" i="1" dirty="0" err="1">
                <a:sym typeface="Wingdings" pitchFamily="2" charset="2"/>
              </a:rPr>
              <a:t>relu</a:t>
            </a:r>
            <a:r>
              <a:rPr lang="en-US" sz="2100" i="1" dirty="0">
                <a:sym typeface="Wingdings" pitchFamily="2" charset="2"/>
              </a:rPr>
              <a:t>’  outputs the input if it is positive, and zero otherwise</a:t>
            </a:r>
          </a:p>
          <a:p>
            <a:pPr lvl="2"/>
            <a:r>
              <a:rPr lang="en-US" sz="2100" i="1" dirty="0">
                <a:sym typeface="Wingdings" pitchFamily="2" charset="2"/>
              </a:rPr>
              <a:t>Activation: ‘sigmoid’   used in binary classification and predicts probability of each class</a:t>
            </a:r>
            <a:endParaRPr lang="en-US" sz="2100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en-US" sz="2100" dirty="0">
                <a:sym typeface="Wingdings" pitchFamily="2" charset="2"/>
              </a:rPr>
              <a:t>Optimizer: Adam   adjusts the weights and biases to minimize the loss function (to minimize prediction error)</a:t>
            </a:r>
          </a:p>
          <a:p>
            <a:pPr marL="342900" indent="-342900">
              <a:buAutoNum type="arabicPeriod"/>
            </a:pPr>
            <a:r>
              <a:rPr lang="en-US" sz="2100" dirty="0">
                <a:sym typeface="Wingdings" pitchFamily="2" charset="2"/>
              </a:rPr>
              <a:t>Loss function: binary cross-entropy  measures how well the model’s predictions match the actual target labels during training, measures performance</a:t>
            </a:r>
          </a:p>
        </p:txBody>
      </p:sp>
      <p:pic>
        <p:nvPicPr>
          <p:cNvPr id="3078" name="Picture 6" descr="What is the role of rectified linear (ReLU) activation function in CNN? -  Quora">
            <a:extLst>
              <a:ext uri="{FF2B5EF4-FFF2-40B4-BE49-F238E27FC236}">
                <a16:creationId xmlns:a16="http://schemas.microsoft.com/office/drawing/2014/main" id="{825C976B-B72D-9289-A140-4F0F6AEE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50" y="1838410"/>
            <a:ext cx="2981615" cy="23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I | Neural Networks | Sigmoid Activation Function | Codecademy">
            <a:extLst>
              <a:ext uri="{FF2B5EF4-FFF2-40B4-BE49-F238E27FC236}">
                <a16:creationId xmlns:a16="http://schemas.microsoft.com/office/drawing/2014/main" id="{B67D5F7F-DD37-0546-9E4B-618E2BE4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59" y="4286305"/>
            <a:ext cx="3268998" cy="24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843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3282</TotalTime>
  <Words>466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</vt:lpstr>
      <vt:lpstr>Parcel</vt:lpstr>
      <vt:lpstr>Ece 8527: Final Project</vt:lpstr>
      <vt:lpstr>Approach #1: Random Forest classifier</vt:lpstr>
      <vt:lpstr>Random forest classifier</vt:lpstr>
      <vt:lpstr>Training 6 individual random forests</vt:lpstr>
      <vt:lpstr>Random forest: disease F1 SCORE results</vt:lpstr>
      <vt:lpstr>How could these rnf results improve? </vt:lpstr>
      <vt:lpstr>Approach #2: Convolutional neural network</vt:lpstr>
      <vt:lpstr>Layers of CNN: Feature extraction</vt:lpstr>
      <vt:lpstr>Layers of CNN: classification</vt:lpstr>
      <vt:lpstr>CNN: Overall system</vt:lpstr>
      <vt:lpstr>CNN: disease F1 SCORE results</vt:lpstr>
      <vt:lpstr>How could these CNN results improve? </vt:lpstr>
      <vt:lpstr>Thank you!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Chau</dc:creator>
  <cp:lastModifiedBy>Anna Chau</cp:lastModifiedBy>
  <cp:revision>4</cp:revision>
  <dcterms:created xsi:type="dcterms:W3CDTF">2024-05-01T05:43:34Z</dcterms:created>
  <dcterms:modified xsi:type="dcterms:W3CDTF">2024-05-03T12:25:58Z</dcterms:modified>
</cp:coreProperties>
</file>