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Fira Sans Extra Condensed Medium"/>
      <p:regular r:id="rId20"/>
      <p:bold r:id="rId21"/>
      <p:italic r:id="rId22"/>
      <p:boldItalic r:id="rId23"/>
    </p:embeddedFont>
    <p:embeddedFont>
      <p:font typeface="Hind Vadodara Light"/>
      <p:regular r:id="rId24"/>
      <p:bold r:id="rId25"/>
    </p:embeddedFont>
    <p:embeddedFont>
      <p:font typeface="Teko Light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B99131-363E-4B91-A212-08FE3361441B}">
  <a:tblStyle styleId="{FFB99131-363E-4B91-A212-08FE336144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284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regular.fntdata"/><Relationship Id="rId22" Type="http://schemas.openxmlformats.org/officeDocument/2006/relationships/font" Target="fonts/FiraSansExtraCondensedMedium-italic.fntdata"/><Relationship Id="rId21" Type="http://schemas.openxmlformats.org/officeDocument/2006/relationships/font" Target="fonts/FiraSansExtraCondensedMedium-bold.fntdata"/><Relationship Id="rId24" Type="http://schemas.openxmlformats.org/officeDocument/2006/relationships/font" Target="fonts/HindVadodaraLight-regular.fntdata"/><Relationship Id="rId23" Type="http://schemas.openxmlformats.org/officeDocument/2006/relationships/font" Target="fonts/FiraSansExtraCondensed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ekoLight-regular.fntdata"/><Relationship Id="rId25" Type="http://schemas.openxmlformats.org/officeDocument/2006/relationships/font" Target="fonts/HindVadodaraLight-bold.fntdata"/><Relationship Id="rId27" Type="http://schemas.openxmlformats.org/officeDocument/2006/relationships/font" Target="fonts/TekoLigh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3da1a43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3da1a43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8e6f92942_1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38e6f92942_1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a32154a2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0a32154a2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38e6f92942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38e6f92942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38e6f92942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38e6f92942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0c12e5f0d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0c12e5f0d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8e6f92942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38e6f92942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8e6f92942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8e6f92942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8e6f92942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38e6f92942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8e6f92942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8e6f92942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8e6f92942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38e6f92942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8e6f92942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38e6f92942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8e6f92942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38e6f92942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 signal chunknum chunk start chunk start label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CUSTOM_1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625844" y="195325"/>
            <a:ext cx="2649300" cy="18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subTitle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hasCustomPrompt="1" idx="2" type="title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/>
          <p:nvPr>
            <p:ph idx="3" type="ctrTitle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4" name="Google Shape;44;p12"/>
          <p:cNvSpPr txBox="1"/>
          <p:nvPr>
            <p:ph idx="4" type="subTitle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hasCustomPrompt="1" idx="5" type="title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6" type="ctrTitle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7" type="subTitle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hasCustomPrompt="1" idx="8" type="title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/>
          <p:nvPr>
            <p:ph idx="9" type="ctrTitle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3" type="subTitle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hasCustomPrompt="1" idx="14" type="title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/>
          <p:nvPr>
            <p:ph idx="15" type="ctrTitle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6" type="subTitle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hasCustomPrompt="1" idx="17" type="title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/>
          <p:nvPr>
            <p:ph idx="18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3"/>
          <p:cNvSpPr txBox="1"/>
          <p:nvPr>
            <p:ph idx="2" type="ctrTitle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3" type="subTitle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13"/>
          <p:cNvSpPr txBox="1"/>
          <p:nvPr>
            <p:ph idx="4" type="ctrTitle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5" type="subTitle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3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7" name="Google Shape;67;p14"/>
          <p:cNvSpPr txBox="1"/>
          <p:nvPr>
            <p:ph idx="2" type="ctrTitle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3" type="subTitle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4"/>
          <p:cNvSpPr txBox="1"/>
          <p:nvPr>
            <p:ph idx="4" type="ctrTitle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5" type="subTitle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4"/>
          <p:cNvSpPr txBox="1"/>
          <p:nvPr>
            <p:ph idx="6" type="ctrTitle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7" type="subTitle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3" name="Google Shape;73;p14"/>
          <p:cNvSpPr txBox="1"/>
          <p:nvPr>
            <p:ph idx="8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5"/>
          <p:cNvSpPr txBox="1"/>
          <p:nvPr>
            <p:ph idx="2" type="ctrTitle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3" type="subTitle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9" name="Google Shape;79;p15"/>
          <p:cNvSpPr txBox="1"/>
          <p:nvPr>
            <p:ph idx="4" type="ctrTitle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5" type="subTitle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1" name="Google Shape;81;p15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16"/>
          <p:cNvSpPr txBox="1"/>
          <p:nvPr>
            <p:ph idx="2" type="ctrTitle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3" type="subTitle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7" name="Google Shape;87;p16"/>
          <p:cNvSpPr txBox="1"/>
          <p:nvPr>
            <p:ph idx="4" type="ctrTitle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5" type="subTitle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6"/>
          <p:cNvSpPr txBox="1"/>
          <p:nvPr>
            <p:ph idx="6" type="ctrTitle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7" type="subTitle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16"/>
          <p:cNvSpPr txBox="1"/>
          <p:nvPr>
            <p:ph idx="8" type="ctrTitle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9" type="subTitle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6"/>
          <p:cNvSpPr txBox="1"/>
          <p:nvPr>
            <p:ph idx="13" type="ctrTitle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4" type="subTitle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5" name="Google Shape;95;p16"/>
          <p:cNvSpPr txBox="1"/>
          <p:nvPr>
            <p:ph idx="15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7"/>
          <p:cNvSpPr txBox="1"/>
          <p:nvPr>
            <p:ph hasCustomPrompt="1" idx="2" type="title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619650" y="2247705"/>
            <a:ext cx="2559900" cy="75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8"/>
          <p:cNvSpPr txBox="1"/>
          <p:nvPr>
            <p:ph hasCustomPrompt="1" idx="2" type="title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9"/>
          <p:cNvSpPr txBox="1"/>
          <p:nvPr>
            <p:ph hasCustomPrompt="1" idx="2" type="title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0"/>
          <p:cNvSpPr txBox="1"/>
          <p:nvPr>
            <p:ph hasCustomPrompt="1" idx="2" type="title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3"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bg>
      <p:bgPr>
        <a:solidFill>
          <a:schemeClr val="lt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ctrTitle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4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ctrTitle"/>
          </p:nvPr>
        </p:nvSpPr>
        <p:spPr>
          <a:xfrm>
            <a:off x="1689125" y="1502600"/>
            <a:ext cx="6038100" cy="17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Anomaly Detection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MultiLayer Perceptron </a:t>
            </a:r>
            <a:endParaRPr/>
          </a:p>
        </p:txBody>
      </p:sp>
      <p:sp>
        <p:nvSpPr>
          <p:cNvPr id="125" name="Google Shape;125;p25"/>
          <p:cNvSpPr txBox="1"/>
          <p:nvPr>
            <p:ph idx="1" type="subTitle"/>
          </p:nvPr>
        </p:nvSpPr>
        <p:spPr>
          <a:xfrm>
            <a:off x="3335100" y="3247701"/>
            <a:ext cx="2473800" cy="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Gavin Koma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Pattern Recognition and Machine Learning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Segmentation &amp; GroupBy</a:t>
            </a:r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87" y="3534750"/>
            <a:ext cx="8005225" cy="9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/>
          <p:nvPr/>
        </p:nvSpPr>
        <p:spPr>
          <a:xfrm>
            <a:off x="619525" y="1773775"/>
            <a:ext cx="430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Iterative approach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grouped by start_time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Calculated mode of label </a:t>
            </a:r>
            <a:br>
              <a:rPr lang="en"/>
            </a:br>
            <a:r>
              <a:rPr lang="en"/>
              <a:t>segments for majority vote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Output </a:t>
            </a:r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525" y="1632550"/>
            <a:ext cx="4788075" cy="15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/eval Problems</a:t>
            </a:r>
            <a:endParaRPr/>
          </a:p>
        </p:txBody>
      </p:sp>
      <p:sp>
        <p:nvSpPr>
          <p:cNvPr id="210" name="Google Shape;210;p35"/>
          <p:cNvSpPr txBox="1"/>
          <p:nvPr/>
        </p:nvSpPr>
        <p:spPr>
          <a:xfrm>
            <a:off x="618325" y="1363900"/>
            <a:ext cx="4485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Real trouble starts 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Prioritized /train + /dev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Treated /eval like a stranger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Dynamic coding facilitated training between /train + /dev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format changed in /eval (no longer works)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Without the chunk numbers →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Could not calculate my PDF /= entropy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Too many finals to debug this as much as I would have liked to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Performed randomized segmentation &amp; hoped for the best</a:t>
            </a: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875" y="1949658"/>
            <a:ext cx="3364050" cy="2245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&amp; Results</a:t>
            </a:r>
            <a:endParaRPr/>
          </a:p>
        </p:txBody>
      </p:sp>
      <p:sp>
        <p:nvSpPr>
          <p:cNvPr id="217" name="Google Shape;217;p36"/>
          <p:cNvSpPr txBox="1"/>
          <p:nvPr/>
        </p:nvSpPr>
        <p:spPr>
          <a:xfrm>
            <a:off x="777875" y="1450675"/>
            <a:ext cx="7696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Waiting to receive final results from Dr. Picone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/bin/python has a funky installation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Cannot make the hyp &amp; ref compare to each other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Continue to get 100% accuracy (this cannot be right)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With better memory or GPU access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Would </a:t>
            </a:r>
            <a:r>
              <a:rPr lang="en"/>
              <a:t>have</a:t>
            </a:r>
            <a:r>
              <a:rPr lang="en"/>
              <a:t> tried a more </a:t>
            </a:r>
            <a:r>
              <a:rPr lang="en"/>
              <a:t>computationally</a:t>
            </a:r>
            <a:r>
              <a:rPr lang="en"/>
              <a:t> intensive algorithm like RFC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Might be worth translating my MLP code to PySpark to distributed processes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Might facilitate the training of my algorithm on BOTH /train + /dev instead of a random 3000 file selection between the two of them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66600" y="1830608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8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31" name="Google Shape;131;p26"/>
          <p:cNvSpPr txBox="1"/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32" name="Google Shape;132;p26"/>
          <p:cNvSpPr txBox="1"/>
          <p:nvPr>
            <p:ph idx="1" type="subTitle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</a:t>
            </a:r>
            <a:endParaRPr/>
          </a:p>
        </p:txBody>
      </p:sp>
      <p:sp>
        <p:nvSpPr>
          <p:cNvPr id="133" name="Google Shape;133;p26"/>
          <p:cNvSpPr txBox="1"/>
          <p:nvPr>
            <p:ph idx="3" type="ctrTitle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Preprocessing</a:t>
            </a:r>
            <a:endParaRPr/>
          </a:p>
        </p:txBody>
      </p:sp>
      <p:sp>
        <p:nvSpPr>
          <p:cNvPr id="134" name="Google Shape;134;p26"/>
          <p:cNvSpPr txBox="1"/>
          <p:nvPr>
            <p:ph idx="4" type="subTitle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EDA</a:t>
            </a:r>
            <a:endParaRPr/>
          </a:p>
        </p:txBody>
      </p:sp>
      <p:sp>
        <p:nvSpPr>
          <p:cNvPr id="135" name="Google Shape;135;p26"/>
          <p:cNvSpPr txBox="1"/>
          <p:nvPr>
            <p:ph idx="6" type="ctrTitle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Engineering</a:t>
            </a:r>
            <a:endParaRPr/>
          </a:p>
        </p:txBody>
      </p:sp>
      <p:sp>
        <p:nvSpPr>
          <p:cNvPr id="136" name="Google Shape;136;p26"/>
          <p:cNvSpPr txBox="1"/>
          <p:nvPr>
            <p:ph idx="7" type="subTitle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&amp; Standard Dev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>
            <p:ph idx="9" type="ctrTitle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Segmentation &amp; GroupBy</a:t>
            </a:r>
            <a:endParaRPr/>
          </a:p>
        </p:txBody>
      </p:sp>
      <p:sp>
        <p:nvSpPr>
          <p:cNvPr id="138" name="Google Shape;138;p26"/>
          <p:cNvSpPr txBox="1"/>
          <p:nvPr>
            <p:ph idx="13" type="subTitle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 file generation</a:t>
            </a:r>
            <a:endParaRPr/>
          </a:p>
        </p:txBody>
      </p:sp>
      <p:sp>
        <p:nvSpPr>
          <p:cNvPr id="139" name="Google Shape;139;p26"/>
          <p:cNvSpPr txBox="1"/>
          <p:nvPr>
            <p:ph idx="15" type="ctrTitle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0" name="Google Shape;140;p26"/>
          <p:cNvSpPr txBox="1"/>
          <p:nvPr>
            <p:ph idx="16" type="subTitle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41" name="Google Shape;141;p26"/>
          <p:cNvSpPr txBox="1"/>
          <p:nvPr>
            <p:ph idx="2" type="title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2" name="Google Shape;142;p26"/>
          <p:cNvSpPr txBox="1"/>
          <p:nvPr>
            <p:ph idx="5" type="title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3" name="Google Shape;143;p26"/>
          <p:cNvSpPr txBox="1"/>
          <p:nvPr>
            <p:ph idx="14" type="title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4" name="Google Shape;144;p26"/>
          <p:cNvSpPr txBox="1"/>
          <p:nvPr>
            <p:ph idx="17" type="title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 </a:t>
            </a:r>
            <a:endParaRPr/>
          </a:p>
        </p:txBody>
      </p:sp>
      <p:sp>
        <p:nvSpPr>
          <p:cNvPr id="145" name="Google Shape;145;p26"/>
          <p:cNvSpPr txBox="1"/>
          <p:nvPr>
            <p:ph idx="8" type="title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Review</a:t>
            </a:r>
            <a:endParaRPr/>
          </a:p>
        </p:txBody>
      </p:sp>
      <p:sp>
        <p:nvSpPr>
          <p:cNvPr id="151" name="Google Shape;151;p27"/>
          <p:cNvSpPr txBox="1"/>
          <p:nvPr/>
        </p:nvSpPr>
        <p:spPr>
          <a:xfrm>
            <a:off x="140650" y="1719050"/>
            <a:ext cx="3511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 directories (0-9)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10,000 files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Hashed metadata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Dev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directories (10-11)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2,000 files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Hashed metadata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directories (12-13)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signal data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850" y="1453025"/>
            <a:ext cx="5159550" cy="30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Review</a:t>
            </a:r>
            <a:endParaRPr/>
          </a:p>
        </p:txBody>
      </p:sp>
      <p:sp>
        <p:nvSpPr>
          <p:cNvPr id="158" name="Google Shape;158;p28"/>
          <p:cNvSpPr txBox="1"/>
          <p:nvPr/>
        </p:nvSpPr>
        <p:spPr>
          <a:xfrm>
            <a:off x="185900" y="1002975"/>
            <a:ext cx="87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325" y="1492538"/>
            <a:ext cx="485775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631325" y="1753288"/>
            <a:ext cx="2665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Uniform distributions before for signals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Pauses are variable and not consistent in length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Cannot consider for class predictions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HMMs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Large amount of data &amp; limited memory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RFC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Neural Network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MLP &amp; RFC</a:t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663" y="1289095"/>
            <a:ext cx="6222675" cy="142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7" name="Google Shape;167;p29"/>
          <p:cNvGraphicFramePr/>
          <p:nvPr/>
        </p:nvGraphicFramePr>
        <p:xfrm>
          <a:off x="1460663" y="292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{FFB99131-363E-4B91-A212-08FE3361441B}</a:tableStyleId>
              </a:tblPr>
              <a:tblGrid>
                <a:gridCol w="3365425"/>
                <a:gridCol w="28572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MLP Classifier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RFC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 Layers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</a:t>
                      </a:r>
                      <a:r>
                        <a:rPr lang="en"/>
                        <a:t>_estimators = unspecified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TanH Activation Func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max_depth = 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4,000 training base (train &amp; dev)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2,000 training base (train &amp; dev)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Processing</a:t>
            </a: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1060700" y="1399763"/>
            <a:ext cx="4070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RFC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fail at training stage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supplied &lt;2000 training files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performance = heinous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MLP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 on initial dataset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Error ~70%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Expected much lower due to bias towards Class 0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100" y="1506775"/>
            <a:ext cx="24384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875" y="3633513"/>
            <a:ext cx="5166416" cy="109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Decrease Error in MLP</a:t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67625" y="1700313"/>
            <a:ext cx="3534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Introduce partial fit training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Update existing model with new data incrementally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Useful for large datasets that </a:t>
            </a:r>
            <a:r>
              <a:rPr lang="en"/>
              <a:t>might</a:t>
            </a:r>
            <a:r>
              <a:rPr lang="en"/>
              <a:t> not fit into memory all </a:t>
            </a:r>
            <a:br>
              <a:rPr lang="en"/>
            </a:br>
            <a:r>
              <a:rPr lang="en"/>
              <a:t>at once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Updated with new observations and adjusts parameters accordingly</a:t>
            </a:r>
            <a:br>
              <a:rPr lang="en"/>
            </a:b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425" y="1386162"/>
            <a:ext cx="5462050" cy="29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Decrease Error in MLP</a:t>
            </a:r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255500" y="1509750"/>
            <a:ext cx="3358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Feature engineering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Goal: create a set of features that can capture important information in the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as another input for the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Interval based mean &amp; std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[10, 20, 50, 100, 300, 600, 1200]</a:t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600" y="1033952"/>
            <a:ext cx="4186099" cy="38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DataFrame</a:t>
            </a:r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37" y="1570550"/>
            <a:ext cx="8506725" cy="18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 txBox="1"/>
          <p:nvPr/>
        </p:nvSpPr>
        <p:spPr>
          <a:xfrm>
            <a:off x="361200" y="3593950"/>
            <a:ext cx="846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26 columns of data were added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