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2" r:id="rId3"/>
    <p:sldId id="257" r:id="rId4"/>
    <p:sldId id="273" r:id="rId5"/>
    <p:sldId id="274" r:id="rId6"/>
    <p:sldId id="264" r:id="rId7"/>
    <p:sldId id="275" r:id="rId8"/>
    <p:sldId id="260" r:id="rId9"/>
    <p:sldId id="261" r:id="rId10"/>
    <p:sldId id="265" r:id="rId11"/>
    <p:sldId id="262" r:id="rId12"/>
    <p:sldId id="266" r:id="rId13"/>
    <p:sldId id="270" r:id="rId14"/>
    <p:sldId id="271" r:id="rId15"/>
    <p:sldId id="267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569AD-67D1-4552-B632-89FA274F2A4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ED705-9093-4A99-AE5D-FB10A9491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822-6F38-44E8-9120-36A3D578B2D6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69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66F2-0FC7-487D-BF2B-63704BC7854C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4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2A809-05F1-4F06-A35A-C053078FE39E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6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C11A-C255-4801-9E80-AB642EF44D33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9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3F32-C039-42B2-A1F9-3B407A9A2523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64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3DE5-B68D-47AA-ABAB-9199C19E5458}" type="datetime1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E5C0-BE20-40BD-A51C-0C7ABF22412C}" type="datetime1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6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1709-461D-4310-9F6E-A833A0F1D7D6}" type="datetime1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7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F2FA-2C07-4261-A0C4-7459FF8A8B24}" type="datetime1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6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396484-12C9-4B19-BC6A-F6ACA5B867A5}" type="datetime1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5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585E-8100-4F39-BE6B-79C02C162F3F}" type="datetime1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5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539AB06-FFB0-4DCF-917A-3252C5715C49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30FC29A-63DC-4796-A473-46925DBF101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9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A1F9-56ED-4B3F-ADBC-2E4F1D5B5F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ECE 8527 Final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0EDDF6-955B-48C7-9CC7-A6F8DCE63B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Arpita das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08, 2023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A1FE3-6B86-4282-9961-5297BE4A5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52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Segmentation (K-Means)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9336A39-1FAE-4F47-8F55-7A814ADAF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DF803F-3821-46EC-87BF-E4D6AB5DA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215" y="1781884"/>
            <a:ext cx="7741569" cy="418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7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Segmentation (Autoencoder)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B8B5550-306A-44BD-9B8A-FD27E33C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6BEB0A-E8A4-4BCA-92FB-16EF9536C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112" y="1777465"/>
            <a:ext cx="810577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985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55371"/>
            <a:ext cx="10058400" cy="145075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Sequential Decoding (LSTM)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7719C-6679-4297-87B4-F31E3ECB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328553"/>
            <a:ext cx="1312025" cy="365125"/>
          </a:xfrm>
        </p:spPr>
        <p:txBody>
          <a:bodyPr/>
          <a:lstStyle/>
          <a:p>
            <a:fld id="{130FC29A-63DC-4796-A473-46925DBF1013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62DD83-91BF-4618-957A-AF6B7C540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638" y="1755219"/>
            <a:ext cx="7300585" cy="434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51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7719C-6679-4297-87B4-F31E3ECB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9C2124-4AE6-4E07-BA5C-177794BE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414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Optimize the LSTM first using the annotated data provided in training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quantization (equivalent to varied vocabulary size )</a:t>
            </a: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Varied number of internal nodes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A9E8D2C-442D-E256-184F-5E92BA0D3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937619"/>
              </p:ext>
            </p:extLst>
          </p:nvPr>
        </p:nvGraphicFramePr>
        <p:xfrm>
          <a:off x="3780367" y="3354703"/>
          <a:ext cx="4461933" cy="2013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6909">
                  <a:extLst>
                    <a:ext uri="{9D8B030D-6E8A-4147-A177-3AD203B41FA5}">
                      <a16:colId xmlns:a16="http://schemas.microsoft.com/office/drawing/2014/main" val="912515019"/>
                    </a:ext>
                  </a:extLst>
                </a:gridCol>
                <a:gridCol w="1550469">
                  <a:extLst>
                    <a:ext uri="{9D8B030D-6E8A-4147-A177-3AD203B41FA5}">
                      <a16:colId xmlns:a16="http://schemas.microsoft.com/office/drawing/2014/main" val="1139269507"/>
                    </a:ext>
                  </a:extLst>
                </a:gridCol>
                <a:gridCol w="1114555">
                  <a:extLst>
                    <a:ext uri="{9D8B030D-6E8A-4147-A177-3AD203B41FA5}">
                      <a16:colId xmlns:a16="http://schemas.microsoft.com/office/drawing/2014/main" val="1424344334"/>
                    </a:ext>
                  </a:extLst>
                </a:gridCol>
              </a:tblGrid>
              <a:tr h="30518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LSTM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880753"/>
                  </a:ext>
                </a:extLst>
              </a:tr>
              <a:tr h="305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Quantization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# of Nodes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Error (in 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9787774"/>
                  </a:ext>
                </a:extLst>
              </a:tr>
              <a:tr h="305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7547774"/>
                  </a:ext>
                </a:extLst>
              </a:tr>
              <a:tr h="305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754573"/>
                  </a:ext>
                </a:extLst>
              </a:tr>
              <a:tr h="305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4845265"/>
                  </a:ext>
                </a:extLst>
              </a:tr>
              <a:tr h="305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5436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448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7719C-6679-4297-87B4-F31E3ECB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9C2124-4AE6-4E07-BA5C-177794BE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414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Optimize the autoencoder + LSTM by changing autoencoder parameters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optimize autoencoder once LSTM is already optimized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Varied loss function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5E4164-73B9-C914-4FD9-4F564C630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88339"/>
              </p:ext>
            </p:extLst>
          </p:nvPr>
        </p:nvGraphicFramePr>
        <p:xfrm>
          <a:off x="2573867" y="3231515"/>
          <a:ext cx="7205134" cy="1768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2567">
                  <a:extLst>
                    <a:ext uri="{9D8B030D-6E8A-4147-A177-3AD203B41FA5}">
                      <a16:colId xmlns:a16="http://schemas.microsoft.com/office/drawing/2014/main" val="1200783947"/>
                    </a:ext>
                  </a:extLst>
                </a:gridCol>
                <a:gridCol w="3602567">
                  <a:extLst>
                    <a:ext uri="{9D8B030D-6E8A-4147-A177-3AD203B41FA5}">
                      <a16:colId xmlns:a16="http://schemas.microsoft.com/office/drawing/2014/main" val="2963987339"/>
                    </a:ext>
                  </a:extLst>
                </a:gridCol>
              </a:tblGrid>
              <a:tr h="44201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Autoencoder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805666"/>
                  </a:ext>
                </a:extLst>
              </a:tr>
              <a:tr h="442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Error (in 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2068138"/>
                  </a:ext>
                </a:extLst>
              </a:tr>
              <a:tr h="442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16.46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0658869"/>
                  </a:ext>
                </a:extLst>
              </a:tr>
              <a:tr h="442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14.66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9854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441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703EBE1-62F2-46BD-9371-92748B73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310BC5-D5AA-C7B2-2C2C-E42643AAD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597" y="2716186"/>
            <a:ext cx="7369562" cy="191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44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8533F-9109-42A4-B24E-07BFF6ACA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segmentation algorithms used the same LSTM</a:t>
            </a:r>
          </a:p>
          <a:p>
            <a:pPr lvl="1"/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Autoencoder received higher false positives on the dev set (18.33%)</a:t>
            </a:r>
          </a:p>
          <a:p>
            <a:pPr lvl="1"/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K-Means received lower false positives on the dev set (11.22%)</a:t>
            </a:r>
          </a:p>
          <a:p>
            <a:pPr lvl="1"/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statistical significance, the K-Means approach has statistical significance using a confidence of &gt;80% </a:t>
            </a:r>
          </a:p>
          <a:p>
            <a:pPr marL="201168" lvl="1" indent="0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that K-Means is much less expensive with lower false positives, the hybrid approach is more viable.</a:t>
            </a:r>
          </a:p>
          <a:p>
            <a:pPr marL="201168" lvl="1" indent="0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testament to Occam’s Razor!</a:t>
            </a:r>
          </a:p>
          <a:p>
            <a:pPr marL="201168" lvl="1" indent="0">
              <a:buNone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30623-451A-47E9-A152-CE97BE80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en-US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46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965B-A190-4F14-82D4-CD9248DE3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0D527-7A9A-4551-874B-67BF6CC52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288792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Formulation and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8533F-9109-42A4-B24E-07BFF6ACA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raw data and a series of time stamps with event classifications, build a machine learning model to segment the signal at the events and classify these events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 data is encoded in rectangular pulses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these pulses follow a uniform distribution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Fourier spectrums are similar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Amplitude encodes information and is less obvious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Amplitude is dependent on number of pulses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more time a particular class occurs, the more likely the data will take a higher amplitude value for that class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30623-451A-47E9-A152-CE97BE80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5DE8ED-5FEA-0E7E-141E-F0A4B9FBD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399" y="2751064"/>
            <a:ext cx="2378701" cy="181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41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EAF50-B0CB-416E-81F2-7DE0E72A1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Feature: Duration?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7E592DB-AB98-4840-9569-B02DE799A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2580894"/>
            <a:ext cx="4897967" cy="23698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Covariance of duration and mean for event sequences (Class 1):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[[1.00241546 0.01853951]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[0.01853951 1.00241546]]</a:t>
            </a:r>
            <a:r>
              <a:rPr lang="en-US" altLang="en-US" sz="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Covariance of duration and mean for event sequences (Class 2):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[[1.00232558 0.09172686]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[0.09172686 1.00232558]]</a:t>
            </a:r>
            <a:r>
              <a:rPr lang="en-US" altLang="en-US" sz="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Covariance of duration and mean for event sequences (Class 3):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[[1.00264550e+00 6.88504379e-05]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[6.88504379e-05 1.00264550e+00]]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Covariance of duration and mean for event sequences (Class 4):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[[ 1.00238095 -0.03181031]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[-0.03181031 1.00238095]] </a:t>
            </a:r>
          </a:p>
        </p:txBody>
      </p:sp>
    </p:spTree>
    <p:extLst>
      <p:ext uri="{BB962C8B-B14F-4D97-AF65-F5344CB8AC3E}">
        <p14:creationId xmlns:p14="http://schemas.microsoft.com/office/powerpoint/2010/main" val="1166255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6A075-5B1A-4257-82CB-430ED810D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Feature: Frequency?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BC3416-8C07-42FB-8F2B-94CB712F5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897" y="1943908"/>
            <a:ext cx="5605206" cy="419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2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159933"/>
            <a:ext cx="10058400" cy="57742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Architecture (k-means + LSTM)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977DF-EB71-41A4-8194-F6CA14F7B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BC3516-C2A3-319E-C9D0-2534F29714E1}"/>
              </a:ext>
            </a:extLst>
          </p:cNvPr>
          <p:cNvSpPr txBox="1"/>
          <p:nvPr/>
        </p:nvSpPr>
        <p:spPr>
          <a:xfrm>
            <a:off x="1737722" y="1994988"/>
            <a:ext cx="17145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Preprocess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3BDF38-3BA3-6EBA-582A-7BF1B7C339D5}"/>
              </a:ext>
            </a:extLst>
          </p:cNvPr>
          <p:cNvSpPr txBox="1"/>
          <p:nvPr/>
        </p:nvSpPr>
        <p:spPr>
          <a:xfrm>
            <a:off x="5060769" y="1994988"/>
            <a:ext cx="107526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K-means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210BE3-AFCE-1CFC-AD63-52494B24EA9D}"/>
              </a:ext>
            </a:extLst>
          </p:cNvPr>
          <p:cNvSpPr txBox="1"/>
          <p:nvPr/>
        </p:nvSpPr>
        <p:spPr>
          <a:xfrm>
            <a:off x="8396936" y="1903547"/>
            <a:ext cx="2927373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order derivation (start and stop times)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3F09E6-63A4-C517-0A7B-B1244AC3C80E}"/>
              </a:ext>
            </a:extLst>
          </p:cNvPr>
          <p:cNvSpPr txBox="1"/>
          <p:nvPr/>
        </p:nvSpPr>
        <p:spPr>
          <a:xfrm>
            <a:off x="5191487" y="2899521"/>
            <a:ext cx="1404560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Amplitude sequence extraction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D4254C-D27D-7543-8ECC-B316365C641A}"/>
              </a:ext>
            </a:extLst>
          </p:cNvPr>
          <p:cNvSpPr txBox="1"/>
          <p:nvPr/>
        </p:nvSpPr>
        <p:spPr>
          <a:xfrm>
            <a:off x="5437154" y="4219551"/>
            <a:ext cx="102895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CEBEC4-69F1-B7B6-6484-56AA0B659F9A}"/>
              </a:ext>
            </a:extLst>
          </p:cNvPr>
          <p:cNvSpPr txBox="1"/>
          <p:nvPr/>
        </p:nvSpPr>
        <p:spPr>
          <a:xfrm>
            <a:off x="5241153" y="5147490"/>
            <a:ext cx="1490572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Baum-Welsh algorithm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9DC41B-6649-74B2-0D1D-39AF2ADE0783}"/>
              </a:ext>
            </a:extLst>
          </p:cNvPr>
          <p:cNvSpPr txBox="1"/>
          <p:nvPr/>
        </p:nvSpPr>
        <p:spPr>
          <a:xfrm>
            <a:off x="3384338" y="5147490"/>
            <a:ext cx="1114697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sequence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B820CF-7EB7-FA1F-8904-85907F560B04}"/>
              </a:ext>
            </a:extLst>
          </p:cNvPr>
          <p:cNvSpPr txBox="1"/>
          <p:nvPr/>
        </p:nvSpPr>
        <p:spPr>
          <a:xfrm>
            <a:off x="3168545" y="1683204"/>
            <a:ext cx="224145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Normalized features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250ED3F-E688-6914-4210-FE0B61D1241C}"/>
              </a:ext>
            </a:extLst>
          </p:cNvPr>
          <p:cNvCxnSpPr>
            <a:cxnSpLocks/>
            <a:stCxn id="3" idx="3"/>
            <a:endCxn id="6" idx="1"/>
          </p:cNvCxnSpPr>
          <p:nvPr/>
        </p:nvCxnSpPr>
        <p:spPr>
          <a:xfrm>
            <a:off x="3452222" y="2179654"/>
            <a:ext cx="1608547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1FA3664-B145-B3A6-C27C-763E8F9C0B17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6136035" y="2179654"/>
            <a:ext cx="2260901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00D7981-6044-4DA4-B687-8C4AB852CC67}"/>
              </a:ext>
            </a:extLst>
          </p:cNvPr>
          <p:cNvSpPr txBox="1"/>
          <p:nvPr/>
        </p:nvSpPr>
        <p:spPr>
          <a:xfrm>
            <a:off x="6096000" y="1763892"/>
            <a:ext cx="224145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Signal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90E7245-C699-1CFC-0554-0C30B928360A}"/>
              </a:ext>
            </a:extLst>
          </p:cNvPr>
          <p:cNvCxnSpPr/>
          <p:nvPr/>
        </p:nvCxnSpPr>
        <p:spPr>
          <a:xfrm>
            <a:off x="2987040" y="2377586"/>
            <a:ext cx="0" cy="11013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4A136C2-C1F3-F56C-E2F5-F30CAE9DF472}"/>
              </a:ext>
            </a:extLst>
          </p:cNvPr>
          <p:cNvCxnSpPr>
            <a:cxnSpLocks/>
          </p:cNvCxnSpPr>
          <p:nvPr/>
        </p:nvCxnSpPr>
        <p:spPr>
          <a:xfrm>
            <a:off x="2987040" y="3478906"/>
            <a:ext cx="2204447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75D8801-984E-81D8-F137-BBA1107F2DAD}"/>
              </a:ext>
            </a:extLst>
          </p:cNvPr>
          <p:cNvSpPr txBox="1"/>
          <p:nvPr/>
        </p:nvSpPr>
        <p:spPr>
          <a:xfrm>
            <a:off x="817231" y="2765630"/>
            <a:ext cx="224145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Quantized features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C7385A-F7D5-132D-FE83-C1E561F0F6EC}"/>
              </a:ext>
            </a:extLst>
          </p:cNvPr>
          <p:cNvCxnSpPr/>
          <p:nvPr/>
        </p:nvCxnSpPr>
        <p:spPr>
          <a:xfrm>
            <a:off x="9900458" y="2549878"/>
            <a:ext cx="0" cy="10058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495493B-5DC6-06BB-88AE-80DA0E06D6F3}"/>
              </a:ext>
            </a:extLst>
          </p:cNvPr>
          <p:cNvCxnSpPr>
            <a:cxnSpLocks/>
          </p:cNvCxnSpPr>
          <p:nvPr/>
        </p:nvCxnSpPr>
        <p:spPr>
          <a:xfrm flipH="1" flipV="1">
            <a:off x="6596047" y="3504863"/>
            <a:ext cx="3304411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9BE60AC-6B9C-332B-54D0-9EB5F6D49780}"/>
              </a:ext>
            </a:extLst>
          </p:cNvPr>
          <p:cNvSpPr txBox="1"/>
          <p:nvPr/>
        </p:nvSpPr>
        <p:spPr>
          <a:xfrm>
            <a:off x="7127525" y="3111975"/>
            <a:ext cx="224145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Timestamp extraction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DE9155F-89B3-98BC-11AC-B74E09C2342E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5793978" y="3823687"/>
            <a:ext cx="0" cy="395864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D74E3D6-A0E6-CDBA-FFF8-00DF678853EA}"/>
              </a:ext>
            </a:extLst>
          </p:cNvPr>
          <p:cNvCxnSpPr>
            <a:cxnSpLocks/>
          </p:cNvCxnSpPr>
          <p:nvPr/>
        </p:nvCxnSpPr>
        <p:spPr>
          <a:xfrm>
            <a:off x="5828512" y="4588047"/>
            <a:ext cx="0" cy="54864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20DDB37-7828-A405-1F48-A7B4C3185A6D}"/>
              </a:ext>
            </a:extLst>
          </p:cNvPr>
          <p:cNvSpPr txBox="1"/>
          <p:nvPr/>
        </p:nvSpPr>
        <p:spPr>
          <a:xfrm>
            <a:off x="5763700" y="4644837"/>
            <a:ext cx="224145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Decoded Sequence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AFAF3E5-AFD3-EA28-9141-8CA51A953977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4436879" y="5470654"/>
            <a:ext cx="804274" cy="2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50281A1-AF15-B3C0-E066-0E6ED4096C07}"/>
              </a:ext>
            </a:extLst>
          </p:cNvPr>
          <p:cNvCxnSpPr>
            <a:cxnSpLocks/>
          </p:cNvCxnSpPr>
          <p:nvPr/>
        </p:nvCxnSpPr>
        <p:spPr>
          <a:xfrm>
            <a:off x="6725388" y="5470654"/>
            <a:ext cx="804274" cy="2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3D8ECCF-C40C-0659-CCC9-818A6F909EDB}"/>
              </a:ext>
            </a:extLst>
          </p:cNvPr>
          <p:cNvSpPr txBox="1"/>
          <p:nvPr/>
        </p:nvSpPr>
        <p:spPr>
          <a:xfrm>
            <a:off x="7529662" y="5189824"/>
            <a:ext cx="1114697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Analysis</a:t>
            </a:r>
          </a:p>
        </p:txBody>
      </p:sp>
    </p:spTree>
    <p:extLst>
      <p:ext uri="{BB962C8B-B14F-4D97-AF65-F5344CB8AC3E}">
        <p14:creationId xmlns:p14="http://schemas.microsoft.com/office/powerpoint/2010/main" val="2726958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159933"/>
            <a:ext cx="10058400" cy="57742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Architecture (Autoencoder + LSTM)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977DF-EB71-41A4-8194-F6CA14F7B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BC3516-C2A3-319E-C9D0-2534F29714E1}"/>
              </a:ext>
            </a:extLst>
          </p:cNvPr>
          <p:cNvSpPr txBox="1"/>
          <p:nvPr/>
        </p:nvSpPr>
        <p:spPr>
          <a:xfrm>
            <a:off x="1737722" y="1994988"/>
            <a:ext cx="17145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Preprocess Data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3BDF38-3BA3-6EBA-582A-7BF1B7C339D5}"/>
              </a:ext>
            </a:extLst>
          </p:cNvPr>
          <p:cNvSpPr txBox="1"/>
          <p:nvPr/>
        </p:nvSpPr>
        <p:spPr>
          <a:xfrm>
            <a:off x="5060768" y="1994988"/>
            <a:ext cx="140455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Autoencoder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210BE3-AFCE-1CFC-AD63-52494B24EA9D}"/>
              </a:ext>
            </a:extLst>
          </p:cNvPr>
          <p:cNvSpPr txBox="1"/>
          <p:nvPr/>
        </p:nvSpPr>
        <p:spPr>
          <a:xfrm>
            <a:off x="8396936" y="1903547"/>
            <a:ext cx="2927373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order derivation (start and stop times)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3F09E6-63A4-C517-0A7B-B1244AC3C80E}"/>
              </a:ext>
            </a:extLst>
          </p:cNvPr>
          <p:cNvSpPr txBox="1"/>
          <p:nvPr/>
        </p:nvSpPr>
        <p:spPr>
          <a:xfrm>
            <a:off x="5191487" y="2899521"/>
            <a:ext cx="1404560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Amplitude sequence extraction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D4254C-D27D-7543-8ECC-B316365C641A}"/>
              </a:ext>
            </a:extLst>
          </p:cNvPr>
          <p:cNvSpPr txBox="1"/>
          <p:nvPr/>
        </p:nvSpPr>
        <p:spPr>
          <a:xfrm>
            <a:off x="5437154" y="4219551"/>
            <a:ext cx="102895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LSTM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CEBEC4-69F1-B7B6-6484-56AA0B659F9A}"/>
              </a:ext>
            </a:extLst>
          </p:cNvPr>
          <p:cNvSpPr txBox="1"/>
          <p:nvPr/>
        </p:nvSpPr>
        <p:spPr>
          <a:xfrm>
            <a:off x="5241153" y="5147490"/>
            <a:ext cx="1490572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Baum-Welsh algorithm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9DC41B-6649-74B2-0D1D-39AF2ADE0783}"/>
              </a:ext>
            </a:extLst>
          </p:cNvPr>
          <p:cNvSpPr txBox="1"/>
          <p:nvPr/>
        </p:nvSpPr>
        <p:spPr>
          <a:xfrm>
            <a:off x="3384338" y="5147490"/>
            <a:ext cx="1114697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sequence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B820CF-7EB7-FA1F-8904-85907F560B04}"/>
              </a:ext>
            </a:extLst>
          </p:cNvPr>
          <p:cNvSpPr txBox="1"/>
          <p:nvPr/>
        </p:nvSpPr>
        <p:spPr>
          <a:xfrm>
            <a:off x="3168545" y="1683204"/>
            <a:ext cx="224145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Normalized features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250ED3F-E688-6914-4210-FE0B61D1241C}"/>
              </a:ext>
            </a:extLst>
          </p:cNvPr>
          <p:cNvCxnSpPr>
            <a:cxnSpLocks/>
            <a:stCxn id="3" idx="3"/>
            <a:endCxn id="6" idx="1"/>
          </p:cNvCxnSpPr>
          <p:nvPr/>
        </p:nvCxnSpPr>
        <p:spPr>
          <a:xfrm>
            <a:off x="3452222" y="2179654"/>
            <a:ext cx="1608546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1FA3664-B145-B3A6-C27C-763E8F9C0B17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6465327" y="2179654"/>
            <a:ext cx="1931609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00D7981-6044-4DA4-B687-8C4AB852CC67}"/>
              </a:ext>
            </a:extLst>
          </p:cNvPr>
          <p:cNvSpPr txBox="1"/>
          <p:nvPr/>
        </p:nvSpPr>
        <p:spPr>
          <a:xfrm>
            <a:off x="6096000" y="1763892"/>
            <a:ext cx="224145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Signal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90E7245-C699-1CFC-0554-0C30B928360A}"/>
              </a:ext>
            </a:extLst>
          </p:cNvPr>
          <p:cNvCxnSpPr/>
          <p:nvPr/>
        </p:nvCxnSpPr>
        <p:spPr>
          <a:xfrm>
            <a:off x="2987040" y="2377586"/>
            <a:ext cx="0" cy="11013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4A136C2-C1F3-F56C-E2F5-F30CAE9DF472}"/>
              </a:ext>
            </a:extLst>
          </p:cNvPr>
          <p:cNvCxnSpPr>
            <a:cxnSpLocks/>
          </p:cNvCxnSpPr>
          <p:nvPr/>
        </p:nvCxnSpPr>
        <p:spPr>
          <a:xfrm>
            <a:off x="2987040" y="3478906"/>
            <a:ext cx="2204447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75D8801-984E-81D8-F137-BBA1107F2DAD}"/>
              </a:ext>
            </a:extLst>
          </p:cNvPr>
          <p:cNvSpPr txBox="1"/>
          <p:nvPr/>
        </p:nvSpPr>
        <p:spPr>
          <a:xfrm>
            <a:off x="817231" y="2765630"/>
            <a:ext cx="224145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Quantized features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C7385A-F7D5-132D-FE83-C1E561F0F6EC}"/>
              </a:ext>
            </a:extLst>
          </p:cNvPr>
          <p:cNvCxnSpPr/>
          <p:nvPr/>
        </p:nvCxnSpPr>
        <p:spPr>
          <a:xfrm>
            <a:off x="9900458" y="2549878"/>
            <a:ext cx="0" cy="10058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495493B-5DC6-06BB-88AE-80DA0E06D6F3}"/>
              </a:ext>
            </a:extLst>
          </p:cNvPr>
          <p:cNvCxnSpPr>
            <a:cxnSpLocks/>
          </p:cNvCxnSpPr>
          <p:nvPr/>
        </p:nvCxnSpPr>
        <p:spPr>
          <a:xfrm flipH="1" flipV="1">
            <a:off x="6596047" y="3504863"/>
            <a:ext cx="3304411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9BE60AC-6B9C-332B-54D0-9EB5F6D49780}"/>
              </a:ext>
            </a:extLst>
          </p:cNvPr>
          <p:cNvSpPr txBox="1"/>
          <p:nvPr/>
        </p:nvSpPr>
        <p:spPr>
          <a:xfrm>
            <a:off x="7127525" y="3111975"/>
            <a:ext cx="224145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Timestamp extraction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DE9155F-89B3-98BC-11AC-B74E09C2342E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5793978" y="3823687"/>
            <a:ext cx="0" cy="395864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D74E3D6-A0E6-CDBA-FFF8-00DF678853EA}"/>
              </a:ext>
            </a:extLst>
          </p:cNvPr>
          <p:cNvCxnSpPr>
            <a:cxnSpLocks/>
          </p:cNvCxnSpPr>
          <p:nvPr/>
        </p:nvCxnSpPr>
        <p:spPr>
          <a:xfrm>
            <a:off x="5828512" y="4588047"/>
            <a:ext cx="0" cy="54864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20DDB37-7828-A405-1F48-A7B4C3185A6D}"/>
              </a:ext>
            </a:extLst>
          </p:cNvPr>
          <p:cNvSpPr txBox="1"/>
          <p:nvPr/>
        </p:nvSpPr>
        <p:spPr>
          <a:xfrm>
            <a:off x="5763700" y="4644837"/>
            <a:ext cx="224145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Decoded Sequence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AFAF3E5-AFD3-EA28-9141-8CA51A953977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4436879" y="5470654"/>
            <a:ext cx="804274" cy="2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50281A1-AF15-B3C0-E066-0E6ED4096C07}"/>
              </a:ext>
            </a:extLst>
          </p:cNvPr>
          <p:cNvCxnSpPr>
            <a:cxnSpLocks/>
          </p:cNvCxnSpPr>
          <p:nvPr/>
        </p:nvCxnSpPr>
        <p:spPr>
          <a:xfrm>
            <a:off x="6725388" y="5470654"/>
            <a:ext cx="804274" cy="2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3D8ECCF-C40C-0659-CCC9-818A6F909EDB}"/>
              </a:ext>
            </a:extLst>
          </p:cNvPr>
          <p:cNvSpPr txBox="1"/>
          <p:nvPr/>
        </p:nvSpPr>
        <p:spPr>
          <a:xfrm>
            <a:off x="7529662" y="5189824"/>
            <a:ext cx="1114697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Analysis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9D6FF-7CF7-67F6-0046-921ED8FD52BC}"/>
              </a:ext>
            </a:extLst>
          </p:cNvPr>
          <p:cNvSpPr txBox="1"/>
          <p:nvPr/>
        </p:nvSpPr>
        <p:spPr>
          <a:xfrm>
            <a:off x="318603" y="4058291"/>
            <a:ext cx="2838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Procedure: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Discretize labels</a:t>
            </a:r>
          </a:p>
        </p:txBody>
      </p:sp>
    </p:spTree>
    <p:extLst>
      <p:ext uri="{BB962C8B-B14F-4D97-AF65-F5344CB8AC3E}">
        <p14:creationId xmlns:p14="http://schemas.microsoft.com/office/powerpoint/2010/main" val="53098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Preprocessing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AF1A75DD-A13B-4126-A0AA-CA0ABE42D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B932A3-48C6-4363-AF2F-29E50C0A3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832" y="1797063"/>
            <a:ext cx="2775132" cy="18352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275A76-CFCD-4102-A6EB-953A31F3C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960" y="1797063"/>
            <a:ext cx="2775132" cy="18352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A787D9-EA1A-4B06-A9FF-6FC01A46C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6832" y="4549994"/>
            <a:ext cx="2775132" cy="1850088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65DB87F-100E-4DBF-A996-CB53C835AD45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5151964" y="2714707"/>
            <a:ext cx="116799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6C24CF3-547E-4A66-8D90-7CBA5C34B876}"/>
              </a:ext>
            </a:extLst>
          </p:cNvPr>
          <p:cNvSpPr txBox="1"/>
          <p:nvPr/>
        </p:nvSpPr>
        <p:spPr>
          <a:xfrm>
            <a:off x="5129762" y="2372123"/>
            <a:ext cx="1190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Smoothing filter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872421-ACAB-45FF-9939-41144B4CC212}"/>
              </a:ext>
            </a:extLst>
          </p:cNvPr>
          <p:cNvSpPr txBox="1"/>
          <p:nvPr/>
        </p:nvSpPr>
        <p:spPr>
          <a:xfrm>
            <a:off x="5114882" y="3790268"/>
            <a:ext cx="119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077B251-4B75-4657-9300-E07A4CE6DA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5079" y="4549994"/>
            <a:ext cx="2752931" cy="1820605"/>
          </a:xfrm>
          <a:prstGeom prst="rect">
            <a:avLst/>
          </a:prstGeom>
        </p:spPr>
      </p:pic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6415ECD4-94B9-4123-8D47-CAEA0097D834}"/>
              </a:ext>
            </a:extLst>
          </p:cNvPr>
          <p:cNvCxnSpPr>
            <a:stCxn id="7" idx="2"/>
            <a:endCxn id="9" idx="0"/>
          </p:cNvCxnSpPr>
          <p:nvPr/>
        </p:nvCxnSpPr>
        <p:spPr>
          <a:xfrm rot="5400000">
            <a:off x="5277140" y="2119608"/>
            <a:ext cx="917644" cy="394312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B4A6E5E-E74F-48CB-8FB2-EF9A02406D9E}"/>
              </a:ext>
            </a:extLst>
          </p:cNvPr>
          <p:cNvCxnSpPr>
            <a:stCxn id="9" idx="3"/>
            <a:endCxn id="25" idx="1"/>
          </p:cNvCxnSpPr>
          <p:nvPr/>
        </p:nvCxnSpPr>
        <p:spPr>
          <a:xfrm flipV="1">
            <a:off x="5151964" y="5460297"/>
            <a:ext cx="1153115" cy="147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F36F039-C4A0-4ECA-8009-FEF385536E5F}"/>
              </a:ext>
            </a:extLst>
          </p:cNvPr>
          <p:cNvSpPr txBox="1"/>
          <p:nvPr/>
        </p:nvSpPr>
        <p:spPr>
          <a:xfrm>
            <a:off x="5129761" y="5163889"/>
            <a:ext cx="119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Quantized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1906173-1689-4C0E-86A9-01488FD7E1F6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1443789" y="2714707"/>
            <a:ext cx="9330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C63F807-7483-4F35-B818-675389391DF2}"/>
              </a:ext>
            </a:extLst>
          </p:cNvPr>
          <p:cNvSpPr txBox="1"/>
          <p:nvPr/>
        </p:nvSpPr>
        <p:spPr>
          <a:xfrm>
            <a:off x="1016428" y="2372123"/>
            <a:ext cx="119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Raw</a:t>
            </a:r>
          </a:p>
        </p:txBody>
      </p:sp>
    </p:spTree>
    <p:extLst>
      <p:ext uri="{BB962C8B-B14F-4D97-AF65-F5344CB8AC3E}">
        <p14:creationId xmlns:p14="http://schemas.microsoft.com/office/powerpoint/2010/main" val="2261650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14878-DBD5-47A0-9F11-924775243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Preprocessing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8443901C-7523-4BC6-83C9-EF447B35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C29A-63DC-4796-A473-46925DBF1013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C327FF-501D-4C93-A046-870480D72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223" y="2511356"/>
            <a:ext cx="2752931" cy="18352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DDF1CFE-A4C6-4B87-B420-846FBF472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351" y="2511355"/>
            <a:ext cx="2752931" cy="1835287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A3A10B2-8FB4-40A8-9357-BA05CC0E00E5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5829154" y="3428999"/>
            <a:ext cx="119019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B9EFDDB-CD4B-4640-845B-B8A066EDE9CC}"/>
              </a:ext>
            </a:extLst>
          </p:cNvPr>
          <p:cNvSpPr txBox="1"/>
          <p:nvPr/>
        </p:nvSpPr>
        <p:spPr>
          <a:xfrm>
            <a:off x="5840254" y="3087377"/>
            <a:ext cx="1190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Discretize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720D657-ECA8-4AED-9F79-0041772FA0C9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1878486" y="3428999"/>
            <a:ext cx="119773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0E9A537-8302-492B-A89A-C28EFC8F07EF}"/>
              </a:ext>
            </a:extLst>
          </p:cNvPr>
          <p:cNvSpPr txBox="1"/>
          <p:nvPr/>
        </p:nvSpPr>
        <p:spPr>
          <a:xfrm>
            <a:off x="1878486" y="3105833"/>
            <a:ext cx="1190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Labeled Signal</a:t>
            </a:r>
          </a:p>
        </p:txBody>
      </p:sp>
    </p:spTree>
    <p:extLst>
      <p:ext uri="{BB962C8B-B14F-4D97-AF65-F5344CB8AC3E}">
        <p14:creationId xmlns:p14="http://schemas.microsoft.com/office/powerpoint/2010/main" val="19343997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2595</TotalTime>
  <Words>475</Words>
  <Application>Microsoft Office PowerPoint</Application>
  <PresentationFormat>Widescreen</PresentationFormat>
  <Paragraphs>125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Retrospect</vt:lpstr>
      <vt:lpstr>ECE 8527 Final Project</vt:lpstr>
      <vt:lpstr>Outline</vt:lpstr>
      <vt:lpstr>Problem Formulation and Observations</vt:lpstr>
      <vt:lpstr>Feature: Duration?</vt:lpstr>
      <vt:lpstr>Feature: Frequency?</vt:lpstr>
      <vt:lpstr>General Architecture (k-means + LSTM)</vt:lpstr>
      <vt:lpstr>General Architecture (Autoencoder + LSTM)</vt:lpstr>
      <vt:lpstr>Preprocessing</vt:lpstr>
      <vt:lpstr>Preprocessing</vt:lpstr>
      <vt:lpstr>Segmentation (K-Means)</vt:lpstr>
      <vt:lpstr>Segmentation (Autoencoder)</vt:lpstr>
      <vt:lpstr>Sequential Decoding (LSTM)</vt:lpstr>
      <vt:lpstr>Optimization</vt:lpstr>
      <vt:lpstr>Optimization</vt:lpstr>
      <vt:lpstr>Results</vt:lpstr>
      <vt:lpstr>Conclusions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8527 Final Project</dc:title>
  <dc:creator>Zachary Kane</dc:creator>
  <cp:lastModifiedBy>Arpita Das</cp:lastModifiedBy>
  <cp:revision>71</cp:revision>
  <dcterms:created xsi:type="dcterms:W3CDTF">2022-04-27T02:31:01Z</dcterms:created>
  <dcterms:modified xsi:type="dcterms:W3CDTF">2023-05-08T14:41:31Z</dcterms:modified>
</cp:coreProperties>
</file>