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62" r:id="rId6"/>
    <p:sldId id="272" r:id="rId7"/>
    <p:sldId id="265" r:id="rId8"/>
    <p:sldId id="277" r:id="rId9"/>
    <p:sldId id="278" r:id="rId10"/>
    <p:sldId id="279" r:id="rId11"/>
    <p:sldId id="276" r:id="rId12"/>
    <p:sldId id="280" r:id="rId13"/>
    <p:sldId id="281" r:id="rId14"/>
    <p:sldId id="282" r:id="rId15"/>
    <p:sldId id="283" r:id="rId16"/>
    <p:sldId id="28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varScale="1">
        <p:scale>
          <a:sx n="89" d="100"/>
          <a:sy n="89" d="100"/>
        </p:scale>
        <p:origin x="1326" y="5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B164C2-35FD-416E-813E-B2C8430748A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8A358-60EA-411B-81AB-4CFAA947CE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65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B164C2-35FD-416E-813E-B2C8430748A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301180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B164C2-35FD-416E-813E-B2C8430748A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2375677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B164C2-35FD-416E-813E-B2C8430748A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116745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B164C2-35FD-416E-813E-B2C8430748A2}"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8A358-60EA-411B-81AB-4CFAA947CE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56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B164C2-35FD-416E-813E-B2C8430748A2}"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217705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B164C2-35FD-416E-813E-B2C8430748A2}" type="datetimeFigureOut">
              <a:rPr lang="en-US" smtClean="0"/>
              <a:t>5/8/2023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136918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B164C2-35FD-416E-813E-B2C8430748A2}" type="datetimeFigureOut">
              <a:rPr lang="en-US" smtClean="0"/>
              <a:t>5/8/2023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145024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B164C2-35FD-416E-813E-B2C8430748A2}" type="datetimeFigureOut">
              <a:rPr lang="en-US" smtClean="0"/>
              <a:t>5/8/2023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95378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B164C2-35FD-416E-813E-B2C8430748A2}" type="datetimeFigureOut">
              <a:rPr lang="en-US" smtClean="0"/>
              <a:t>5/8/2023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7F8A358-60EA-411B-81AB-4CFAA947CE96}" type="slidenum">
              <a:rPr lang="en-US" smtClean="0"/>
              <a:t>‹#›</a:t>
            </a:fld>
            <a:endParaRPr lang="en-US"/>
          </a:p>
        </p:txBody>
      </p:sp>
    </p:spTree>
    <p:extLst>
      <p:ext uri="{BB962C8B-B14F-4D97-AF65-F5344CB8AC3E}">
        <p14:creationId xmlns:p14="http://schemas.microsoft.com/office/powerpoint/2010/main" val="215987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B164C2-35FD-416E-813E-B2C8430748A2}" type="datetimeFigureOut">
              <a:rPr lang="en-US" smtClean="0"/>
              <a:t>5/8/2023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8A358-60EA-411B-81AB-4CFAA947CE96}" type="slidenum">
              <a:rPr lang="en-US" smtClean="0"/>
              <a:t>‹#›</a:t>
            </a:fld>
            <a:endParaRPr lang="en-US"/>
          </a:p>
        </p:txBody>
      </p:sp>
    </p:spTree>
    <p:extLst>
      <p:ext uri="{BB962C8B-B14F-4D97-AF65-F5344CB8AC3E}">
        <p14:creationId xmlns:p14="http://schemas.microsoft.com/office/powerpoint/2010/main" val="92606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B164C2-35FD-416E-813E-B2C8430748A2}" type="datetimeFigureOut">
              <a:rPr lang="en-US" smtClean="0"/>
              <a:t>5/8/2023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7F8A358-60EA-411B-81AB-4CFAA947CE9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23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7ECA3-8783-4A4A-809A-A83732555549}"/>
              </a:ext>
            </a:extLst>
          </p:cNvPr>
          <p:cNvSpPr>
            <a:spLocks noGrp="1"/>
          </p:cNvSpPr>
          <p:nvPr>
            <p:ph type="ctrTitle"/>
          </p:nvPr>
        </p:nvSpPr>
        <p:spPr/>
        <p:txBody>
          <a:bodyPr/>
          <a:lstStyle/>
          <a:p>
            <a:r>
              <a:rPr lang="en-US" dirty="0"/>
              <a:t>ECE8527 Final Project</a:t>
            </a:r>
          </a:p>
        </p:txBody>
      </p:sp>
      <p:sp>
        <p:nvSpPr>
          <p:cNvPr id="3" name="Subtitle 2">
            <a:extLst>
              <a:ext uri="{FF2B5EF4-FFF2-40B4-BE49-F238E27FC236}">
                <a16:creationId xmlns:a16="http://schemas.microsoft.com/office/drawing/2014/main" id="{32AB7CB3-5A4B-402D-8848-6DC0E8E5A7D6}"/>
              </a:ext>
            </a:extLst>
          </p:cNvPr>
          <p:cNvSpPr>
            <a:spLocks noGrp="1"/>
          </p:cNvSpPr>
          <p:nvPr>
            <p:ph type="subTitle" idx="1"/>
          </p:nvPr>
        </p:nvSpPr>
        <p:spPr/>
        <p:txBody>
          <a:bodyPr/>
          <a:lstStyle/>
          <a:p>
            <a:r>
              <a:rPr lang="en-US" dirty="0"/>
              <a:t>Fall 2023</a:t>
            </a:r>
          </a:p>
          <a:p>
            <a:r>
              <a:rPr lang="en-US" dirty="0"/>
              <a:t>Mahdi </a:t>
            </a:r>
            <a:r>
              <a:rPr lang="en-US" dirty="0" err="1"/>
              <a:t>BAbaei</a:t>
            </a:r>
            <a:endParaRPr lang="en-US" dirty="0"/>
          </a:p>
        </p:txBody>
      </p:sp>
    </p:spTree>
    <p:extLst>
      <p:ext uri="{BB962C8B-B14F-4D97-AF65-F5344CB8AC3E}">
        <p14:creationId xmlns:p14="http://schemas.microsoft.com/office/powerpoint/2010/main" val="1668573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RNF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normAutofit/>
          </a:bodyPr>
          <a:lstStyle/>
          <a:p>
            <a:pPr marL="0" indent="0">
              <a:buNone/>
            </a:pPr>
            <a:r>
              <a:rPr lang="en-US" dirty="0"/>
              <a:t>Third Step: Evaluation</a:t>
            </a:r>
          </a:p>
          <a:p>
            <a:pPr marL="514350" indent="-514350">
              <a:buFont typeface="+mj-lt"/>
              <a:buAutoNum type="arabicPeriod" startAt="4"/>
            </a:pPr>
            <a:r>
              <a:rPr lang="en-US" dirty="0"/>
              <a:t>Reading the data (only event parts):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Use zero-padding if needed at the end of events</a:t>
            </a:r>
          </a:p>
          <a:p>
            <a:pPr marL="457200" indent="-457200">
              <a:buFont typeface="+mj-lt"/>
              <a:buAutoNum type="arabicPeriod" startAt="5"/>
            </a:pPr>
            <a:r>
              <a:rPr lang="en-US" dirty="0"/>
              <a:t>Feed the data to the LSTM</a:t>
            </a:r>
          </a:p>
          <a:p>
            <a:pPr marL="457200" indent="-457200">
              <a:buFont typeface="+mj-lt"/>
              <a:buAutoNum type="arabicPeriod" startAt="6"/>
            </a:pPr>
            <a:r>
              <a:rPr lang="en-US" dirty="0"/>
              <a:t>Postprocessing and Smoothing the output considering the overlapping </a:t>
            </a:r>
          </a:p>
          <a:p>
            <a:pPr marL="0" indent="0">
              <a:buNone/>
            </a:pPr>
            <a:endParaRPr lang="en-US" dirty="0"/>
          </a:p>
        </p:txBody>
      </p:sp>
    </p:spTree>
    <p:extLst>
      <p:ext uri="{BB962C8B-B14F-4D97-AF65-F5344CB8AC3E}">
        <p14:creationId xmlns:p14="http://schemas.microsoft.com/office/powerpoint/2010/main" val="379675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9DEBC-2A52-4E79-8D78-C881053BD834}"/>
              </a:ext>
            </a:extLst>
          </p:cNvPr>
          <p:cNvSpPr>
            <a:spLocks noGrp="1"/>
          </p:cNvSpPr>
          <p:nvPr>
            <p:ph type="title"/>
          </p:nvPr>
        </p:nvSpPr>
        <p:spPr/>
        <p:txBody>
          <a:bodyPr/>
          <a:lstStyle/>
          <a:p>
            <a:pPr algn="ctr"/>
            <a:r>
              <a:rPr lang="en-US" dirty="0"/>
              <a:t>Second Approach: </a:t>
            </a:r>
            <a:br>
              <a:rPr lang="en-US" dirty="0"/>
            </a:br>
            <a:r>
              <a:rPr lang="en-US" dirty="0"/>
              <a:t>MLP + LSTM</a:t>
            </a:r>
          </a:p>
        </p:txBody>
      </p:sp>
      <p:sp>
        <p:nvSpPr>
          <p:cNvPr id="3" name="Text Placeholder 2">
            <a:extLst>
              <a:ext uri="{FF2B5EF4-FFF2-40B4-BE49-F238E27FC236}">
                <a16:creationId xmlns:a16="http://schemas.microsoft.com/office/drawing/2014/main" id="{AD69F12F-AD67-4D7A-89BA-298E96FBD5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5934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MLP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lstStyle/>
          <a:p>
            <a:pPr marL="0" indent="0">
              <a:buNone/>
            </a:pPr>
            <a:r>
              <a:rPr lang="en-US" dirty="0"/>
              <a:t>First Step: Training the MLP</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Considering all non-zero labels as 1</a:t>
            </a:r>
          </a:p>
          <a:p>
            <a:pPr marL="806958" lvl="1" indent="-514350">
              <a:buFont typeface="Arial" panose="020B0604020202020204" pitchFamily="34" charset="0"/>
              <a:buChar char="•"/>
            </a:pPr>
            <a:r>
              <a:rPr lang="en-US" dirty="0"/>
              <a:t>Reading the data using window and stride</a:t>
            </a:r>
          </a:p>
          <a:p>
            <a:pPr marL="806958" lvl="1" indent="-514350">
              <a:buFont typeface="Arial" panose="020B0604020202020204" pitchFamily="34" charset="0"/>
              <a:buChar char="•"/>
            </a:pPr>
            <a:r>
              <a:rPr lang="en-US" dirty="0"/>
              <a:t>Set the labels based on major class inside each window</a:t>
            </a:r>
          </a:p>
          <a:p>
            <a:pPr marL="457200" indent="-457200">
              <a:buFont typeface="+mj-lt"/>
              <a:buAutoNum type="arabicPeriod"/>
            </a:pPr>
            <a:r>
              <a:rPr lang="en-US" dirty="0"/>
              <a:t>Train the MLP with the produced data</a:t>
            </a:r>
          </a:p>
          <a:p>
            <a:pPr marL="749808" lvl="1" indent="-457200"/>
            <a:r>
              <a:rPr lang="en-US" dirty="0"/>
              <a:t>Fine tuning the parameters based on dev set results</a:t>
            </a:r>
          </a:p>
        </p:txBody>
      </p:sp>
    </p:spTree>
    <p:extLst>
      <p:ext uri="{BB962C8B-B14F-4D97-AF65-F5344CB8AC3E}">
        <p14:creationId xmlns:p14="http://schemas.microsoft.com/office/powerpoint/2010/main" val="3469525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MLP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lstStyle/>
          <a:p>
            <a:pPr marL="0" indent="0">
              <a:buNone/>
            </a:pPr>
            <a:r>
              <a:rPr lang="en-US" dirty="0"/>
              <a:t>Second Step: Training the LSTM</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Reading the data using window and stride on each event</a:t>
            </a:r>
          </a:p>
          <a:p>
            <a:pPr marL="806958" lvl="1" indent="-514350">
              <a:buFont typeface="Arial" panose="020B0604020202020204" pitchFamily="34" charset="0"/>
              <a:buChar char="•"/>
            </a:pPr>
            <a:r>
              <a:rPr lang="en-US" dirty="0"/>
              <a:t>Set the labels based on event class</a:t>
            </a:r>
          </a:p>
          <a:p>
            <a:pPr marL="806958" lvl="1" indent="-514350">
              <a:buFont typeface="Arial" panose="020B0604020202020204" pitchFamily="34" charset="0"/>
              <a:buChar char="•"/>
            </a:pPr>
            <a:r>
              <a:rPr lang="en-US" dirty="0"/>
              <a:t>Use zero-padding if needed</a:t>
            </a:r>
          </a:p>
          <a:p>
            <a:pPr marL="457200" indent="-457200">
              <a:buFont typeface="+mj-lt"/>
              <a:buAutoNum type="arabicPeriod"/>
            </a:pPr>
            <a:r>
              <a:rPr lang="en-US" dirty="0"/>
              <a:t>Train the LSTM with the produced data</a:t>
            </a:r>
          </a:p>
          <a:p>
            <a:pPr marL="749808" lvl="1" indent="-457200"/>
            <a:r>
              <a:rPr lang="en-US" dirty="0"/>
              <a:t>Employ class weight technique (over-sampling and under-sampling)</a:t>
            </a:r>
          </a:p>
          <a:p>
            <a:pPr marL="749808" lvl="1" indent="-457200"/>
            <a:r>
              <a:rPr lang="en-US" dirty="0"/>
              <a:t>Fine tuning the parameters based on dev set results</a:t>
            </a:r>
          </a:p>
          <a:p>
            <a:pPr marL="457200" indent="-457200">
              <a:buFont typeface="+mj-lt"/>
              <a:buAutoNum type="arabicPeriod"/>
            </a:pPr>
            <a:endParaRPr lang="en-US" dirty="0"/>
          </a:p>
        </p:txBody>
      </p:sp>
    </p:spTree>
    <p:extLst>
      <p:ext uri="{BB962C8B-B14F-4D97-AF65-F5344CB8AC3E}">
        <p14:creationId xmlns:p14="http://schemas.microsoft.com/office/powerpoint/2010/main" val="156981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MLP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normAutofit/>
          </a:bodyPr>
          <a:lstStyle/>
          <a:p>
            <a:pPr marL="0" indent="0">
              <a:buNone/>
            </a:pPr>
            <a:r>
              <a:rPr lang="en-US" dirty="0"/>
              <a:t>Third Step: Evaluation</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Use zero-padding if needed at the end of events</a:t>
            </a:r>
          </a:p>
          <a:p>
            <a:pPr marL="457200" indent="-457200">
              <a:buFont typeface="+mj-lt"/>
              <a:buAutoNum type="arabicPeriod"/>
            </a:pPr>
            <a:r>
              <a:rPr lang="en-US" dirty="0"/>
              <a:t>Feed the data to MLP</a:t>
            </a:r>
          </a:p>
          <a:p>
            <a:pPr marL="457200" indent="-457200">
              <a:buFont typeface="+mj-lt"/>
              <a:buAutoNum type="arabicPeriod"/>
            </a:pPr>
            <a:r>
              <a:rPr lang="en-US" dirty="0"/>
              <a:t>Postprocessing the output considering the overlapping </a:t>
            </a:r>
          </a:p>
          <a:p>
            <a:pPr marL="457200" indent="-457200">
              <a:buFont typeface="+mj-lt"/>
              <a:buAutoNum type="arabicPeriod"/>
            </a:pPr>
            <a:endParaRPr lang="en-US" dirty="0"/>
          </a:p>
        </p:txBody>
      </p:sp>
    </p:spTree>
    <p:extLst>
      <p:ext uri="{BB962C8B-B14F-4D97-AF65-F5344CB8AC3E}">
        <p14:creationId xmlns:p14="http://schemas.microsoft.com/office/powerpoint/2010/main" val="980664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MLP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normAutofit/>
          </a:bodyPr>
          <a:lstStyle/>
          <a:p>
            <a:pPr marL="0" indent="0">
              <a:buNone/>
            </a:pPr>
            <a:r>
              <a:rPr lang="en-US" dirty="0"/>
              <a:t>Third Step: Evaluation</a:t>
            </a:r>
          </a:p>
          <a:p>
            <a:pPr marL="514350" indent="-514350">
              <a:buFont typeface="+mj-lt"/>
              <a:buAutoNum type="arabicPeriod" startAt="4"/>
            </a:pPr>
            <a:r>
              <a:rPr lang="en-US" dirty="0"/>
              <a:t>Reading the data (only event parts):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Use zero-padding if needed at the end of signal</a:t>
            </a:r>
          </a:p>
          <a:p>
            <a:pPr marL="457200" indent="-457200">
              <a:buFont typeface="+mj-lt"/>
              <a:buAutoNum type="arabicPeriod" startAt="5"/>
            </a:pPr>
            <a:r>
              <a:rPr lang="en-US" dirty="0"/>
              <a:t>Feed the data to the LSTM</a:t>
            </a:r>
          </a:p>
          <a:p>
            <a:pPr marL="457200" indent="-457200">
              <a:buFont typeface="+mj-lt"/>
              <a:buAutoNum type="arabicPeriod" startAt="6"/>
            </a:pPr>
            <a:r>
              <a:rPr lang="en-US" dirty="0"/>
              <a:t>Postprocessing and Smoothing the output considering the overlapping </a:t>
            </a:r>
          </a:p>
          <a:p>
            <a:pPr marL="0" indent="0">
              <a:buNone/>
            </a:pPr>
            <a:endParaRPr lang="en-US" dirty="0"/>
          </a:p>
        </p:txBody>
      </p:sp>
    </p:spTree>
    <p:extLst>
      <p:ext uri="{BB962C8B-B14F-4D97-AF65-F5344CB8AC3E}">
        <p14:creationId xmlns:p14="http://schemas.microsoft.com/office/powerpoint/2010/main" val="2045274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9DEBC-2A52-4E79-8D78-C881053BD834}"/>
              </a:ext>
            </a:extLst>
          </p:cNvPr>
          <p:cNvSpPr>
            <a:spLocks noGrp="1"/>
          </p:cNvSpPr>
          <p:nvPr>
            <p:ph type="title"/>
          </p:nvPr>
        </p:nvSpPr>
        <p:spPr/>
        <p:txBody>
          <a:bodyPr/>
          <a:lstStyle/>
          <a:p>
            <a:pPr algn="ctr"/>
            <a:r>
              <a:rPr lang="en-US" dirty="0"/>
              <a:t>Thank You</a:t>
            </a:r>
          </a:p>
        </p:txBody>
      </p:sp>
    </p:spTree>
    <p:extLst>
      <p:ext uri="{BB962C8B-B14F-4D97-AF65-F5344CB8AC3E}">
        <p14:creationId xmlns:p14="http://schemas.microsoft.com/office/powerpoint/2010/main" val="3004290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C965B-A190-4F14-82D4-CD9248DE3AA3}"/>
              </a:ext>
            </a:extLst>
          </p:cNvPr>
          <p:cNvSpPr>
            <a:spLocks noGrp="1"/>
          </p:cNvSpPr>
          <p:nvPr>
            <p:ph type="title"/>
          </p:nvPr>
        </p:nvSpPr>
        <p:spPr/>
        <p:txBody>
          <a:bodyPr/>
          <a:lstStyle/>
          <a:p>
            <a:r>
              <a:rPr lang="en-US" dirty="0"/>
              <a:t>EEG Signal Segmentation</a:t>
            </a:r>
          </a:p>
        </p:txBody>
      </p:sp>
      <p:sp>
        <p:nvSpPr>
          <p:cNvPr id="3" name="Content Placeholder 2">
            <a:extLst>
              <a:ext uri="{FF2B5EF4-FFF2-40B4-BE49-F238E27FC236}">
                <a16:creationId xmlns:a16="http://schemas.microsoft.com/office/drawing/2014/main" id="{46E0D527-7A9A-4551-874B-67BF6CC52245}"/>
              </a:ext>
            </a:extLst>
          </p:cNvPr>
          <p:cNvSpPr>
            <a:spLocks noGrp="1"/>
          </p:cNvSpPr>
          <p:nvPr>
            <p:ph idx="1"/>
          </p:nvPr>
        </p:nvSpPr>
        <p:spPr>
          <a:xfrm>
            <a:off x="1097280" y="1845734"/>
            <a:ext cx="10058400" cy="1088535"/>
          </a:xfrm>
        </p:spPr>
        <p:txBody>
          <a:bodyPr/>
          <a:lstStyle/>
          <a:p>
            <a:r>
              <a:rPr lang="en-US" b="1" dirty="0"/>
              <a:t>Problem</a:t>
            </a:r>
            <a:r>
              <a:rPr lang="en-US" dirty="0"/>
              <a:t>: The aim of this task is to utilize machine learning methods to analyze raw time-series data by segmenting it to identify events, and then classify each event into one of five classes, consisting of a background class and four event classes.</a:t>
            </a:r>
          </a:p>
          <a:p>
            <a:endParaRPr lang="en-US" dirty="0"/>
          </a:p>
        </p:txBody>
      </p:sp>
      <p:sp>
        <p:nvSpPr>
          <p:cNvPr id="4" name="Content Placeholder 2">
            <a:extLst>
              <a:ext uri="{FF2B5EF4-FFF2-40B4-BE49-F238E27FC236}">
                <a16:creationId xmlns:a16="http://schemas.microsoft.com/office/drawing/2014/main" id="{48F55DE3-5281-25C6-DABD-32ADE79302C5}"/>
              </a:ext>
            </a:extLst>
          </p:cNvPr>
          <p:cNvSpPr txBox="1">
            <a:spLocks/>
          </p:cNvSpPr>
          <p:nvPr/>
        </p:nvSpPr>
        <p:spPr>
          <a:xfrm>
            <a:off x="1097280" y="3042642"/>
            <a:ext cx="10058400" cy="218445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t>Data</a:t>
            </a:r>
            <a:r>
              <a:rPr lang="en-US" dirty="0"/>
              <a:t>: The provided training dataset consists of 10,000 signals, each containing significant information. Each training file comprises two parts. The first section includes the start and end times of events along with their corresponding class values. The second section is a 1D feature represented by a series of floating-point numbers, which highlights the pulses in the signal.</a:t>
            </a:r>
          </a:p>
          <a:p>
            <a:r>
              <a:rPr lang="en-US" b="0" i="0" dirty="0">
                <a:solidFill>
                  <a:srgbClr val="374151"/>
                </a:solidFill>
                <a:effectLst/>
                <a:latin typeface="Söhne"/>
              </a:rPr>
              <a:t>The signals recorded in the files are primarily sparse, indicating that the majority of the data in each file is noise in the background, and the events are not frequent.</a:t>
            </a:r>
            <a:endParaRPr lang="en-US" dirty="0"/>
          </a:p>
        </p:txBody>
      </p:sp>
    </p:spTree>
    <p:extLst>
      <p:ext uri="{BB962C8B-B14F-4D97-AF65-F5344CB8AC3E}">
        <p14:creationId xmlns:p14="http://schemas.microsoft.com/office/powerpoint/2010/main" val="288792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5260E-9673-494C-9713-2207E6653A73}"/>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84FB63F1-E1C4-46BF-B6B5-BE4FFC7B8117}"/>
              </a:ext>
            </a:extLst>
          </p:cNvPr>
          <p:cNvSpPr>
            <a:spLocks noGrp="1"/>
          </p:cNvSpPr>
          <p:nvPr>
            <p:ph idx="1"/>
          </p:nvPr>
        </p:nvSpPr>
        <p:spPr>
          <a:xfrm>
            <a:off x="1097280" y="1845734"/>
            <a:ext cx="3488368" cy="528976"/>
          </a:xfrm>
        </p:spPr>
        <p:txBody>
          <a:bodyPr>
            <a:normAutofit fontScale="92500" lnSpcReduction="20000"/>
          </a:bodyPr>
          <a:lstStyle/>
          <a:p>
            <a:r>
              <a:rPr lang="en-US" dirty="0"/>
              <a:t>Amplitude of events durations is uniform distribution</a:t>
            </a:r>
          </a:p>
          <a:p>
            <a:endParaRPr lang="en-US" dirty="0"/>
          </a:p>
        </p:txBody>
      </p:sp>
      <p:pic>
        <p:nvPicPr>
          <p:cNvPr id="7" name="Picture 6" descr="A picture containing text, screenshot, diagram, plot&#10;&#10;Description automatically generated">
            <a:extLst>
              <a:ext uri="{FF2B5EF4-FFF2-40B4-BE49-F238E27FC236}">
                <a16:creationId xmlns:a16="http://schemas.microsoft.com/office/drawing/2014/main" id="{203EA18B-B1B3-DFB8-984B-47CFF8D697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8862" y="1845734"/>
            <a:ext cx="5519098" cy="4415279"/>
          </a:xfrm>
          <a:prstGeom prst="rect">
            <a:avLst/>
          </a:prstGeom>
        </p:spPr>
      </p:pic>
      <p:sp>
        <p:nvSpPr>
          <p:cNvPr id="8" name="Content Placeholder 2">
            <a:extLst>
              <a:ext uri="{FF2B5EF4-FFF2-40B4-BE49-F238E27FC236}">
                <a16:creationId xmlns:a16="http://schemas.microsoft.com/office/drawing/2014/main" id="{50E5C4D3-8DCF-A898-6526-30AE1CD8DE19}"/>
              </a:ext>
            </a:extLst>
          </p:cNvPr>
          <p:cNvSpPr txBox="1">
            <a:spLocks/>
          </p:cNvSpPr>
          <p:nvPr/>
        </p:nvSpPr>
        <p:spPr>
          <a:xfrm>
            <a:off x="1097280" y="2657219"/>
            <a:ext cx="3734028" cy="120795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800" dirty="0">
                <a:effectLst/>
                <a:latin typeface="Times New Roman" panose="02020603050405020304" pitchFamily="18" charset="0"/>
                <a:ea typeface="Calibri" panose="020F0502020204030204" pitchFamily="34" charset="0"/>
              </a:rPr>
              <a:t>This makes it challenging to draw any assumptions about pulse duration</a:t>
            </a:r>
            <a:endParaRPr lang="en-US" dirty="0"/>
          </a:p>
        </p:txBody>
      </p:sp>
    </p:spTree>
    <p:extLst>
      <p:ext uri="{BB962C8B-B14F-4D97-AF65-F5344CB8AC3E}">
        <p14:creationId xmlns:p14="http://schemas.microsoft.com/office/powerpoint/2010/main" val="261581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5260E-9673-494C-9713-2207E6653A73}"/>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84FB63F1-E1C4-46BF-B6B5-BE4FFC7B8117}"/>
              </a:ext>
            </a:extLst>
          </p:cNvPr>
          <p:cNvSpPr>
            <a:spLocks noGrp="1"/>
          </p:cNvSpPr>
          <p:nvPr>
            <p:ph idx="1"/>
          </p:nvPr>
        </p:nvSpPr>
        <p:spPr>
          <a:xfrm>
            <a:off x="1097280" y="1845734"/>
            <a:ext cx="4498302" cy="528976"/>
          </a:xfrm>
        </p:spPr>
        <p:txBody>
          <a:bodyPr>
            <a:normAutofit/>
          </a:bodyPr>
          <a:lstStyle/>
          <a:p>
            <a:r>
              <a:rPr lang="en-US" dirty="0"/>
              <a:t>Amplitude of events pulse strength</a:t>
            </a:r>
          </a:p>
        </p:txBody>
      </p:sp>
      <p:pic>
        <p:nvPicPr>
          <p:cNvPr id="6" name="Picture 5" descr="A picture containing diagram, screenshot, plot, line&#10;&#10;Description automatically generated">
            <a:extLst>
              <a:ext uri="{FF2B5EF4-FFF2-40B4-BE49-F238E27FC236}">
                <a16:creationId xmlns:a16="http://schemas.microsoft.com/office/drawing/2014/main" id="{E7396305-6908-6BA3-9AA1-18E1DE741E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0873" y="1845734"/>
            <a:ext cx="5520689" cy="4416552"/>
          </a:xfrm>
          <a:prstGeom prst="rect">
            <a:avLst/>
          </a:prstGeom>
        </p:spPr>
      </p:pic>
      <p:sp>
        <p:nvSpPr>
          <p:cNvPr id="8" name="Content Placeholder 2">
            <a:extLst>
              <a:ext uri="{FF2B5EF4-FFF2-40B4-BE49-F238E27FC236}">
                <a16:creationId xmlns:a16="http://schemas.microsoft.com/office/drawing/2014/main" id="{C7D4F8DB-C24E-0D6D-4305-75BF9A9F12F1}"/>
              </a:ext>
            </a:extLst>
          </p:cNvPr>
          <p:cNvSpPr txBox="1">
            <a:spLocks/>
          </p:cNvSpPr>
          <p:nvPr/>
        </p:nvSpPr>
        <p:spPr>
          <a:xfrm>
            <a:off x="1097280" y="2728653"/>
            <a:ext cx="4233593" cy="118825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000" dirty="0">
                <a:effectLst/>
                <a:ea typeface="Calibri" panose="020F0502020204030204" pitchFamily="34" charset="0"/>
              </a:rPr>
              <a:t>relying solely on pulse strength (feature values) will not yield useful information</a:t>
            </a:r>
            <a:endParaRPr lang="en-US" dirty="0"/>
          </a:p>
        </p:txBody>
      </p:sp>
    </p:spTree>
    <p:extLst>
      <p:ext uri="{BB962C8B-B14F-4D97-AF65-F5344CB8AC3E}">
        <p14:creationId xmlns:p14="http://schemas.microsoft.com/office/powerpoint/2010/main" val="350890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2EF9-509B-4CFE-B11E-ADD2DE7B1290}"/>
              </a:ext>
            </a:extLst>
          </p:cNvPr>
          <p:cNvSpPr>
            <a:spLocks noGrp="1"/>
          </p:cNvSpPr>
          <p:nvPr>
            <p:ph type="title"/>
          </p:nvPr>
        </p:nvSpPr>
        <p:spPr/>
        <p:txBody>
          <a:bodyPr/>
          <a:lstStyle/>
          <a:p>
            <a:r>
              <a:rPr lang="en-US" dirty="0"/>
              <a:t>The Basic Approach</a:t>
            </a:r>
          </a:p>
        </p:txBody>
      </p:sp>
      <p:sp>
        <p:nvSpPr>
          <p:cNvPr id="3" name="Content Placeholder 2">
            <a:extLst>
              <a:ext uri="{FF2B5EF4-FFF2-40B4-BE49-F238E27FC236}">
                <a16:creationId xmlns:a16="http://schemas.microsoft.com/office/drawing/2014/main" id="{2597CFAF-E8C3-41A6-84AE-04D5CCFA28AC}"/>
              </a:ext>
            </a:extLst>
          </p:cNvPr>
          <p:cNvSpPr>
            <a:spLocks noGrp="1"/>
          </p:cNvSpPr>
          <p:nvPr>
            <p:ph idx="1"/>
          </p:nvPr>
        </p:nvSpPr>
        <p:spPr>
          <a:xfrm>
            <a:off x="1097280" y="1845734"/>
            <a:ext cx="10058400" cy="1238660"/>
          </a:xfrm>
        </p:spPr>
        <p:txBody>
          <a:bodyPr/>
          <a:lstStyle/>
          <a:p>
            <a:r>
              <a:rPr lang="en-US" sz="1800" dirty="0">
                <a:effectLst/>
                <a:latin typeface="Times New Roman" panose="02020603050405020304" pitchFamily="18" charset="0"/>
                <a:ea typeface="Calibri" panose="020F0502020204030204" pitchFamily="34" charset="0"/>
              </a:rPr>
              <a:t>splitting the task into two parts:</a:t>
            </a:r>
          </a:p>
        </p:txBody>
      </p:sp>
      <p:sp>
        <p:nvSpPr>
          <p:cNvPr id="4" name="Content Placeholder 2">
            <a:extLst>
              <a:ext uri="{FF2B5EF4-FFF2-40B4-BE49-F238E27FC236}">
                <a16:creationId xmlns:a16="http://schemas.microsoft.com/office/drawing/2014/main" id="{E5B3BC7D-CA6A-4084-53F6-EE72C23E0B10}"/>
              </a:ext>
            </a:extLst>
          </p:cNvPr>
          <p:cNvSpPr txBox="1">
            <a:spLocks/>
          </p:cNvSpPr>
          <p:nvPr/>
        </p:nvSpPr>
        <p:spPr>
          <a:xfrm>
            <a:off x="1268332" y="2530193"/>
            <a:ext cx="10058400" cy="60858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  developing a model capable of distinguishing between background noise and the event classes</a:t>
            </a:r>
          </a:p>
        </p:txBody>
      </p:sp>
      <p:sp>
        <p:nvSpPr>
          <p:cNvPr id="5" name="Content Placeholder 2">
            <a:extLst>
              <a:ext uri="{FF2B5EF4-FFF2-40B4-BE49-F238E27FC236}">
                <a16:creationId xmlns:a16="http://schemas.microsoft.com/office/drawing/2014/main" id="{711C3F0F-836F-5D2C-4C21-4360E4DD929D}"/>
              </a:ext>
            </a:extLst>
          </p:cNvPr>
          <p:cNvSpPr txBox="1">
            <a:spLocks/>
          </p:cNvSpPr>
          <p:nvPr/>
        </p:nvSpPr>
        <p:spPr>
          <a:xfrm>
            <a:off x="1268332" y="3248167"/>
            <a:ext cx="10058400" cy="60858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  developing a model to classify the events into their respective classes.</a:t>
            </a:r>
            <a:endParaRPr lang="en-US" dirty="0"/>
          </a:p>
        </p:txBody>
      </p:sp>
    </p:spTree>
    <p:extLst>
      <p:ext uri="{BB962C8B-B14F-4D97-AF65-F5344CB8AC3E}">
        <p14:creationId xmlns:p14="http://schemas.microsoft.com/office/powerpoint/2010/main" val="2628475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9DEBC-2A52-4E79-8D78-C881053BD834}"/>
              </a:ext>
            </a:extLst>
          </p:cNvPr>
          <p:cNvSpPr>
            <a:spLocks noGrp="1"/>
          </p:cNvSpPr>
          <p:nvPr>
            <p:ph type="title"/>
          </p:nvPr>
        </p:nvSpPr>
        <p:spPr/>
        <p:txBody>
          <a:bodyPr/>
          <a:lstStyle/>
          <a:p>
            <a:pPr algn="ctr"/>
            <a:r>
              <a:rPr lang="en-US" dirty="0"/>
              <a:t>First Approach: </a:t>
            </a:r>
            <a:br>
              <a:rPr lang="en-US" dirty="0"/>
            </a:br>
            <a:r>
              <a:rPr lang="en-US" dirty="0"/>
              <a:t>RNF + LSTM</a:t>
            </a:r>
          </a:p>
        </p:txBody>
      </p:sp>
      <p:sp>
        <p:nvSpPr>
          <p:cNvPr id="3" name="Text Placeholder 2">
            <a:extLst>
              <a:ext uri="{FF2B5EF4-FFF2-40B4-BE49-F238E27FC236}">
                <a16:creationId xmlns:a16="http://schemas.microsoft.com/office/drawing/2014/main" id="{AD69F12F-AD67-4D7A-89BA-298E96FBD5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4610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RNF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lstStyle/>
          <a:p>
            <a:pPr marL="0" indent="0">
              <a:buNone/>
            </a:pPr>
            <a:r>
              <a:rPr lang="en-US" dirty="0"/>
              <a:t>First Step: Training the RNF</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Considering all non-zero labels as 1</a:t>
            </a:r>
          </a:p>
          <a:p>
            <a:pPr marL="806958" lvl="1" indent="-514350">
              <a:buFont typeface="Arial" panose="020B0604020202020204" pitchFamily="34" charset="0"/>
              <a:buChar char="•"/>
            </a:pPr>
            <a:r>
              <a:rPr lang="en-US" dirty="0"/>
              <a:t>Reading the data using window and stride</a:t>
            </a:r>
          </a:p>
          <a:p>
            <a:pPr marL="806958" lvl="1" indent="-514350">
              <a:buFont typeface="Arial" panose="020B0604020202020204" pitchFamily="34" charset="0"/>
              <a:buChar char="•"/>
            </a:pPr>
            <a:r>
              <a:rPr lang="en-US" dirty="0"/>
              <a:t>Set the labels based on major class inside each window</a:t>
            </a:r>
          </a:p>
          <a:p>
            <a:pPr marL="457200" indent="-457200">
              <a:buFont typeface="+mj-lt"/>
              <a:buAutoNum type="arabicPeriod"/>
            </a:pPr>
            <a:r>
              <a:rPr lang="en-US" dirty="0"/>
              <a:t>Train the RNF with the produced data</a:t>
            </a:r>
          </a:p>
          <a:p>
            <a:pPr marL="749808" lvl="1" indent="-457200">
              <a:buFont typeface="Arial" panose="020B0604020202020204" pitchFamily="34" charset="0"/>
              <a:buChar char="•"/>
            </a:pPr>
            <a:r>
              <a:rPr lang="en-US" dirty="0"/>
              <a:t>Use less complex model (lower number of trees and depth) </a:t>
            </a:r>
          </a:p>
          <a:p>
            <a:pPr marL="457200" indent="-457200">
              <a:buFont typeface="+mj-lt"/>
              <a:buAutoNum type="arabicPeriod"/>
            </a:pPr>
            <a:endParaRPr lang="en-US" dirty="0"/>
          </a:p>
        </p:txBody>
      </p:sp>
    </p:spTree>
    <p:extLst>
      <p:ext uri="{BB962C8B-B14F-4D97-AF65-F5344CB8AC3E}">
        <p14:creationId xmlns:p14="http://schemas.microsoft.com/office/powerpoint/2010/main" val="354475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RNF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lstStyle/>
          <a:p>
            <a:pPr marL="0" indent="0">
              <a:buNone/>
            </a:pPr>
            <a:r>
              <a:rPr lang="en-US" dirty="0"/>
              <a:t>Second Step: Training the LSTM</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Reading the data using window and stride on each event</a:t>
            </a:r>
          </a:p>
          <a:p>
            <a:pPr marL="806958" lvl="1" indent="-514350">
              <a:buFont typeface="Arial" panose="020B0604020202020204" pitchFamily="34" charset="0"/>
              <a:buChar char="•"/>
            </a:pPr>
            <a:r>
              <a:rPr lang="en-US" dirty="0"/>
              <a:t>Set the labels based on event class</a:t>
            </a:r>
          </a:p>
          <a:p>
            <a:pPr marL="806958" lvl="1" indent="-514350">
              <a:buFont typeface="Arial" panose="020B0604020202020204" pitchFamily="34" charset="0"/>
              <a:buChar char="•"/>
            </a:pPr>
            <a:r>
              <a:rPr lang="en-US" dirty="0"/>
              <a:t>Use zero-padding if needed</a:t>
            </a:r>
          </a:p>
          <a:p>
            <a:pPr marL="457200" indent="-457200">
              <a:buFont typeface="+mj-lt"/>
              <a:buAutoNum type="arabicPeriod"/>
            </a:pPr>
            <a:r>
              <a:rPr lang="en-US" dirty="0"/>
              <a:t>Train the LSTM with the produced data</a:t>
            </a:r>
          </a:p>
          <a:p>
            <a:pPr marL="749808" lvl="1" indent="-457200"/>
            <a:r>
              <a:rPr lang="en-US" dirty="0"/>
              <a:t>Employ class weight technique (over-sampling and under-sampling)</a:t>
            </a:r>
          </a:p>
          <a:p>
            <a:pPr marL="749808" lvl="1" indent="-457200"/>
            <a:r>
              <a:rPr lang="en-US" dirty="0"/>
              <a:t>Fine tuning the parameters based on dev set results</a:t>
            </a:r>
          </a:p>
          <a:p>
            <a:pPr marL="457200" indent="-457200">
              <a:buFont typeface="+mj-lt"/>
              <a:buAutoNum type="arabicPeriod"/>
            </a:pPr>
            <a:endParaRPr lang="en-US" dirty="0"/>
          </a:p>
        </p:txBody>
      </p:sp>
    </p:spTree>
    <p:extLst>
      <p:ext uri="{BB962C8B-B14F-4D97-AF65-F5344CB8AC3E}">
        <p14:creationId xmlns:p14="http://schemas.microsoft.com/office/powerpoint/2010/main" val="277885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8877-B79A-49EC-A1C0-5273F6DA7875}"/>
              </a:ext>
            </a:extLst>
          </p:cNvPr>
          <p:cNvSpPr>
            <a:spLocks noGrp="1"/>
          </p:cNvSpPr>
          <p:nvPr>
            <p:ph type="title"/>
          </p:nvPr>
        </p:nvSpPr>
        <p:spPr/>
        <p:txBody>
          <a:bodyPr/>
          <a:lstStyle/>
          <a:p>
            <a:r>
              <a:rPr lang="en-US" dirty="0"/>
              <a:t>RNF + LSTM</a:t>
            </a:r>
          </a:p>
        </p:txBody>
      </p:sp>
      <p:sp>
        <p:nvSpPr>
          <p:cNvPr id="3" name="Content Placeholder 2">
            <a:extLst>
              <a:ext uri="{FF2B5EF4-FFF2-40B4-BE49-F238E27FC236}">
                <a16:creationId xmlns:a16="http://schemas.microsoft.com/office/drawing/2014/main" id="{077426D5-814F-47FA-BBB8-B2600221F978}"/>
              </a:ext>
            </a:extLst>
          </p:cNvPr>
          <p:cNvSpPr>
            <a:spLocks noGrp="1"/>
          </p:cNvSpPr>
          <p:nvPr>
            <p:ph idx="1"/>
          </p:nvPr>
        </p:nvSpPr>
        <p:spPr>
          <a:xfrm>
            <a:off x="1097280" y="1845734"/>
            <a:ext cx="10058400" cy="4023360"/>
          </a:xfrm>
        </p:spPr>
        <p:txBody>
          <a:bodyPr>
            <a:normAutofit/>
          </a:bodyPr>
          <a:lstStyle/>
          <a:p>
            <a:pPr marL="0" indent="0">
              <a:buNone/>
            </a:pPr>
            <a:r>
              <a:rPr lang="en-US" dirty="0"/>
              <a:t>Third Step: Evaluation</a:t>
            </a:r>
          </a:p>
          <a:p>
            <a:pPr marL="514350" indent="-514350">
              <a:buFont typeface="+mj-lt"/>
              <a:buAutoNum type="arabicPeriod"/>
            </a:pPr>
            <a:r>
              <a:rPr lang="en-US" dirty="0"/>
              <a:t>Reading the data: </a:t>
            </a:r>
          </a:p>
          <a:p>
            <a:pPr marL="806958" lvl="1" indent="-514350">
              <a:buFont typeface="Arial" panose="020B0604020202020204" pitchFamily="34" charset="0"/>
              <a:buChar char="•"/>
            </a:pPr>
            <a:r>
              <a:rPr lang="en-US" dirty="0"/>
              <a:t>Using window size of 40 and stride of 20</a:t>
            </a:r>
          </a:p>
          <a:p>
            <a:pPr marL="806958" lvl="1" indent="-514350">
              <a:buFont typeface="Arial" panose="020B0604020202020204" pitchFamily="34" charset="0"/>
              <a:buChar char="•"/>
            </a:pPr>
            <a:r>
              <a:rPr lang="en-US" dirty="0"/>
              <a:t>Use zero-padding if needed at the end of signal</a:t>
            </a:r>
          </a:p>
          <a:p>
            <a:pPr marL="457200" indent="-457200">
              <a:buFont typeface="+mj-lt"/>
              <a:buAutoNum type="arabicPeriod"/>
            </a:pPr>
            <a:r>
              <a:rPr lang="en-US" dirty="0"/>
              <a:t>Feed the data to RNF</a:t>
            </a:r>
          </a:p>
          <a:p>
            <a:pPr marL="457200" indent="-457200">
              <a:buFont typeface="+mj-lt"/>
              <a:buAutoNum type="arabicPeriod"/>
            </a:pPr>
            <a:r>
              <a:rPr lang="en-US" dirty="0"/>
              <a:t>Postprocessing the output considering the overlapping </a:t>
            </a:r>
          </a:p>
          <a:p>
            <a:pPr marL="457200" indent="-457200">
              <a:buFont typeface="+mj-lt"/>
              <a:buAutoNum type="arabicPeriod"/>
            </a:pPr>
            <a:endParaRPr lang="en-US" dirty="0"/>
          </a:p>
        </p:txBody>
      </p:sp>
    </p:spTree>
    <p:extLst>
      <p:ext uri="{BB962C8B-B14F-4D97-AF65-F5344CB8AC3E}">
        <p14:creationId xmlns:p14="http://schemas.microsoft.com/office/powerpoint/2010/main" val="25795517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1894</TotalTime>
  <Words>680</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Söhne</vt:lpstr>
      <vt:lpstr>Times New Roman</vt:lpstr>
      <vt:lpstr>Retrospect</vt:lpstr>
      <vt:lpstr>ECE8527 Final Project</vt:lpstr>
      <vt:lpstr>EEG Signal Segmentation</vt:lpstr>
      <vt:lpstr>Observations</vt:lpstr>
      <vt:lpstr>Observations</vt:lpstr>
      <vt:lpstr>The Basic Approach</vt:lpstr>
      <vt:lpstr>First Approach:  RNF + LSTM</vt:lpstr>
      <vt:lpstr>RNF + LSTM</vt:lpstr>
      <vt:lpstr>RNF + LSTM</vt:lpstr>
      <vt:lpstr>RNF + LSTM</vt:lpstr>
      <vt:lpstr>RNF + LSTM</vt:lpstr>
      <vt:lpstr>Second Approach:  MLP + LSTM</vt:lpstr>
      <vt:lpstr>MLP + LSTM</vt:lpstr>
      <vt:lpstr>MLP + LSTM</vt:lpstr>
      <vt:lpstr>MLP + LSTM</vt:lpstr>
      <vt:lpstr>MLP + LSTM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ECE8527 Final Project</dc:title>
  <dc:creator>Michael Samarco</dc:creator>
  <cp:lastModifiedBy>Mahdi Babaei</cp:lastModifiedBy>
  <cp:revision>27</cp:revision>
  <dcterms:created xsi:type="dcterms:W3CDTF">2022-04-29T04:08:59Z</dcterms:created>
  <dcterms:modified xsi:type="dcterms:W3CDTF">2023-05-09T12:00:35Z</dcterms:modified>
</cp:coreProperties>
</file>