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1" r:id="rId6"/>
    <p:sldId id="260" r:id="rId7"/>
    <p:sldId id="262" r:id="rId8"/>
    <p:sldId id="272" r:id="rId9"/>
    <p:sldId id="265" r:id="rId10"/>
    <p:sldId id="270" r:id="rId11"/>
    <p:sldId id="271" r:id="rId12"/>
    <p:sldId id="274" r:id="rId13"/>
    <p:sldId id="273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5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6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8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B164C2-35FD-416E-813E-B2C8430748A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F8A358-60EA-411B-81AB-4CFAA947CE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ECA3-8783-4A4A-809A-A83732555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ECE8527 Final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B7CB3-5A4B-402D-8848-6DC0E8E5A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2022</a:t>
            </a:r>
          </a:p>
          <a:p>
            <a:r>
              <a:rPr lang="en-US" dirty="0"/>
              <a:t>Michael Samarco</a:t>
            </a:r>
          </a:p>
        </p:txBody>
      </p:sp>
    </p:spTree>
    <p:extLst>
      <p:ext uri="{BB962C8B-B14F-4D97-AF65-F5344CB8AC3E}">
        <p14:creationId xmlns:p14="http://schemas.microsoft.com/office/powerpoint/2010/main" val="166857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BF7B-A0CC-4D20-A77C-CFE728FD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1: 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7E9B-D784-46F9-8E7B-607A8E0C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To try and get best performance out of Random Forests, optimize it. Do this by first randomly searching grid of params: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Test fitting on the random params: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B4403-F988-410A-BFEF-CEF8535734CF}"/>
              </a:ext>
            </a:extLst>
          </p:cNvPr>
          <p:cNvSpPr/>
          <p:nvPr/>
        </p:nvSpPr>
        <p:spPr>
          <a:xfrm>
            <a:off x="761010" y="249750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Create the random grid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random_grid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n_estimators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n_estimators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max_features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max_features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max_depth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max_depth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min_samples_split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min_samples_split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	   	     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min_samples_leaf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min_samples_leaf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	          'bootstrap'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bootstrap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856AF-35F0-4A15-A717-9A4ABFA4CBEE}"/>
              </a:ext>
            </a:extLst>
          </p:cNvPr>
          <p:cNvSpPr/>
          <p:nvPr/>
        </p:nvSpPr>
        <p:spPr>
          <a:xfrm>
            <a:off x="761010" y="4495703"/>
            <a:ext cx="11166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rnf_model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RandomForestClassifier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Random search of parameters, using 3 fold cross validation,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search across 30 different combinations, and use all available cores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rf_random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RandomizedSearchCV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estimator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rnf_model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param_distributions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random_grid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\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			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n_iter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cv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verbose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random_state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42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n_jobs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Fit the random search model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rf_random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146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15A7-ED4C-420E-B53D-E4B705CD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1: 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1E6A-0283-4534-81A4-A371C4BC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Based on best params from random grid search, search a more narrow set of params: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DEE555-AA6C-42DF-AAA5-DB633EA8ECFC}"/>
              </a:ext>
            </a:extLst>
          </p:cNvPr>
          <p:cNvSpPr/>
          <p:nvPr/>
        </p:nvSpPr>
        <p:spPr>
          <a:xfrm>
            <a:off x="808511" y="2436812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print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rf_random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best_params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_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2225E-D6D8-470B-AACD-51DE2802CFA0}"/>
              </a:ext>
            </a:extLst>
          </p:cNvPr>
          <p:cNvSpPr/>
          <p:nvPr/>
        </p:nvSpPr>
        <p:spPr>
          <a:xfrm>
            <a:off x="808511" y="2759683"/>
            <a:ext cx="10971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from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sklearn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model_selection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GridSearchCV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Create the parameter grid based on the results of random search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param_grid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'bootstrap'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False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max_depth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arange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116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max_features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'auto’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min_samples_leaf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min_samples_split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n_estimators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arange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25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40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Create a base model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rf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RandomForestClassifier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Instantiate the grid search model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grid_search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GridSearchCV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estimator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rf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param_grid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param_grid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\ cv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n_jobs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-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verbose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2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Fit the grid search to the data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grid_search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grid_search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best_params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_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125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7327-098F-43B5-A133-4399ACF5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1: 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B1E6F-5088-4AA0-A3EE-A9AFA8C7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Checking Accuracy of Model: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CFB42-796C-4680-B05C-4C8C0EC41C38}"/>
              </a:ext>
            </a:extLst>
          </p:cNvPr>
          <p:cNvSpPr/>
          <p:nvPr/>
        </p:nvSpPr>
        <p:spPr>
          <a:xfrm>
            <a:off x="898567" y="240933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best_grid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grid_search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best_estimator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_</a:t>
            </a:r>
          </a:p>
          <a:p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evaluate performance on 'optimized' param model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yPredBest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best_grid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predict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xDev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best_acc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metrics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accuracy_score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yDev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yPredBest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print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f"Accuracy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 (Optimized Model)={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best_acc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100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:.2f}"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dirty="0">
              <a:effectLst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7E6B798-E4EB-4F14-8388-49AE535D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67" y="4135332"/>
            <a:ext cx="5025242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Accuracy (Optimized Model)=46.18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7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7F43-49E2-419E-9ABD-08034982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2: Convolutional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4AB7B-16B8-4959-8771-BD9E801BC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4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D3A9-4FA1-4FA7-8E8C-A1116ED9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2: 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FFFC9-8C10-4EE0-9C95-718BBF74D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Steps to train and classify CNN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Resample events that occur in the files into fixed time step windows with dimensions:</a:t>
            </a:r>
            <a:br>
              <a:rPr lang="en-US" dirty="0"/>
            </a:br>
            <a:r>
              <a:rPr lang="en-US" b="1" dirty="0"/>
              <a:t>[num samples, num time steps, num features]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in Train and Dev data in the resampled format: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72E22E-B6CA-4B4E-8F25-048288DF6BD4}"/>
              </a:ext>
            </a:extLst>
          </p:cNvPr>
          <p:cNvSpPr/>
          <p:nvPr/>
        </p:nvSpPr>
        <p:spPr>
          <a:xfrm>
            <a:off x="347155" y="3133677"/>
            <a:ext cx="11558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collection of 10 event samples (</a:t>
            </a:r>
            <a:r>
              <a:rPr lang="en-US" sz="12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 contains header info in file; the [3] defines event start index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inDat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append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array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"X"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].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loc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"n"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 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"n"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]+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)]))</a:t>
            </a:r>
            <a:endParaRPr lang="en-US" sz="12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61AF7-3B67-4A4A-91D0-979D405E142C}"/>
              </a:ext>
            </a:extLst>
          </p:cNvPr>
          <p:cNvSpPr/>
          <p:nvPr/>
        </p:nvSpPr>
        <p:spPr>
          <a:xfrm>
            <a:off x="347155" y="45151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trainX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trainY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packageFileDat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880088"/>
                </a:solidFill>
                <a:latin typeface="Courier New" panose="02070309020205020404" pitchFamily="49" charset="0"/>
              </a:rPr>
              <a:t>len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devX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devY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packageFileDat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devFiles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880088"/>
                </a:solidFill>
                <a:latin typeface="Courier New" panose="02070309020205020404" pitchFamily="49" charset="0"/>
              </a:rPr>
              <a:t>len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devFiles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sz="120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E4F64-F69E-4C01-A496-DC5174D17F6E}"/>
              </a:ext>
            </a:extLst>
          </p:cNvPr>
          <p:cNvSpPr/>
          <p:nvPr/>
        </p:nvSpPr>
        <p:spPr>
          <a:xfrm>
            <a:off x="347155" y="5092799"/>
            <a:ext cx="8649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n_timesteps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n_features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n_outputs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trainX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shape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trainX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shape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trainY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shape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78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27E4-C0E1-4817-83C5-67B80F33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2: 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A149-D050-4408-938C-AE13DFDF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Specify all of the layers in the CNN: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Fit Training Data to Model: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40A904-4A53-475C-811C-DA9261B706B8}"/>
              </a:ext>
            </a:extLst>
          </p:cNvPr>
          <p:cNvSpPr/>
          <p:nvPr/>
        </p:nvSpPr>
        <p:spPr>
          <a:xfrm>
            <a:off x="286492" y="2162429"/>
            <a:ext cx="11619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specify CNN Layers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model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Sequential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Conv1D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filters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64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kernel_size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activation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relu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input_shape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n_timesteps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n_features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Conv1D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filters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64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kernel_size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activation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relu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’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Dropout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0.4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MaxPooling1D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pool_size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Flatten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())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Dense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activation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relu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’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Dense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n_outputs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activation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softmax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’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b="1" dirty="0" err="1">
                <a:solidFill>
                  <a:srgbClr val="880088"/>
                </a:solidFill>
                <a:latin typeface="Courier New" panose="02070309020205020404" pitchFamily="49" charset="0"/>
              </a:rPr>
              <a:t>compile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loss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categorical_crossentropy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optimizer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dirty="0" err="1">
                <a:solidFill>
                  <a:srgbClr val="808080"/>
                </a:solidFill>
                <a:latin typeface="Courier New" panose="02070309020205020404" pitchFamily="49" charset="0"/>
              </a:rPr>
              <a:t>adam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metrics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'accuracy'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endParaRPr lang="en-US" sz="12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35150-38FC-4661-8639-1F76E5790429}"/>
              </a:ext>
            </a:extLst>
          </p:cNvPr>
          <p:cNvSpPr/>
          <p:nvPr/>
        </p:nvSpPr>
        <p:spPr>
          <a:xfrm>
            <a:off x="286492" y="4742240"/>
            <a:ext cx="6327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fit network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trainX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trainY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epochs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batch_size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500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verbose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print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"Done Training...\n\n"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evaluate model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_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accuracy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evaluate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devX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devY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batch_size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50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verbose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C0FEB-F0FD-494E-A9EE-8EDB4181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2" y="4048784"/>
            <a:ext cx="4876798" cy="2809216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A556F8E-821E-4ADC-A2FA-85DD7ACCD137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4877225" y="4330956"/>
            <a:ext cx="1011032" cy="386492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06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C8B4-3ED1-4771-9061-7424A669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2: 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9886-1BA3-4DDB-A067-3E4FD8D6B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For each file in the dataset, window in samples, 10 at a time (10 is my chosen time step size per sample) and predict on those windows. Classify and slide window by half window size at a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6CA0A-DB00-4AA6-8D32-046BB5028567}"/>
              </a:ext>
            </a:extLst>
          </p:cNvPr>
          <p:cNvSpPr/>
          <p:nvPr/>
        </p:nvSpPr>
        <p:spPr>
          <a:xfrm>
            <a:off x="360218" y="3193243"/>
            <a:ext cx="11831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predict the data in the windows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model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predict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windowSamps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predY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b="1" dirty="0" err="1">
                <a:solidFill>
                  <a:srgbClr val="880088"/>
                </a:solidFill>
                <a:latin typeface="Courier New" panose="02070309020205020404" pitchFamily="49" charset="0"/>
              </a:rPr>
              <a:t>max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predP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axis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max prediction/confidence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predY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repeat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predY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predY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append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predY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repeat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predY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[-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</a:p>
          <a:p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predC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argmax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predP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axis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classification</a:t>
            </a:r>
            <a:endParaRPr lang="en-US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predC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repeat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predC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predC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append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predC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repeat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predC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[-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940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EFDF-0B95-4B19-9F4A-B5448563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C3DC-24F9-415E-BF0C-3DA41E63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47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Best Performance for my CNN classifier: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E9E56-32BC-46A5-A854-08B10578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2" y="1825625"/>
            <a:ext cx="6147460" cy="420377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C70330F-AF39-42B9-A2F0-5F47CBB10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522" y="3096517"/>
            <a:ext cx="430480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 Rate: 6.35 %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 Positive Rate: 20.80 %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 Positive Rate: 0.12 %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E7AB67-7AB2-4ABB-845E-C4C31803B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68510"/>
              </p:ext>
            </p:extLst>
          </p:nvPr>
        </p:nvGraphicFramePr>
        <p:xfrm>
          <a:off x="838200" y="4777083"/>
          <a:ext cx="36384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548">
                  <a:extLst>
                    <a:ext uri="{9D8B030D-6E8A-4147-A177-3AD203B41FA5}">
                      <a16:colId xmlns:a16="http://schemas.microsoft.com/office/drawing/2014/main" val="3906177719"/>
                    </a:ext>
                  </a:extLst>
                </a:gridCol>
                <a:gridCol w="1626920">
                  <a:extLst>
                    <a:ext uri="{9D8B030D-6E8A-4147-A177-3AD203B41FA5}">
                      <a16:colId xmlns:a16="http://schemas.microsoft.com/office/drawing/2014/main" val="427961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4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53.82 %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1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10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965B-A190-4F14-82D4-CD9248DE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D527-7A9A-4551-874B-67BF6CC5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  <a:p>
            <a:r>
              <a:rPr lang="en-US" dirty="0"/>
              <a:t>Algorithms</a:t>
            </a:r>
          </a:p>
          <a:p>
            <a:r>
              <a:rPr lang="en-US" dirty="0"/>
              <a:t>Performance Summary</a:t>
            </a:r>
          </a:p>
        </p:txBody>
      </p:sp>
    </p:spTree>
    <p:extLst>
      <p:ext uri="{BB962C8B-B14F-4D97-AF65-F5344CB8AC3E}">
        <p14:creationId xmlns:p14="http://schemas.microsoft.com/office/powerpoint/2010/main" val="288792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260E-9673-494C-9713-2207E665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Approach: Conduct a Feature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63F1-E1C4-46BF-B6B5-BE4FFC7B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analysis on data and see if anything stands out (any patterns?)</a:t>
            </a:r>
          </a:p>
          <a:p>
            <a:r>
              <a:rPr lang="en-US" dirty="0"/>
              <a:t>Are there any additional measurement, other than the raw samples, that could be leveraged in classification?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1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CD30-E844-4AD2-B3CE-9B498F1D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43"/>
            <a:ext cx="10515600" cy="911338"/>
          </a:xfrm>
        </p:spPr>
        <p:txBody>
          <a:bodyPr>
            <a:normAutofit/>
          </a:bodyPr>
          <a:lstStyle/>
          <a:p>
            <a:r>
              <a:rPr lang="en-US" dirty="0"/>
              <a:t>Feature: Amplitudes?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5C3D-2F2F-47F2-8CBA-6DCFA026F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97B71-B50E-4778-8192-70324502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5" y="1452914"/>
            <a:ext cx="2104460" cy="538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5EB48-5C49-4499-A5B5-D9809E622B4C}"/>
              </a:ext>
            </a:extLst>
          </p:cNvPr>
          <p:cNvSpPr txBox="1"/>
          <p:nvPr/>
        </p:nvSpPr>
        <p:spPr>
          <a:xfrm>
            <a:off x="637450" y="1089571"/>
            <a:ext cx="154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Occurrence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46249-AF37-43EA-83FF-F858B60A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75" y="1452914"/>
            <a:ext cx="2108546" cy="5389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EE991-C66B-491B-BE1F-37929FC51609}"/>
              </a:ext>
            </a:extLst>
          </p:cNvPr>
          <p:cNvSpPr txBox="1"/>
          <p:nvPr/>
        </p:nvSpPr>
        <p:spPr>
          <a:xfrm>
            <a:off x="2794383" y="1083582"/>
            <a:ext cx="16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Occurrence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60ECAE-1265-4493-ABFB-B556D9187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18" y="1429112"/>
            <a:ext cx="2069910" cy="5389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D2722F-3E99-496E-8FB0-7E822ADE9A39}"/>
              </a:ext>
            </a:extLst>
          </p:cNvPr>
          <p:cNvSpPr txBox="1"/>
          <p:nvPr/>
        </p:nvSpPr>
        <p:spPr>
          <a:xfrm>
            <a:off x="4861569" y="1107384"/>
            <a:ext cx="161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Occurrence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114E49-908E-4109-8BB0-A30880D56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048" y="1429112"/>
            <a:ext cx="2084408" cy="53890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AFB8AE-2D45-433E-B034-A69F91F03DFD}"/>
              </a:ext>
            </a:extLst>
          </p:cNvPr>
          <p:cNvSpPr txBox="1"/>
          <p:nvPr/>
        </p:nvSpPr>
        <p:spPr>
          <a:xfrm>
            <a:off x="6895091" y="1095457"/>
            <a:ext cx="161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Occurrence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71028C-63AB-4070-8875-9D0F90292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788" y="898916"/>
            <a:ext cx="2943212" cy="60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AF50-B0CB-416E-81F2-7DE0E72A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Feature: Duration?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0E424-CE0B-4C22-8E85-B6229947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E592DB-AB98-4840-9569-B02DE799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655" y="3295852"/>
            <a:ext cx="4224258" cy="29854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Covariance of duration and mean for event sequences (Class 1):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Courier New" panose="02070309020205020404" pitchFamily="49" charset="0"/>
              </a:rPr>
              <a:t>[[1.00241546 0.01853951]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Courier New" panose="02070309020205020404" pitchFamily="49" charset="0"/>
              </a:rPr>
              <a:t> [0.01853951 1.00241546]]</a:t>
            </a:r>
            <a:r>
              <a:rPr lang="en-US" altLang="en-US" sz="600" b="1" dirty="0"/>
              <a:t> </a:t>
            </a:r>
            <a:endParaRPr lang="en-US" altLang="en-US" sz="1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Covariance of duration and mean for event sequences (Class 2):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Courier New" panose="02070309020205020404" pitchFamily="49" charset="0"/>
              </a:rPr>
              <a:t>[[1.00232558 0.09172686]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Courier New" panose="02070309020205020404" pitchFamily="49" charset="0"/>
              </a:rPr>
              <a:t> [0.09172686 1.00232558]]</a:t>
            </a:r>
            <a:r>
              <a:rPr lang="en-US" altLang="en-US" sz="600" b="1" dirty="0"/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" b="1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Covariance of duration and mean for event sequences (Class 3):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Courier New" panose="02070309020205020404" pitchFamily="49" charset="0"/>
              </a:rPr>
              <a:t>[[1.00264550e+00 6.88504379e-05]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Courier New" panose="02070309020205020404" pitchFamily="49" charset="0"/>
              </a:rPr>
              <a:t> [6.88504379e-05 1.00264550e+00]]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Covariance of duration and mean for event sequences (Class 4):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Courier New" panose="02070309020205020404" pitchFamily="49" charset="0"/>
              </a:rPr>
              <a:t>[[ 1.00238095 -0.03181031]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Courier New" panose="02070309020205020404" pitchFamily="49" charset="0"/>
              </a:rPr>
              <a:t> [-0.03181031 1.00238095]]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9D138-340D-46D3-BCA1-783E151F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0" y="2719138"/>
            <a:ext cx="4224258" cy="4138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47449-63A0-4106-A6A7-99568555E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832" y="113497"/>
            <a:ext cx="4651168" cy="31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A075-5B1A-4257-82CB-430ED810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Feature: Frequency?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B761-DADE-47B3-8D4D-464CBCC8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AED4F-7F62-4D38-873C-523A1C2D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4" y="1895136"/>
            <a:ext cx="5510350" cy="4190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C3416-8C07-42FB-8F2B-94CB712F5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31" y="1905808"/>
            <a:ext cx="5605206" cy="41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2EF9-509B-4CFE-B11E-ADD2DE7B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Algorithm/Classifier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CFAF-E8C3-41A6-84AE-04D5CCFA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Conclusion: it appears to be a challenge to manually find distinguishable features and a time consuming process for these dataset</a:t>
            </a:r>
          </a:p>
          <a:p>
            <a:r>
              <a:rPr lang="en-US" dirty="0"/>
              <a:t>Any Algorithms that do well in feature discovery?</a:t>
            </a:r>
          </a:p>
          <a:p>
            <a:pPr lvl="1"/>
            <a:r>
              <a:rPr lang="en-US" u="sng" dirty="0"/>
              <a:t>Random Forests Classifier</a:t>
            </a:r>
            <a:r>
              <a:rPr lang="en-US" dirty="0"/>
              <a:t> (decision trees)</a:t>
            </a:r>
          </a:p>
          <a:p>
            <a:pPr lvl="1"/>
            <a:r>
              <a:rPr lang="en-US" dirty="0"/>
              <a:t>Neural Networks</a:t>
            </a:r>
          </a:p>
          <a:p>
            <a:pPr lvl="2"/>
            <a:r>
              <a:rPr lang="en-US" dirty="0"/>
              <a:t>Particularly, </a:t>
            </a:r>
            <a:r>
              <a:rPr lang="en-US" u="sng" dirty="0"/>
              <a:t>Convolutional Neural Networks (CNN)</a:t>
            </a:r>
            <a:r>
              <a:rPr lang="en-US" dirty="0"/>
              <a:t> seem to do well with sequential data</a:t>
            </a:r>
          </a:p>
        </p:txBody>
      </p:sp>
    </p:spTree>
    <p:extLst>
      <p:ext uri="{BB962C8B-B14F-4D97-AF65-F5344CB8AC3E}">
        <p14:creationId xmlns:p14="http://schemas.microsoft.com/office/powerpoint/2010/main" val="262847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DEBC-2A52-4E79-8D78-C881053B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1: Random Forests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9F12F-AD67-4D7A-89BA-298E96FBD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0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8877-B79A-49EC-A1C0-5273F6DA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1: 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26D5-814F-47FA-BBB8-B2600221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Steps to train and classify Random Forests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and group events samples and pair them with labels. In my case, I got events from 100 random files and for every background event (0), I only retained 10 of those samples (limit mem usage):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A1978-ABC2-4684-91C5-F0502995B7F4}"/>
              </a:ext>
            </a:extLst>
          </p:cNvPr>
          <p:cNvSpPr/>
          <p:nvPr/>
        </p:nvSpPr>
        <p:spPr>
          <a:xfrm>
            <a:off x="435428" y="3731124"/>
            <a:ext cx="1040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	for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range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880088"/>
                </a:solidFill>
                <a:latin typeface="Courier New" panose="02070309020205020404" pitchFamily="49" charset="0"/>
              </a:rPr>
              <a:t>len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)):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outDat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extend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]*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inDat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extend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array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loc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"n"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\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	 	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"n"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]+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))]))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outDat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extend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]*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ones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]))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latin typeface="Courier New" panose="02070309020205020404" pitchFamily="49" charset="0"/>
              </a:rPr>
              <a:t># input/raw data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				inDat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extend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np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array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loc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"n"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&gt;=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&amp;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\</a:t>
            </a:r>
          </a:p>
          <a:p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 	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frame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808080"/>
                </a:solidFill>
                <a:latin typeface="Courier New" panose="02070309020205020404" pitchFamily="49" charset="0"/>
              </a:rPr>
              <a:t>"n"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&lt;=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eventList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][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])]))</a:t>
            </a:r>
            <a:endParaRPr lang="en-US" sz="12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84870-45C2-4377-BFCA-AD12686CDF01}"/>
              </a:ext>
            </a:extLst>
          </p:cNvPr>
          <p:cNvSpPr/>
          <p:nvPr/>
        </p:nvSpPr>
        <p:spPr>
          <a:xfrm>
            <a:off x="435428" y="5855245"/>
            <a:ext cx="1083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xTrain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yTrain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getDat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trainFiles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bNorm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True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True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xDev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yDev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getDat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devFiles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</a:rPr>
              <a:t>100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bNorm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True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True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sz="12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DD4E52-A645-414D-8518-11BEE54E5AB1}"/>
              </a:ext>
            </a:extLst>
          </p:cNvPr>
          <p:cNvSpPr/>
          <p:nvPr/>
        </p:nvSpPr>
        <p:spPr>
          <a:xfrm>
            <a:off x="435428" y="32767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FF00FF"/>
                </a:solidFill>
                <a:latin typeface="Courier New" panose="02070309020205020404" pitchFamily="49" charset="0"/>
              </a:rPr>
              <a:t>getDat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fpaths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bNorm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True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randFiles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sz="1200" b="1" dirty="0">
                <a:solidFill>
                  <a:srgbClr val="880088"/>
                </a:solidFill>
                <a:latin typeface="Courier New" panose="02070309020205020404" pitchFamily="49" charset="0"/>
              </a:rPr>
              <a:t>False</a:t>
            </a:r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</a:p>
          <a:p>
            <a:r>
              <a:rPr lang="en-US" sz="12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...</a:t>
            </a:r>
          </a:p>
          <a:p>
            <a:r>
              <a:rPr lang="en-US" sz="1200" b="1" dirty="0">
                <a:solidFill>
                  <a:srgbClr val="000080"/>
                </a:solidFill>
                <a:latin typeface="Courier New" panose="02070309020205020404" pitchFamily="49" charset="0"/>
              </a:rPr>
              <a:t>...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47522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413</TotalTime>
  <Words>1563</Words>
  <Application>Microsoft Office PowerPoint</Application>
  <PresentationFormat>Widescreen</PresentationFormat>
  <Paragraphs>150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Retrospect</vt:lpstr>
      <vt:lpstr>ECE8527 Final Project</vt:lpstr>
      <vt:lpstr>Outline</vt:lpstr>
      <vt:lpstr>Initial Approach: Conduct a Feature Search</vt:lpstr>
      <vt:lpstr>Feature: Amplitudes?</vt:lpstr>
      <vt:lpstr>Feature: Duration?</vt:lpstr>
      <vt:lpstr>Feature: Frequency?</vt:lpstr>
      <vt:lpstr>Algorithm/Classifier Choice</vt:lpstr>
      <vt:lpstr>Classifier 1: Random Forests</vt:lpstr>
      <vt:lpstr>Classifier 1: Random Forests</vt:lpstr>
      <vt:lpstr>Classifier 1: Random Forests</vt:lpstr>
      <vt:lpstr>Classifier 1: Random Forests</vt:lpstr>
      <vt:lpstr>Classifier 1: Random Forests</vt:lpstr>
      <vt:lpstr>Classifier 2: Convolutional Neural Networks</vt:lpstr>
      <vt:lpstr>Classifier 2: Convolutional Neural Networks</vt:lpstr>
      <vt:lpstr>Classifier 2: Convolutional Neural Networks</vt:lpstr>
      <vt:lpstr>Classifier 2: Convolutional Neural Networks</vt:lpstr>
      <vt:lpstr>Performance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ECE8527 Final Project</dc:title>
  <dc:creator>Michael Samarco</dc:creator>
  <cp:lastModifiedBy>Michael Samarco</cp:lastModifiedBy>
  <cp:revision>23</cp:revision>
  <dcterms:created xsi:type="dcterms:W3CDTF">2022-04-29T04:08:59Z</dcterms:created>
  <dcterms:modified xsi:type="dcterms:W3CDTF">2022-04-29T11:02:08Z</dcterms:modified>
</cp:coreProperties>
</file>