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  <p:sldMasterId id="2147483700" r:id="rId3"/>
  </p:sldMasterIdLst>
  <p:notesMasterIdLst>
    <p:notesMasterId r:id="rId14"/>
  </p:notesMasterIdLst>
  <p:handoutMasterIdLst>
    <p:handoutMasterId r:id="rId15"/>
  </p:handoutMasterIdLst>
  <p:sldIdLst>
    <p:sldId id="312" r:id="rId4"/>
    <p:sldId id="313" r:id="rId5"/>
    <p:sldId id="317" r:id="rId6"/>
    <p:sldId id="315" r:id="rId7"/>
    <p:sldId id="321" r:id="rId8"/>
    <p:sldId id="320" r:id="rId9"/>
    <p:sldId id="318" r:id="rId10"/>
    <p:sldId id="323" r:id="rId11"/>
    <p:sldId id="319" r:id="rId12"/>
    <p:sldId id="324" r:id="rId1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 autoAdjust="0"/>
    <p:restoredTop sz="95360" autoAdjust="0"/>
  </p:normalViewPr>
  <p:slideViewPr>
    <p:cSldViewPr snapToGrid="0">
      <p:cViewPr varScale="1">
        <p:scale>
          <a:sx n="98" d="100"/>
          <a:sy n="98" d="100"/>
        </p:scale>
        <p:origin x="1832" y="192"/>
      </p:cViewPr>
      <p:guideLst>
        <p:guide orient="horz" pos="2159"/>
        <p:guide pos="144"/>
        <p:guide pos="2928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50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22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140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1978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378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4903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1927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376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5808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2955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967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28865"/>
            <a:ext cx="7952629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8527 – Introduction to Machi</a:t>
            </a:r>
            <a:r>
              <a:rPr lang="en-US" sz="1800" b="1" baseline="0" dirty="0">
                <a:solidFill>
                  <a:srgbClr val="333399"/>
                </a:solidFill>
              </a:rPr>
              <a:t>ne Learning and Pattern Recognition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5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21F7-488A-3A45-FB0E-EE4AC310E641}"/>
              </a:ext>
            </a:extLst>
          </p:cNvPr>
          <p:cNvSpPr txBox="1">
            <a:spLocks/>
          </p:cNvSpPr>
          <p:nvPr/>
        </p:nvSpPr>
        <p:spPr>
          <a:xfrm>
            <a:off x="1199002" y="1433984"/>
            <a:ext cx="7076501" cy="242192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KNN And MLP Approach for multiclass Sequence to Sequence Decoder</a:t>
            </a: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dirty="0"/>
            </a:b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Nazia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Rahman</a:t>
            </a:r>
          </a:p>
          <a:p>
            <a:pPr fontAlgn="auto">
              <a:spcAft>
                <a:spcPts val="0"/>
              </a:spcAft>
            </a:pP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Rahman.nazia@temple.edu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74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whiteboard&#10;&#10;Description automatically generated">
            <a:extLst>
              <a:ext uri="{FF2B5EF4-FFF2-40B4-BE49-F238E27FC236}">
                <a16:creationId xmlns:a16="http://schemas.microsoft.com/office/drawing/2014/main" id="{82EAE089-FAE4-C323-E921-E84646027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8327" y="1332411"/>
            <a:ext cx="7825562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2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35817A-DB2A-1E97-91E2-46AD7C9EB20E}"/>
              </a:ext>
            </a:extLst>
          </p:cNvPr>
          <p:cNvSpPr txBox="1"/>
          <p:nvPr/>
        </p:nvSpPr>
        <p:spPr>
          <a:xfrm>
            <a:off x="694063" y="705080"/>
            <a:ext cx="802027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Dataset Introduction:</a:t>
            </a:r>
          </a:p>
          <a:p>
            <a:endParaRPr lang="en-US" dirty="0"/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1D signal (Amplitude vs time)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7769D9E-987E-DBC1-8487-EDA5714DE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41506"/>
              </p:ext>
            </p:extLst>
          </p:nvPr>
        </p:nvGraphicFramePr>
        <p:xfrm>
          <a:off x="1524000" y="2047240"/>
          <a:ext cx="6096000" cy="1381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45187867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2278835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1745063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4618912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9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Sample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29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(</a:t>
                      </a:r>
                      <a:r>
                        <a:rPr lang="en-US" dirty="0" err="1"/>
                        <a:t>bckg</a:t>
                      </a:r>
                      <a:r>
                        <a:rPr lang="en-US" dirty="0"/>
                        <a:t>)</a:t>
                      </a:r>
                    </a:p>
                    <a:p>
                      <a:pPr algn="ctr"/>
                      <a:r>
                        <a:rPr lang="en-US" dirty="0"/>
                        <a:t>1-4 (non-</a:t>
                      </a:r>
                      <a:r>
                        <a:rPr lang="en-US" dirty="0" err="1"/>
                        <a:t>bckg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38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01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35817A-DB2A-1E97-91E2-46AD7C9EB20E}"/>
              </a:ext>
            </a:extLst>
          </p:cNvPr>
          <p:cNvSpPr txBox="1"/>
          <p:nvPr/>
        </p:nvSpPr>
        <p:spPr>
          <a:xfrm>
            <a:off x="649996" y="868919"/>
            <a:ext cx="802027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Preprocessing:</a:t>
            </a:r>
          </a:p>
          <a:p>
            <a:endParaRPr lang="en-US" dirty="0"/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Sliding Window Approach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3323C8-64CF-D202-530C-0F168D1C5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8331" y="1508131"/>
            <a:ext cx="6030932" cy="19753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A23E87-92CB-A752-43C4-CBE0B1D36663}"/>
              </a:ext>
            </a:extLst>
          </p:cNvPr>
          <p:cNvSpPr txBox="1"/>
          <p:nvPr/>
        </p:nvSpPr>
        <p:spPr>
          <a:xfrm>
            <a:off x="1013097" y="3798389"/>
            <a:ext cx="73892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/>
              <a:t>10000 Training data files, each of them are a sequence. 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b="1" dirty="0"/>
              <a:t>     Create a Dataset for each data sequence: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Use a sliding window of length 10.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Assign a single label for each window. Dataset will have multiple rows ( which can be treated as multiple observations) , 10 columns (treated as features) and a single label for each observations. </a:t>
            </a:r>
          </a:p>
        </p:txBody>
      </p:sp>
    </p:spTree>
    <p:extLst>
      <p:ext uri="{BB962C8B-B14F-4D97-AF65-F5344CB8AC3E}">
        <p14:creationId xmlns:p14="http://schemas.microsoft.com/office/powerpoint/2010/main" val="17221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7F8F80-3991-699E-F242-7519E4B7CD56}"/>
              </a:ext>
            </a:extLst>
          </p:cNvPr>
          <p:cNvSpPr txBox="1"/>
          <p:nvPr/>
        </p:nvSpPr>
        <p:spPr>
          <a:xfrm>
            <a:off x="605928" y="594911"/>
            <a:ext cx="7987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K-Nearest-Neighbors (KNN) Approach: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6F931D-C285-79F3-968C-80F8506A0247}"/>
              </a:ext>
            </a:extLst>
          </p:cNvPr>
          <p:cNvSpPr txBox="1"/>
          <p:nvPr/>
        </p:nvSpPr>
        <p:spPr>
          <a:xfrm>
            <a:off x="733647" y="2253095"/>
            <a:ext cx="33281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Choose the number of K neighbors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Based on distance measure approach take K nearest points as neighbors for the new data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Assign the new data point to the category which is counted most in the neighbor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Selected value of K=3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5D105E-0D5C-25BD-40A2-6AD3784329E1}"/>
              </a:ext>
            </a:extLst>
          </p:cNvPr>
          <p:cNvSpPr txBox="1"/>
          <p:nvPr/>
        </p:nvSpPr>
        <p:spPr>
          <a:xfrm>
            <a:off x="4572000" y="2137144"/>
            <a:ext cx="38489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C2F6111A-BF49-BED8-8C72-4FEC49459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811" y="2137144"/>
            <a:ext cx="4348542" cy="292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2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7F8F80-3991-699E-F242-7519E4B7CD56}"/>
              </a:ext>
            </a:extLst>
          </p:cNvPr>
          <p:cNvSpPr txBox="1"/>
          <p:nvPr/>
        </p:nvSpPr>
        <p:spPr>
          <a:xfrm>
            <a:off x="850477" y="1073376"/>
            <a:ext cx="798722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Multilayer Perceptron Approach (MLP): </a:t>
            </a:r>
          </a:p>
          <a:p>
            <a:endParaRPr lang="en-US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  </a:t>
            </a:r>
            <a:r>
              <a:rPr lang="en-US" sz="1800" dirty="0"/>
              <a:t>MLP is used to learn the relationship between the amplitudes within an window and its corresponding label. </a:t>
            </a:r>
          </a:p>
          <a:p>
            <a:endParaRPr lang="en-US" sz="18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800" dirty="0"/>
              <a:t> Since we have 10 features of a dataset, so the input node of the network is set to 10.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18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800" dirty="0"/>
              <a:t>And because we have 5 classes, number of output node is 5.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18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800" dirty="0"/>
              <a:t> One hot encoder is used to categorize the labels.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18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800" dirty="0"/>
              <a:t>Number of hidden layers and the nodes in each hidden layers are experientially  set to 3 and 64 respectively. </a:t>
            </a:r>
          </a:p>
        </p:txBody>
      </p:sp>
    </p:spTree>
    <p:extLst>
      <p:ext uri="{BB962C8B-B14F-4D97-AF65-F5344CB8AC3E}">
        <p14:creationId xmlns:p14="http://schemas.microsoft.com/office/powerpoint/2010/main" val="40828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7F8F80-3991-699E-F242-7519E4B7CD56}"/>
              </a:ext>
            </a:extLst>
          </p:cNvPr>
          <p:cNvSpPr txBox="1"/>
          <p:nvPr/>
        </p:nvSpPr>
        <p:spPr>
          <a:xfrm>
            <a:off x="807947" y="1084008"/>
            <a:ext cx="79872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Multilayer Perceptron Approach (MLP): </a:t>
            </a:r>
          </a:p>
          <a:p>
            <a:endParaRPr lang="en-US" sz="18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800" dirty="0"/>
              <a:t>For nonlinear activation function, </a:t>
            </a:r>
            <a:r>
              <a:rPr lang="en-US" sz="1800" dirty="0" err="1"/>
              <a:t>ReLU</a:t>
            </a:r>
            <a:r>
              <a:rPr lang="en-US" sz="1800" dirty="0"/>
              <a:t> is used in hidden layers, and </a:t>
            </a:r>
            <a:r>
              <a:rPr lang="en-US" sz="1800" dirty="0" err="1"/>
              <a:t>softmax</a:t>
            </a:r>
            <a:r>
              <a:rPr lang="en-US" sz="1800" dirty="0"/>
              <a:t> activation function in the output layer.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18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800" dirty="0"/>
              <a:t>Categorical cross entropy loss function is used to train the network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18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800" dirty="0"/>
              <a:t>Adam optimizer with a learning rate of 0.001  is used for minimizing the cost function. </a:t>
            </a:r>
          </a:p>
          <a:p>
            <a:endParaRPr lang="en-US" sz="1800" dirty="0"/>
          </a:p>
          <a:p>
            <a:endParaRPr lang="en-US" sz="1800" dirty="0"/>
          </a:p>
          <a:p>
            <a:pPr marL="342900" indent="-342900">
              <a:buFont typeface="Wingdings" pitchFamily="2" charset="2"/>
              <a:buChar char="Ø"/>
            </a:pPr>
            <a:endParaRPr lang="en-US" sz="2000" dirty="0"/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D7C3D736-4E4D-EF5D-3C21-70C0C3E5D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386" y="3872865"/>
            <a:ext cx="3365257" cy="241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5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725D5D7-7941-F319-4978-1F57FC4DA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03038"/>
              </p:ext>
            </p:extLst>
          </p:nvPr>
        </p:nvGraphicFramePr>
        <p:xfrm>
          <a:off x="1524000" y="1945640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35280305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5050214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4737467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38270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Dataset Error(%)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00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0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5.6</a:t>
                      </a: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28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7417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F94DA5E-A401-4A18-DB2B-4E375E4D996C}"/>
              </a:ext>
            </a:extLst>
          </p:cNvPr>
          <p:cNvSpPr txBox="1"/>
          <p:nvPr/>
        </p:nvSpPr>
        <p:spPr>
          <a:xfrm>
            <a:off x="3763925" y="1254641"/>
            <a:ext cx="1562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370355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82D8F3-DAEC-E247-2E9D-E2716049F3B9}"/>
              </a:ext>
            </a:extLst>
          </p:cNvPr>
          <p:cNvSpPr/>
          <p:nvPr/>
        </p:nvSpPr>
        <p:spPr>
          <a:xfrm>
            <a:off x="662774" y="753351"/>
            <a:ext cx="3348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Data Postprocessing: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594963-8D89-A7D1-69E0-18C6F27A6E56}"/>
              </a:ext>
            </a:extLst>
          </p:cNvPr>
          <p:cNvSpPr txBox="1"/>
          <p:nvPr/>
        </p:nvSpPr>
        <p:spPr>
          <a:xfrm>
            <a:off x="770021" y="1549667"/>
            <a:ext cx="74595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/>
              <a:t>Determination of start and stop time</a:t>
            </a:r>
          </a:p>
          <a:p>
            <a:pPr algn="just"/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Output of both of the algorithms are predicted labels.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Initially, start time is set to 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Then two consecutive labels are checked.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If tow consecutive labels are different, the previous sequence stopped. So, we get a stop time.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 The start time will be updated for next sequence.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275085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58ACAB-AB1A-3C91-5C04-AE0B0A83108A}"/>
              </a:ext>
            </a:extLst>
          </p:cNvPr>
          <p:cNvSpPr/>
          <p:nvPr/>
        </p:nvSpPr>
        <p:spPr>
          <a:xfrm>
            <a:off x="701749" y="1456278"/>
            <a:ext cx="71025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1800" dirty="0"/>
              <a:t>In between MLP and KNN, better performance is observed for MLP</a:t>
            </a:r>
          </a:p>
          <a:p>
            <a:pPr marL="342900" indent="-342900" algn="just">
              <a:buAutoNum type="arabicPeriod"/>
            </a:pPr>
            <a:endParaRPr lang="en-US" sz="1800" dirty="0"/>
          </a:p>
          <a:p>
            <a:pPr marL="342900" indent="-342900" algn="just">
              <a:buAutoNum type="arabicPeriod"/>
            </a:pPr>
            <a:r>
              <a:rPr lang="en-US" sz="1800" dirty="0"/>
              <a:t>Still there is some issue in training the model in KNN approach which is based on batched training. Performance evaluation will be better if the </a:t>
            </a:r>
            <a:r>
              <a:rPr lang="en-US" sz="1800"/>
              <a:t>debugging was </a:t>
            </a:r>
            <a:r>
              <a:rPr lang="en-US" sz="1800" dirty="0"/>
              <a:t>completed.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55598-66A8-4899-491A-8FEE90928B2D}"/>
              </a:ext>
            </a:extLst>
          </p:cNvPr>
          <p:cNvSpPr txBox="1"/>
          <p:nvPr/>
        </p:nvSpPr>
        <p:spPr>
          <a:xfrm>
            <a:off x="701749" y="784458"/>
            <a:ext cx="286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864831307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8072</TotalTime>
  <Words>441</Words>
  <Application>Microsoft Macintosh PowerPoint</Application>
  <PresentationFormat>Letter Paper (8.5x11 in)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lecture_title</vt:lpstr>
      <vt:lpstr>isip_default</vt:lpstr>
      <vt:lpstr>2_isip_default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Nazia Rahman</cp:lastModifiedBy>
  <cp:revision>381</cp:revision>
  <dcterms:created xsi:type="dcterms:W3CDTF">2002-09-12T17:13:32Z</dcterms:created>
  <dcterms:modified xsi:type="dcterms:W3CDTF">2022-04-30T00:28:00Z</dcterms:modified>
</cp:coreProperties>
</file>