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3" r:id="rId6"/>
    <p:sldId id="260" r:id="rId7"/>
    <p:sldId id="261" r:id="rId8"/>
    <p:sldId id="265" r:id="rId9"/>
    <p:sldId id="262" r:id="rId10"/>
    <p:sldId id="266" r:id="rId11"/>
    <p:sldId id="270" r:id="rId12"/>
    <p:sldId id="271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569AD-67D1-4552-B632-89FA274F2A46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705-9093-4A99-AE5D-FB10A949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822-6F38-44E8-9120-36A3D578B2D6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69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66F2-0FC7-487D-BF2B-63704BC7854C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4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A809-05F1-4F06-A35A-C053078FE39E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11A-C255-4801-9E80-AB642EF44D33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3F32-C039-42B2-A1F9-3B407A9A2523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4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3DE5-B68D-47AA-ABAB-9199C19E5458}" type="datetime1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E5C0-BE20-40BD-A51C-0C7ABF22412C}" type="datetime1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1709-461D-4310-9F6E-A833A0F1D7D6}" type="datetime1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F2FA-2C07-4261-A0C4-7459FF8A8B24}" type="datetime1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6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396484-12C9-4B19-BC6A-F6ACA5B867A5}" type="datetime1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585E-8100-4F39-BE6B-79C02C162F3F}" type="datetime1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5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39AB06-FFB0-4DCF-917A-3252C5715C49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A1F9-56ED-4B3F-ADBC-2E4F1D5B5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8527 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EDDF6-955B-48C7-9CC7-A6F8DCE63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Zachary Kane</a:t>
            </a:r>
          </a:p>
          <a:p>
            <a:r>
              <a:rPr lang="en-US" dirty="0"/>
              <a:t>April 29, 2022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A1FE3-6B86-4282-9961-5297BE4A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Seq2Seq (LSTM)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719C-6679-4297-87B4-F31E3ECB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2DD83-91BF-4618-957A-AF6B7C540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638" y="1886451"/>
            <a:ext cx="7300585" cy="43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5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719C-6679-4297-87B4-F31E3ECB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9C2124-4AE6-4E07-BA5C-177794BE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143"/>
          </a:xfrm>
        </p:spPr>
        <p:txBody>
          <a:bodyPr>
            <a:normAutofit/>
          </a:bodyPr>
          <a:lstStyle/>
          <a:p>
            <a:r>
              <a:rPr lang="en-US" sz="2400" dirty="0"/>
              <a:t>Optimize the LSTM first using the annotated data provided in training</a:t>
            </a:r>
          </a:p>
          <a:p>
            <a:pPr lvl="1"/>
            <a:r>
              <a:rPr lang="en-US" sz="2200" dirty="0"/>
              <a:t>Varied vocabulary size (amount of quantization)</a:t>
            </a:r>
          </a:p>
          <a:p>
            <a:pPr lvl="1"/>
            <a:r>
              <a:rPr lang="en-US" sz="2200" dirty="0"/>
              <a:t>Varied number of internal nodes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83907F0-A1C3-4008-A094-8FE012D9CC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6" r="35831"/>
          <a:stretch/>
        </p:blipFill>
        <p:spPr>
          <a:xfrm>
            <a:off x="2569714" y="3429000"/>
            <a:ext cx="5836349" cy="243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4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719C-6679-4297-87B4-F31E3ECB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9C2124-4AE6-4E07-BA5C-177794BE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143"/>
          </a:xfrm>
        </p:spPr>
        <p:txBody>
          <a:bodyPr>
            <a:normAutofit/>
          </a:bodyPr>
          <a:lstStyle/>
          <a:p>
            <a:r>
              <a:rPr lang="en-US" sz="2400" dirty="0"/>
              <a:t>Optimize the autoencoder + LSTM by changing autoencoder parameters</a:t>
            </a:r>
          </a:p>
          <a:p>
            <a:pPr lvl="1"/>
            <a:r>
              <a:rPr lang="en-US" sz="2000" dirty="0"/>
              <a:t>Only optimize autoencoder once LSTM is complete</a:t>
            </a:r>
          </a:p>
          <a:p>
            <a:pPr lvl="1"/>
            <a:r>
              <a:rPr lang="en-US" sz="2000" dirty="0"/>
              <a:t>Varied loss function and compression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638CA6-A955-4517-8C8E-CDA2D90C9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197" y="3429000"/>
            <a:ext cx="6075274" cy="169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4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Results-Metrics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03EBE1-62F2-46BD-9371-92748B73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301295-E692-4DA3-BC1F-F91CFE066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930" y="2459079"/>
            <a:ext cx="10479738" cy="19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4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Results-ROC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61EDD77-1A14-4713-B6B6-00127FA9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14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184010-D9F2-4175-8D3E-C5C53CCC1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932" y="2103630"/>
            <a:ext cx="7261096" cy="398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75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533F-9109-42A4-B24E-07BFF6AC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Both segmentation algorithms used the same LSTM</a:t>
            </a:r>
          </a:p>
          <a:p>
            <a:pPr lvl="1"/>
            <a:r>
              <a:rPr lang="en-US" sz="2200" dirty="0"/>
              <a:t>Autoencoder received higher false positives on the dev set (17.16%)</a:t>
            </a:r>
          </a:p>
          <a:p>
            <a:pPr lvl="1"/>
            <a:r>
              <a:rPr lang="en-US" sz="2200" dirty="0"/>
              <a:t>K-Means received lower false positives on the dev set (10.64%)</a:t>
            </a:r>
          </a:p>
          <a:p>
            <a:pPr lvl="1"/>
            <a:r>
              <a:rPr lang="en-US" sz="2200" dirty="0"/>
              <a:t>Based on statistical significance, the K-Means approach has statistical significance using a confidence of &gt;80% </a:t>
            </a:r>
          </a:p>
          <a:p>
            <a:pPr lvl="1"/>
            <a:r>
              <a:rPr lang="en-US" sz="2200" dirty="0"/>
              <a:t>Other metrics (accuracy, sensitivity, and F1) are not statistically significant, so we cannot rule one method being better than the other with respect to these metrics</a:t>
            </a:r>
          </a:p>
          <a:p>
            <a:pPr marL="201168" lvl="1" indent="0">
              <a:buNone/>
            </a:pPr>
            <a:r>
              <a:rPr lang="en-US" sz="2400" dirty="0"/>
              <a:t>Given that K-Means is much less expensive with lower false positives, the hybrid approach is more desirable</a:t>
            </a:r>
          </a:p>
          <a:p>
            <a:pPr marL="201168" lvl="1" indent="0">
              <a:buNone/>
            </a:pPr>
            <a:r>
              <a:rPr lang="en-US" sz="2400" dirty="0"/>
              <a:t>A testament to Occam’s Razor!</a:t>
            </a:r>
          </a:p>
          <a:p>
            <a:pPr marL="201168" lvl="1" indent="0"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30623-451A-47E9-A152-CE97BE80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6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+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533F-9109-42A4-B24E-07BFF6AC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Given raw data and a series of time stamps with event classifications, build a machine learning model to segment the signal at the events and classify these events</a:t>
            </a:r>
          </a:p>
          <a:p>
            <a:r>
              <a:rPr lang="en-US" sz="2400" dirty="0"/>
              <a:t>Event data is encoded in rectangular pulses</a:t>
            </a:r>
          </a:p>
          <a:p>
            <a:pPr lvl="1"/>
            <a:r>
              <a:rPr lang="en-US" dirty="0"/>
              <a:t>The duration of these pulses follow a uniform distribution</a:t>
            </a:r>
          </a:p>
          <a:p>
            <a:pPr lvl="1"/>
            <a:r>
              <a:rPr lang="en-US" dirty="0"/>
              <a:t>Fourier spectrums are similar</a:t>
            </a:r>
          </a:p>
          <a:p>
            <a:pPr lvl="1"/>
            <a:r>
              <a:rPr lang="en-US" dirty="0"/>
              <a:t>Amplitude encodes information and is less obvious</a:t>
            </a:r>
          </a:p>
          <a:p>
            <a:pPr lvl="1"/>
            <a:r>
              <a:rPr lang="en-US" dirty="0"/>
              <a:t>Amplitude is dependent on number of pulses</a:t>
            </a:r>
          </a:p>
          <a:p>
            <a:r>
              <a:rPr lang="en-US" sz="2400" dirty="0"/>
              <a:t>The more time a particular class occurs, the more likely the data will take a higher amplitude value for that class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30623-451A-47E9-A152-CE97BE80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4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533F-9109-42A4-B24E-07BFF6ACA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143"/>
          </a:xfrm>
        </p:spPr>
        <p:txBody>
          <a:bodyPr>
            <a:normAutofit/>
          </a:bodyPr>
          <a:lstStyle/>
          <a:p>
            <a:r>
              <a:rPr lang="en-US" sz="2400" dirty="0"/>
              <a:t>This makes it very easy to confuse pulses </a:t>
            </a:r>
          </a:p>
          <a:p>
            <a:pPr lvl="1"/>
            <a:r>
              <a:rPr lang="en-US" sz="2400" dirty="0"/>
              <a:t>Image we get pulses of 10,20,20 with labels of 1,2,1</a:t>
            </a:r>
          </a:p>
          <a:p>
            <a:pPr lvl="1"/>
            <a:r>
              <a:rPr lang="en-US" sz="2400" dirty="0"/>
              <a:t>Assume that class1 usually has a starting amplitude of 9, and class2 has starting amplitude of 22</a:t>
            </a:r>
          </a:p>
          <a:p>
            <a:pPr lvl="1"/>
            <a:r>
              <a:rPr lang="en-US" sz="2400" dirty="0"/>
              <a:t>At t=0, it is most likely that the pulse takes class1</a:t>
            </a:r>
          </a:p>
          <a:p>
            <a:pPr lvl="2"/>
            <a:r>
              <a:rPr lang="en-US" sz="2000" dirty="0"/>
              <a:t>Next time we get class1, we expect an increase to its amplitude</a:t>
            </a:r>
          </a:p>
          <a:p>
            <a:pPr lvl="1"/>
            <a:r>
              <a:rPr lang="en-US" sz="2400" dirty="0"/>
              <a:t>At t=1, we get an amplitude of 20 but cannot distinguish its class since it could be class1’s second pulse or class2’s initial pulse (both are equally probable)</a:t>
            </a:r>
          </a:p>
          <a:p>
            <a:pPr lvl="1"/>
            <a:r>
              <a:rPr lang="en-US" sz="2400" dirty="0"/>
              <a:t>Decision at t=2 will depend on the amplitude as well as the previous classification</a:t>
            </a:r>
          </a:p>
          <a:p>
            <a:pPr lvl="2"/>
            <a:r>
              <a:rPr lang="en-US" sz="1800" dirty="0"/>
              <a:t>If t=1 was class1, then t=2 will be class2</a:t>
            </a:r>
          </a:p>
          <a:p>
            <a:pPr lvl="2"/>
            <a:r>
              <a:rPr lang="en-US" sz="1800" dirty="0"/>
              <a:t>If t=1 was class2, then t=2 will be class1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959E8-D0BB-44DD-8698-DC892A15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1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Architecture (Hybrid)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977DF-EB71-41A4-8194-F6CA14F7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506585-CFF1-4FCA-BC08-FC712BD0D93E}"/>
              </a:ext>
            </a:extLst>
          </p:cNvPr>
          <p:cNvSpPr txBox="1"/>
          <p:nvPr/>
        </p:nvSpPr>
        <p:spPr>
          <a:xfrm>
            <a:off x="1422297" y="1737360"/>
            <a:ext cx="298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Training Procedure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5CB03B-5DBE-4ED8-B9F7-7EEAB68E26F9}"/>
              </a:ext>
            </a:extLst>
          </p:cNvPr>
          <p:cNvSpPr txBox="1"/>
          <p:nvPr/>
        </p:nvSpPr>
        <p:spPr>
          <a:xfrm>
            <a:off x="7566263" y="1737360"/>
            <a:ext cx="298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Evaluation Procedure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9BAF2F-177C-4153-AE65-3CA47E59A8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13" t="25784" r="1" b="34269"/>
          <a:stretch/>
        </p:blipFill>
        <p:spPr>
          <a:xfrm>
            <a:off x="5702968" y="2106692"/>
            <a:ext cx="6162285" cy="44260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43001E-38A5-46E2-ACB5-791A6371C9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-1" r="13834" b="82749"/>
          <a:stretch/>
        </p:blipFill>
        <p:spPr>
          <a:xfrm>
            <a:off x="408853" y="2471468"/>
            <a:ext cx="5161955" cy="229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5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Architecture (DNN) 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9DEE30F-A350-42BC-B26C-416DCE29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8076FA-2BA0-411D-8C5C-C8564B32BE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0627" r="62268"/>
          <a:stretch/>
        </p:blipFill>
        <p:spPr>
          <a:xfrm>
            <a:off x="5626561" y="2182127"/>
            <a:ext cx="6257646" cy="43892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15866A-9601-4D3A-BC00-E41EE26ABE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68" r="74583" b="48135"/>
          <a:stretch/>
        </p:blipFill>
        <p:spPr>
          <a:xfrm>
            <a:off x="388004" y="2581026"/>
            <a:ext cx="4456712" cy="22273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506585-CFF1-4FCA-BC08-FC712BD0D93E}"/>
              </a:ext>
            </a:extLst>
          </p:cNvPr>
          <p:cNvSpPr txBox="1"/>
          <p:nvPr/>
        </p:nvSpPr>
        <p:spPr>
          <a:xfrm>
            <a:off x="1253856" y="1967233"/>
            <a:ext cx="298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Training Procedure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5CB03B-5DBE-4ED8-B9F7-7EEAB68E26F9}"/>
              </a:ext>
            </a:extLst>
          </p:cNvPr>
          <p:cNvSpPr txBox="1"/>
          <p:nvPr/>
        </p:nvSpPr>
        <p:spPr>
          <a:xfrm>
            <a:off x="7261463" y="1796907"/>
            <a:ext cx="298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Evaluation Procedure</a:t>
            </a:r>
          </a:p>
        </p:txBody>
      </p:sp>
    </p:spTree>
    <p:extLst>
      <p:ext uri="{BB962C8B-B14F-4D97-AF65-F5344CB8AC3E}">
        <p14:creationId xmlns:p14="http://schemas.microsoft.com/office/powerpoint/2010/main" val="13559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AF1A75DD-A13B-4126-A0AA-CA0ABE42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B932A3-48C6-4363-AF2F-29E50C0A3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832" y="1797063"/>
            <a:ext cx="2775132" cy="18352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275A76-CFCD-4102-A6EB-953A31F3C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960" y="1797063"/>
            <a:ext cx="2775132" cy="18352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A787D9-EA1A-4B06-A9FF-6FC01A46C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832" y="4549994"/>
            <a:ext cx="2775132" cy="18500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5DB87F-100E-4DBF-A996-CB53C835AD4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5151964" y="2714707"/>
            <a:ext cx="11679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6C24CF3-547E-4A66-8D90-7CBA5C34B876}"/>
              </a:ext>
            </a:extLst>
          </p:cNvPr>
          <p:cNvSpPr txBox="1"/>
          <p:nvPr/>
        </p:nvSpPr>
        <p:spPr>
          <a:xfrm>
            <a:off x="5129762" y="2372123"/>
            <a:ext cx="119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Smoothing filter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872421-ACAB-45FF-9939-41144B4CC212}"/>
              </a:ext>
            </a:extLst>
          </p:cNvPr>
          <p:cNvSpPr txBox="1"/>
          <p:nvPr/>
        </p:nvSpPr>
        <p:spPr>
          <a:xfrm>
            <a:off x="5114882" y="3790268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Normalize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077B251-4B75-4657-9300-E07A4CE6DA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5079" y="4549994"/>
            <a:ext cx="2752931" cy="1820605"/>
          </a:xfrm>
          <a:prstGeom prst="rect">
            <a:avLst/>
          </a:prstGeom>
        </p:spPr>
      </p:pic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415ECD4-94B9-4123-8D47-CAEA0097D834}"/>
              </a:ext>
            </a:extLst>
          </p:cNvPr>
          <p:cNvCxnSpPr>
            <a:stCxn id="7" idx="2"/>
            <a:endCxn id="9" idx="0"/>
          </p:cNvCxnSpPr>
          <p:nvPr/>
        </p:nvCxnSpPr>
        <p:spPr>
          <a:xfrm rot="5400000">
            <a:off x="5277140" y="2119608"/>
            <a:ext cx="917644" cy="39431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4A6E5E-E74F-48CB-8FB2-EF9A02406D9E}"/>
              </a:ext>
            </a:extLst>
          </p:cNvPr>
          <p:cNvCxnSpPr>
            <a:stCxn id="9" idx="3"/>
            <a:endCxn id="25" idx="1"/>
          </p:cNvCxnSpPr>
          <p:nvPr/>
        </p:nvCxnSpPr>
        <p:spPr>
          <a:xfrm flipV="1">
            <a:off x="5151964" y="5460297"/>
            <a:ext cx="1153115" cy="14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F36F039-C4A0-4ECA-8009-FEF385536E5F}"/>
              </a:ext>
            </a:extLst>
          </p:cNvPr>
          <p:cNvSpPr txBox="1"/>
          <p:nvPr/>
        </p:nvSpPr>
        <p:spPr>
          <a:xfrm>
            <a:off x="5129761" y="5163889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Quantized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906173-1689-4C0E-86A9-01488FD7E1F6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1443789" y="2714707"/>
            <a:ext cx="9330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C63F807-7483-4F35-B818-675389391DF2}"/>
              </a:ext>
            </a:extLst>
          </p:cNvPr>
          <p:cNvSpPr txBox="1"/>
          <p:nvPr/>
        </p:nvSpPr>
        <p:spPr>
          <a:xfrm>
            <a:off x="1016428" y="2372123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 Raw</a:t>
            </a:r>
          </a:p>
        </p:txBody>
      </p:sp>
    </p:spTree>
    <p:extLst>
      <p:ext uri="{BB962C8B-B14F-4D97-AF65-F5344CB8AC3E}">
        <p14:creationId xmlns:p14="http://schemas.microsoft.com/office/powerpoint/2010/main" val="226165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8443901C-7523-4BC6-83C9-EF447B35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C327FF-501D-4C93-A046-870480D72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590" y="2898668"/>
            <a:ext cx="2752931" cy="18352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DF1CFE-A4C6-4B87-B420-846FBF472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2718" y="2898667"/>
            <a:ext cx="2752931" cy="1835287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3A10B2-8FB4-40A8-9357-BA05CC0E00E5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6942521" y="3816311"/>
            <a:ext cx="11901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9EFDDB-CD4B-4640-845B-B8A066EDE9CC}"/>
              </a:ext>
            </a:extLst>
          </p:cNvPr>
          <p:cNvSpPr txBox="1"/>
          <p:nvPr/>
        </p:nvSpPr>
        <p:spPr>
          <a:xfrm>
            <a:off x="6953621" y="3474689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Discretize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720D657-ECA8-4AED-9F79-0041772FA0C9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2991853" y="3816311"/>
            <a:ext cx="11977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0E9A537-8302-492B-A89A-C28EFC8F07EF}"/>
              </a:ext>
            </a:extLst>
          </p:cNvPr>
          <p:cNvSpPr txBox="1"/>
          <p:nvPr/>
        </p:nvSpPr>
        <p:spPr>
          <a:xfrm>
            <a:off x="2980753" y="3493144"/>
            <a:ext cx="119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Labeled Signal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AB4F6F5-D059-4F9E-99FC-0BD1D6CEC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79279"/>
              </p:ext>
            </p:extLst>
          </p:nvPr>
        </p:nvGraphicFramePr>
        <p:xfrm>
          <a:off x="566493" y="2626845"/>
          <a:ext cx="2395620" cy="237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540">
                  <a:extLst>
                    <a:ext uri="{9D8B030D-6E8A-4147-A177-3AD203B41FA5}">
                      <a16:colId xmlns:a16="http://schemas.microsoft.com/office/drawing/2014/main" val="1057204533"/>
                    </a:ext>
                  </a:extLst>
                </a:gridCol>
                <a:gridCol w="798540">
                  <a:extLst>
                    <a:ext uri="{9D8B030D-6E8A-4147-A177-3AD203B41FA5}">
                      <a16:colId xmlns:a16="http://schemas.microsoft.com/office/drawing/2014/main" val="3556601609"/>
                    </a:ext>
                  </a:extLst>
                </a:gridCol>
                <a:gridCol w="798540">
                  <a:extLst>
                    <a:ext uri="{9D8B030D-6E8A-4147-A177-3AD203B41FA5}">
                      <a16:colId xmlns:a16="http://schemas.microsoft.com/office/drawing/2014/main" val="3213200413"/>
                    </a:ext>
                  </a:extLst>
                </a:gridCol>
              </a:tblGrid>
              <a:tr h="396488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308573"/>
                  </a:ext>
                </a:extLst>
              </a:tr>
              <a:tr h="396488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06152"/>
                  </a:ext>
                </a:extLst>
              </a:tr>
              <a:tr h="396488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921582"/>
                  </a:ext>
                </a:extLst>
              </a:tr>
              <a:tr h="396488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864517"/>
                  </a:ext>
                </a:extLst>
              </a:tr>
              <a:tr h="396488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665794"/>
                  </a:ext>
                </a:extLst>
              </a:tr>
              <a:tr h="396488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355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39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(K-Means)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336A39-1FAE-4F47-8F55-7A814ADA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DF803F-3821-46EC-87BF-E4D6AB5DA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15" y="1781884"/>
            <a:ext cx="7741569" cy="418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7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(Autoencoder)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B8B5550-306A-44BD-9B8A-FD27E33C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6BEB0A-E8A4-4BCA-92FB-16EF9536C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12" y="1777465"/>
            <a:ext cx="81057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853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2490</TotalTime>
  <Words>468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Retrospect</vt:lpstr>
      <vt:lpstr>ECE 8527 Final Project</vt:lpstr>
      <vt:lpstr>Problem + Observations</vt:lpstr>
      <vt:lpstr>Data Observations</vt:lpstr>
      <vt:lpstr>General Architecture (Hybrid)</vt:lpstr>
      <vt:lpstr>General Architecture (DNN) </vt:lpstr>
      <vt:lpstr>Preprocessing</vt:lpstr>
      <vt:lpstr>Preprocessing</vt:lpstr>
      <vt:lpstr>Segmentation (K-Means)</vt:lpstr>
      <vt:lpstr>Segmentation (Autoencoder)</vt:lpstr>
      <vt:lpstr>Seq2Seq (LSTM)</vt:lpstr>
      <vt:lpstr>Optimization</vt:lpstr>
      <vt:lpstr>Optimization</vt:lpstr>
      <vt:lpstr>Results-Metrics</vt:lpstr>
      <vt:lpstr>Results-ROC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8527 Final Project</dc:title>
  <dc:creator>Zachary Kane</dc:creator>
  <cp:lastModifiedBy>Zachary Kane</cp:lastModifiedBy>
  <cp:revision>33</cp:revision>
  <dcterms:created xsi:type="dcterms:W3CDTF">2022-04-27T02:31:01Z</dcterms:created>
  <dcterms:modified xsi:type="dcterms:W3CDTF">2022-04-28T20:01:25Z</dcterms:modified>
</cp:coreProperties>
</file>