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</p:sldMasterIdLst>
  <p:notesMasterIdLst>
    <p:notesMasterId r:id="rId10"/>
  </p:notesMasterIdLst>
  <p:handoutMasterIdLst>
    <p:handoutMasterId r:id="rId11"/>
  </p:handoutMasterIdLst>
  <p:sldIdLst>
    <p:sldId id="356" r:id="rId3"/>
    <p:sldId id="416" r:id="rId4"/>
    <p:sldId id="417" r:id="rId5"/>
    <p:sldId id="428" r:id="rId6"/>
    <p:sldId id="418" r:id="rId7"/>
    <p:sldId id="427" r:id="rId8"/>
    <p:sldId id="419" r:id="rId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8" autoAdjust="0"/>
    <p:restoredTop sz="78356" autoAdjust="0"/>
  </p:normalViewPr>
  <p:slideViewPr>
    <p:cSldViewPr snapToGrid="0">
      <p:cViewPr>
        <p:scale>
          <a:sx n="114" d="100"/>
          <a:sy n="114" d="100"/>
        </p:scale>
        <p:origin x="2584" y="248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CNNs can also learn patterns within the time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1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this isn’t a large network with only a single convolution layer and a single fully connected layer for each output totaling in 3 separate fully connected layers, the network gradients were not able to accumulate in order to reach a minima because of my limited training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an extremely high signal to noise ratio as I was looking through the data. </a:t>
            </a:r>
          </a:p>
          <a:p>
            <a:r>
              <a:rPr lang="en-US" dirty="0"/>
              <a:t>The oversampling was necessary because without it, the model will eventually learn that the dataset is mainly of the zero class, identifying most occurrences as noise.</a:t>
            </a:r>
          </a:p>
          <a:p>
            <a:endParaRPr lang="en-US" dirty="0"/>
          </a:p>
          <a:p>
            <a:r>
              <a:rPr lang="en-US" dirty="0"/>
              <a:t>So both of the outputs of the models were formatted in the same manner, therefore we are able to use a single postprocessing function for both the NN and non NN models. The format of the output is class, start, stop . The class ranges from 0 to 4 for each class, including background; start is an integer that tracks the possible starting index within a sequence of inputs. IF the sequence is not predicted to have a starting index, then it will be assigned a value of -1. The stop output follows the same formatting scheme as start.</a:t>
            </a:r>
          </a:p>
          <a:p>
            <a:endParaRPr lang="en-US" dirty="0"/>
          </a:p>
          <a:p>
            <a:r>
              <a:rPr lang="en-US" dirty="0"/>
              <a:t>So then we iterate over all values for each non overlapping sequence.  Here we assign a start index variable on our first seen positive start. We then wait for a positive stop index which then becomes the start and stop indices of our event. Class assignment is done by taking the first non-zero background class if one exists, otherwise the event will be background. This is done for all sequences of size 10 in order to asses larger event windows.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file:////var/folders/m4/cvd7_lmj1jzf9m0d_3x8fml00000gn/T/com.microsoft.Word/WebArchiveCopyPasteTempFiles/image5_2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1448300"/>
            <a:ext cx="84677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Final Presentation: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CNN vs Simple Thresholding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3240761" y="3043695"/>
            <a:ext cx="2805352" cy="3853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dirty="0">
                <a:solidFill>
                  <a:schemeClr val="accent2"/>
                </a:solidFill>
                <a:latin typeface="+mn-lt"/>
              </a:rPr>
              <a:t>Daniel Bici</a:t>
            </a: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dirty="0">
                <a:solidFill>
                  <a:schemeClr val="accent2"/>
                </a:solidFill>
                <a:latin typeface="+mn-lt"/>
              </a:rPr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Convolutional Neural Network: A simple application where the ability to learn a large number of filters in parallel that are specific to a training dataset under the constraints of a specific predictive modeling problem. It is designed to automatically and adaptively learn spatial hierarchies of features through a backpropagation algorithm. Great for time-series data.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Simple Thresholding: A type of evaluation method that determines a threshold for an evaluation score and treats the predictions differently depending on whether or not they score above the threshold.</a:t>
            </a:r>
          </a:p>
          <a:p>
            <a:pPr eaLnBrk="1" hangingPunct="1">
              <a:spcAft>
                <a:spcPts val="1800"/>
              </a:spcAft>
              <a:defRPr/>
            </a:pPr>
            <a:endParaRPr lang="en-US" sz="1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3BCFBC-7ACE-3A4F-AD8C-18C76B9F7BE8}"/>
              </a:ext>
            </a:extLst>
          </p:cNvPr>
          <p:cNvSpPr/>
          <p:nvPr/>
        </p:nvSpPr>
        <p:spPr>
          <a:xfrm>
            <a:off x="199588" y="6479627"/>
            <a:ext cx="2280853" cy="3783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49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Convolutional Neural Network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8" y="589936"/>
            <a:ext cx="8028817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Selected a frame duration roughly around the minimum expected duration of the event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Define, fit and evaluate a 1D CNN model</a:t>
            </a:r>
          </a:p>
          <a:p>
            <a:pPr marL="165100" indent="-1651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Adam version of stochastic gradient descent was used to optimize the network and calculate the cross entropy function of the class since it was built into </a:t>
            </a:r>
            <a:r>
              <a:rPr lang="en-US" sz="1800" b="1" dirty="0" err="1"/>
              <a:t>PyTorch</a:t>
            </a:r>
            <a:r>
              <a:rPr lang="en-US" sz="1800" b="1" dirty="0"/>
              <a:t> and appeared to have promising results</a:t>
            </a:r>
          </a:p>
          <a:p>
            <a:pPr marL="165100" indent="-1651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 calculated loss functions for the class, start, and stop by using Cross Entropy and MSE respectively</a:t>
            </a:r>
          </a:p>
          <a:p>
            <a:pPr marL="165100" indent="-1651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 learning rate was set to 0.002 with 200 epochs and a batch size of 128 to converge within a reasonable amount of time</a:t>
            </a:r>
          </a:p>
          <a:p>
            <a:pPr marL="622300" lvl="1" indent="-1651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Loss function was large: 53%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FC7C00-BA70-5971-EB44-99D6318E72CB}"/>
              </a:ext>
            </a:extLst>
          </p:cNvPr>
          <p:cNvSpPr/>
          <p:nvPr/>
        </p:nvSpPr>
        <p:spPr>
          <a:xfrm>
            <a:off x="199588" y="6479627"/>
            <a:ext cx="2280853" cy="3783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241DB79-CF4E-7CC0-DD0A-BEA5E8E3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85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01DE59-C57D-D574-7284-9BF60FCA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32" y="4707492"/>
            <a:ext cx="3937458" cy="14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94BC53-E05E-1457-8EE0-4AC3EB3D3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5721901"/>
            <a:ext cx="4254500" cy="43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001948-9460-1D83-3E92-FC2DF6508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6333148"/>
            <a:ext cx="55499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67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Convolutional Neural Network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FC7C00-BA70-5971-EB44-99D6318E72CB}"/>
              </a:ext>
            </a:extLst>
          </p:cNvPr>
          <p:cNvSpPr/>
          <p:nvPr/>
        </p:nvSpPr>
        <p:spPr>
          <a:xfrm>
            <a:off x="199588" y="6479627"/>
            <a:ext cx="2280853" cy="3783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241DB79-CF4E-7CC0-DD0A-BEA5E8E3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85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white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B62CD605-8334-5DC7-3AFA-A1DBB85AB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" y="900892"/>
            <a:ext cx="6813395" cy="511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81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Simple Thresholding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9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For the first step in implementing this algorithm, I would look at the difference between two points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Then, I compared the difference in amplitude between them.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If the threshold is &gt;6, it isn’t background noise.</a:t>
            </a:r>
          </a:p>
          <a:p>
            <a:pPr marL="622300" lvl="1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An important part of choosing a threshold is determining how much you’ll suffer for making a mistake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 classes are then defined by taking a modulo 5 of the second amplitude and setting anything that’s negative as background noise.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F8088-5CCD-9301-4B01-E4BF6596163E}"/>
              </a:ext>
            </a:extLst>
          </p:cNvPr>
          <p:cNvSpPr/>
          <p:nvPr/>
        </p:nvSpPr>
        <p:spPr>
          <a:xfrm>
            <a:off x="199588" y="6479627"/>
            <a:ext cx="2280853" cy="3783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468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8D81-7F8A-A865-AF02-CBDCC650C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637674"/>
            <a:ext cx="8229600" cy="4525963"/>
          </a:xfrm>
        </p:spPr>
        <p:txBody>
          <a:bodyPr/>
          <a:lstStyle/>
          <a:p>
            <a:r>
              <a:rPr lang="en-US" b="1" dirty="0"/>
              <a:t>Began to look at sparsity of the dataset, and noticed that the data needed to be oversampled</a:t>
            </a:r>
          </a:p>
          <a:p>
            <a:pPr lvl="1"/>
            <a:r>
              <a:rPr lang="en-US" b="1" dirty="0"/>
              <a:t>Oversampled the positive classes</a:t>
            </a:r>
          </a:p>
          <a:p>
            <a:r>
              <a:rPr lang="en-US" b="1" dirty="0"/>
              <a:t>Formatted similarly: class, start, stop</a:t>
            </a:r>
          </a:p>
          <a:p>
            <a:r>
              <a:rPr lang="en-US" b="1" dirty="0"/>
              <a:t>Class output ranges from 0 to 4.</a:t>
            </a:r>
          </a:p>
          <a:p>
            <a:r>
              <a:rPr lang="en-US" b="1" dirty="0"/>
              <a:t>Start tracks the starting index within a sequence of inputs</a:t>
            </a:r>
          </a:p>
          <a:p>
            <a:pPr lvl="1"/>
            <a:r>
              <a:rPr lang="en-US" b="1" dirty="0"/>
              <a:t>If the sequence isn’t predicted to have a starting index, it will be -1</a:t>
            </a:r>
          </a:p>
          <a:p>
            <a:r>
              <a:rPr lang="en-US" b="1" dirty="0"/>
              <a:t>Similar idea for stop</a:t>
            </a:r>
          </a:p>
          <a:p>
            <a:r>
              <a:rPr lang="en-US" b="1" dirty="0"/>
              <a:t>We iterate over all values for each non overlapping sequence</a:t>
            </a:r>
          </a:p>
          <a:p>
            <a:pPr lvl="1"/>
            <a:r>
              <a:rPr lang="en-US" b="1" dirty="0"/>
              <a:t>Assign a start index variable on first seen positive start position</a:t>
            </a:r>
          </a:p>
          <a:p>
            <a:pPr lvl="1"/>
            <a:r>
              <a:rPr lang="en-US" b="1" dirty="0"/>
              <a:t>Identify a positive stop index which then becomes the indices of the event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3B65E31F-EAD6-FDFA-C2DE-8E4807423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Post-Processing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7A816-D9C5-7B0C-A3AC-EB9E8778B50C}"/>
              </a:ext>
            </a:extLst>
          </p:cNvPr>
          <p:cNvSpPr/>
          <p:nvPr/>
        </p:nvSpPr>
        <p:spPr>
          <a:xfrm>
            <a:off x="199588" y="6511157"/>
            <a:ext cx="2280853" cy="3783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3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Comparison and Conclusion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Unfortunately, I was unable to run the train and eval scoring package in time due to </a:t>
            </a:r>
            <a:r>
              <a:rPr lang="en-US" sz="1800" b="1" dirty="0" err="1"/>
              <a:t>PyTorch’s</a:t>
            </a:r>
            <a:r>
              <a:rPr lang="en-US" sz="1800" b="1" dirty="0"/>
              <a:t> formatting of integers into scientific notation not playing nicely with 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I presume that the simple thresholding will produce better results until a CNN is better trained, since 200 epochs is probably not enough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7209A-12C3-3624-6583-9EA6DE192E07}"/>
              </a:ext>
            </a:extLst>
          </p:cNvPr>
          <p:cNvSpPr/>
          <p:nvPr/>
        </p:nvSpPr>
        <p:spPr>
          <a:xfrm>
            <a:off x="199588" y="6479627"/>
            <a:ext cx="2280853" cy="3783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33AF4C5-0811-D2DE-50E4-B33E63956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4223834"/>
            <a:ext cx="54737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24682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8185</TotalTime>
  <Words>763</Words>
  <Application>Microsoft Macintosh PowerPoint</Application>
  <PresentationFormat>Letter Paper (8.5x11 in)</PresentationFormat>
  <Paragraphs>50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1_isip_default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Daniel Bici</cp:lastModifiedBy>
  <cp:revision>445</cp:revision>
  <dcterms:created xsi:type="dcterms:W3CDTF">2002-09-12T17:13:32Z</dcterms:created>
  <dcterms:modified xsi:type="dcterms:W3CDTF">2022-04-29T13:40:56Z</dcterms:modified>
</cp:coreProperties>
</file>