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77" r:id="rId2"/>
    <p:sldId id="270" r:id="rId3"/>
    <p:sldId id="269" r:id="rId4"/>
    <p:sldId id="278" r:id="rId5"/>
    <p:sldId id="265" r:id="rId6"/>
    <p:sldId id="268" r:id="rId7"/>
    <p:sldId id="271" r:id="rId8"/>
    <p:sldId id="267" r:id="rId9"/>
    <p:sldId id="274" r:id="rId10"/>
    <p:sldId id="266" r:id="rId11"/>
    <p:sldId id="275" r:id="rId12"/>
    <p:sldId id="273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D829E2-8E13-446E-AC4E-18BCF752193C}">
          <p14:sldIdLst>
            <p14:sldId id="277"/>
            <p14:sldId id="270"/>
            <p14:sldId id="269"/>
            <p14:sldId id="278"/>
            <p14:sldId id="265"/>
            <p14:sldId id="268"/>
            <p14:sldId id="271"/>
            <p14:sldId id="267"/>
            <p14:sldId id="274"/>
            <p14:sldId id="266"/>
            <p14:sldId id="275"/>
            <p14:sldId id="273"/>
            <p14:sldId id="276"/>
          </p14:sldIdLst>
        </p14:section>
        <p14:section name="Other" id="{F05E1489-8572-4462-91ED-A15A92F6DBE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o Rodriguez" initials="RR" lastIdx="2" clrIdx="0">
    <p:extLst>
      <p:ext uri="{19B8F6BF-5375-455C-9EA6-DF929625EA0E}">
        <p15:presenceInfo xmlns:p15="http://schemas.microsoft.com/office/powerpoint/2012/main" userId="b39679b6954d0c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0" autoAdjust="0"/>
    <p:restoredTop sz="90254" autoAdjust="0"/>
  </p:normalViewPr>
  <p:slideViewPr>
    <p:cSldViewPr snapToGrid="0">
      <p:cViewPr>
        <p:scale>
          <a:sx n="66" d="100"/>
          <a:sy n="66" d="100"/>
        </p:scale>
        <p:origin x="72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30T05:05:18.2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0,'312'11,"-64"0,1253-7,-824-6,-486 17,-60-2,307 14,-133-2,118 5,1102-30,-687-2,-812 1,-1-1,33-8,-30 4,48-2,59-6,-87 7,60 0,181 8,-266-1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30T05:05:29.8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1 133,'1748'0,"-1730"-1,0-1,0 0,18-6,44-5,446 10,-269 5,-233-2,0 2,0 0,46 11,-38-8,0 0,0-2,63-3,-61-1,0 2,1 1,41 8,-56-7,0-1,0-1,1 0,-1-2,0 0,0-1,29-7,-32 6,32-2,-1 2,87 5,-75 1,66-6,-55-10,-52 8,0 1,30-1,61 6,45-2,-84-12,-52 8,0 1,31-1,374 5,-399 2,1 0,32 8,-30-5,46 4,40 4,-80-7,56 2,-22-7,129-4,-38-23,-51 0,-83 19,1 0,-1 2,1 0,29 0,2 4,-11 2,0-3,70-11,-52 0,1 3,122-3,369 14,-523 1,62 11,-38-3,9 1,-36-5,59 4,-66-8,-1 1,26 5,-26-3,1-1,24 1,62-6,47 2,-85 12,-52-8,0-2,30 3,216-7,-242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30T05:05:48.8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29,'129'-2,"140"5,-191 9,-51-8,52 4,-51-6,-1 1,0 2,45 12,-42-9,0-1,49 4,8 3,-64-9,0-1,27 1,-14-3,0-1,0-3,0 0,0-2,-1-2,45-13,-39 5,-6 0,0 2,1 2,1 1,0 2,56-4,-58 9,49-10,-50 7,52-3,-26 7,117 4,-106 10,-51-8,-1-2,30 3,199-8,87 4,-294 3,76 21,-38-8,-32-6,-30-7,0-1,36 4,34 5,-64-8,1-1,26 1,736-3,-381-5,-329 2,85 3,-89 11,-53-8,0-2,30 3,-35-6,-1-1,1-1,-1 0,0 0,0-1,0-1,0 0,12-7,14-3,3 2,1 3,0 1,0 2,1 2,0 2,47 4,-55-2,-14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30T05:05:57.73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30T05:06:04.00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1 188,'235'14,"13"0,513-15,-729-1,-1-2,-1 0,1-3,46-15,-42 11,1 2,63-9,-46 12,54-15,-66 12,-1 1,1 2,46 0,999 7,-1066 0,-1 1,37 9,-35-6,0-1,26 1,636-3,-333-5,1502 3,-1821-1,59-12,-57 8,45-3,-45 5,43-8,-43 5,44-1,-41 4,42-8,-45 5,57-2,-43 6,48-9,-50 4,59 0,-21 6,98 4,-110 10,-52-8,1-2,29 3,316-5,-174-3,-161 4,60 10,-59-6,56 2,-46-8,-10 0,0 0,0 2,58 12,-64-10,1 0,1-2,40-1,-44-1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30T05:06:15.50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1 166,'158'3,"168"-6,-228-10,-60 6,59-1,6 9,-43 1,0-3,115-16,-112 9,-1 2,1 3,77 6,-17 0,721-3,-798-2,55-10,-54 6,50-2,81-4,14 0,-148 13,13 0,0-2,103-15,-57 4,-70 10,53-12,-40 7,-1 2,1 2,0 1,51 6,9-1,1005-3,-1080 2,58 10,-58-6,57 2,934-7,-457-3,-535 4,0 1,29 6,-28-3,58 2,-68-7,18 0,-1-2,1-1,73-14,-73 9,0 2,0 2,0 2,52 4,-6-1,-62-2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30T05:06:31.86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1 128,'185'14,"5"0,416-15,-571 3,55 10,18 1,22 1,-79-7,65 0,1068-8,-1152 0,58-12,-57 8,56-4,-56 7,52-9,-53 5,55-2,-67 7,-1-1,31-8,31-2,463 9,-279 5,-172-3,104 3,-125 11,-53-8,0-2,30 3,634-4,-333-5,-304 3,0-2,74-12,-84 8,48 0,-49 4,58-9,-59 5,1 3,0 1,55 4,49-3,-67-12,-53 8,0 1,30-1,42 4,-41 1,0-1,77-13,-95 9,-1 2,50 2,12-2,-20-10,-54 9,1 0,27-1,32 4,-46 2,1-1,0-2,62-12,-78 11,1 1,-1 1,1 0,-1 2,1 0,-1 1,26 6,-13-3,45 2,-50-6,1 0,-1 2,38 8,-19-4,0-2,0-1,1-3,53-5,8 1,-45 3,-3-1,1 2,102 16,-127-13,0 0,66-3,19 1,-48 11,-53-8,0-2,30 3,51 6,-69-7,49 2,291-8,-349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30T05:06:41.64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1 102,'1008'0,"-820"-15,-117 6,11-1,136-8,-135 18,109-15,-76 4,216 8,-157 6,-112-2,8 0,0-3,91-14,-142 13,0 0,0 2,0 0,0 2,0 0,-1 1,30 7,11-1,1-2,-1-3,86-6,-24 0,3820 3,-3928 0,1-1,-1-1,22-5,-14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2E7F8-66F1-48C2-9C88-F4F973D9333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4FF84-3557-42E4-A801-693FA50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4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Dataset contains high level of overlap between the different classes (NOT LINEARLY SEPARABLE)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4FF84-3557-42E4-A801-693FA50495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Allowing for an easy comparison of the classifiers score on train and dev sets. </a:t>
            </a:r>
          </a:p>
          <a:p>
            <a:r>
              <a:rPr lang="en-US" dirty="0"/>
              <a:t>Then using these initial scores, intuition form the data visualization step, and concepts such as computational complexity, I </a:t>
            </a:r>
            <a:r>
              <a:rPr lang="en-US" dirty="0" err="1"/>
              <a:t>slected</a:t>
            </a:r>
            <a:r>
              <a:rPr lang="en-US" dirty="0"/>
              <a:t> MLP and RFC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4FF84-3557-42E4-A801-693FA50495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Validation/development set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4FF84-3557-42E4-A801-693FA50495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82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Training </a:t>
            </a:r>
          </a:p>
          <a:p>
            <a:r>
              <a:rPr lang="en-US" dirty="0"/>
              <a:t>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4FF84-3557-42E4-A801-693FA50495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00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The maximum depth of the tree. If None, then nodes are expanded until all leaves are pure </a:t>
            </a:r>
          </a:p>
          <a:p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or until all leaves contain less than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min_samples_split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samples.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4FF84-3557-42E4-A801-693FA50495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27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Although the model achieved good levels of classification performance,</a:t>
            </a:r>
          </a:p>
          <a:p>
            <a:r>
              <a:rPr lang="en-US" dirty="0"/>
              <a:t>It did not reach the expected levels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4FF84-3557-42E4-A801-693FA50495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2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159053" y="6356353"/>
            <a:ext cx="1132795" cy="365125"/>
          </a:xfrm>
          <a:prstGeom prst="rect">
            <a:avLst/>
          </a:prstGeom>
        </p:spPr>
        <p:txBody>
          <a:bodyPr/>
          <a:lstStyle/>
          <a:p>
            <a:fld id="{97718820-806C-4BC8-807C-4762A12CB25A}" type="datetime1">
              <a:rPr lang="en-US" smtClean="0"/>
              <a:t>4/29/2021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0264" y="6356353"/>
            <a:ext cx="1059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967C-DE9D-4EE5-88EC-AB8DE7995C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06026" y="6630535"/>
            <a:ext cx="4126237" cy="18188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0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 marL="557213" indent="-214313">
              <a:buSzPct val="70000"/>
              <a:buFont typeface="Courier New" panose="02070309020205020404" pitchFamily="49" charset="0"/>
              <a:buChar char="o"/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872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159053" y="6356353"/>
            <a:ext cx="1132795" cy="365125"/>
          </a:xfrm>
          <a:prstGeom prst="rect">
            <a:avLst/>
          </a:prstGeom>
        </p:spPr>
        <p:txBody>
          <a:bodyPr/>
          <a:lstStyle/>
          <a:p>
            <a:fld id="{338D50EB-F2CF-44CA-828A-70EC617777F2}" type="datetime1">
              <a:rPr lang="en-US" smtClean="0"/>
              <a:t>4/29/2021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0264" y="6356353"/>
            <a:ext cx="1059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967C-DE9D-4EE5-88EC-AB8DE7995C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06026" y="6630535"/>
            <a:ext cx="4126237" cy="18188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2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1968" y="1401600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159053" y="6356353"/>
            <a:ext cx="1132795" cy="365125"/>
          </a:xfrm>
          <a:prstGeom prst="rect">
            <a:avLst/>
          </a:prstGeom>
        </p:spPr>
        <p:txBody>
          <a:bodyPr/>
          <a:lstStyle/>
          <a:p>
            <a:fld id="{1915944A-A929-46F5-9183-FE2F8DEADD1D}" type="datetime1">
              <a:rPr lang="en-US" smtClean="0"/>
              <a:t>4/29/2021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0264" y="6356353"/>
            <a:ext cx="1059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967C-DE9D-4EE5-88EC-AB8DE7995C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06026" y="6630535"/>
            <a:ext cx="4126237" cy="18188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8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51812"/>
            <a:ext cx="5384800" cy="4674352"/>
          </a:xfrm>
        </p:spPr>
        <p:txBody>
          <a:bodyPr/>
          <a:lstStyle>
            <a:lvl1pPr>
              <a:defRPr sz="21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500">
                <a:latin typeface="+mn-lt"/>
              </a:defRPr>
            </a:lvl3pPr>
            <a:lvl4pPr>
              <a:defRPr sz="1350">
                <a:latin typeface="+mn-lt"/>
              </a:defRPr>
            </a:lvl4pPr>
            <a:lvl5pPr>
              <a:defRPr sz="1350">
                <a:latin typeface="+mn-lt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1813"/>
            <a:ext cx="5384800" cy="4674351"/>
          </a:xfrm>
        </p:spPr>
        <p:txBody>
          <a:bodyPr/>
          <a:lstStyle>
            <a:lvl1pPr>
              <a:defRPr sz="21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500">
                <a:latin typeface="+mn-lt"/>
              </a:defRPr>
            </a:lvl3pPr>
            <a:lvl4pPr>
              <a:defRPr sz="1350">
                <a:latin typeface="+mn-lt"/>
              </a:defRPr>
            </a:lvl4pPr>
            <a:lvl5pPr>
              <a:defRPr sz="1350">
                <a:latin typeface="+mn-lt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159053" y="6356353"/>
            <a:ext cx="1132795" cy="365125"/>
          </a:xfrm>
          <a:prstGeom prst="rect">
            <a:avLst/>
          </a:prstGeom>
        </p:spPr>
        <p:txBody>
          <a:bodyPr/>
          <a:lstStyle/>
          <a:p>
            <a:fld id="{18A1A3A0-D70E-4614-ABEE-DAC2B40B6FC6}" type="datetime1">
              <a:rPr lang="en-US" smtClean="0"/>
              <a:t>4/29/2021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0264" y="6356353"/>
            <a:ext cx="1059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967C-DE9D-4EE5-88EC-AB8DE7995C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06026" y="6630535"/>
            <a:ext cx="4126237" cy="18188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7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159053" y="6356353"/>
            <a:ext cx="1132795" cy="365125"/>
          </a:xfrm>
          <a:prstGeom prst="rect">
            <a:avLst/>
          </a:prstGeom>
        </p:spPr>
        <p:txBody>
          <a:bodyPr/>
          <a:lstStyle/>
          <a:p>
            <a:fld id="{F13C862A-ADE3-4B1F-801C-CC9C5188AB50}" type="datetime1">
              <a:rPr lang="en-US" smtClean="0"/>
              <a:t>4/29/2021</a:t>
            </a:fld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87237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51812"/>
            <a:ext cx="5384800" cy="4674352"/>
          </a:xfrm>
        </p:spPr>
        <p:txBody>
          <a:bodyPr/>
          <a:lstStyle>
            <a:lvl1pPr>
              <a:defRPr sz="21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500">
                <a:latin typeface="+mn-lt"/>
              </a:defRPr>
            </a:lvl3pPr>
            <a:lvl4pPr>
              <a:defRPr sz="1350">
                <a:latin typeface="+mn-lt"/>
              </a:defRPr>
            </a:lvl4pPr>
            <a:lvl5pPr>
              <a:defRPr sz="1350">
                <a:latin typeface="+mn-lt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1813"/>
            <a:ext cx="5384800" cy="4674351"/>
          </a:xfrm>
        </p:spPr>
        <p:txBody>
          <a:bodyPr/>
          <a:lstStyle>
            <a:lvl1pPr>
              <a:defRPr sz="21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500">
                <a:latin typeface="+mn-lt"/>
              </a:defRPr>
            </a:lvl3pPr>
            <a:lvl4pPr>
              <a:defRPr sz="1350">
                <a:latin typeface="+mn-lt"/>
              </a:defRPr>
            </a:lvl4pPr>
            <a:lvl5pPr>
              <a:defRPr sz="1350">
                <a:latin typeface="+mn-lt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0264" y="6356353"/>
            <a:ext cx="1059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967C-DE9D-4EE5-88EC-AB8DE7995C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06026" y="6630535"/>
            <a:ext cx="4126237" cy="18188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6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518276"/>
          </a:xfrm>
        </p:spPr>
        <p:txBody>
          <a:bodyPr anchor="b">
            <a:normAutofit/>
          </a:bodyPr>
          <a:lstStyle>
            <a:lvl1pPr marL="0" indent="0">
              <a:buNone/>
              <a:defRPr sz="1500" b="1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518276"/>
          </a:xfrm>
        </p:spPr>
        <p:txBody>
          <a:bodyPr anchor="b">
            <a:normAutofit/>
          </a:bodyPr>
          <a:lstStyle>
            <a:lvl1pPr marL="0" indent="0">
              <a:buNone/>
              <a:defRPr sz="1500" b="1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159053" y="6356353"/>
            <a:ext cx="1132795" cy="365125"/>
          </a:xfrm>
          <a:prstGeom prst="rect">
            <a:avLst/>
          </a:prstGeom>
        </p:spPr>
        <p:txBody>
          <a:bodyPr/>
          <a:lstStyle/>
          <a:p>
            <a:fld id="{36C41369-277C-480A-8E8F-B64312BF007F}" type="datetime1">
              <a:rPr lang="en-US" smtClean="0"/>
              <a:t>4/29/2021</a:t>
            </a:fld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0264" y="6356353"/>
            <a:ext cx="1059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967C-DE9D-4EE5-88EC-AB8DE7995C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06026" y="6630535"/>
            <a:ext cx="4126237" cy="18188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0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159053" y="6356353"/>
            <a:ext cx="1132795" cy="365125"/>
          </a:xfrm>
          <a:prstGeom prst="rect">
            <a:avLst/>
          </a:prstGeom>
        </p:spPr>
        <p:txBody>
          <a:bodyPr/>
          <a:lstStyle/>
          <a:p>
            <a:fld id="{E9D30864-C34B-478E-8456-2C17B90764E8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06026" y="6630535"/>
            <a:ext cx="4126237" cy="18188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4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872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63580"/>
            <a:ext cx="10972800" cy="4762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0264" y="6356353"/>
            <a:ext cx="1059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967C-DE9D-4EE5-88EC-AB8DE7995C3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1265903"/>
            <a:ext cx="109728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511466" y="6630536"/>
            <a:ext cx="4126237" cy="18188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2" descr="Temple University logo. ">
            <a:extLst>
              <a:ext uri="{FF2B5EF4-FFF2-40B4-BE49-F238E27FC236}">
                <a16:creationId xmlns:a16="http://schemas.microsoft.com/office/drawing/2014/main" id="{9D6523E4-299B-491E-88C1-59F947471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6" y="6317164"/>
            <a:ext cx="2058184" cy="44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89AC58-9A5D-4ABD-9D32-A8550AFADC8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982442" y="6223840"/>
            <a:ext cx="1796554" cy="68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accent2">
              <a:lumMod val="75000"/>
            </a:schemeClr>
          </a:solidFill>
          <a:latin typeface="Trebuchet MS"/>
          <a:ea typeface="+mj-ea"/>
          <a:cs typeface="Trebuchet M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557213" indent="-214313" algn="l" defTabSz="342900" rtl="0" eaLnBrk="1" latinLnBrk="0" hangingPunct="1">
        <a:spcBef>
          <a:spcPct val="20000"/>
        </a:spcBef>
        <a:buSzPct val="75000"/>
        <a:buFont typeface="Courier New" panose="02070309020205020404" pitchFamily="49" charset="0"/>
        <a:buChar char="o"/>
        <a:defRPr sz="21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ustomXml" Target="../ink/ink6.xml"/><Relationship Id="rId18" Type="http://schemas.openxmlformats.org/officeDocument/2006/relationships/image" Target="../media/image1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1.png"/><Relationship Id="rId17" Type="http://schemas.openxmlformats.org/officeDocument/2006/relationships/customXml" Target="../ink/ink8.xml"/><Relationship Id="rId2" Type="http://schemas.openxmlformats.org/officeDocument/2006/relationships/image" Target="../media/image6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0.png"/><Relationship Id="rId19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customXml" Target="../ink/ink4.xml"/><Relationship Id="rId1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45B84-0561-4A58-87CB-6AA460A500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Classification of Multiclass Overlapping Data via Random Forrest Classifier and Multi-layer Perceptron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3B986-186B-4D99-A45B-04CD9470F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Renato J. Rodriguez Nunez</a:t>
            </a:r>
          </a:p>
          <a:p>
            <a:r>
              <a:rPr lang="en-US" dirty="0"/>
              <a:t>Dynamical Systems Lab</a:t>
            </a:r>
          </a:p>
          <a:p>
            <a:r>
              <a:rPr lang="en-US" dirty="0"/>
              <a:t>Department of Mechanical engineering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D1B71D-3609-445E-A6EA-53EB8842F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1B26DC-5180-4C94-8D3D-A9D68B2ECD0E}"/>
              </a:ext>
            </a:extLst>
          </p:cNvPr>
          <p:cNvSpPr txBox="1">
            <a:spLocks/>
          </p:cNvSpPr>
          <p:nvPr/>
        </p:nvSpPr>
        <p:spPr>
          <a:xfrm>
            <a:off x="914400" y="136522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accent2">
                    <a:lumMod val="75000"/>
                  </a:schemeClr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r>
              <a:rPr lang="en-US" sz="2400" dirty="0"/>
              <a:t>ECE8527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2480175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574487-9A3B-4FE0-B1CB-AC0A2B5E2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Forrest Classifier (</a:t>
            </a:r>
            <a:r>
              <a:rPr lang="en-US" dirty="0" err="1"/>
              <a:t>sklearn</a:t>
            </a:r>
            <a:r>
              <a:rPr lang="en-US" dirty="0"/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0F613C1-49EB-452A-9282-6E9C7E41A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7326" y="1451811"/>
            <a:ext cx="5227417" cy="4674352"/>
          </a:xfrm>
        </p:spPr>
        <p:txBody>
          <a:bodyPr/>
          <a:lstStyle/>
          <a:p>
            <a:r>
              <a:rPr lang="en-US" b="0" i="0" dirty="0">
                <a:effectLst/>
              </a:rPr>
              <a:t>RFC is an ensemble-based method that fits decision trees on subsets of data</a:t>
            </a:r>
          </a:p>
          <a:p>
            <a:r>
              <a:rPr lang="en-US" dirty="0"/>
              <a:t>It </a:t>
            </a:r>
            <a:r>
              <a:rPr lang="en-US" b="0" i="0" dirty="0">
                <a:effectLst/>
              </a:rPr>
              <a:t>uses averaging to improve the predictive accuracy and control over-fitting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HP Tunning</a:t>
            </a:r>
          </a:p>
          <a:p>
            <a:r>
              <a:rPr lang="en-US" dirty="0"/>
              <a:t>Tunning </a:t>
            </a:r>
            <a:r>
              <a:rPr lang="en-US" b="0" i="0" dirty="0">
                <a:effectLst/>
              </a:rPr>
              <a:t>process consists of nested for loops that iterated over ranges of individual hp</a:t>
            </a:r>
          </a:p>
          <a:p>
            <a:pPr lvl="1"/>
            <a:r>
              <a:rPr lang="en-US" dirty="0"/>
              <a:t>MLP tunning iterates over combinations of hp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68BF4-2CAC-4B70-B029-4CA1E1660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10</a:t>
            </a:fld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5038DCF-4286-4362-81C3-88B698F07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683" y="5001682"/>
            <a:ext cx="6404409" cy="1763338"/>
          </a:xfrm>
          <a:prstGeom prst="rect">
            <a:avLst/>
          </a:prstGeom>
        </p:spPr>
      </p:pic>
      <p:graphicFrame>
        <p:nvGraphicFramePr>
          <p:cNvPr id="30" name="Content Placeholder 47">
            <a:extLst>
              <a:ext uri="{FF2B5EF4-FFF2-40B4-BE49-F238E27FC236}">
                <a16:creationId xmlns:a16="http://schemas.microsoft.com/office/drawing/2014/main" id="{E82E7631-4A88-4E78-A484-E2D57AF382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17955"/>
              </p:ext>
            </p:extLst>
          </p:nvPr>
        </p:nvGraphicFramePr>
        <p:xfrm>
          <a:off x="6316940" y="1609081"/>
          <a:ext cx="5283200" cy="159220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93888">
                  <a:extLst>
                    <a:ext uri="{9D8B030D-6E8A-4147-A177-3AD203B41FA5}">
                      <a16:colId xmlns:a16="http://schemas.microsoft.com/office/drawing/2014/main" val="1932911490"/>
                    </a:ext>
                  </a:extLst>
                </a:gridCol>
                <a:gridCol w="2389312">
                  <a:extLst>
                    <a:ext uri="{9D8B030D-6E8A-4147-A177-3AD203B41FA5}">
                      <a16:colId xmlns:a16="http://schemas.microsoft.com/office/drawing/2014/main" val="3358124537"/>
                    </a:ext>
                  </a:extLst>
                </a:gridCol>
              </a:tblGrid>
              <a:tr h="398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Hyperparameters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Value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extLst>
                  <a:ext uri="{0D108BD9-81ED-4DB2-BD59-A6C34878D82A}">
                    <a16:rowId xmlns:a16="http://schemas.microsoft.com/office/drawing/2014/main" val="3499925148"/>
                  </a:ext>
                </a:extLst>
              </a:tr>
              <a:tr h="398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Max Depth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62199" marR="62199" marT="0" marB="0" anchor="ctr"/>
                </a:tc>
                <a:extLst>
                  <a:ext uri="{0D108BD9-81ED-4DB2-BD59-A6C34878D82A}">
                    <a16:rowId xmlns:a16="http://schemas.microsoft.com/office/drawing/2014/main" val="2418114852"/>
                  </a:ext>
                </a:extLst>
              </a:tr>
              <a:tr h="398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Estimators</a:t>
                      </a:r>
                    </a:p>
                  </a:txBody>
                  <a:tcPr marL="62199" marR="621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2199" marR="62199" marT="0" marB="0" anchor="ctr"/>
                </a:tc>
                <a:extLst>
                  <a:ext uri="{0D108BD9-81ED-4DB2-BD59-A6C34878D82A}">
                    <a16:rowId xmlns:a16="http://schemas.microsoft.com/office/drawing/2014/main" val="1541948017"/>
                  </a:ext>
                </a:extLst>
              </a:tr>
              <a:tr h="398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Samples</a:t>
                      </a:r>
                    </a:p>
                  </a:txBody>
                  <a:tcPr marL="62199" marR="621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62199" marR="62199" marT="0" marB="0" anchor="ctr"/>
                </a:tc>
                <a:extLst>
                  <a:ext uri="{0D108BD9-81ED-4DB2-BD59-A6C34878D82A}">
                    <a16:rowId xmlns:a16="http://schemas.microsoft.com/office/drawing/2014/main" val="2336099461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A5A32467-D5B0-4E00-AB28-BAF836984F07}"/>
              </a:ext>
            </a:extLst>
          </p:cNvPr>
          <p:cNvSpPr txBox="1"/>
          <p:nvPr/>
        </p:nvSpPr>
        <p:spPr>
          <a:xfrm>
            <a:off x="6299200" y="3429000"/>
            <a:ext cx="528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Number of estimators was the only parameter that provided a noticeable change in performance</a:t>
            </a:r>
          </a:p>
        </p:txBody>
      </p:sp>
    </p:spTree>
    <p:extLst>
      <p:ext uri="{BB962C8B-B14F-4D97-AF65-F5344CB8AC3E}">
        <p14:creationId xmlns:p14="http://schemas.microsoft.com/office/powerpoint/2010/main" val="7424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574487-9A3B-4FE0-B1CB-AC0A2B5E2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 Results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0F613C1-49EB-452A-9282-6E9C7E41A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7326" y="1683657"/>
            <a:ext cx="5262532" cy="2902857"/>
          </a:xfrm>
        </p:spPr>
        <p:txBody>
          <a:bodyPr/>
          <a:lstStyle/>
          <a:p>
            <a:r>
              <a:rPr lang="en-US" dirty="0"/>
              <a:t>The Confusion Matrix and final scores show that the model does not generalize well to the development data</a:t>
            </a:r>
          </a:p>
          <a:p>
            <a:r>
              <a:rPr lang="en-US" dirty="0"/>
              <a:t>Likely due to overtraining</a:t>
            </a:r>
          </a:p>
          <a:p>
            <a:pPr lvl="1"/>
            <a:r>
              <a:rPr lang="en-US" dirty="0"/>
              <a:t>Reduces performance on unseen data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68BF4-2CAC-4B70-B029-4CA1E1660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E9E0932-DB32-4E56-AAA8-D2A649900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289096"/>
              </p:ext>
            </p:extLst>
          </p:nvPr>
        </p:nvGraphicFramePr>
        <p:xfrm>
          <a:off x="607326" y="4310742"/>
          <a:ext cx="5488674" cy="1049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1258">
                  <a:extLst>
                    <a:ext uri="{9D8B030D-6E8A-4147-A177-3AD203B41FA5}">
                      <a16:colId xmlns:a16="http://schemas.microsoft.com/office/drawing/2014/main" val="2844795058"/>
                    </a:ext>
                  </a:extLst>
                </a:gridCol>
                <a:gridCol w="1120600">
                  <a:extLst>
                    <a:ext uri="{9D8B030D-6E8A-4147-A177-3AD203B41FA5}">
                      <a16:colId xmlns:a16="http://schemas.microsoft.com/office/drawing/2014/main" val="298793139"/>
                    </a:ext>
                  </a:extLst>
                </a:gridCol>
                <a:gridCol w="1273408">
                  <a:extLst>
                    <a:ext uri="{9D8B030D-6E8A-4147-A177-3AD203B41FA5}">
                      <a16:colId xmlns:a16="http://schemas.microsoft.com/office/drawing/2014/main" val="3592344797"/>
                    </a:ext>
                  </a:extLst>
                </a:gridCol>
                <a:gridCol w="1273408">
                  <a:extLst>
                    <a:ext uri="{9D8B030D-6E8A-4147-A177-3AD203B41FA5}">
                      <a16:colId xmlns:a16="http://schemas.microsoft.com/office/drawing/2014/main" val="3785837532"/>
                    </a:ext>
                  </a:extLst>
                </a:gridCol>
              </a:tblGrid>
              <a:tr h="3497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 Set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092365"/>
                  </a:ext>
                </a:extLst>
              </a:tr>
              <a:tr h="3497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Algorithm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Train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Dev Test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Eval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2228936492"/>
                  </a:ext>
                </a:extLst>
              </a:tr>
              <a:tr h="3497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RBF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00.18%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29.03%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63.36%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3782707791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5B5C45C6-9810-4E7B-BFCC-5C4F5D195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824" y="1432138"/>
            <a:ext cx="3196761" cy="23546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128298-DDBD-43FD-A5E0-834209CCB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4824" y="3843105"/>
            <a:ext cx="3163520" cy="235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7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B845C6-8B9F-4E20-97B0-60BF69B20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study two classifications methods were used, MLP and RFC </a:t>
            </a:r>
          </a:p>
          <a:p>
            <a:r>
              <a:rPr lang="en-US" dirty="0"/>
              <a:t>An automated hyperparameter tunning process was utilized to tunned the MLP</a:t>
            </a:r>
          </a:p>
          <a:p>
            <a:r>
              <a:rPr lang="en-US" dirty="0"/>
              <a:t>It works by implementing many variations of the hp sets and looks for the set within defined hp range that maximized validation-accuracy</a:t>
            </a:r>
          </a:p>
          <a:p>
            <a:r>
              <a:rPr lang="en-US" dirty="0"/>
              <a:t>This approach yielded a good performing and generalizable model </a:t>
            </a:r>
          </a:p>
          <a:p>
            <a:pPr lvl="1"/>
            <a:r>
              <a:rPr lang="en-US" dirty="0"/>
              <a:t>Performed well on the unseen data sets (dev/eval)</a:t>
            </a:r>
          </a:p>
          <a:p>
            <a:r>
              <a:rPr lang="en-US" dirty="0"/>
              <a:t>MLP model did not reach the expected classification performance </a:t>
            </a:r>
          </a:p>
          <a:p>
            <a:pPr lvl="1"/>
            <a:r>
              <a:rPr lang="en-US" dirty="0"/>
              <a:t>Performance should be equal to or greater than provided baseline</a:t>
            </a:r>
          </a:p>
          <a:p>
            <a:r>
              <a:rPr lang="en-US" dirty="0"/>
              <a:t>Further work is needed to improve this approach to ensure the optimal hp set is found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8F16C7F-0619-42B8-B4BF-50628F7CA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4E2EB-4E84-433E-81D4-2EC3B6D80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BE72B2D-D088-4B96-A45A-A9D15DB69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75472"/>
              </p:ext>
            </p:extLst>
          </p:nvPr>
        </p:nvGraphicFramePr>
        <p:xfrm>
          <a:off x="3562688" y="5417193"/>
          <a:ext cx="5066623" cy="1194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1213">
                  <a:extLst>
                    <a:ext uri="{9D8B030D-6E8A-4147-A177-3AD203B41FA5}">
                      <a16:colId xmlns:a16="http://schemas.microsoft.com/office/drawing/2014/main" val="2844795058"/>
                    </a:ext>
                  </a:extLst>
                </a:gridCol>
                <a:gridCol w="1034432">
                  <a:extLst>
                    <a:ext uri="{9D8B030D-6E8A-4147-A177-3AD203B41FA5}">
                      <a16:colId xmlns:a16="http://schemas.microsoft.com/office/drawing/2014/main" val="298793139"/>
                    </a:ext>
                  </a:extLst>
                </a:gridCol>
                <a:gridCol w="1175489">
                  <a:extLst>
                    <a:ext uri="{9D8B030D-6E8A-4147-A177-3AD203B41FA5}">
                      <a16:colId xmlns:a16="http://schemas.microsoft.com/office/drawing/2014/main" val="3592344797"/>
                    </a:ext>
                  </a:extLst>
                </a:gridCol>
                <a:gridCol w="1175489">
                  <a:extLst>
                    <a:ext uri="{9D8B030D-6E8A-4147-A177-3AD203B41FA5}">
                      <a16:colId xmlns:a16="http://schemas.microsoft.com/office/drawing/2014/main" val="3785837532"/>
                    </a:ext>
                  </a:extLst>
                </a:gridCol>
              </a:tblGrid>
              <a:tr h="298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 Set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092365"/>
                  </a:ext>
                </a:extLst>
              </a:tr>
              <a:tr h="298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Algorithm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Train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Dev Test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Eval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2228936492"/>
                  </a:ext>
                </a:extLst>
              </a:tr>
              <a:tr h="298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RFC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00.18%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29.03%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63.36%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3782707791"/>
                  </a:ext>
                </a:extLst>
              </a:tr>
              <a:tr h="298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MLP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27.44%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27.40%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61.59%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3028121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84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45B84-0561-4A58-87CB-6AA460A500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Classification of Multiclass Overlapping Data via Random Forrest Classifier and Multi-layer Perceptron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3B986-186B-4D99-A45B-04CD9470F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Renato J. Rodriguez Nunez</a:t>
            </a:r>
          </a:p>
          <a:p>
            <a:r>
              <a:rPr lang="en-US" dirty="0"/>
              <a:t>Dynamical Systems Lab</a:t>
            </a:r>
          </a:p>
          <a:p>
            <a:r>
              <a:rPr lang="en-US" dirty="0"/>
              <a:t>Department of Mechanical engineering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D1B71D-3609-445E-A6EA-53EB8842F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1B26DC-5180-4C94-8D3D-A9D68B2ECD0E}"/>
              </a:ext>
            </a:extLst>
          </p:cNvPr>
          <p:cNvSpPr txBox="1">
            <a:spLocks/>
          </p:cNvSpPr>
          <p:nvPr/>
        </p:nvSpPr>
        <p:spPr>
          <a:xfrm>
            <a:off x="914400" y="136522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accent2">
                    <a:lumMod val="75000"/>
                  </a:schemeClr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r>
              <a:rPr lang="en-US" sz="2400" dirty="0"/>
              <a:t>ECE8527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123731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0F613C1-49EB-452A-9282-6E9C7E41A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444" y="1363580"/>
            <a:ext cx="10402956" cy="4762584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j-ea"/>
              </a:rPr>
              <a:t>Introduction</a:t>
            </a:r>
          </a:p>
          <a:p>
            <a:r>
              <a:rPr lang="en-US" sz="3100" dirty="0">
                <a:solidFill>
                  <a:schemeClr val="accent2">
                    <a:lumMod val="75000"/>
                  </a:schemeClr>
                </a:solidFill>
              </a:rPr>
              <a:t>Data Visualization </a:t>
            </a:r>
          </a:p>
          <a:p>
            <a:r>
              <a:rPr lang="en-US" sz="3100" dirty="0">
                <a:solidFill>
                  <a:schemeClr val="accent2">
                    <a:lumMod val="75000"/>
                  </a:schemeClr>
                </a:solidFill>
              </a:rPr>
              <a:t>Classifier Selection</a:t>
            </a:r>
          </a:p>
          <a:p>
            <a:endParaRPr lang="en-US" sz="1050" dirty="0"/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</a:rPr>
              <a:t>Hyperparameter Tunning</a:t>
            </a:r>
          </a:p>
          <a:p>
            <a:pPr>
              <a:defRPr/>
            </a:pPr>
            <a:r>
              <a:rPr lang="en-US" sz="31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Multilayer Perceptron </a:t>
            </a:r>
          </a:p>
          <a:p>
            <a:pPr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</a:rPr>
              <a:t>Random Forrest Classifier</a:t>
            </a:r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3574487-9A3B-4FE0-B1CB-AC0A2B5E2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68BF4-2CAC-4B70-B029-4CA1E1660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4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FB524-E44D-4FC5-A169-E7244BB7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51511"/>
            <a:ext cx="10972800" cy="872373"/>
          </a:xfrm>
        </p:spPr>
        <p:txBody>
          <a:bodyPr/>
          <a:lstStyle/>
          <a:p>
            <a:pPr algn="l"/>
            <a:r>
              <a:rPr lang="en-US" dirty="0"/>
              <a:t>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5CC27-2853-43C3-B8A2-9A4E76A15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3B3A5CC-410A-499D-9E32-CBDDD137B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Visualization and Analysis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585C918-2E53-41F7-AB06-DB48DC3F7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535113"/>
            <a:ext cx="5386917" cy="4591050"/>
          </a:xfrm>
        </p:spPr>
        <p:txBody>
          <a:bodyPr/>
          <a:lstStyle/>
          <a:p>
            <a:pPr marL="27432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 dirty="0">
                <a:effectLst/>
                <a:latin typeface="Calibri" panose="020F0502020204030204" pitchFamily="34" charset="0"/>
              </a:rPr>
              <a:t>Instructions</a:t>
            </a:r>
          </a:p>
          <a:p>
            <a:pPr marL="27432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The algorithm must be automatic</a:t>
            </a:r>
          </a:p>
          <a:p>
            <a:pPr marL="27432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I</a:t>
            </a:r>
            <a:r>
              <a:rPr lang="en-US" dirty="0">
                <a:effectLst/>
                <a:latin typeface="Calibri" panose="020F0502020204030204" pitchFamily="34" charset="0"/>
              </a:rPr>
              <a:t>t cannot exploit knowledge of the data derived from 	a visualization of the data</a:t>
            </a:r>
          </a:p>
          <a:p>
            <a:pPr marL="17145" indent="0">
              <a:spcBef>
                <a:spcPts val="0"/>
              </a:spcBef>
              <a:buNone/>
            </a:pPr>
            <a:endParaRPr lang="en-US" dirty="0">
              <a:effectLst/>
              <a:latin typeface="Calibri" panose="020F0502020204030204" pitchFamily="34" charset="0"/>
            </a:endParaRPr>
          </a:p>
          <a:p>
            <a:pPr marL="27432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Data visualization is needed to properly understand the scope of the problem</a:t>
            </a:r>
          </a:p>
          <a:p>
            <a:pPr marL="17145" indent="0"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274320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</a:rPr>
              <a:t>Get some intuition on what types of classifiers could adequately characterize this dataset </a:t>
            </a:r>
          </a:p>
          <a:p>
            <a:pPr marL="274320">
              <a:spcBef>
                <a:spcPts val="0"/>
              </a:spcBef>
            </a:pPr>
            <a:endParaRPr lang="en-US" dirty="0">
              <a:effectLst/>
              <a:latin typeface="Calibri" panose="020F0502020204030204" pitchFamily="34" charset="0"/>
            </a:endParaRPr>
          </a:p>
          <a:p>
            <a:pPr marL="27432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Identify which classifiers to eliminate from the design consideration</a:t>
            </a:r>
            <a:endParaRPr lang="en-US" dirty="0"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F7364D2-5D2D-4A5E-8458-B5FB3C89A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1107" y="1625711"/>
            <a:ext cx="5389033" cy="518276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         Training Data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F3AB7C3-C22C-4B58-800F-3CE83A70D76D}"/>
              </a:ext>
            </a:extLst>
          </p:cNvPr>
          <p:cNvPicPr>
            <a:picLocks noGrp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2"/>
          <a:stretch/>
        </p:blipFill>
        <p:spPr bwMode="auto">
          <a:xfrm>
            <a:off x="6347304" y="2118360"/>
            <a:ext cx="5081158" cy="32898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01564-ADF0-4897-8385-B4FA83E7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FEC967C-DE9D-4EE5-88EC-AB8DE7995C38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9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F2996BF-6001-47D2-94E6-2D075C65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872373"/>
          </a:xfrm>
        </p:spPr>
        <p:txBody>
          <a:bodyPr anchor="ctr">
            <a:normAutofit/>
          </a:bodyPr>
          <a:lstStyle/>
          <a:p>
            <a:r>
              <a:rPr lang="en-US" dirty="0"/>
              <a:t>Classifier Selection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7786FF9-D5B2-4049-8DB7-49EB01075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51812"/>
            <a:ext cx="5588000" cy="46743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Design a generalized implementation that allows for training and testing of various classifications approaches </a:t>
            </a:r>
          </a:p>
          <a:p>
            <a:pPr lvl="1"/>
            <a:r>
              <a:rPr lang="en-US" dirty="0"/>
              <a:t>Based on </a:t>
            </a:r>
            <a:r>
              <a:rPr lang="en-US" dirty="0" err="1"/>
              <a:t>sklearn’s</a:t>
            </a:r>
            <a:r>
              <a:rPr lang="en-US" dirty="0"/>
              <a:t> Classifier Comparison approach</a:t>
            </a:r>
          </a:p>
          <a:p>
            <a:endParaRPr lang="en-US" sz="1000" dirty="0"/>
          </a:p>
          <a:p>
            <a:r>
              <a:rPr lang="en-US" dirty="0"/>
              <a:t>Train and score the selected classification methods on the training and testing data</a:t>
            </a:r>
          </a:p>
          <a:p>
            <a:pPr lvl="1"/>
            <a:r>
              <a:rPr lang="en-US" dirty="0"/>
              <a:t>Classifier set to default values</a:t>
            </a:r>
          </a:p>
          <a:p>
            <a:endParaRPr lang="en-US" sz="1000" dirty="0"/>
          </a:p>
          <a:p>
            <a:r>
              <a:rPr lang="en-US" dirty="0"/>
              <a:t>Select the best performing methods</a:t>
            </a:r>
          </a:p>
          <a:p>
            <a:pPr lvl="1"/>
            <a:r>
              <a:rPr lang="en-US" dirty="0"/>
              <a:t>Based on results, intuition, etc. </a:t>
            </a:r>
          </a:p>
          <a:p>
            <a:endParaRPr lang="en-US" sz="1000" dirty="0"/>
          </a:p>
          <a:p>
            <a:r>
              <a:rPr lang="en-US" dirty="0"/>
              <a:t>Best  methods: </a:t>
            </a:r>
            <a:r>
              <a:rPr lang="en-US" b="1" dirty="0"/>
              <a:t>MLP</a:t>
            </a:r>
            <a:r>
              <a:rPr lang="en-US" dirty="0"/>
              <a:t> and </a:t>
            </a:r>
            <a:r>
              <a:rPr lang="en-US" b="1" dirty="0"/>
              <a:t>RFC</a:t>
            </a:r>
          </a:p>
          <a:p>
            <a:pPr lvl="1"/>
            <a:endParaRPr lang="en-US" sz="1000" dirty="0"/>
          </a:p>
          <a:p>
            <a:r>
              <a:rPr lang="en-US" dirty="0"/>
              <a:t>Fine tune the relevant hyper parameters on the validation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81ECF-B4A5-4ABD-B243-2C0689C25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264" y="6356353"/>
            <a:ext cx="1059752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FEC967C-DE9D-4EE5-88EC-AB8DE7995C38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6C22C5-5012-40B1-8413-D9C3B9E3373E}"/>
              </a:ext>
            </a:extLst>
          </p:cNvPr>
          <p:cNvSpPr txBox="1"/>
          <p:nvPr/>
        </p:nvSpPr>
        <p:spPr>
          <a:xfrm>
            <a:off x="5935453" y="4519652"/>
            <a:ext cx="60960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Classifiers used, but not listed: SVM(Linear), Gaussian Naïve-Bayes, Quadratic-Discriminant-Analysis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722322E-7AF8-4D6F-89C7-C7E4976E6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026375"/>
              </p:ext>
            </p:extLst>
          </p:nvPr>
        </p:nvGraphicFramePr>
        <p:xfrm>
          <a:off x="6880333" y="2190674"/>
          <a:ext cx="4629496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542">
                  <a:extLst>
                    <a:ext uri="{9D8B030D-6E8A-4147-A177-3AD203B41FA5}">
                      <a16:colId xmlns:a16="http://schemas.microsoft.com/office/drawing/2014/main" val="2242859248"/>
                    </a:ext>
                  </a:extLst>
                </a:gridCol>
                <a:gridCol w="1408977">
                  <a:extLst>
                    <a:ext uri="{9D8B030D-6E8A-4147-A177-3AD203B41FA5}">
                      <a16:colId xmlns:a16="http://schemas.microsoft.com/office/drawing/2014/main" val="3626275360"/>
                    </a:ext>
                  </a:extLst>
                </a:gridCol>
                <a:gridCol w="1408977">
                  <a:extLst>
                    <a:ext uri="{9D8B030D-6E8A-4147-A177-3AD203B41FA5}">
                      <a16:colId xmlns:a16="http://schemas.microsoft.com/office/drawing/2014/main" val="38454348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Data Set</a:t>
                      </a: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301233"/>
                  </a:ext>
                </a:extLst>
              </a:tr>
              <a:tr h="289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Algorithm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Train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Dev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4024575335"/>
                  </a:ext>
                </a:extLst>
              </a:tr>
              <a:tr h="289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AdaBoost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36.92%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37.08%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706081545"/>
                  </a:ext>
                </a:extLst>
              </a:tr>
              <a:tr h="289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KNN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N/A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30.75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2652327678"/>
                  </a:ext>
                </a:extLst>
              </a:tr>
              <a:tr h="289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MLP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28.15%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31.97%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169797731"/>
                  </a:ext>
                </a:extLst>
              </a:tr>
              <a:tr h="289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RFC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32.66%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32.81%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3605083909"/>
                  </a:ext>
                </a:extLst>
              </a:tr>
              <a:tr h="289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SVM-RBF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30.86%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30.99%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2286624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88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FB524-E44D-4FC5-A169-E7244BB7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51511"/>
            <a:ext cx="10972800" cy="872373"/>
          </a:xfrm>
        </p:spPr>
        <p:txBody>
          <a:bodyPr/>
          <a:lstStyle/>
          <a:p>
            <a:pPr algn="l"/>
            <a:r>
              <a:rPr lang="en-US" dirty="0"/>
              <a:t>HYPERPARAMETER TUNNING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5CC27-2853-43C3-B8A2-9A4E76A15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6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A7FA2AB-49CB-43F1-AA9E-1E2531505136}"/>
              </a:ext>
            </a:extLst>
          </p:cNvPr>
          <p:cNvSpPr/>
          <p:nvPr/>
        </p:nvSpPr>
        <p:spPr>
          <a:xfrm>
            <a:off x="9564914" y="6226388"/>
            <a:ext cx="2278743" cy="6025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DD8A55-A469-42AE-A62A-3202B6C8C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Multilayer Perceptron (TensorFlow)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A7C332-0A85-4A4A-8774-A6FB5E5A5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51812"/>
            <a:ext cx="5305620" cy="4674352"/>
          </a:xfrm>
        </p:spPr>
        <p:txBody>
          <a:bodyPr/>
          <a:lstStyle/>
          <a:p>
            <a:r>
              <a:rPr lang="en-US" dirty="0"/>
              <a:t>MLP is a fully connected feedforward artificial neural network </a:t>
            </a:r>
          </a:p>
          <a:p>
            <a:r>
              <a:rPr lang="en-US" dirty="0"/>
              <a:t>Method has many hyperparameters (hp) that define its structure and performance</a:t>
            </a:r>
          </a:p>
          <a:p>
            <a:r>
              <a:rPr lang="en-US" dirty="0"/>
              <a:t>Hp are tuned based on validation results, while weights are tuned during training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b="1" dirty="0"/>
              <a:t>HP Tunning</a:t>
            </a:r>
          </a:p>
          <a:p>
            <a:r>
              <a:rPr lang="en-US" dirty="0"/>
              <a:t>Automated tunning process</a:t>
            </a:r>
          </a:p>
          <a:p>
            <a:r>
              <a:rPr lang="en-US" dirty="0"/>
              <a:t>Dynamic Model</a:t>
            </a:r>
          </a:p>
          <a:p>
            <a:r>
              <a:rPr lang="en-US" dirty="0"/>
              <a:t>“Exhaustive” grid search of hp within defined range/list-of-options</a:t>
            </a:r>
          </a:p>
        </p:txBody>
      </p:sp>
      <p:graphicFrame>
        <p:nvGraphicFramePr>
          <p:cNvPr id="48" name="Content Placeholder 47">
            <a:extLst>
              <a:ext uri="{FF2B5EF4-FFF2-40B4-BE49-F238E27FC236}">
                <a16:creationId xmlns:a16="http://schemas.microsoft.com/office/drawing/2014/main" id="{126DFC7F-E970-42A1-83D3-8639512D576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96360815"/>
              </p:ext>
            </p:extLst>
          </p:nvPr>
        </p:nvGraphicFramePr>
        <p:xfrm>
          <a:off x="6384321" y="1366027"/>
          <a:ext cx="5283200" cy="293053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93888">
                  <a:extLst>
                    <a:ext uri="{9D8B030D-6E8A-4147-A177-3AD203B41FA5}">
                      <a16:colId xmlns:a16="http://schemas.microsoft.com/office/drawing/2014/main" val="1932911490"/>
                    </a:ext>
                  </a:extLst>
                </a:gridCol>
                <a:gridCol w="2389312">
                  <a:extLst>
                    <a:ext uri="{9D8B030D-6E8A-4147-A177-3AD203B41FA5}">
                      <a16:colId xmlns:a16="http://schemas.microsoft.com/office/drawing/2014/main" val="3358124537"/>
                    </a:ext>
                  </a:extLst>
                </a:gridCol>
              </a:tblGrid>
              <a:tr h="398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Hyperparameters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Value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extLst>
                  <a:ext uri="{0D108BD9-81ED-4DB2-BD59-A6C34878D82A}">
                    <a16:rowId xmlns:a16="http://schemas.microsoft.com/office/drawing/2014/main" val="3499925148"/>
                  </a:ext>
                </a:extLst>
              </a:tr>
              <a:tr h="398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Number of HL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</a:rPr>
                        <a:t>9</a:t>
                      </a:r>
                      <a:r>
                        <a:rPr lang="en-US" sz="1700" dirty="0">
                          <a:effectLst/>
                        </a:rPr>
                        <a:t> (+2 in/out)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extLst>
                  <a:ext uri="{0D108BD9-81ED-4DB2-BD59-A6C34878D82A}">
                    <a16:rowId xmlns:a16="http://schemas.microsoft.com/office/drawing/2014/main" val="2418114852"/>
                  </a:ext>
                </a:extLst>
              </a:tr>
              <a:tr h="398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Number of Neurons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</a:rPr>
                        <a:t>5:90</a:t>
                      </a:r>
                      <a:r>
                        <a:rPr lang="en-US" sz="1700" dirty="0">
                          <a:effectLst/>
                        </a:rPr>
                        <a:t> (per HL)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extLst>
                  <a:ext uri="{0D108BD9-81ED-4DB2-BD59-A6C34878D82A}">
                    <a16:rowId xmlns:a16="http://schemas.microsoft.com/office/drawing/2014/main" val="1541948017"/>
                  </a:ext>
                </a:extLst>
              </a:tr>
              <a:tr h="398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Activation Function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effectLst/>
                        </a:rPr>
                        <a:t>ReLU</a:t>
                      </a:r>
                      <a:r>
                        <a:rPr lang="en-US" sz="1700" dirty="0">
                          <a:effectLst/>
                        </a:rPr>
                        <a:t>, </a:t>
                      </a:r>
                      <a:r>
                        <a:rPr lang="en-US" sz="1700" b="1" dirty="0">
                          <a:effectLst/>
                        </a:rPr>
                        <a:t>Tanh</a:t>
                      </a:r>
                      <a:r>
                        <a:rPr lang="en-US" sz="1700" dirty="0">
                          <a:effectLst/>
                        </a:rPr>
                        <a:t>, etc. (9 diff)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extLst>
                  <a:ext uri="{0D108BD9-81ED-4DB2-BD59-A6C34878D82A}">
                    <a16:rowId xmlns:a16="http://schemas.microsoft.com/office/drawing/2014/main" val="2336099461"/>
                  </a:ext>
                </a:extLst>
              </a:tr>
              <a:tr h="398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Optimizer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</a:rPr>
                        <a:t>Adam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extLst>
                  <a:ext uri="{0D108BD9-81ED-4DB2-BD59-A6C34878D82A}">
                    <a16:rowId xmlns:a16="http://schemas.microsoft.com/office/drawing/2014/main" val="2109276220"/>
                  </a:ext>
                </a:extLst>
              </a:tr>
              <a:tr h="398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70C0"/>
                          </a:solidFill>
                          <a:effectLst/>
                        </a:rPr>
                        <a:t>Loss </a:t>
                      </a:r>
                      <a:endParaRPr lang="en-US" sz="17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70C0"/>
                          </a:solidFill>
                          <a:effectLst/>
                        </a:rPr>
                        <a:t> Sparse Categorical </a:t>
                      </a:r>
                      <a:r>
                        <a:rPr lang="en-US" sz="1700" dirty="0" err="1">
                          <a:solidFill>
                            <a:srgbClr val="0070C0"/>
                          </a:solidFill>
                          <a:effectLst/>
                        </a:rPr>
                        <a:t>Crossentropy</a:t>
                      </a:r>
                      <a:r>
                        <a:rPr lang="en-US" sz="17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7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9" marR="62199" marT="0" marB="0" anchor="ctr"/>
                </a:tc>
                <a:extLst>
                  <a:ext uri="{0D108BD9-81ED-4DB2-BD59-A6C34878D82A}">
                    <a16:rowId xmlns:a16="http://schemas.microsoft.com/office/drawing/2014/main" val="3949589525"/>
                  </a:ext>
                </a:extLst>
              </a:tr>
              <a:tr h="398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Epochs</a:t>
                      </a:r>
                    </a:p>
                  </a:txBody>
                  <a:tcPr marL="62199" marR="621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2199" marR="62199" marT="0" marB="0" anchor="ctr"/>
                </a:tc>
                <a:extLst>
                  <a:ext uri="{0D108BD9-81ED-4DB2-BD59-A6C34878D82A}">
                    <a16:rowId xmlns:a16="http://schemas.microsoft.com/office/drawing/2014/main" val="40975010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A0082-952B-49F9-8CD1-7B6D4F085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7</a:t>
            </a:fld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B76B24D8-6D95-45BE-B016-4E41A4845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571" y="4383314"/>
            <a:ext cx="6396872" cy="1843074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7E873F71-20C9-4C5F-A8AB-D2F65AC6F42E}"/>
              </a:ext>
            </a:extLst>
          </p:cNvPr>
          <p:cNvGrpSpPr/>
          <p:nvPr/>
        </p:nvGrpSpPr>
        <p:grpSpPr>
          <a:xfrm>
            <a:off x="6247096" y="1366027"/>
            <a:ext cx="4753988" cy="5491973"/>
            <a:chOff x="6587567" y="1336999"/>
            <a:chExt cx="4753988" cy="5491973"/>
          </a:xfrm>
        </p:grpSpPr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7CEDB9EA-B98E-4AAF-B837-CF081CAEE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56915" y="1336999"/>
              <a:ext cx="3484640" cy="5491973"/>
            </a:xfrm>
            <a:prstGeom prst="rect">
              <a:avLst/>
            </a:prstGeom>
          </p:spPr>
        </p:pic>
        <p:sp>
          <p:nvSpPr>
            <p:cNvPr id="74" name="Left Brace 73">
              <a:extLst>
                <a:ext uri="{FF2B5EF4-FFF2-40B4-BE49-F238E27FC236}">
                  <a16:creationId xmlns:a16="http://schemas.microsoft.com/office/drawing/2014/main" id="{567C3E25-48F2-4144-8BD0-DD0AA5F68B5C}"/>
                </a:ext>
              </a:extLst>
            </p:cNvPr>
            <p:cNvSpPr/>
            <p:nvPr/>
          </p:nvSpPr>
          <p:spPr>
            <a:xfrm>
              <a:off x="7530949" y="1791160"/>
              <a:ext cx="527021" cy="669011"/>
            </a:xfrm>
            <a:prstGeom prst="leftBrace">
              <a:avLst>
                <a:gd name="adj1" fmla="val 8333"/>
                <a:gd name="adj2" fmla="val 45661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2D1A771F-4483-4D3E-BAF7-CC09B8FBC12C}"/>
                </a:ext>
              </a:extLst>
            </p:cNvPr>
            <p:cNvSpPr/>
            <p:nvPr/>
          </p:nvSpPr>
          <p:spPr>
            <a:xfrm>
              <a:off x="6587567" y="3864760"/>
              <a:ext cx="879427" cy="65248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HL</a:t>
              </a:r>
            </a:p>
          </p:txBody>
        </p:sp>
        <p:sp>
          <p:nvSpPr>
            <p:cNvPr id="77" name="Left Brace 76">
              <a:extLst>
                <a:ext uri="{FF2B5EF4-FFF2-40B4-BE49-F238E27FC236}">
                  <a16:creationId xmlns:a16="http://schemas.microsoft.com/office/drawing/2014/main" id="{906345BF-9F1F-4556-9BAB-0CF39C7847B8}"/>
                </a:ext>
              </a:extLst>
            </p:cNvPr>
            <p:cNvSpPr/>
            <p:nvPr/>
          </p:nvSpPr>
          <p:spPr>
            <a:xfrm>
              <a:off x="7540379" y="2460171"/>
              <a:ext cx="517592" cy="3461658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BF5A4B85-DBA5-4831-A015-A23CA043CCF6}"/>
                </a:ext>
              </a:extLst>
            </p:cNvPr>
            <p:cNvSpPr/>
            <p:nvPr/>
          </p:nvSpPr>
          <p:spPr>
            <a:xfrm>
              <a:off x="6631108" y="1807691"/>
              <a:ext cx="879427" cy="65248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Input</a:t>
              </a:r>
            </a:p>
          </p:txBody>
        </p:sp>
        <p:sp>
          <p:nvSpPr>
            <p:cNvPr id="79" name="Left Brace 78">
              <a:extLst>
                <a:ext uri="{FF2B5EF4-FFF2-40B4-BE49-F238E27FC236}">
                  <a16:creationId xmlns:a16="http://schemas.microsoft.com/office/drawing/2014/main" id="{415A766C-3692-49F4-84D6-C1935D3FD7B1}"/>
                </a:ext>
              </a:extLst>
            </p:cNvPr>
            <p:cNvSpPr/>
            <p:nvPr/>
          </p:nvSpPr>
          <p:spPr>
            <a:xfrm>
              <a:off x="7605421" y="5921829"/>
              <a:ext cx="482393" cy="304559"/>
            </a:xfrm>
            <a:prstGeom prst="leftBrace">
              <a:avLst>
                <a:gd name="adj1" fmla="val 8333"/>
                <a:gd name="adj2" fmla="val 45661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B316ADFF-B316-464C-AF89-4E9B5A04BFBE}"/>
                </a:ext>
              </a:extLst>
            </p:cNvPr>
            <p:cNvSpPr/>
            <p:nvPr/>
          </p:nvSpPr>
          <p:spPr>
            <a:xfrm>
              <a:off x="6631108" y="5703873"/>
              <a:ext cx="929957" cy="65248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Output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838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A3AC62B-6A6C-4E17-85C4-E711B3B21D42}"/>
              </a:ext>
            </a:extLst>
          </p:cNvPr>
          <p:cNvSpPr/>
          <p:nvPr/>
        </p:nvSpPr>
        <p:spPr>
          <a:xfrm>
            <a:off x="9564914" y="6226388"/>
            <a:ext cx="2278743" cy="6025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DD8A55-A469-42AE-A62A-3202B6C8C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MLP HP Tunning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A7C332-0A85-4A4A-8774-A6FB5E5A51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HP Tunning</a:t>
            </a:r>
          </a:p>
          <a:p>
            <a:r>
              <a:rPr lang="en-US" dirty="0"/>
              <a:t>Dynamic Model Design </a:t>
            </a:r>
          </a:p>
          <a:p>
            <a:pPr lvl="1"/>
            <a:r>
              <a:rPr lang="en-US" dirty="0"/>
              <a:t>Uses variables for the hp</a:t>
            </a:r>
          </a:p>
          <a:p>
            <a:r>
              <a:rPr lang="en-US" dirty="0"/>
              <a:t>“Exhaustive” grid search of hp within defined range/list-of-options</a:t>
            </a:r>
          </a:p>
          <a:p>
            <a:pPr lvl="1"/>
            <a:r>
              <a:rPr lang="en-US" dirty="0"/>
              <a:t>Implements variations of the hyperparameter sets (hp are varied together)</a:t>
            </a:r>
          </a:p>
          <a:p>
            <a:r>
              <a:rPr lang="en-US" dirty="0"/>
              <a:t>Automated tunning process</a:t>
            </a:r>
          </a:p>
          <a:p>
            <a:pPr lvl="1"/>
            <a:r>
              <a:rPr lang="en-US" dirty="0"/>
              <a:t>Once Dynamic Model is defined the method will seek for the best hp set within the defined hp range that maximizes the validation-accuracy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A0082-952B-49F9-8CD1-7B6D4F085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8</a:t>
            </a:fld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50F603B-2FA9-498E-BF95-FB967768CAEA}"/>
              </a:ext>
            </a:extLst>
          </p:cNvPr>
          <p:cNvGrpSpPr/>
          <p:nvPr/>
        </p:nvGrpSpPr>
        <p:grpSpPr>
          <a:xfrm>
            <a:off x="5994400" y="1443721"/>
            <a:ext cx="5845591" cy="5095194"/>
            <a:chOff x="5994400" y="1443721"/>
            <a:chExt cx="5845591" cy="509519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8534CDB-2DEB-43BB-90AA-ABD550415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94400" y="1443721"/>
              <a:ext cx="5845591" cy="5095194"/>
            </a:xfrm>
            <a:prstGeom prst="rect">
              <a:avLst/>
            </a:prstGeom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598EE5C-A00F-4EFA-829A-C0BD7F947E2F}"/>
                    </a:ext>
                  </a:extLst>
                </p14:cNvPr>
                <p14:cNvContentPartPr/>
                <p14:nvPr/>
              </p14:nvContentPartPr>
              <p14:xfrm>
                <a:off x="7495515" y="2790720"/>
                <a:ext cx="2666160" cy="486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598EE5C-A00F-4EFA-829A-C0BD7F947E2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441875" y="2682720"/>
                  <a:ext cx="27738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3FB044F-A4F3-457A-AD7C-9D0099559774}"/>
                    </a:ext>
                  </a:extLst>
                </p14:cNvPr>
                <p14:cNvContentPartPr/>
                <p14:nvPr/>
              </p14:nvContentPartPr>
              <p14:xfrm>
                <a:off x="7857315" y="3476160"/>
                <a:ext cx="3018960" cy="561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3FB044F-A4F3-457A-AD7C-9D009955977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803675" y="3368160"/>
                  <a:ext cx="312660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A500995-A777-4454-A28E-EF961AE47081}"/>
                    </a:ext>
                  </a:extLst>
                </p14:cNvPr>
                <p14:cNvContentPartPr/>
                <p14:nvPr/>
              </p14:nvContentPartPr>
              <p14:xfrm>
                <a:off x="7447995" y="4180320"/>
                <a:ext cx="2018520" cy="586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A500995-A777-4454-A28E-EF961AE4708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94355" y="4072320"/>
                  <a:ext cx="212616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9C59F58F-4413-443A-A08E-BDEC6132EB4E}"/>
                    </a:ext>
                  </a:extLst>
                </p14:cNvPr>
                <p14:cNvContentPartPr/>
                <p14:nvPr/>
              </p14:nvContentPartPr>
              <p14:xfrm>
                <a:off x="8181420" y="4580640"/>
                <a:ext cx="360" cy="3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9C59F58F-4413-443A-A08E-BDEC6132EB4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127780" y="4472640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4E3FDCD-7D5F-4FF6-88B1-6A1CF2C0E1E5}"/>
                    </a:ext>
                  </a:extLst>
                </p14:cNvPr>
                <p14:cNvContentPartPr/>
                <p14:nvPr/>
              </p14:nvContentPartPr>
              <p14:xfrm>
                <a:off x="8181420" y="4512960"/>
                <a:ext cx="3142080" cy="781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4E3FDCD-7D5F-4FF6-88B1-6A1CF2C0E1E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127780" y="4404960"/>
                  <a:ext cx="324972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21BE8ED-E518-40B9-9D6A-E12CB695E26D}"/>
                    </a:ext>
                  </a:extLst>
                </p14:cNvPr>
                <p14:cNvContentPartPr/>
                <p14:nvPr/>
              </p14:nvContentPartPr>
              <p14:xfrm>
                <a:off x="7790460" y="4330800"/>
                <a:ext cx="2800080" cy="608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21BE8ED-E518-40B9-9D6A-E12CB695E26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736820" y="4222800"/>
                  <a:ext cx="290772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AE6476D-86A6-4E39-B061-CDD6E4E1CC3E}"/>
                    </a:ext>
                  </a:extLst>
                </p14:cNvPr>
                <p14:cNvContentPartPr/>
                <p14:nvPr/>
              </p14:nvContentPartPr>
              <p14:xfrm>
                <a:off x="7857420" y="5582160"/>
                <a:ext cx="3523680" cy="759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AE6476D-86A6-4E39-B061-CDD6E4E1CC3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803780" y="5474160"/>
                  <a:ext cx="363132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54724A6-838E-45C5-8269-4F037AA56A99}"/>
                    </a:ext>
                  </a:extLst>
                </p14:cNvPr>
                <p14:cNvContentPartPr/>
                <p14:nvPr/>
              </p14:nvContentPartPr>
              <p14:xfrm>
                <a:off x="8095020" y="5963040"/>
                <a:ext cx="2705040" cy="370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54724A6-838E-45C5-8269-4F037AA56A9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041380" y="5855040"/>
                  <a:ext cx="2812680" cy="252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342297-1D58-4E89-A276-2472A93A077F}"/>
              </a:ext>
            </a:extLst>
          </p:cNvPr>
          <p:cNvGrpSpPr/>
          <p:nvPr/>
        </p:nvGrpSpPr>
        <p:grpSpPr>
          <a:xfrm>
            <a:off x="6435245" y="1336999"/>
            <a:ext cx="4753988" cy="5491973"/>
            <a:chOff x="6587567" y="1336999"/>
            <a:chExt cx="4753988" cy="549197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7A9C355-B844-4EC1-A885-767FB2D6D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7856915" y="1336999"/>
              <a:ext cx="3484640" cy="5491973"/>
            </a:xfrm>
            <a:prstGeom prst="rect">
              <a:avLst/>
            </a:prstGeom>
          </p:spPr>
        </p:pic>
        <p:sp>
          <p:nvSpPr>
            <p:cNvPr id="14" name="Left Brace 13">
              <a:extLst>
                <a:ext uri="{FF2B5EF4-FFF2-40B4-BE49-F238E27FC236}">
                  <a16:creationId xmlns:a16="http://schemas.microsoft.com/office/drawing/2014/main" id="{A6A82543-97AD-4B58-8E4D-97BF9D1C60A6}"/>
                </a:ext>
              </a:extLst>
            </p:cNvPr>
            <p:cNvSpPr/>
            <p:nvPr/>
          </p:nvSpPr>
          <p:spPr>
            <a:xfrm>
              <a:off x="7530949" y="1791160"/>
              <a:ext cx="527021" cy="669011"/>
            </a:xfrm>
            <a:prstGeom prst="leftBrace">
              <a:avLst>
                <a:gd name="adj1" fmla="val 8333"/>
                <a:gd name="adj2" fmla="val 45661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FFFF00"/>
                </a:highlight>
              </a:endParaRP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78BE0EDB-DE26-4119-94C6-EF38DF49A2E0}"/>
                </a:ext>
              </a:extLst>
            </p:cNvPr>
            <p:cNvSpPr/>
            <p:nvPr/>
          </p:nvSpPr>
          <p:spPr>
            <a:xfrm>
              <a:off x="6587567" y="3864760"/>
              <a:ext cx="879427" cy="65248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HL</a:t>
              </a:r>
            </a:p>
          </p:txBody>
        </p:sp>
        <p:sp>
          <p:nvSpPr>
            <p:cNvPr id="16" name="Left Brace 15">
              <a:extLst>
                <a:ext uri="{FF2B5EF4-FFF2-40B4-BE49-F238E27FC236}">
                  <a16:creationId xmlns:a16="http://schemas.microsoft.com/office/drawing/2014/main" id="{E1070AB7-4764-47B5-9C5A-3215B4CCEB17}"/>
                </a:ext>
              </a:extLst>
            </p:cNvPr>
            <p:cNvSpPr/>
            <p:nvPr/>
          </p:nvSpPr>
          <p:spPr>
            <a:xfrm>
              <a:off x="7540379" y="2460171"/>
              <a:ext cx="517592" cy="3461658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FFFF00"/>
                </a:highlight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D8EFD5DA-ED3B-47DF-A1D1-B2845A6C7E80}"/>
                </a:ext>
              </a:extLst>
            </p:cNvPr>
            <p:cNvSpPr/>
            <p:nvPr/>
          </p:nvSpPr>
          <p:spPr>
            <a:xfrm>
              <a:off x="6631108" y="1807691"/>
              <a:ext cx="879427" cy="65248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Input</a:t>
              </a:r>
            </a:p>
          </p:txBody>
        </p:sp>
        <p:sp>
          <p:nvSpPr>
            <p:cNvPr id="18" name="Left Brace 17">
              <a:extLst>
                <a:ext uri="{FF2B5EF4-FFF2-40B4-BE49-F238E27FC236}">
                  <a16:creationId xmlns:a16="http://schemas.microsoft.com/office/drawing/2014/main" id="{649FEC95-FA2A-4198-9942-604EFCBBEA10}"/>
                </a:ext>
              </a:extLst>
            </p:cNvPr>
            <p:cNvSpPr/>
            <p:nvPr/>
          </p:nvSpPr>
          <p:spPr>
            <a:xfrm>
              <a:off x="7605421" y="5921829"/>
              <a:ext cx="482393" cy="304559"/>
            </a:xfrm>
            <a:prstGeom prst="leftBrace">
              <a:avLst>
                <a:gd name="adj1" fmla="val 8333"/>
                <a:gd name="adj2" fmla="val 45661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FFFF00"/>
                </a:highlight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2249AF8D-B594-44BE-B066-ACF6143D8708}"/>
                </a:ext>
              </a:extLst>
            </p:cNvPr>
            <p:cNvSpPr/>
            <p:nvPr/>
          </p:nvSpPr>
          <p:spPr>
            <a:xfrm>
              <a:off x="6631108" y="5703873"/>
              <a:ext cx="929957" cy="65248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Output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496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8DE799A-D2C1-4868-8BCC-2BFA7B09247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511" y="1451812"/>
            <a:ext cx="4651594" cy="22720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4DD8A55-A469-42AE-A62A-3202B6C8C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MLP Results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A7C332-0A85-4A4A-8774-A6FB5E5A5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51812"/>
            <a:ext cx="5384800" cy="3657217"/>
          </a:xfrm>
        </p:spPr>
        <p:txBody>
          <a:bodyPr>
            <a:normAutofit/>
          </a:bodyPr>
          <a:lstStyle/>
          <a:p>
            <a:r>
              <a:rPr lang="en-US" dirty="0"/>
              <a:t>Loss plot shows the minimization of the </a:t>
            </a:r>
            <a:r>
              <a:rPr lang="en-US" dirty="0" err="1"/>
              <a:t>crossentropy</a:t>
            </a:r>
            <a:r>
              <a:rPr lang="en-US" dirty="0"/>
              <a:t> </a:t>
            </a:r>
          </a:p>
          <a:p>
            <a:r>
              <a:rPr lang="en-US" dirty="0"/>
              <a:t>Accuracy plot shows that the model performs equally well for both training and evaluation converging to an accuracy of ~73% (</a:t>
            </a:r>
            <a:r>
              <a:rPr lang="en-US" dirty="0" err="1"/>
              <a:t>e.r.</a:t>
            </a:r>
            <a:r>
              <a:rPr lang="en-US" dirty="0"/>
              <a:t> ~27%)</a:t>
            </a:r>
          </a:p>
          <a:p>
            <a:pPr lvl="1"/>
            <a:r>
              <a:rPr lang="en-US" dirty="0"/>
              <a:t>Same as the score form the scoring file</a:t>
            </a:r>
          </a:p>
          <a:p>
            <a:r>
              <a:rPr lang="en-US" dirty="0"/>
              <a:t>Shows that the model is generalizable</a:t>
            </a:r>
          </a:p>
          <a:p>
            <a:endParaRPr lang="en-US" dirty="0"/>
          </a:p>
          <a:p>
            <a:r>
              <a:rPr lang="en-US" dirty="0"/>
              <a:t>Confusion Matrix further reinforces the model's generalizability to unseen data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A0082-952B-49F9-8CD1-7B6D4F085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EC967C-DE9D-4EE5-88EC-AB8DE7995C38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07DF08-0FB8-48E9-9030-0D977B0C829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511" y="3802178"/>
            <a:ext cx="4651595" cy="233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7CB20E-5C0F-4C12-860D-059DCED4C6ED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928865" y="1530146"/>
            <a:ext cx="3653971" cy="24348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816CBE3-ED56-4775-A5F1-B097775B40C3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928866" y="4009919"/>
            <a:ext cx="3653971" cy="2321152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44C15B5-96A9-4B1E-8F4A-55C424CFA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50441"/>
              </p:ext>
            </p:extLst>
          </p:nvPr>
        </p:nvGraphicFramePr>
        <p:xfrm>
          <a:off x="642148" y="5170495"/>
          <a:ext cx="5319704" cy="872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5190">
                  <a:extLst>
                    <a:ext uri="{9D8B030D-6E8A-4147-A177-3AD203B41FA5}">
                      <a16:colId xmlns:a16="http://schemas.microsoft.com/office/drawing/2014/main" val="2844795058"/>
                    </a:ext>
                  </a:extLst>
                </a:gridCol>
                <a:gridCol w="1086102">
                  <a:extLst>
                    <a:ext uri="{9D8B030D-6E8A-4147-A177-3AD203B41FA5}">
                      <a16:colId xmlns:a16="http://schemas.microsoft.com/office/drawing/2014/main" val="298793139"/>
                    </a:ext>
                  </a:extLst>
                </a:gridCol>
                <a:gridCol w="1234206">
                  <a:extLst>
                    <a:ext uri="{9D8B030D-6E8A-4147-A177-3AD203B41FA5}">
                      <a16:colId xmlns:a16="http://schemas.microsoft.com/office/drawing/2014/main" val="3592344797"/>
                    </a:ext>
                  </a:extLst>
                </a:gridCol>
                <a:gridCol w="1234206">
                  <a:extLst>
                    <a:ext uri="{9D8B030D-6E8A-4147-A177-3AD203B41FA5}">
                      <a16:colId xmlns:a16="http://schemas.microsoft.com/office/drawing/2014/main" val="3785837532"/>
                    </a:ext>
                  </a:extLst>
                </a:gridCol>
              </a:tblGrid>
              <a:tr h="290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Data Set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092365"/>
                  </a:ext>
                </a:extLst>
              </a:tr>
              <a:tr h="290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Algorithm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Train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Dev Test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Eval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2228936492"/>
                  </a:ext>
                </a:extLst>
              </a:tr>
              <a:tr h="290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MLP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27.44%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27.40%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61.59%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3030972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61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Te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lassTemple" id="{8BAE5BE4-ACAF-4A67-878F-52C0642656C9}" vid="{F47E8BCE-7CE2-4938-B979-B7726DF3A6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891</Words>
  <Application>Microsoft Office PowerPoint</Application>
  <PresentationFormat>Widescreen</PresentationFormat>
  <Paragraphs>202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Calibri</vt:lpstr>
      <vt:lpstr>Courier New</vt:lpstr>
      <vt:lpstr>Trebuchet MS</vt:lpstr>
      <vt:lpstr>ClassTemple</vt:lpstr>
      <vt:lpstr>Classification of Multiclass Overlapping Data via Random Forrest Classifier and Multi-layer Perceptron</vt:lpstr>
      <vt:lpstr>Overview</vt:lpstr>
      <vt:lpstr>INTRODUCTION</vt:lpstr>
      <vt:lpstr>Data Visualization and Analysis</vt:lpstr>
      <vt:lpstr>Classifier Selection</vt:lpstr>
      <vt:lpstr>HYPERPARAMETER TUNNING</vt:lpstr>
      <vt:lpstr>Multilayer Perceptron (TensorFlow)</vt:lpstr>
      <vt:lpstr>MLP HP Tunning</vt:lpstr>
      <vt:lpstr>MLP Results</vt:lpstr>
      <vt:lpstr>Random Forrest Classifier (sklearn)</vt:lpstr>
      <vt:lpstr>RFC Results</vt:lpstr>
      <vt:lpstr>Summary and Conclusion</vt:lpstr>
      <vt:lpstr>Classification of Multiclass Overlapping Data via Random Forrest Classifier and Multi-layer Perceptron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Eigensystem Realization Algorithm</dc:title>
  <dc:creator>Renato Rodriguez</dc:creator>
  <cp:lastModifiedBy>Renato Jesus Rodriguez Nunez</cp:lastModifiedBy>
  <cp:revision>77</cp:revision>
  <dcterms:created xsi:type="dcterms:W3CDTF">2019-02-27T07:57:53Z</dcterms:created>
  <dcterms:modified xsi:type="dcterms:W3CDTF">2021-04-30T11:21:39Z</dcterms:modified>
</cp:coreProperties>
</file>