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</p:sldMasterIdLst>
  <p:notesMasterIdLst>
    <p:notesMasterId r:id="rId11"/>
  </p:notesMasterIdLst>
  <p:handoutMasterIdLst>
    <p:handoutMasterId r:id="rId12"/>
  </p:handoutMasterIdLst>
  <p:sldIdLst>
    <p:sldId id="356" r:id="rId3"/>
    <p:sldId id="416" r:id="rId4"/>
    <p:sldId id="417" r:id="rId5"/>
    <p:sldId id="424" r:id="rId6"/>
    <p:sldId id="418" r:id="rId7"/>
    <p:sldId id="425" r:id="rId8"/>
    <p:sldId id="419" r:id="rId9"/>
    <p:sldId id="420" r:id="rId1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5" autoAdjust="0"/>
    <p:restoredTop sz="95079" autoAdjust="0"/>
  </p:normalViewPr>
  <p:slideViewPr>
    <p:cSldViewPr snapToGrid="0">
      <p:cViewPr varScale="1">
        <p:scale>
          <a:sx n="88" d="100"/>
          <a:sy n="88" d="100"/>
        </p:scale>
        <p:origin x="456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Relationship Id="rId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7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6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1448300"/>
            <a:ext cx="84677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</a:rPr>
              <a:t>Final Presentation: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</a:rPr>
              <a:t>K-Nearest Neighbor vs Multilayer Perceptron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6936" y="3874557"/>
            <a:ext cx="2762421" cy="210356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3480655" y="2792746"/>
            <a:ext cx="2805352" cy="3853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Jose </a:t>
            </a:r>
            <a:r>
              <a:rPr lang="en-US" sz="1800" b="1" smtClean="0">
                <a:solidFill>
                  <a:schemeClr val="accent2"/>
                </a:solidFill>
                <a:latin typeface="+mn-lt"/>
              </a:rPr>
              <a:t>Paz Amaya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26" name="Picture 2" descr=" Nearest Neighbor | KNN Algorithm | KNN in Python &amp; 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08" y="3756372"/>
            <a:ext cx="2591293" cy="23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Introduction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K-Nearest Neighbor: </a:t>
            </a:r>
            <a:r>
              <a:rPr lang="en-US" sz="1800" b="1" dirty="0" smtClean="0"/>
              <a:t>a </a:t>
            </a:r>
            <a:r>
              <a:rPr lang="en-US" sz="1800" b="1" dirty="0"/>
              <a:t>non-parametric classification method </a:t>
            </a:r>
            <a:r>
              <a:rPr lang="en-US" sz="1800" b="1" dirty="0" smtClean="0"/>
              <a:t>used </a:t>
            </a:r>
            <a:r>
              <a:rPr lang="en-US" sz="1800" b="1" dirty="0"/>
              <a:t>for classification and regression. </a:t>
            </a:r>
            <a:r>
              <a:rPr lang="en-US" sz="1800" b="1" dirty="0" smtClean="0"/>
              <a:t>The input </a:t>
            </a:r>
            <a:r>
              <a:rPr lang="en-US" sz="1800" b="1" dirty="0"/>
              <a:t>consists of the k closest training examples in data set. </a:t>
            </a:r>
            <a:r>
              <a:rPr lang="en-US" sz="1800" b="1" dirty="0" smtClean="0"/>
              <a:t>When performing classification, the output is </a:t>
            </a:r>
            <a:r>
              <a:rPr lang="en-US" sz="1800" b="1" dirty="0"/>
              <a:t>class membership. An </a:t>
            </a:r>
            <a:r>
              <a:rPr lang="en-US" sz="1800" b="1" dirty="0" smtClean="0"/>
              <a:t>point is </a:t>
            </a:r>
            <a:r>
              <a:rPr lang="en-US" sz="1800" b="1" dirty="0"/>
              <a:t>classified by a </a:t>
            </a:r>
            <a:r>
              <a:rPr lang="en-US" sz="1800" b="1" dirty="0" smtClean="0"/>
              <a:t>majority vote </a:t>
            </a:r>
            <a:r>
              <a:rPr lang="en-US" sz="1800" b="1" dirty="0"/>
              <a:t>of k</a:t>
            </a:r>
            <a:r>
              <a:rPr lang="en-US" sz="1800" b="1" dirty="0" smtClean="0"/>
              <a:t> neighbors so that it can be assigned to most common class among its neighbors.</a:t>
            </a:r>
            <a:endParaRPr lang="en-US" sz="1800" b="1" dirty="0"/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Multilayer Perceptron</a:t>
            </a:r>
            <a:r>
              <a:rPr lang="en-US" sz="1800" b="1" dirty="0"/>
              <a:t>: </a:t>
            </a:r>
            <a:r>
              <a:rPr lang="en-US" sz="1800" b="1" dirty="0" smtClean="0"/>
              <a:t>a type of </a:t>
            </a:r>
            <a:r>
              <a:rPr lang="en-US" sz="1800" b="1" dirty="0"/>
              <a:t>feedforward artificial neural network (ANN). </a:t>
            </a:r>
            <a:r>
              <a:rPr lang="en-US" sz="1800" b="1" dirty="0" smtClean="0"/>
              <a:t>It will generally consists of multiple layers of </a:t>
            </a:r>
            <a:r>
              <a:rPr lang="en-US" sz="1800" b="1" dirty="0" err="1" smtClean="0"/>
              <a:t>perceptrons</a:t>
            </a:r>
            <a:r>
              <a:rPr lang="en-US" sz="1800" b="1" dirty="0" smtClean="0"/>
              <a:t> with defined </a:t>
            </a:r>
            <a:r>
              <a:rPr lang="en-US" sz="1800" b="1" dirty="0"/>
              <a:t>activation functions. Learning </a:t>
            </a:r>
            <a:r>
              <a:rPr lang="en-US" sz="1800" b="1" dirty="0" smtClean="0"/>
              <a:t>occurs </a:t>
            </a:r>
            <a:r>
              <a:rPr lang="en-US" sz="1800" b="1" dirty="0"/>
              <a:t>by changing connection weights </a:t>
            </a:r>
            <a:r>
              <a:rPr lang="en-US" sz="1800" b="1" dirty="0" smtClean="0"/>
              <a:t>based </a:t>
            </a:r>
            <a:r>
              <a:rPr lang="en-US" sz="1800" b="1" dirty="0"/>
              <a:t>on the amount of error in the output compared to the expected </a:t>
            </a:r>
            <a:r>
              <a:rPr lang="en-US" sz="1800" b="1" dirty="0" smtClean="0"/>
              <a:t>outcome.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494049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KNN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6"/>
            <a:ext cx="48373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Performed </a:t>
            </a:r>
            <a:r>
              <a:rPr lang="en-US" sz="1800" b="1" dirty="0" err="1" smtClean="0"/>
              <a:t>GridSearchCV</a:t>
            </a:r>
            <a:r>
              <a:rPr lang="en-US" sz="1800" b="1" dirty="0" smtClean="0"/>
              <a:t> on a large scale and then narrowed down on a reasonable range for the KNN parameters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err="1" smtClean="0"/>
              <a:t>GridSearch</a:t>
            </a:r>
            <a:r>
              <a:rPr lang="en-US" sz="1800" b="1" dirty="0" smtClean="0"/>
              <a:t> was performed on the training and development data together in an attempt to generalize better.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The model was trained only on the training set and it was used to predict the labels. 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The results were: Uniform Weight function, k=112, power parameter for the </a:t>
            </a:r>
            <a:r>
              <a:rPr lang="en-US" sz="1800" b="1" dirty="0" err="1" smtClean="0"/>
              <a:t>Minkowski</a:t>
            </a:r>
            <a:r>
              <a:rPr lang="en-US" sz="1800" b="1" dirty="0" smtClean="0"/>
              <a:t> metric = 1 (Manhattan distance).</a:t>
            </a:r>
            <a:endParaRPr lang="en-US" sz="1800" b="1" dirty="0" smtClean="0"/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975" y="1003194"/>
            <a:ext cx="3323571" cy="213535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15416"/>
              </p:ext>
            </p:extLst>
          </p:nvPr>
        </p:nvGraphicFramePr>
        <p:xfrm>
          <a:off x="4335991" y="4283255"/>
          <a:ext cx="4557286" cy="20064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78643"/>
                <a:gridCol w="2278643"/>
              </a:tblGrid>
              <a:tr h="401299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401299">
                <a:tc>
                  <a:txBody>
                    <a:bodyPr/>
                    <a:lstStyle/>
                    <a:p>
                      <a:r>
                        <a:rPr lang="en-US" dirty="0" smtClean="0"/>
                        <a:t>Weight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endParaRPr lang="en-US" dirty="0"/>
                    </a:p>
                  </a:txBody>
                  <a:tcPr/>
                </a:tc>
              </a:tr>
              <a:tr h="40129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N_neighbors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</a:tr>
              <a:tr h="401299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(Manhattan)</a:t>
                      </a:r>
                      <a:endParaRPr lang="en-US" dirty="0"/>
                    </a:p>
                  </a:txBody>
                  <a:tcPr/>
                </a:tc>
              </a:tr>
              <a:tr h="401299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3467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KNN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6"/>
            <a:ext cx="4837344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Data transformations were attempted to try and separate the data and increase performance.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LDA and PCA were both used separately to transform the data before computing the model and predicting the labels.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err="1" smtClean="0"/>
              <a:t>Gridsearch</a:t>
            </a:r>
            <a:r>
              <a:rPr lang="en-US" sz="1800" b="1" dirty="0" smtClean="0"/>
              <a:t> was performed on the transformed data to see of the optimal parameters would change. 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The only change was that on after LDA, the k value changed from 112 to 111.</a:t>
            </a:r>
            <a:endParaRPr lang="en-US" sz="1800" b="1" dirty="0" smtClean="0"/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PCA resulted in no difference in performance while LDA showed a slight change.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However, this difference was not significant</a:t>
            </a:r>
            <a:endParaRPr lang="en-US" sz="18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43" y="1073429"/>
            <a:ext cx="3655114" cy="24499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3995250"/>
            <a:ext cx="3766457" cy="96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856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MLP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68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For the first step in building this network, different architectures were tested with default parameters. 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The convergent architecture resulted in the best performance and was then chosen to start building the model.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The model consisted of 2 input neurons and then 300 neurons in the first layer, 30 in the second, and a final output layer of 3 neurons. 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Every layer was set to rectified </a:t>
            </a:r>
            <a:r>
              <a:rPr lang="en-US" sz="1800" b="1" dirty="0"/>
              <a:t>linear unit (</a:t>
            </a:r>
            <a:r>
              <a:rPr lang="en-US" sz="1800" b="1" dirty="0" err="1"/>
              <a:t>ReLu</a:t>
            </a:r>
            <a:r>
              <a:rPr lang="en-US" sz="1800" b="1" dirty="0"/>
              <a:t>) except the last </a:t>
            </a:r>
            <a:r>
              <a:rPr lang="en-US" sz="1800" b="1" dirty="0" smtClean="0"/>
              <a:t>one, where </a:t>
            </a:r>
            <a:r>
              <a:rPr lang="en-US" sz="1800" b="1" dirty="0"/>
              <a:t>it was set to </a:t>
            </a:r>
            <a:r>
              <a:rPr lang="en-US" sz="1800" b="1" dirty="0" err="1" smtClean="0"/>
              <a:t>SoftMax</a:t>
            </a:r>
            <a:r>
              <a:rPr lang="en-US" sz="1800" b="1" dirty="0" smtClean="0"/>
              <a:t> since it gave better performance.</a:t>
            </a:r>
            <a:endParaRPr 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9" y="3887637"/>
            <a:ext cx="2942972" cy="2110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57" y="3827526"/>
            <a:ext cx="2206199" cy="2095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21" y="3831514"/>
            <a:ext cx="2679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468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MLP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20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For </a:t>
            </a:r>
            <a:r>
              <a:rPr lang="en-US" sz="1800" b="1" dirty="0"/>
              <a:t>the optimizer, I used  Stochastic Gradient Descent (SGD) </a:t>
            </a:r>
            <a:r>
              <a:rPr lang="en-US" sz="1800" b="1" dirty="0" smtClean="0"/>
              <a:t>since it performed better than Adam. 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The Sparse </a:t>
            </a:r>
            <a:r>
              <a:rPr lang="en-US" sz="1800" b="1" dirty="0"/>
              <a:t>Categorical Cross </a:t>
            </a:r>
            <a:r>
              <a:rPr lang="en-US" sz="1800" b="1" dirty="0" smtClean="0"/>
              <a:t>Entropy was the best performing loss function out of the categorical loss functions available. 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The </a:t>
            </a:r>
            <a:r>
              <a:rPr lang="en-US" sz="1800" b="1" dirty="0"/>
              <a:t>learning rate was set to 0.01, the epoch was set to 60 and the batch size to 200 as this promoted convergence within a reasonable amount of time (~5 min.) while avoiding overfitting.</a:t>
            </a:r>
            <a:endParaRPr 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59" y="4175327"/>
            <a:ext cx="2942972" cy="211015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46089"/>
              </p:ext>
            </p:extLst>
          </p:nvPr>
        </p:nvGraphicFramePr>
        <p:xfrm>
          <a:off x="1998373" y="3120251"/>
          <a:ext cx="5123544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0886"/>
                <a:gridCol w="1280886"/>
                <a:gridCol w="1280886"/>
                <a:gridCol w="1280886"/>
              </a:tblGrid>
              <a:tr h="344722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Eval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MLP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28.79%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28.88%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62.64%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121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Comparison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73" y="4000653"/>
            <a:ext cx="5783943" cy="117369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43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MLP generalized better and performed significantly better than KNN.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The difference in performance was significant at a 99% CL. 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KNN may have been over fit during training, resulting in significantly better performance (again at 99% CL) than MLP in the training and development data sets.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MLP performed better than KNN when scored on the evaluation data set. The difference of almost 2% error in performance was significant at a 99% CL.</a:t>
            </a:r>
          </a:p>
        </p:txBody>
      </p:sp>
    </p:spTree>
    <p:extLst>
      <p:ext uri="{BB962C8B-B14F-4D97-AF65-F5344CB8AC3E}">
        <p14:creationId xmlns:p14="http://schemas.microsoft.com/office/powerpoint/2010/main" val="302252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Conclusion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227013" y="780644"/>
            <a:ext cx="848836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sz="1800" b="1" dirty="0"/>
              <a:t>In conclusion, KNN has shown to be a great algorithm but performance on the evaluation set but MLP performed better due to its flexibility</a:t>
            </a:r>
            <a:r>
              <a:rPr lang="en-US" sz="1800" b="1" dirty="0" smtClean="0"/>
              <a:t>.</a:t>
            </a:r>
          </a:p>
          <a:p>
            <a:pPr marL="165100" indent="-165100">
              <a:buFont typeface="Arial" pitchFamily="34" charset="0"/>
              <a:buChar char="•"/>
            </a:pPr>
            <a:r>
              <a:rPr lang="en-US" sz="1800" b="1" dirty="0" smtClean="0"/>
              <a:t> </a:t>
            </a:r>
            <a:r>
              <a:rPr lang="en-US" sz="1800" b="1" dirty="0"/>
              <a:t>KNN does a great job at classifying data with non-linear decision surfaces and consequently, it was </a:t>
            </a:r>
            <a:r>
              <a:rPr lang="en-US" sz="1800" b="1" dirty="0" smtClean="0"/>
              <a:t>still a great </a:t>
            </a:r>
            <a:r>
              <a:rPr lang="en-US" sz="1800" b="1" dirty="0"/>
              <a:t>fit for the data we had for the competition. </a:t>
            </a:r>
            <a:endParaRPr lang="en-US" sz="1800" b="1" dirty="0" smtClean="0"/>
          </a:p>
          <a:p>
            <a:pPr marL="165100" indent="-165100">
              <a:buFont typeface="Arial" pitchFamily="34" charset="0"/>
              <a:buChar char="•"/>
            </a:pPr>
            <a:r>
              <a:rPr lang="en-US" sz="1800" b="1" dirty="0" err="1" smtClean="0"/>
              <a:t>Gridsearch</a:t>
            </a:r>
            <a:r>
              <a:rPr lang="en-US" sz="1800" b="1" dirty="0" smtClean="0"/>
              <a:t> </a:t>
            </a:r>
            <a:r>
              <a:rPr lang="en-US" sz="1800" b="1" dirty="0"/>
              <a:t>performed on the pooled data (training  + development</a:t>
            </a:r>
            <a:r>
              <a:rPr lang="en-US" sz="1800" b="1" dirty="0" smtClean="0"/>
              <a:t>) may have over fit </a:t>
            </a:r>
            <a:r>
              <a:rPr lang="en-US" sz="1800" b="1" dirty="0"/>
              <a:t>the model more than expected. </a:t>
            </a:r>
            <a:endParaRPr lang="en-US" sz="1800" b="1" dirty="0" smtClean="0"/>
          </a:p>
          <a:p>
            <a:pPr marL="165100" indent="-165100">
              <a:buFont typeface="Arial" pitchFamily="34" charset="0"/>
              <a:buChar char="•"/>
            </a:pPr>
            <a:r>
              <a:rPr lang="en-US" sz="1800" b="1" dirty="0" smtClean="0"/>
              <a:t>A higher K may have resulted in better performance since it would have smoothed out the decision surface and potentially generalized better.</a:t>
            </a:r>
          </a:p>
          <a:p>
            <a:pPr marL="165100" indent="-165100">
              <a:buFont typeface="Arial" pitchFamily="34" charset="0"/>
              <a:buChar char="•"/>
            </a:pPr>
            <a:r>
              <a:rPr lang="en-US" sz="1800" b="1" dirty="0"/>
              <a:t>In addition, the transformation of the data using LDA before training and testing the model did not result in a significant difference in performance at a reasonable confidence level. </a:t>
            </a:r>
            <a:endParaRPr lang="en-US" sz="1800" b="1" dirty="0" smtClean="0"/>
          </a:p>
          <a:p>
            <a:pPr marL="165100" indent="-165100">
              <a:buFont typeface="Arial" pitchFamily="34" charset="0"/>
              <a:buChar char="•"/>
            </a:pPr>
            <a:r>
              <a:rPr lang="en-US" sz="1800" b="1" dirty="0"/>
              <a:t>MLP </a:t>
            </a:r>
            <a:r>
              <a:rPr lang="en-US" sz="1800" b="1" dirty="0" smtClean="0"/>
              <a:t>performed worse than KNN when scored on the training and development data set. </a:t>
            </a:r>
            <a:endParaRPr lang="en-US" sz="1800" b="1" dirty="0"/>
          </a:p>
          <a:p>
            <a:pPr marL="165100" indent="-165100">
              <a:buFont typeface="Arial" pitchFamily="34" charset="0"/>
              <a:buChar char="•"/>
            </a:pPr>
            <a:r>
              <a:rPr lang="en-US" sz="1800" b="1" dirty="0" smtClean="0"/>
              <a:t>However, MLP was able to generalize better and achieved a better performance on the evaluation set when compared to KNN. had </a:t>
            </a:r>
            <a:r>
              <a:rPr lang="en-US" sz="1800" b="1" dirty="0"/>
              <a:t>significant difference in performance when compared to KNN. </a:t>
            </a:r>
            <a:endParaRPr lang="en-US" sz="1800" b="1" dirty="0" smtClean="0"/>
          </a:p>
          <a:p>
            <a:pPr marL="165100" indent="-165100">
              <a:buFont typeface="Arial" pitchFamily="34" charset="0"/>
              <a:buChar char="•"/>
            </a:pPr>
            <a:r>
              <a:rPr lang="en-US" sz="1800" b="1" dirty="0" smtClean="0"/>
              <a:t>MLP </a:t>
            </a:r>
            <a:r>
              <a:rPr lang="en-US" sz="1800" b="1" dirty="0"/>
              <a:t>achieved a 62.64% error whereas KNN got 64.30</a:t>
            </a:r>
            <a:r>
              <a:rPr lang="en-US" sz="1800" b="1" dirty="0" smtClean="0"/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2906491748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7315</TotalTime>
  <Words>764</Words>
  <Application>Microsoft Macintosh PowerPoint</Application>
  <PresentationFormat>Letter Paper (8.5x11 in)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1_isip_default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Paz Amaya, Jose F</cp:lastModifiedBy>
  <cp:revision>427</cp:revision>
  <dcterms:created xsi:type="dcterms:W3CDTF">2002-09-12T17:13:32Z</dcterms:created>
  <dcterms:modified xsi:type="dcterms:W3CDTF">2021-04-30T11:53:18Z</dcterms:modified>
</cp:coreProperties>
</file>