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A8BE-6E3E-7442-976F-ED152B317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D68F9-4B7C-2245-A165-8465A2E46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3A6A2-AC94-614E-9F72-DA6C614A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F84C-D919-A044-8988-5B96B8DC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19E62-EE83-6A46-86AB-72D56AB4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4A52-1E02-A34C-B4F3-AFAD5846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95F76-DA7C-C34B-BDD5-8C118FF5B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3E60-85F4-A344-AA5A-3DCF1A78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A171D-AD1C-0B41-922F-92F065F1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4894C-E50F-D843-AB2A-A00CBD86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FBA0D-C84E-9E4C-83B3-3DACB96F0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6D1E7-94CA-D044-AEE0-CE12EA01A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9FA71-BB3B-E84A-B60C-2C39BB80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B47A-87C4-BC47-BB8C-A2E67FBF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6B211-6270-D14F-B232-840039D1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5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18A1-0C05-074D-BF7E-CADDDEC1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47E1-692E-DF4D-A000-B0A404F9D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EB956-B075-074F-895D-C4D152C3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D25C-AB9B-974E-88BB-B1E6451B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AFC75-9083-7C4F-A4B5-B4716A52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75C5-7C60-1940-9D5B-84317B51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43C65-67B6-934F-87C0-D1E2A2600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64A1F-9CB3-5B4F-B4EB-67A638F4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B9602-634D-0E4F-9844-73F23D5D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CCE57-191C-E547-A3CF-964D00E8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DCA4-1B8A-D94F-93E4-E5E39D65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6B1CC-F194-6743-8034-497CEEBB9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073EA-5677-F441-998A-22101A1D1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0B0E4-B5B4-F346-9CFF-2D0FF40F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0B2E5-72D1-004E-904E-08358193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2818A-6D5C-B541-B552-934359AF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6DD2D-16B6-FD40-A50F-7099D885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AD4DE-1028-1541-963B-552D6D97B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E5797-04B7-1D45-8AE2-F8CEFE6CA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1A437-911D-134B-83CC-DA7342C57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00D4B-6CB3-B446-BECE-0C2893DB9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A78118-6A9F-9A48-A318-52612970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631EE-B968-164D-884C-36F81F9F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6DE4A-7A49-CB4B-9CFF-4FFA2232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3AFA-3BAB-E247-A605-2D996B17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7FB69-D75A-B441-8897-8DCF0356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E9895-588C-AA43-A169-FC93DCD7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435297-7526-1343-9220-C4F18A88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8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0B583-D37D-554C-B9B8-B8E43B6D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D9E7D-C855-5040-9DB0-1AF06BB9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0D20E-658A-224C-B797-F8246AE3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5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BBD5-25ED-8044-8F72-B7CC70EC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F8FE9-60D3-9C4D-9C09-09CB2233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C8B71-5D8E-6C48-957D-F50EBBAE4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2F543-D971-944B-8104-072247337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77684-3368-CE44-BBD4-CBCAD56E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E43E0-58EB-5B4D-AA41-A4E7CC92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1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B99FA-8B38-B64A-99ED-71620B84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C31B4-41A4-DE40-96AE-21B3D1C48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6DF74-87FC-8A40-ACCE-7CE3621B2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3370F-6CCE-204D-A2F9-456A14A9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A1183-5B56-DB47-9604-2C617542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9823B-EAC2-764E-BF1A-C0463EBE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49401-0E48-5F45-8DD3-9407D57C9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59CC3-05AC-1243-B56F-AE096BBC4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1A766-143D-CF46-8B4F-F6DB05ACE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96A6-84C1-B640-87EF-ADF4028E683D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F61A-58A0-9543-98BF-484228F7C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F985-C75D-604E-9D84-D02AD40AA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29E5-5465-4B42-8192-58A9CD493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9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736EF8-E92B-8947-9DF5-1CF72CB4F4F1}"/>
              </a:ext>
            </a:extLst>
          </p:cNvPr>
          <p:cNvSpPr txBox="1"/>
          <p:nvPr/>
        </p:nvSpPr>
        <p:spPr>
          <a:xfrm>
            <a:off x="2166937" y="2239734"/>
            <a:ext cx="8011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Data Classification Using KNN and Multilayer Perceptron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466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4629150" y="469613"/>
            <a:ext cx="3518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Dataset Description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FD7E5-1A79-0D4E-8411-1292136F5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7348" y="1054388"/>
            <a:ext cx="3702662" cy="27769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8623AC-7B15-C546-BB75-E42D08203638}"/>
              </a:ext>
            </a:extLst>
          </p:cNvPr>
          <p:cNvSpPr txBox="1"/>
          <p:nvPr/>
        </p:nvSpPr>
        <p:spPr>
          <a:xfrm>
            <a:off x="827314" y="1796142"/>
            <a:ext cx="4506686" cy="13898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Training Set</a:t>
            </a:r>
          </a:p>
          <a:p>
            <a:pPr algn="ctr"/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Samples = 300000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 =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9FC111-EE5E-8842-A244-319AA9AA3F06}"/>
              </a:ext>
            </a:extLst>
          </p:cNvPr>
          <p:cNvSpPr txBox="1"/>
          <p:nvPr/>
        </p:nvSpPr>
        <p:spPr>
          <a:xfrm>
            <a:off x="914399" y="4166720"/>
            <a:ext cx="4506686" cy="1661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dirty="0"/>
              <a:t>Development Set</a:t>
            </a:r>
          </a:p>
          <a:p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Samples = 15000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dirty="0"/>
              <a:t>Class =3</a:t>
            </a:r>
          </a:p>
          <a:p>
            <a:pPr algn="l"/>
            <a:endParaRPr lang="en-US" sz="1800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5EC17-6D91-B546-9C1D-BD5948388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65" y="3831384"/>
            <a:ext cx="3706368" cy="27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4667914" y="352654"/>
            <a:ext cx="2856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KNN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76616D-EF5A-8D45-AF24-E4ED7068E47E}"/>
              </a:ext>
            </a:extLst>
          </p:cNvPr>
          <p:cNvSpPr txBox="1"/>
          <p:nvPr/>
        </p:nvSpPr>
        <p:spPr>
          <a:xfrm>
            <a:off x="5209955" y="1450509"/>
            <a:ext cx="96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DE148-691C-3147-978B-BD290001EC2B}"/>
              </a:ext>
            </a:extLst>
          </p:cNvPr>
          <p:cNvSpPr txBox="1"/>
          <p:nvPr/>
        </p:nvSpPr>
        <p:spPr>
          <a:xfrm>
            <a:off x="1587794" y="2530549"/>
            <a:ext cx="9016409" cy="29578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Choose the Number K of neighbors.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Take the K nearest neighbors of the new data point, according to some distance measure.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Among these K neighbors, count the number of data points in each category.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Assign the new data point to the category which is counted most in the neighbor</a:t>
            </a:r>
          </a:p>
        </p:txBody>
      </p:sp>
    </p:spTree>
    <p:extLst>
      <p:ext uri="{BB962C8B-B14F-4D97-AF65-F5344CB8AC3E}">
        <p14:creationId xmlns:p14="http://schemas.microsoft.com/office/powerpoint/2010/main" val="89284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4070608" y="363287"/>
            <a:ext cx="405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Developed KNN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DE148-691C-3147-978B-BD290001EC2B}"/>
              </a:ext>
            </a:extLst>
          </p:cNvPr>
          <p:cNvSpPr txBox="1"/>
          <p:nvPr/>
        </p:nvSpPr>
        <p:spPr>
          <a:xfrm>
            <a:off x="1587795" y="1456661"/>
            <a:ext cx="901640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The KNN model is developed using python scikit learn tool.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AEDC9-CD72-234F-B78F-A2094F5C1BBC}"/>
              </a:ext>
            </a:extLst>
          </p:cNvPr>
          <p:cNvSpPr txBox="1"/>
          <p:nvPr/>
        </p:nvSpPr>
        <p:spPr>
          <a:xfrm>
            <a:off x="4901609" y="2274432"/>
            <a:ext cx="191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Parameters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4292E-2E78-6C4A-A360-5307D30187B0}"/>
              </a:ext>
            </a:extLst>
          </p:cNvPr>
          <p:cNvSpPr txBox="1"/>
          <p:nvPr/>
        </p:nvSpPr>
        <p:spPr>
          <a:xfrm>
            <a:off x="1212113" y="3455581"/>
            <a:ext cx="3508744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n_neighbors</a:t>
            </a:r>
            <a:r>
              <a:rPr lang="en-US" dirty="0"/>
              <a:t> = 110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metric = ‘</a:t>
            </a:r>
            <a:r>
              <a:rPr lang="en-US" dirty="0" err="1"/>
              <a:t>minkowski</a:t>
            </a:r>
            <a:r>
              <a:rPr lang="en-US" dirty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 =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Parameters = default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D3072-87BA-B740-B759-1569E5861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145" y="2986389"/>
            <a:ext cx="3729664" cy="279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7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4070608" y="363287"/>
            <a:ext cx="4050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Results for KNN Model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FB6B1-5D60-0045-8FBC-A5AE5406E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82741"/>
              </p:ext>
            </p:extLst>
          </p:nvPr>
        </p:nvGraphicFramePr>
        <p:xfrm>
          <a:off x="3294664" y="1909023"/>
          <a:ext cx="5113575" cy="151997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04525">
                  <a:extLst>
                    <a:ext uri="{9D8B030D-6E8A-4147-A177-3AD203B41FA5}">
                      <a16:colId xmlns:a16="http://schemas.microsoft.com/office/drawing/2014/main" val="1814718456"/>
                    </a:ext>
                  </a:extLst>
                </a:gridCol>
                <a:gridCol w="1704525">
                  <a:extLst>
                    <a:ext uri="{9D8B030D-6E8A-4147-A177-3AD203B41FA5}">
                      <a16:colId xmlns:a16="http://schemas.microsoft.com/office/drawing/2014/main" val="2596221825"/>
                    </a:ext>
                  </a:extLst>
                </a:gridCol>
                <a:gridCol w="1704525">
                  <a:extLst>
                    <a:ext uri="{9D8B030D-6E8A-4147-A177-3AD203B41FA5}">
                      <a16:colId xmlns:a16="http://schemas.microsoft.com/office/drawing/2014/main" val="3694525874"/>
                    </a:ext>
                  </a:extLst>
                </a:gridCol>
              </a:tblGrid>
              <a:tr h="50665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Error Rate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06807"/>
                  </a:ext>
                </a:extLst>
              </a:tr>
              <a:tr h="506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Train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Dev Test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Eval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extLst>
                  <a:ext uri="{0D108BD9-81ED-4DB2-BD59-A6C34878D82A}">
                    <a16:rowId xmlns:a16="http://schemas.microsoft.com/office/drawing/2014/main" val="197047465"/>
                  </a:ext>
                </a:extLst>
              </a:tr>
              <a:tr h="506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25.38%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25.72%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64.37%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extLst>
                  <a:ext uri="{0D108BD9-81ED-4DB2-BD59-A6C34878D82A}">
                    <a16:rowId xmlns:a16="http://schemas.microsoft.com/office/drawing/2014/main" val="272203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46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3443286" y="267609"/>
            <a:ext cx="5743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Multilayer Perceptron Model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EA45F2-30CB-A74B-A389-9050C97ED473}"/>
              </a:ext>
            </a:extLst>
          </p:cNvPr>
          <p:cNvGrpSpPr/>
          <p:nvPr/>
        </p:nvGrpSpPr>
        <p:grpSpPr>
          <a:xfrm>
            <a:off x="9264502" y="1383019"/>
            <a:ext cx="2349796" cy="4581058"/>
            <a:chOff x="5022111" y="1307599"/>
            <a:chExt cx="2349796" cy="458105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4F3F14A-4900-B146-AD73-33925D168987}"/>
                </a:ext>
              </a:extLst>
            </p:cNvPr>
            <p:cNvGrpSpPr/>
            <p:nvPr/>
          </p:nvGrpSpPr>
          <p:grpSpPr>
            <a:xfrm>
              <a:off x="5022111" y="1307599"/>
              <a:ext cx="2349796" cy="4581058"/>
              <a:chOff x="4873255" y="1913655"/>
              <a:chExt cx="2349796" cy="4581058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7F186CB-47D6-CC4A-9BF7-D81CB548CA58}"/>
                  </a:ext>
                </a:extLst>
              </p:cNvPr>
              <p:cNvSpPr/>
              <p:nvPr/>
            </p:nvSpPr>
            <p:spPr>
              <a:xfrm>
                <a:off x="4873255" y="1913655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Input Features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4875145-A915-AD49-BFC9-31CD0EE710E3}"/>
                  </a:ext>
                </a:extLst>
              </p:cNvPr>
              <p:cNvSpPr/>
              <p:nvPr/>
            </p:nvSpPr>
            <p:spPr>
              <a:xfrm>
                <a:off x="4873255" y="2732047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Dense + </a:t>
                </a:r>
                <a:r>
                  <a:rPr lang="en-US" dirty="0" err="1">
                    <a:solidFill>
                      <a:schemeClr val="tx1"/>
                    </a:solidFill>
                  </a:rPr>
                  <a:t>ReLU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554316-44CE-0547-9E9A-10DFA7986931}"/>
                  </a:ext>
                </a:extLst>
              </p:cNvPr>
              <p:cNvSpPr/>
              <p:nvPr/>
            </p:nvSpPr>
            <p:spPr>
              <a:xfrm>
                <a:off x="4873255" y="3550439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Dense + </a:t>
                </a:r>
                <a:r>
                  <a:rPr lang="en-US" dirty="0" err="1">
                    <a:solidFill>
                      <a:schemeClr val="tx1"/>
                    </a:solidFill>
                  </a:rPr>
                  <a:t>ReLU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929A651-B1DC-1749-8A55-E0E6ADB540D5}"/>
                  </a:ext>
                </a:extLst>
              </p:cNvPr>
              <p:cNvSpPr/>
              <p:nvPr/>
            </p:nvSpPr>
            <p:spPr>
              <a:xfrm>
                <a:off x="4873255" y="4368831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Dense + </a:t>
                </a:r>
                <a:r>
                  <a:rPr lang="en-US" dirty="0" err="1">
                    <a:solidFill>
                      <a:schemeClr val="tx1"/>
                    </a:solidFill>
                  </a:rPr>
                  <a:t>ReLU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D387B0C-6B7A-014F-80C0-9A94E01BAF50}"/>
                  </a:ext>
                </a:extLst>
              </p:cNvPr>
              <p:cNvSpPr/>
              <p:nvPr/>
            </p:nvSpPr>
            <p:spPr>
              <a:xfrm>
                <a:off x="4873255" y="5187223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</a:rPr>
                  <a:t>Softmax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F129D7A-BFAB-F44D-83DE-6769F0EDAF10}"/>
                  </a:ext>
                </a:extLst>
              </p:cNvPr>
              <p:cNvSpPr/>
              <p:nvPr/>
            </p:nvSpPr>
            <p:spPr>
              <a:xfrm>
                <a:off x="4873255" y="6005616"/>
                <a:ext cx="2349796" cy="4890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Predicted Label</a:t>
                </a:r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02875D6-D25F-3047-99A8-39E9B14260BC}"/>
                </a:ext>
              </a:extLst>
            </p:cNvPr>
            <p:cNvCxnSpPr>
              <a:stCxn id="2" idx="2"/>
              <a:endCxn id="6" idx="0"/>
            </p:cNvCxnSpPr>
            <p:nvPr/>
          </p:nvCxnSpPr>
          <p:spPr>
            <a:xfrm>
              <a:off x="6197009" y="1796696"/>
              <a:ext cx="0" cy="3292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6D619CE-F6CB-3340-B3DE-1944F6F05612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6197009" y="2615088"/>
              <a:ext cx="0" cy="3292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B9F9363-7F69-A74A-822B-4235E99A2E0A}"/>
                </a:ext>
              </a:extLst>
            </p:cNvPr>
            <p:cNvCxnSpPr>
              <a:stCxn id="7" idx="2"/>
              <a:endCxn id="9" idx="0"/>
            </p:cNvCxnSpPr>
            <p:nvPr/>
          </p:nvCxnSpPr>
          <p:spPr>
            <a:xfrm>
              <a:off x="6197009" y="3433480"/>
              <a:ext cx="0" cy="3292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D528FE-D5C4-5648-810C-23A6014183EE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>
            <a:xfrm>
              <a:off x="6197009" y="4251872"/>
              <a:ext cx="0" cy="32929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67AA5C8-EFBB-C04D-A638-C13209D047FC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>
            <a:xfrm>
              <a:off x="6197009" y="5070264"/>
              <a:ext cx="0" cy="3292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99A88DD-DA9F-6D45-B291-638693F8A3D6}"/>
                  </a:ext>
                </a:extLst>
              </p:cNvPr>
              <p:cNvSpPr txBox="1"/>
              <p:nvPr/>
            </p:nvSpPr>
            <p:spPr>
              <a:xfrm>
                <a:off x="296104" y="1956863"/>
                <a:ext cx="3722642" cy="3693319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Input Dimension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300000×2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Output Dimension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300000×3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Number of hidden layers = 3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No. of neurons in hidden layers = 50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Epochs = 300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Batch Size = 64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99A88DD-DA9F-6D45-B291-638693F8A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04" y="1956863"/>
                <a:ext cx="3722642" cy="3693319"/>
              </a:xfrm>
              <a:prstGeom prst="rect">
                <a:avLst/>
              </a:prstGeom>
              <a:blipFill>
                <a:blip r:embed="rId2"/>
                <a:stretch>
                  <a:fillRect l="-676" t="-340"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01EF7B0-82E2-8848-B52D-72D6FCCCB19E}"/>
                  </a:ext>
                </a:extLst>
              </p:cNvPr>
              <p:cNvSpPr txBox="1"/>
              <p:nvPr/>
            </p:nvSpPr>
            <p:spPr>
              <a:xfrm>
                <a:off x="4340381" y="1956863"/>
                <a:ext cx="3722642" cy="2862322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5-fold Cross Validation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Optimizer : Adam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Loss Function: Categorical Cross Entropy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Learning Rate : .001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C00000"/>
                    </a:solidFill>
                  </a:rPr>
                  <a:t>No Regularization (Dropout,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01EF7B0-82E2-8848-B52D-72D6FCCCB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381" y="1956863"/>
                <a:ext cx="3722642" cy="2862322"/>
              </a:xfrm>
              <a:prstGeom prst="rect">
                <a:avLst/>
              </a:prstGeom>
              <a:blipFill>
                <a:blip r:embed="rId3"/>
                <a:stretch>
                  <a:fillRect l="-673" t="-437" b="-1310"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F914C2-365C-9D4A-BD80-F1EAC7461A7D}"/>
              </a:ext>
            </a:extLst>
          </p:cNvPr>
          <p:cNvCxnSpPr/>
          <p:nvPr/>
        </p:nvCxnSpPr>
        <p:spPr>
          <a:xfrm>
            <a:off x="4018746" y="1383019"/>
            <a:ext cx="0" cy="50390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6C807A-3A5D-E547-8348-BFCB217CCE55}"/>
              </a:ext>
            </a:extLst>
          </p:cNvPr>
          <p:cNvCxnSpPr/>
          <p:nvPr/>
        </p:nvCxnSpPr>
        <p:spPr>
          <a:xfrm>
            <a:off x="8211518" y="1283999"/>
            <a:ext cx="0" cy="50390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29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5431343" y="703529"/>
            <a:ext cx="177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Results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FB6B1-5D60-0045-8FBC-A5AE5406E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3309"/>
              </p:ext>
            </p:extLst>
          </p:nvPr>
        </p:nvGraphicFramePr>
        <p:xfrm>
          <a:off x="1648048" y="2267627"/>
          <a:ext cx="9186532" cy="248861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656346">
                  <a:extLst>
                    <a:ext uri="{9D8B030D-6E8A-4147-A177-3AD203B41FA5}">
                      <a16:colId xmlns:a16="http://schemas.microsoft.com/office/drawing/2014/main" val="1575471290"/>
                    </a:ext>
                  </a:extLst>
                </a:gridCol>
                <a:gridCol w="1936920">
                  <a:extLst>
                    <a:ext uri="{9D8B030D-6E8A-4147-A177-3AD203B41FA5}">
                      <a16:colId xmlns:a16="http://schemas.microsoft.com/office/drawing/2014/main" val="1814718456"/>
                    </a:ext>
                  </a:extLst>
                </a:gridCol>
                <a:gridCol w="2296633">
                  <a:extLst>
                    <a:ext uri="{9D8B030D-6E8A-4147-A177-3AD203B41FA5}">
                      <a16:colId xmlns:a16="http://schemas.microsoft.com/office/drawing/2014/main" val="2596221825"/>
                    </a:ext>
                  </a:extLst>
                </a:gridCol>
                <a:gridCol w="2296633">
                  <a:extLst>
                    <a:ext uri="{9D8B030D-6E8A-4147-A177-3AD203B41FA5}">
                      <a16:colId xmlns:a16="http://schemas.microsoft.com/office/drawing/2014/main" val="3694525874"/>
                    </a:ext>
                  </a:extLst>
                </a:gridCol>
              </a:tblGrid>
              <a:tr h="659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</a:t>
                      </a:r>
                    </a:p>
                  </a:txBody>
                  <a:tcPr marL="121539" marR="121539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dirty="0">
                          <a:effectLst/>
                        </a:rPr>
                        <a:t>Data</a:t>
                      </a:r>
                      <a:endParaRPr lang="en-US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06807"/>
                  </a:ext>
                </a:extLst>
              </a:tr>
              <a:tr h="509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dirty="0">
                          <a:effectLst/>
                        </a:rPr>
                        <a:t>Train</a:t>
                      </a:r>
                      <a:endParaRPr lang="en-US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Dev Test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Eval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extLst>
                  <a:ext uri="{0D108BD9-81ED-4DB2-BD59-A6C34878D82A}">
                    <a16:rowId xmlns:a16="http://schemas.microsoft.com/office/drawing/2014/main" val="197047465"/>
                  </a:ext>
                </a:extLst>
              </a:tr>
              <a:tr h="509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KNN</a:t>
                      </a: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dirty="0">
                          <a:effectLst/>
                        </a:rPr>
                        <a:t>25.38%</a:t>
                      </a:r>
                      <a:endParaRPr lang="en-US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25.72%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64.37%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extLst>
                  <a:ext uri="{0D108BD9-81ED-4DB2-BD59-A6C34878D82A}">
                    <a16:rowId xmlns:a16="http://schemas.microsoft.com/office/drawing/2014/main" val="3251994822"/>
                  </a:ext>
                </a:extLst>
              </a:tr>
              <a:tr h="5092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MLP</a:t>
                      </a: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dirty="0">
                          <a:effectLst/>
                        </a:rPr>
                        <a:t>27.20%</a:t>
                      </a:r>
                      <a:endParaRPr lang="en-US" sz="4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>
                          <a:effectLst/>
                        </a:rPr>
                        <a:t>27.10%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effectLst/>
                        </a:rPr>
                        <a:t>62.17%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539" marR="121539" marT="0" marB="0" anchor="ctr"/>
                </a:tc>
                <a:extLst>
                  <a:ext uri="{0D108BD9-81ED-4DB2-BD59-A6C34878D82A}">
                    <a16:rowId xmlns:a16="http://schemas.microsoft.com/office/drawing/2014/main" val="3603356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378B70-E2DB-1A43-8702-7B9F8410AD20}"/>
              </a:ext>
            </a:extLst>
          </p:cNvPr>
          <p:cNvSpPr txBox="1"/>
          <p:nvPr/>
        </p:nvSpPr>
        <p:spPr>
          <a:xfrm>
            <a:off x="4889083" y="692897"/>
            <a:ext cx="1575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6BBA16-5898-0541-9B98-67AC69465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15299"/>
              </p:ext>
            </p:extLst>
          </p:nvPr>
        </p:nvGraphicFramePr>
        <p:xfrm>
          <a:off x="447630" y="2023884"/>
          <a:ext cx="11496824" cy="3614106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023973">
                  <a:extLst>
                    <a:ext uri="{9D8B030D-6E8A-4147-A177-3AD203B41FA5}">
                      <a16:colId xmlns:a16="http://schemas.microsoft.com/office/drawing/2014/main" val="2714109869"/>
                    </a:ext>
                  </a:extLst>
                </a:gridCol>
                <a:gridCol w="1316821">
                  <a:extLst>
                    <a:ext uri="{9D8B030D-6E8A-4147-A177-3AD203B41FA5}">
                      <a16:colId xmlns:a16="http://schemas.microsoft.com/office/drawing/2014/main" val="2513889549"/>
                    </a:ext>
                  </a:extLst>
                </a:gridCol>
                <a:gridCol w="1815387">
                  <a:extLst>
                    <a:ext uri="{9D8B030D-6E8A-4147-A177-3AD203B41FA5}">
                      <a16:colId xmlns:a16="http://schemas.microsoft.com/office/drawing/2014/main" val="656977847"/>
                    </a:ext>
                  </a:extLst>
                </a:gridCol>
                <a:gridCol w="2012471">
                  <a:extLst>
                    <a:ext uri="{9D8B030D-6E8A-4147-A177-3AD203B41FA5}">
                      <a16:colId xmlns:a16="http://schemas.microsoft.com/office/drawing/2014/main" val="1648053676"/>
                    </a:ext>
                  </a:extLst>
                </a:gridCol>
                <a:gridCol w="1993257">
                  <a:extLst>
                    <a:ext uri="{9D8B030D-6E8A-4147-A177-3AD203B41FA5}">
                      <a16:colId xmlns:a16="http://schemas.microsoft.com/office/drawing/2014/main" val="3009574757"/>
                    </a:ext>
                  </a:extLst>
                </a:gridCol>
                <a:gridCol w="1927730">
                  <a:extLst>
                    <a:ext uri="{9D8B030D-6E8A-4147-A177-3AD203B41FA5}">
                      <a16:colId xmlns:a16="http://schemas.microsoft.com/office/drawing/2014/main" val="3137182695"/>
                    </a:ext>
                  </a:extLst>
                </a:gridCol>
                <a:gridCol w="1407185">
                  <a:extLst>
                    <a:ext uri="{9D8B030D-6E8A-4147-A177-3AD203B41FA5}">
                      <a16:colId xmlns:a16="http://schemas.microsoft.com/office/drawing/2014/main" val="986782259"/>
                    </a:ext>
                  </a:extLst>
                </a:gridCol>
              </a:tblGrid>
              <a:tr h="58662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Algorithm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Accuracy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Sensitivity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Specificity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Precision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cap="none" spc="0">
                          <a:solidFill>
                            <a:schemeClr val="tx1"/>
                          </a:solidFill>
                          <a:effectLst/>
                        </a:rPr>
                        <a:t>F1 Score</a:t>
                      </a:r>
                      <a:endParaRPr lang="en-US" sz="2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977865"/>
                  </a:ext>
                </a:extLst>
              </a:tr>
              <a:tr h="50458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KNN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0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0.84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0.81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0.77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23932"/>
                  </a:ext>
                </a:extLst>
              </a:tr>
              <a:tr h="504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1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0.81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0.77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0.69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65394"/>
                  </a:ext>
                </a:extLst>
              </a:tr>
              <a:tr h="504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2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0.65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0.94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5837"/>
                  </a:ext>
                </a:extLst>
              </a:tr>
              <a:tr h="50458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MLP</a:t>
                      </a:r>
                      <a:endParaRPr lang="en-US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0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0.82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0.87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0.79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0.68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0.76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355878"/>
                  </a:ext>
                </a:extLst>
              </a:tr>
              <a:tr h="504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1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0.78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0.81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0.68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0.73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88147"/>
                  </a:ext>
                </a:extLst>
              </a:tr>
              <a:tr h="504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Class 2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0.84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0.54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0.99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49569" marT="24614" marB="18460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0.95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0.69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48" marR="92301" marT="24614" marB="18460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6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42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BCF666-B3BE-C44F-845C-7A6BD1B157B3}"/>
              </a:ext>
            </a:extLst>
          </p:cNvPr>
          <p:cNvSpPr txBox="1"/>
          <p:nvPr/>
        </p:nvSpPr>
        <p:spPr>
          <a:xfrm>
            <a:off x="4731489" y="372139"/>
            <a:ext cx="208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677582-5FD9-0F4E-8E84-01C98DC0155C}"/>
              </a:ext>
            </a:extLst>
          </p:cNvPr>
          <p:cNvSpPr txBox="1"/>
          <p:nvPr/>
        </p:nvSpPr>
        <p:spPr>
          <a:xfrm>
            <a:off x="848390" y="1743740"/>
            <a:ext cx="70281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Performance on the evaluation data is bad. One possible reason for that might be the the evaluation data came from different distribution.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 this experiment, parameter tuning has been done manually. More Computationally Expensive Grid Search may find better set of parameters 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93ED8-C140-2B44-855A-3856B6E9D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1138962"/>
            <a:ext cx="4622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4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322</Words>
  <Application>Microsoft Macintosh PowerPoint</Application>
  <PresentationFormat>Widescreen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Saidur Rahman Pavel</dc:creator>
  <cp:lastModifiedBy>Md. Saidur Rahman Pavel</cp:lastModifiedBy>
  <cp:revision>11</cp:revision>
  <dcterms:created xsi:type="dcterms:W3CDTF">2021-04-30T04:24:12Z</dcterms:created>
  <dcterms:modified xsi:type="dcterms:W3CDTF">2021-04-30T06:48:02Z</dcterms:modified>
</cp:coreProperties>
</file>