
<file path=[Content_Types].xml><?xml version="1.0" encoding="utf-8"?>
<Types xmlns="http://schemas.openxmlformats.org/package/2006/content-types">
  <Default Extension="jpeg" ContentType="image/jpeg"/>
  <Default Extension="JPG" ContentType="image/.jp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4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5">
              <a:lumMod val="9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7570" y="1122680"/>
            <a:ext cx="10597515" cy="23876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Book Antiqua" panose="02040602050305030304" charset="0"/>
                <a:cs typeface="Book Antiqua" panose="02040602050305030304" charset="0"/>
              </a:rPr>
              <a:t>Data Classification Using kNN Classifier and Deep Learning Based Method</a:t>
            </a:r>
            <a:endParaRPr lang="en-US" dirty="0">
              <a:latin typeface="Book Antiqua" panose="02040602050305030304" charset="0"/>
              <a:cs typeface="Book Antiqua" panose="0204060205030503030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570" y="3869055"/>
            <a:ext cx="9790430" cy="1655445"/>
          </a:xfrm>
        </p:spPr>
        <p:txBody>
          <a:bodyPr/>
          <a:lstStyle/>
          <a:p>
            <a:pPr algn="l"/>
            <a:endParaRPr lang="en-US">
              <a:latin typeface="Book Antiqua" panose="02040602050305030304" charset="0"/>
              <a:cs typeface="Book Antiqua" panose="02040602050305030304" charset="0"/>
            </a:endParaRPr>
          </a:p>
          <a:p>
            <a:pPr algn="l"/>
            <a:r>
              <a:rPr lang="en-US">
                <a:latin typeface="Book Antiqua" panose="02040602050305030304" charset="0"/>
                <a:cs typeface="Book Antiqua" panose="02040602050305030304" charset="0"/>
              </a:rPr>
              <a:t>Md Waqeeb Tahmeed Sayeed Chowdhury</a:t>
            </a:r>
            <a:endParaRPr lang="en-US">
              <a:latin typeface="Book Antiqua" panose="02040602050305030304" charset="0"/>
              <a:cs typeface="Book Antiqua" panose="020406020503050303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en-US">
                <a:latin typeface="Book Antiqua" panose="02040602050305030304" charset="0"/>
                <a:cs typeface="Book Antiqua" panose="02040602050305030304" charset="0"/>
              </a:rPr>
              <a:t>Outline</a:t>
            </a:r>
            <a:endParaRPr lang="en-US">
              <a:latin typeface="Book Antiqua" panose="02040602050305030304" charset="0"/>
              <a:cs typeface="Book Antiqua" panose="0204060205030503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>
                <a:latin typeface="Book Antiqua" panose="02040602050305030304" charset="0"/>
                <a:cs typeface="Book Antiqua" panose="02040602050305030304" charset="0"/>
              </a:rPr>
              <a:t>Algorithms used</a:t>
            </a:r>
            <a:endParaRPr lang="en-US">
              <a:latin typeface="Book Antiqua" panose="02040602050305030304" charset="0"/>
              <a:cs typeface="Book Antiqua" panose="02040602050305030304" charset="0"/>
            </a:endParaRPr>
          </a:p>
          <a:p>
            <a:pPr lvl="1"/>
            <a:r>
              <a:rPr lang="en-US">
                <a:latin typeface="Book Antiqua" panose="02040602050305030304" charset="0"/>
                <a:cs typeface="Book Antiqua" panose="02040602050305030304" charset="0"/>
              </a:rPr>
              <a:t> K-Nearest Neighbors (KNN)</a:t>
            </a:r>
            <a:endParaRPr lang="en-US">
              <a:latin typeface="Book Antiqua" panose="02040602050305030304" charset="0"/>
              <a:cs typeface="Book Antiqua" panose="02040602050305030304" charset="0"/>
            </a:endParaRPr>
          </a:p>
          <a:p>
            <a:pPr lvl="1"/>
            <a:r>
              <a:rPr lang="en-US">
                <a:latin typeface="Book Antiqua" panose="02040602050305030304" charset="0"/>
                <a:cs typeface="Book Antiqua" panose="02040602050305030304" charset="0"/>
              </a:rPr>
              <a:t>Neural Network (MLP)</a:t>
            </a:r>
            <a:endParaRPr lang="en-US">
              <a:latin typeface="Book Antiqua" panose="02040602050305030304" charset="0"/>
              <a:cs typeface="Book Antiqua" panose="02040602050305030304" charset="0"/>
            </a:endParaRPr>
          </a:p>
          <a:p>
            <a:pPr lvl="1"/>
            <a:endParaRPr lang="en-US">
              <a:latin typeface="Book Antiqua" panose="02040602050305030304" charset="0"/>
              <a:cs typeface="Book Antiqua" panose="02040602050305030304" charset="0"/>
            </a:endParaRPr>
          </a:p>
          <a:p>
            <a:pPr lvl="0"/>
            <a:r>
              <a:rPr lang="en-US">
                <a:latin typeface="Book Antiqua" panose="02040602050305030304" charset="0"/>
                <a:cs typeface="Book Antiqua" panose="02040602050305030304" charset="0"/>
              </a:rPr>
              <a:t>Performance comparison</a:t>
            </a:r>
            <a:endParaRPr lang="en-US">
              <a:latin typeface="Book Antiqua" panose="02040602050305030304" charset="0"/>
              <a:cs typeface="Book Antiqua" panose="02040602050305030304" charset="0"/>
            </a:endParaRPr>
          </a:p>
          <a:p>
            <a:pPr lvl="0"/>
            <a:r>
              <a:rPr lang="en-US">
                <a:latin typeface="Book Antiqua" panose="02040602050305030304" charset="0"/>
                <a:cs typeface="Book Antiqua" panose="02040602050305030304" charset="0"/>
              </a:rPr>
              <a:t>Conclusion</a:t>
            </a:r>
            <a:endParaRPr lang="en-US">
              <a:latin typeface="Book Antiqua" panose="02040602050305030304" charset="0"/>
              <a:cs typeface="Book Antiqua" panose="020406020503050303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5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en-US"/>
              <a:t>K-Nearest Neighbors (KNN)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 Antiqua" panose="02040602050305030304" charset="0"/>
                <a:cs typeface="Book Antiqua" panose="02040602050305030304" charset="0"/>
                <a:sym typeface="+mn-ea"/>
              </a:rPr>
              <a:t>A non-parametric supervised classification method.</a:t>
            </a:r>
            <a:endParaRPr lang="en-US" sz="2400" dirty="0" smtClean="0">
              <a:latin typeface="Book Antiqua" panose="02040602050305030304" charset="0"/>
              <a:cs typeface="Book Antiqua" panose="02040602050305030304" charset="0"/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>
              <a:latin typeface="Book Antiqua" panose="02040602050305030304" charset="0"/>
              <a:cs typeface="Book Antiqua" panose="02040602050305030304" charset="0"/>
              <a:sym typeface="+mn-ea"/>
            </a:endParaRPr>
          </a:p>
          <a:p>
            <a:pPr marL="342900" lvl="1" indent="-342900" algn="l"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 Antiqua" panose="02040602050305030304" charset="0"/>
                <a:cs typeface="Book Antiqua" panose="02040602050305030304" charset="0"/>
                <a:sym typeface="+mn-ea"/>
              </a:rPr>
              <a:t>Classification of a data vector is simply determining closest neighboring data vectors and then selecting the class that has the most data vectors within the set of closest neighboring data vectors.</a:t>
            </a:r>
            <a:endParaRPr lang="en-US" sz="2400" dirty="0" smtClean="0">
              <a:latin typeface="Book Antiqua" panose="02040602050305030304" charset="0"/>
              <a:cs typeface="Book Antiqua" panose="02040602050305030304" charset="0"/>
              <a:sym typeface="+mn-ea"/>
            </a:endParaRPr>
          </a:p>
          <a:p>
            <a:pPr marL="342900" lvl="1" indent="-342900" algn="l">
              <a:buClrTx/>
              <a:buSzTx/>
              <a:buFont typeface="Arial" panose="020B0604020202020204" pitchFamily="34" charset="0"/>
              <a:buChar char="•"/>
            </a:pPr>
            <a:endParaRPr lang="en-US" sz="2400" dirty="0" smtClean="0">
              <a:latin typeface="Book Antiqua" panose="02040602050305030304" charset="0"/>
              <a:cs typeface="Book Antiqua" panose="02040602050305030304" charset="0"/>
            </a:endParaRPr>
          </a:p>
          <a:p>
            <a:pPr algn="l"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 Antiqua" panose="02040602050305030304" charset="0"/>
                <a:cs typeface="Book Antiqua" panose="02040602050305030304" charset="0"/>
                <a:sym typeface="+mn-ea"/>
              </a:rPr>
              <a:t>Object is classified by majority vote of the class assignments of the </a:t>
            </a:r>
            <a:r>
              <a:rPr lang="en-US" sz="2400" i="1" dirty="0" smtClean="0">
                <a:latin typeface="Book Antiqua" panose="02040602050305030304" charset="0"/>
                <a:cs typeface="Book Antiqua" panose="02040602050305030304" charset="0"/>
                <a:sym typeface="+mn-ea"/>
              </a:rPr>
              <a:t>k</a:t>
            </a:r>
            <a:r>
              <a:rPr lang="en-US" sz="2400" dirty="0" smtClean="0">
                <a:latin typeface="Book Antiqua" panose="02040602050305030304" charset="0"/>
                <a:cs typeface="Book Antiqua" panose="02040602050305030304" charset="0"/>
                <a:sym typeface="+mn-ea"/>
              </a:rPr>
              <a:t> closest elements.</a:t>
            </a:r>
            <a:endParaRPr lang="en-US" sz="2400" dirty="0" smtClean="0">
              <a:latin typeface="Book Antiqua" panose="02040602050305030304" charset="0"/>
              <a:cs typeface="Book Antiqua" panose="02040602050305030304" charset="0"/>
              <a:sym typeface="+mn-ea"/>
            </a:endParaRPr>
          </a:p>
          <a:p>
            <a:pPr algn="l">
              <a:buClrTx/>
              <a:buSzTx/>
              <a:buFont typeface="Arial" panose="020B0604020202020204" pitchFamily="34" charset="0"/>
              <a:buChar char="•"/>
            </a:pPr>
            <a:endParaRPr lang="en-US" sz="2400" dirty="0" smtClean="0">
              <a:latin typeface="Book Antiqua" panose="02040602050305030304" charset="0"/>
              <a:cs typeface="Book Antiqua" panose="0204060205030503030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 Antiqua" panose="02040602050305030304" charset="0"/>
                <a:cs typeface="Book Antiqua" panose="02040602050305030304" charset="0"/>
                <a:sym typeface="+mn-ea"/>
              </a:rPr>
              <a:t>We use a Euclidean distance metric.</a:t>
            </a:r>
            <a:endParaRPr lang="en-US" sz="2400" dirty="0" smtClean="0">
              <a:latin typeface="Book Antiqua" panose="02040602050305030304" charset="0"/>
              <a:cs typeface="Book Antiqua" panose="02040602050305030304" charset="0"/>
              <a:sym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Book Antiqua" panose="02040602050305030304" charset="0"/>
              <a:cs typeface="Book Antiqua" panose="02040602050305030304" charset="0"/>
            </a:endParaRPr>
          </a:p>
          <a:p>
            <a:endParaRPr lang="en-US" sz="2400">
              <a:latin typeface="Book Antiqua" panose="02040602050305030304" charset="0"/>
              <a:cs typeface="Book Antiqua" panose="020406020503050303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en-US">
                <a:latin typeface="Book Antiqua" panose="02040602050305030304" charset="0"/>
                <a:cs typeface="Book Antiqua" panose="02040602050305030304" charset="0"/>
              </a:rPr>
              <a:t>Result using KNN</a:t>
            </a:r>
            <a:endParaRPr lang="en-US">
              <a:latin typeface="Book Antiqua" panose="02040602050305030304" charset="0"/>
              <a:cs typeface="Book Antiqua" panose="0204060205030503030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226685" y="1417955"/>
            <a:ext cx="6232525" cy="467423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5286375" y="6109970"/>
            <a:ext cx="6152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Fig. 1 Error rate of kNN classifier for train and dev data</a:t>
            </a:r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499110" y="1990090"/>
            <a:ext cx="4559935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latin typeface="Book Antiqua" panose="02040602050305030304" charset="0"/>
                <a:cs typeface="Book Antiqua" panose="02040602050305030304" charset="0"/>
              </a:rPr>
              <a:t>K = 79 gives lowest error rate of 64.48 % on evaluation data.</a:t>
            </a:r>
            <a:endParaRPr lang="en-US" sz="2000">
              <a:latin typeface="Book Antiqua" panose="02040602050305030304" charset="0"/>
              <a:cs typeface="Book Antiqua" panose="020406020503050303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>
              <a:latin typeface="Book Antiqua" panose="02040602050305030304" charset="0"/>
              <a:cs typeface="Book Antiqua" panose="020406020503050303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latin typeface="Book Antiqua" panose="02040602050305030304" charset="0"/>
                <a:cs typeface="Book Antiqua" panose="02040602050305030304" charset="0"/>
              </a:rPr>
              <a:t>Consider only one parameter, K</a:t>
            </a:r>
            <a:endParaRPr lang="en-US" sz="2000">
              <a:latin typeface="Book Antiqua" panose="02040602050305030304" charset="0"/>
              <a:cs typeface="Book Antiqua" panose="020406020503050303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>
              <a:latin typeface="Book Antiqua" panose="02040602050305030304" charset="0"/>
              <a:cs typeface="Book Antiqua" panose="020406020503050303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en-US">
                <a:latin typeface="Book Antiqua" panose="02040602050305030304" charset="0"/>
                <a:cs typeface="Book Antiqua" panose="02040602050305030304" charset="0"/>
              </a:rPr>
              <a:t>Neural Network</a:t>
            </a:r>
            <a:endParaRPr lang="en-US">
              <a:latin typeface="Book Antiqua" panose="02040602050305030304" charset="0"/>
              <a:cs typeface="Book Antiqua" panose="0204060205030503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sz="2400">
                <a:latin typeface="Book Antiqua" panose="02040602050305030304" charset="0"/>
                <a:cs typeface="Book Antiqua" panose="02040602050305030304" charset="0"/>
              </a:rPr>
              <a:t>Consists of three basic layers, input output and hidden layers (</a:t>
            </a:r>
            <a:r>
              <a:rPr lang="en-US" sz="2400">
                <a:latin typeface="Book Antiqua" panose="02040602050305030304" charset="0"/>
                <a:cs typeface="Book Antiqua" panose="02040602050305030304" charset="0"/>
              </a:rPr>
              <a:t>generally multiple)</a:t>
            </a:r>
            <a:endParaRPr lang="en-US" sz="2400">
              <a:latin typeface="Book Antiqua" panose="02040602050305030304" charset="0"/>
              <a:cs typeface="Book Antiqua" panose="02040602050305030304" charset="0"/>
            </a:endParaRPr>
          </a:p>
          <a:p>
            <a:r>
              <a:rPr lang="en-US" sz="2400">
                <a:latin typeface="Book Antiqua" panose="02040602050305030304" charset="0"/>
                <a:cs typeface="Book Antiqua" panose="02040602050305030304" charset="0"/>
              </a:rPr>
              <a:t>Multiple neurons in each layer, initialised with a bias and weight, and updated via backpropagation to perform training.</a:t>
            </a:r>
            <a:endParaRPr lang="en-US" sz="2400">
              <a:latin typeface="Book Antiqua" panose="02040602050305030304" charset="0"/>
              <a:cs typeface="Book Antiqua" panose="02040602050305030304" charset="0"/>
            </a:endParaRPr>
          </a:p>
          <a:p>
            <a:r>
              <a:rPr lang="en-US" sz="2400">
                <a:latin typeface="Book Antiqua" panose="02040602050305030304" charset="0"/>
                <a:cs typeface="Book Antiqua" panose="02040602050305030304" charset="0"/>
              </a:rPr>
              <a:t>Multiple parameters</a:t>
            </a:r>
            <a:endParaRPr lang="en-US" sz="2400">
              <a:latin typeface="Book Antiqua" panose="02040602050305030304" charset="0"/>
              <a:cs typeface="Book Antiqua" panose="02040602050305030304" charset="0"/>
            </a:endParaRPr>
          </a:p>
          <a:p>
            <a:pPr lvl="1"/>
            <a:r>
              <a:rPr lang="en-US" sz="2100">
                <a:latin typeface="Book Antiqua" panose="02040602050305030304" charset="0"/>
                <a:cs typeface="Book Antiqua" panose="02040602050305030304" charset="0"/>
              </a:rPr>
              <a:t>Number of layers</a:t>
            </a:r>
            <a:endParaRPr lang="en-US" sz="2100">
              <a:latin typeface="Book Antiqua" panose="02040602050305030304" charset="0"/>
              <a:cs typeface="Book Antiqua" panose="02040602050305030304" charset="0"/>
            </a:endParaRPr>
          </a:p>
          <a:p>
            <a:pPr lvl="1"/>
            <a:r>
              <a:rPr lang="en-US" sz="2100">
                <a:latin typeface="Book Antiqua" panose="02040602050305030304" charset="0"/>
                <a:cs typeface="Book Antiqua" panose="02040602050305030304" charset="0"/>
              </a:rPr>
              <a:t>Number of neurons per layer</a:t>
            </a:r>
            <a:endParaRPr lang="en-US" sz="2100">
              <a:latin typeface="Book Antiqua" panose="02040602050305030304" charset="0"/>
              <a:cs typeface="Book Antiqua" panose="02040602050305030304" charset="0"/>
            </a:endParaRPr>
          </a:p>
          <a:p>
            <a:pPr lvl="1"/>
            <a:r>
              <a:rPr lang="en-US" sz="2100">
                <a:latin typeface="Book Antiqua" panose="02040602050305030304" charset="0"/>
                <a:cs typeface="Book Antiqua" panose="02040602050305030304" charset="0"/>
              </a:rPr>
              <a:t>epoch </a:t>
            </a:r>
            <a:endParaRPr lang="en-US" sz="2100">
              <a:latin typeface="Book Antiqua" panose="02040602050305030304" charset="0"/>
              <a:cs typeface="Book Antiqua" panose="02040602050305030304" charset="0"/>
            </a:endParaRPr>
          </a:p>
          <a:p>
            <a:pPr lvl="1"/>
            <a:r>
              <a:rPr lang="en-US" sz="2100">
                <a:latin typeface="Book Antiqua" panose="02040602050305030304" charset="0"/>
                <a:cs typeface="Book Antiqua" panose="02040602050305030304" charset="0"/>
              </a:rPr>
              <a:t>activation function,</a:t>
            </a:r>
            <a:endParaRPr lang="en-US" sz="2100">
              <a:latin typeface="Book Antiqua" panose="02040602050305030304" charset="0"/>
              <a:cs typeface="Book Antiqua" panose="02040602050305030304" charset="0"/>
            </a:endParaRPr>
          </a:p>
          <a:p>
            <a:pPr lvl="1"/>
            <a:r>
              <a:rPr lang="en-US" sz="2100">
                <a:latin typeface="Book Antiqua" panose="02040602050305030304" charset="0"/>
                <a:cs typeface="Book Antiqua" panose="02040602050305030304" charset="0"/>
              </a:rPr>
              <a:t>loss function, to name a few</a:t>
            </a:r>
            <a:endParaRPr lang="en-US" sz="2100">
              <a:latin typeface="Book Antiqua" panose="02040602050305030304" charset="0"/>
              <a:cs typeface="Book Antiqua" panose="020406020503050303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en-US">
                <a:latin typeface="Book Antiqua" panose="02040602050305030304" charset="0"/>
                <a:cs typeface="Book Antiqua" panose="02040602050305030304" charset="0"/>
              </a:rPr>
              <a:t>Neural Network Model </a:t>
            </a:r>
            <a:endParaRPr lang="en-US">
              <a:latin typeface="Book Antiqua" panose="02040602050305030304" charset="0"/>
              <a:cs typeface="Book Antiqua" panose="0204060205030503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>
                <a:latin typeface="Book Antiqua" panose="02040602050305030304" charset="0"/>
                <a:cs typeface="Book Antiqua" panose="02040602050305030304" charset="0"/>
              </a:rPr>
              <a:t>Number of layers = 2</a:t>
            </a:r>
            <a:endParaRPr lang="en-US">
              <a:latin typeface="Book Antiqua" panose="02040602050305030304" charset="0"/>
              <a:cs typeface="Book Antiqua" panose="02040602050305030304" charset="0"/>
            </a:endParaRPr>
          </a:p>
          <a:p>
            <a:r>
              <a:rPr lang="en-US">
                <a:latin typeface="Book Antiqua" panose="02040602050305030304" charset="0"/>
                <a:cs typeface="Book Antiqua" panose="02040602050305030304" charset="0"/>
              </a:rPr>
              <a:t>Number of neurons per layer = 70</a:t>
            </a:r>
            <a:endParaRPr lang="en-US">
              <a:latin typeface="Book Antiqua" panose="02040602050305030304" charset="0"/>
              <a:cs typeface="Book Antiqua" panose="02040602050305030304" charset="0"/>
            </a:endParaRPr>
          </a:p>
          <a:p>
            <a:r>
              <a:rPr lang="en-US">
                <a:latin typeface="Book Antiqua" panose="02040602050305030304" charset="0"/>
                <a:cs typeface="Book Antiqua" panose="02040602050305030304" charset="0"/>
              </a:rPr>
              <a:t>Activation function = ReLU</a:t>
            </a:r>
            <a:endParaRPr lang="en-US">
              <a:latin typeface="Book Antiqua" panose="02040602050305030304" charset="0"/>
              <a:cs typeface="Book Antiqua" panose="02040602050305030304" charset="0"/>
            </a:endParaRPr>
          </a:p>
          <a:p>
            <a:r>
              <a:rPr lang="en-US">
                <a:latin typeface="Book Antiqua" panose="02040602050305030304" charset="0"/>
                <a:cs typeface="Book Antiqua" panose="02040602050305030304" charset="0"/>
              </a:rPr>
              <a:t>Epoch = 200</a:t>
            </a:r>
            <a:endParaRPr lang="en-US">
              <a:latin typeface="Book Antiqua" panose="02040602050305030304" charset="0"/>
              <a:cs typeface="Book Antiqua" panose="02040602050305030304" charset="0"/>
            </a:endParaRPr>
          </a:p>
          <a:p>
            <a:r>
              <a:rPr lang="en-US">
                <a:latin typeface="Book Antiqua" panose="02040602050305030304" charset="0"/>
                <a:cs typeface="Book Antiqua" panose="02040602050305030304" charset="0"/>
              </a:rPr>
              <a:t>Loss function = categorical crossentropy</a:t>
            </a:r>
            <a:endParaRPr lang="en-US">
              <a:latin typeface="Book Antiqua" panose="02040602050305030304" charset="0"/>
              <a:cs typeface="Book Antiqua" panose="020406020503050303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en-US">
                <a:latin typeface="Book Antiqua" panose="02040602050305030304" charset="0"/>
                <a:cs typeface="Book Antiqua" panose="02040602050305030304" charset="0"/>
              </a:rPr>
              <a:t>Performance comparison</a:t>
            </a:r>
            <a:endParaRPr lang="en-US">
              <a:latin typeface="Book Antiqua" panose="02040602050305030304" charset="0"/>
              <a:cs typeface="Book Antiqua" panose="02040602050305030304" charset="0"/>
            </a:endParaRPr>
          </a:p>
        </p:txBody>
      </p:sp>
      <p:graphicFrame>
        <p:nvGraphicFramePr>
          <p:cNvPr id="4" name="Content Placeholder 3"/>
          <p:cNvGraphicFramePr/>
          <p:nvPr>
            <p:ph idx="1"/>
          </p:nvPr>
        </p:nvGraphicFramePr>
        <p:xfrm>
          <a:off x="2504440" y="2372360"/>
          <a:ext cx="7371080" cy="2283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4115"/>
                <a:gridCol w="1505585"/>
                <a:gridCol w="1710690"/>
                <a:gridCol w="1710690"/>
              </a:tblGrid>
              <a:tr h="570865">
                <a:tc>
                  <a:txBody>
                    <a:bodyPr/>
                    <a:p>
                      <a:pPr algn="ctr">
                        <a:buNone/>
                      </a:pPr>
                      <a:endParaRPr lang="en-US" sz="1800" b="1">
                        <a:latin typeface="Book Antiqua" panose="02040602050305030304" charset="0"/>
                        <a:ea typeface="Times New Roman" panose="02020603050405020304" charset="0"/>
                        <a:cs typeface="Book Antiqua" panose="02040602050305030304" charset="0"/>
                      </a:endParaRPr>
                    </a:p>
                  </a:txBody>
                  <a:tcPr marL="36830" marR="3683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 gridSpan="3">
                  <a:txBody>
                    <a:bodyPr/>
                    <a:p>
                      <a:pPr algn="ctr">
                        <a:buNone/>
                      </a:pPr>
                      <a:r>
                        <a:rPr lang="en-US" sz="1800" b="1">
                          <a:latin typeface="Book Antiqua" panose="02040602050305030304" charset="0"/>
                          <a:cs typeface="Book Antiqua" panose="02040602050305030304" charset="0"/>
                        </a:rPr>
                        <a:t>Data Set</a:t>
                      </a:r>
                      <a:endParaRPr lang="en-US" sz="1800" b="1">
                        <a:latin typeface="Book Antiqua" panose="02040602050305030304" charset="0"/>
                        <a:ea typeface="Times New Roman" panose="02020603050405020304" charset="0"/>
                        <a:cs typeface="Book Antiqua" panose="02040602050305030304" charset="0"/>
                      </a:endParaRPr>
                    </a:p>
                  </a:txBody>
                  <a:tcPr marL="36830" marR="3683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708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800" b="1">
                          <a:latin typeface="Book Antiqua" panose="02040602050305030304" charset="0"/>
                          <a:cs typeface="Book Antiqua" panose="02040602050305030304" charset="0"/>
                        </a:rPr>
                        <a:t>Algorithm</a:t>
                      </a:r>
                      <a:endParaRPr lang="en-US" sz="1800" b="1">
                        <a:latin typeface="Book Antiqua" panose="02040602050305030304" charset="0"/>
                        <a:ea typeface="Times New Roman" panose="02020603050405020304" charset="0"/>
                        <a:cs typeface="Book Antiqua" panose="02040602050305030304" charset="0"/>
                      </a:endParaRPr>
                    </a:p>
                  </a:txBody>
                  <a:tcPr marL="36830" marR="3683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800" b="1">
                          <a:latin typeface="Book Antiqua" panose="02040602050305030304" charset="0"/>
                          <a:cs typeface="Book Antiqua" panose="02040602050305030304" charset="0"/>
                        </a:rPr>
                        <a:t>Train</a:t>
                      </a:r>
                      <a:endParaRPr lang="en-US" sz="1800" b="1">
                        <a:latin typeface="Book Antiqua" panose="02040602050305030304" charset="0"/>
                        <a:ea typeface="Times New Roman" panose="02020603050405020304" charset="0"/>
                        <a:cs typeface="Book Antiqua" panose="02040602050305030304" charset="0"/>
                      </a:endParaRPr>
                    </a:p>
                  </a:txBody>
                  <a:tcPr marL="36830" marR="3683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800" b="1">
                          <a:latin typeface="Book Antiqua" panose="02040602050305030304" charset="0"/>
                          <a:cs typeface="Book Antiqua" panose="02040602050305030304" charset="0"/>
                        </a:rPr>
                        <a:t>Dev Test</a:t>
                      </a:r>
                      <a:endParaRPr lang="en-US" sz="1800" b="1">
                        <a:latin typeface="Book Antiqua" panose="02040602050305030304" charset="0"/>
                        <a:ea typeface="Times New Roman" panose="02020603050405020304" charset="0"/>
                        <a:cs typeface="Book Antiqua" panose="02040602050305030304" charset="0"/>
                      </a:endParaRPr>
                    </a:p>
                  </a:txBody>
                  <a:tcPr marL="36830" marR="3683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800" b="1">
                          <a:latin typeface="Book Antiqua" panose="02040602050305030304" charset="0"/>
                          <a:cs typeface="Book Antiqua" panose="02040602050305030304" charset="0"/>
                        </a:rPr>
                        <a:t>Eval</a:t>
                      </a:r>
                      <a:endParaRPr lang="en-US" sz="1800" b="1">
                        <a:latin typeface="Book Antiqua" panose="02040602050305030304" charset="0"/>
                        <a:ea typeface="Times New Roman" panose="02020603050405020304" charset="0"/>
                        <a:cs typeface="Book Antiqua" panose="02040602050305030304" charset="0"/>
                      </a:endParaRPr>
                    </a:p>
                  </a:txBody>
                  <a:tcPr marL="36830" marR="3683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</a:tr>
              <a:tr h="5708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800">
                          <a:latin typeface="Book Antiqua" panose="02040602050305030304" charset="0"/>
                          <a:cs typeface="Book Antiqua" panose="02040602050305030304" charset="0"/>
                        </a:rPr>
                        <a:t>kNN ; k = 79</a:t>
                      </a:r>
                      <a:endParaRPr lang="en-US" sz="1800">
                        <a:latin typeface="Book Antiqua" panose="02040602050305030304" charset="0"/>
                        <a:ea typeface="Times New Roman" panose="02020603050405020304" charset="0"/>
                        <a:cs typeface="Book Antiqua" panose="02040602050305030304" charset="0"/>
                      </a:endParaRPr>
                    </a:p>
                  </a:txBody>
                  <a:tcPr marL="36830" marR="3683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800">
                          <a:latin typeface="Book Antiqua" panose="02040602050305030304" charset="0"/>
                          <a:cs typeface="Book Antiqua" panose="02040602050305030304" charset="0"/>
                        </a:rPr>
                        <a:t>25.71 %</a:t>
                      </a:r>
                      <a:endParaRPr lang="en-US" sz="1800">
                        <a:latin typeface="Book Antiqua" panose="02040602050305030304" charset="0"/>
                        <a:ea typeface="Times New Roman" panose="02020603050405020304" charset="0"/>
                        <a:cs typeface="Book Antiqua" panose="02040602050305030304" charset="0"/>
                      </a:endParaRPr>
                    </a:p>
                  </a:txBody>
                  <a:tcPr marL="36830" marR="3683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800">
                          <a:latin typeface="Book Antiqua" panose="02040602050305030304" charset="0"/>
                          <a:cs typeface="Book Antiqua" panose="02040602050305030304" charset="0"/>
                        </a:rPr>
                        <a:t>25.19 %</a:t>
                      </a:r>
                      <a:endParaRPr lang="en-US" sz="1800">
                        <a:latin typeface="Book Antiqua" panose="02040602050305030304" charset="0"/>
                        <a:ea typeface="Times New Roman" panose="02020603050405020304" charset="0"/>
                        <a:cs typeface="Book Antiqua" panose="02040602050305030304" charset="0"/>
                      </a:endParaRPr>
                    </a:p>
                  </a:txBody>
                  <a:tcPr marL="36830" marR="3683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800">
                          <a:latin typeface="Book Antiqua" panose="02040602050305030304" charset="0"/>
                          <a:cs typeface="Book Antiqua" panose="02040602050305030304" charset="0"/>
                        </a:rPr>
                        <a:t>64.48 %</a:t>
                      </a:r>
                      <a:endParaRPr lang="en-US" sz="1800">
                        <a:latin typeface="Book Antiqua" panose="02040602050305030304" charset="0"/>
                        <a:ea typeface="Times New Roman" panose="02020603050405020304" charset="0"/>
                        <a:cs typeface="Book Antiqua" panose="02040602050305030304" charset="0"/>
                      </a:endParaRPr>
                    </a:p>
                  </a:txBody>
                  <a:tcPr marL="36830" marR="3683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8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800">
                          <a:latin typeface="Book Antiqua" panose="02040602050305030304" charset="0"/>
                          <a:cs typeface="Book Antiqua" panose="02040602050305030304" charset="0"/>
                        </a:rPr>
                        <a:t>MLP</a:t>
                      </a:r>
                      <a:endParaRPr lang="en-US" sz="1800">
                        <a:latin typeface="Book Antiqua" panose="02040602050305030304" charset="0"/>
                        <a:ea typeface="Times New Roman" panose="02020603050405020304" charset="0"/>
                        <a:cs typeface="Book Antiqua" panose="02040602050305030304" charset="0"/>
                      </a:endParaRPr>
                    </a:p>
                  </a:txBody>
                  <a:tcPr marL="36830" marR="3683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800">
                          <a:latin typeface="Book Antiqua" panose="02040602050305030304" charset="0"/>
                          <a:cs typeface="Book Antiqua" panose="02040602050305030304" charset="0"/>
                        </a:rPr>
                        <a:t>27.12 %</a:t>
                      </a:r>
                      <a:endParaRPr lang="en-US" sz="1800">
                        <a:latin typeface="Book Antiqua" panose="02040602050305030304" charset="0"/>
                        <a:ea typeface="Times New Roman" panose="02020603050405020304" charset="0"/>
                        <a:cs typeface="Book Antiqua" panose="02040602050305030304" charset="0"/>
                      </a:endParaRPr>
                    </a:p>
                  </a:txBody>
                  <a:tcPr marL="36830" marR="3683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800">
                          <a:latin typeface="Book Antiqua" panose="02040602050305030304" charset="0"/>
                          <a:cs typeface="Book Antiqua" panose="02040602050305030304" charset="0"/>
                        </a:rPr>
                        <a:t>27.07 %</a:t>
                      </a:r>
                      <a:endParaRPr lang="en-US" sz="1800">
                        <a:latin typeface="Book Antiqua" panose="02040602050305030304" charset="0"/>
                        <a:ea typeface="Times New Roman" panose="02020603050405020304" charset="0"/>
                        <a:cs typeface="Book Antiqua" panose="02040602050305030304" charset="0"/>
                      </a:endParaRPr>
                    </a:p>
                  </a:txBody>
                  <a:tcPr marL="36830" marR="3683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800">
                          <a:latin typeface="Book Antiqua" panose="02040602050305030304" charset="0"/>
                          <a:cs typeface="Book Antiqua" panose="02040602050305030304" charset="0"/>
                        </a:rPr>
                        <a:t>62.06 %</a:t>
                      </a:r>
                      <a:endParaRPr lang="en-US" sz="1800">
                        <a:latin typeface="Book Antiqua" panose="02040602050305030304" charset="0"/>
                        <a:ea typeface="Times New Roman" panose="02020603050405020304" charset="0"/>
                        <a:cs typeface="Book Antiqua" panose="02040602050305030304" charset="0"/>
                      </a:endParaRPr>
                    </a:p>
                  </a:txBody>
                  <a:tcPr marL="36830" marR="3683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en-US">
                <a:latin typeface="Book Antiqua" panose="02040602050305030304" charset="0"/>
                <a:cs typeface="Book Antiqua" panose="02040602050305030304" charset="0"/>
              </a:rPr>
              <a:t>Conclusion</a:t>
            </a:r>
            <a:endParaRPr lang="en-US">
              <a:latin typeface="Book Antiqua" panose="02040602050305030304" charset="0"/>
              <a:cs typeface="Book Antiqua" panose="0204060205030503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8440"/>
            <a:ext cx="10972800" cy="4525963"/>
          </a:xfrm>
        </p:spPr>
        <p:txBody>
          <a:bodyPr/>
          <a:p>
            <a:r>
              <a:rPr lang="en-US" sz="2400"/>
              <a:t>KNN tends to overfit on the training and development data, thus lowering performance on unseen evaluation data.</a:t>
            </a:r>
            <a:endParaRPr lang="en-US" sz="2400"/>
          </a:p>
          <a:p>
            <a:endParaRPr lang="en-US" sz="2400"/>
          </a:p>
          <a:p>
            <a:r>
              <a:rPr lang="en-US" sz="2400"/>
              <a:t>MLP tends to overfit when number of hidden layers is large.</a:t>
            </a:r>
            <a:endParaRPr lang="en-US" sz="2400"/>
          </a:p>
          <a:p>
            <a:endParaRPr lang="en-US" sz="2400"/>
          </a:p>
          <a:p>
            <a:r>
              <a:rPr lang="en-US" sz="2400"/>
              <a:t>KNN is simpler than most  other algorithms and provides reasonable performace.</a:t>
            </a:r>
            <a:endParaRPr lang="en-US" sz="2400"/>
          </a:p>
          <a:p>
            <a:endParaRPr lang="en-US" sz="2400"/>
          </a:p>
          <a:p>
            <a:r>
              <a:rPr lang="en-US" sz="2400"/>
              <a:t>MLP provides better performance at the cost of much higher computational complexity.</a:t>
            </a:r>
            <a:endParaRPr lang="en-US" sz="2400"/>
          </a:p>
          <a:p>
            <a:endParaRPr lang="en-US" sz="2400"/>
          </a:p>
          <a:p>
            <a:r>
              <a:rPr lang="en-US" sz="2400"/>
              <a:t>No algorithm is absolutely superior than other</a:t>
            </a:r>
            <a:endParaRPr lang="en-US" sz="2400"/>
          </a:p>
          <a:p>
            <a:endParaRPr 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r>
              <a:rPr lang="en-US" sz="4800">
                <a:latin typeface="Book Antiqua" panose="02040602050305030304" charset="0"/>
                <a:cs typeface="Book Antiqua" panose="02040602050305030304" charset="0"/>
              </a:rPr>
              <a:t>THANK YOU</a:t>
            </a:r>
            <a:endParaRPr lang="en-US" sz="4800">
              <a:latin typeface="Book Antiqua" panose="02040602050305030304" charset="0"/>
              <a:cs typeface="Book Antiqua" panose="0204060205030503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1777</Words>
  <Application>WPS Presentation</Application>
  <PresentationFormat>Widescreen</PresentationFormat>
  <Paragraphs>100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Book Antiqua</vt:lpstr>
      <vt:lpstr>Times New Roman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Classification Using kNN Classifier and Deep Learning Based Method</dc:title>
  <dc:creator>Waqeeb Sayeed</dc:creator>
  <cp:lastModifiedBy>USER</cp:lastModifiedBy>
  <cp:revision>1</cp:revision>
  <dcterms:created xsi:type="dcterms:W3CDTF">2021-04-30T06:50:55Z</dcterms:created>
  <dcterms:modified xsi:type="dcterms:W3CDTF">2021-04-30T06:50:55Z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1033-11.2.0.10114</vt:lpwstr>
  </property>
</Properties>
</file>