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4"/>
  </p:sldMasterIdLst>
  <p:sldIdLst>
    <p:sldId id="348" r:id="rId5"/>
    <p:sldId id="285" r:id="rId6"/>
    <p:sldId id="349" r:id="rId7"/>
    <p:sldId id="350" r:id="rId8"/>
    <p:sldId id="351" r:id="rId9"/>
    <p:sldId id="352" r:id="rId10"/>
    <p:sldId id="353" r:id="rId11"/>
    <p:sldId id="354" r:id="rId12"/>
    <p:sldId id="34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34" autoAdjust="0"/>
  </p:normalViewPr>
  <p:slideViewPr>
    <p:cSldViewPr snapToGrid="0">
      <p:cViewPr varScale="1">
        <p:scale>
          <a:sx n="124" d="100"/>
          <a:sy n="124" d="100"/>
        </p:scale>
        <p:origin x="3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EC5FC9-F7D0-0141-850B-7623CA81A775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F839E6-7F1F-6E4D-B83C-F5DA99E98229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ACA50E-A3A8-9D41-B30C-03B00FB2DEF0}"/>
              </a:ext>
            </a:extLst>
          </p:cNvPr>
          <p:cNvSpPr/>
          <p:nvPr userDrawn="1"/>
        </p:nvSpPr>
        <p:spPr>
          <a:xfrm>
            <a:off x="5664569" y="541205"/>
            <a:ext cx="283407" cy="283407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92073B-F20B-034A-BC3A-9B993F0DD0BA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091F50-D240-B145-B0B1-DAEDDFDE34AD}"/>
              </a:ext>
            </a:extLst>
          </p:cNvPr>
          <p:cNvSpPr/>
          <p:nvPr userDrawn="1"/>
        </p:nvSpPr>
        <p:spPr>
          <a:xfrm>
            <a:off x="0" y="-1994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71DAD948-6707-714E-9E8F-26A36F4AE20E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F81511-AC79-6748-869A-9982CD568B16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F72D4E-9F4D-6341-9F9E-63E01AF59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4414" y="265113"/>
            <a:ext cx="6089650" cy="608965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4/30/21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2F758DC-4792-1D42-83A8-ED4E6CD5F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322728"/>
            <a:ext cx="4144096" cy="4032225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CB8633A-7C70-3C48-8FEE-69941AF2B466}"/>
              </a:ext>
            </a:extLst>
          </p:cNvPr>
          <p:cNvSpPr/>
          <p:nvPr userDrawn="1"/>
        </p:nvSpPr>
        <p:spPr>
          <a:xfrm>
            <a:off x="5535466" y="5600935"/>
            <a:ext cx="643415" cy="643415"/>
          </a:xfrm>
          <a:prstGeom prst="ellipse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B967D9-597D-E14A-AE80-4C3877655FB2}"/>
              </a:ext>
            </a:extLst>
          </p:cNvPr>
          <p:cNvSpPr/>
          <p:nvPr userDrawn="1"/>
        </p:nvSpPr>
        <p:spPr>
          <a:xfrm>
            <a:off x="5664569" y="541205"/>
            <a:ext cx="283407" cy="283407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7114435-8CC0-E744-B541-8EF28B774ECF}"/>
              </a:ext>
            </a:extLst>
          </p:cNvPr>
          <p:cNvSpPr/>
          <p:nvPr userDrawn="1"/>
        </p:nvSpPr>
        <p:spPr>
          <a:xfrm flipV="1">
            <a:off x="11885583" y="3453319"/>
            <a:ext cx="167338" cy="167338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B844B6D-9772-1D4A-A22A-19F6A1250CD6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834FA13-7139-8546-99A9-CF39B5EDFDF5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746C656-7A16-8445-80B5-88C23703E694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E0A223A-22AD-6D40-9B6F-62F488036D58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DB8FD84-D022-E842-9B56-88F0574EBD30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2F4DC0E-4CC4-374D-BE14-132577B95A70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E00522-1D16-F244-89FE-668EEBD08F2B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C4C5AC59-B537-D54C-9B5C-55B75E911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4144095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25383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4/30/21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2141DD-8D8D-FA43-BD4F-2CFC93C87782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1A62821-5E0F-DE41-B5C2-17A3A7277F4E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311AE14-D8F0-1D4C-9D8D-60383658279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F2BE645-D4F2-304C-9AFA-473D8F888A85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640330-30A6-6948-87A7-9DE6D41794F5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FB6548-D83C-1D4E-AE87-2E8F1D3D0FA7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7C7400-7EDC-8845-AB5A-80FB8175C1E2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BC941C44-9B96-0040-8C71-D8364EB57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014993B-5057-2A4C-9CA0-383DC5504020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3B110E8-1FE2-BC47-A5AE-4C698B688B65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7DACF2F-5D4D-434D-8786-E4DF0385E6F6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FE816CC-CBCA-7946-B9E5-E9649EF369BE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4/30/21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950F4E3-11A9-2549-A00D-601AEF6E4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21B5A175-E633-E74F-AE3B-DF58F989F4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261D2778-BA56-D247-9B2C-28D010C9D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DAF6EFF-134E-BA40-8B51-917FDE13C0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486968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88BF917-678C-1249-95B9-7FD2AC7B223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486968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AFF17AE-3EA2-2D47-BCDD-E5587B12706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486968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Goes Here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D7EDB7-7C02-0245-8A1F-553F094A442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CF5D165-4F6F-2447-8B9E-8B0D94808ED3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46C35C7-7133-4C43-BBF7-575440F7BAD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33DD7BE-C379-5C42-9FB0-EF72161049F4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3DFC41-C6DE-7942-9358-E23A1EE8759D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ABB593-7229-9548-8BCC-C947B1BF8D93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86D2413-D60D-484E-ACAB-31891AFDA133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86090E0F-345E-3D4B-8886-95D8A4A77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5868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873" y="758952"/>
            <a:ext cx="7356255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873" y="4663440"/>
            <a:ext cx="7356255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158240" y="4485132"/>
            <a:ext cx="9875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4/30/21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75A452-E352-BE40-9E44-7C0E90F4DBC5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E00246-7C7C-8E48-B95E-02BE89F197F5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F1652A-A323-BC48-9A00-7ECF1C4E1DA4}"/>
              </a:ext>
            </a:extLst>
          </p:cNvPr>
          <p:cNvSpPr/>
          <p:nvPr userDrawn="1"/>
        </p:nvSpPr>
        <p:spPr>
          <a:xfrm>
            <a:off x="11634902" y="2565781"/>
            <a:ext cx="283407" cy="28340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33BC29-8FD1-CB45-8FF6-0C7CC3CB423D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67EB1F-C984-B840-BD1F-FD174D01A3AF}"/>
              </a:ext>
            </a:extLst>
          </p:cNvPr>
          <p:cNvSpPr/>
          <p:nvPr userDrawn="1"/>
        </p:nvSpPr>
        <p:spPr>
          <a:xfrm>
            <a:off x="6135" y="0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75F8B1-A294-E349-BD08-B06B2954212A}"/>
              </a:ext>
            </a:extLst>
          </p:cNvPr>
          <p:cNvGrpSpPr/>
          <p:nvPr userDrawn="1"/>
        </p:nvGrpSpPr>
        <p:grpSpPr>
          <a:xfrm>
            <a:off x="495300" y="0"/>
            <a:ext cx="11201400" cy="6880860"/>
            <a:chOff x="495300" y="0"/>
            <a:chExt cx="11201400" cy="6880860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942EFAD-842E-9C46-9853-C0F135D24007}"/>
                </a:ext>
              </a:extLst>
            </p:cNvPr>
            <p:cNvSpPr/>
            <p:nvPr userDrawn="1"/>
          </p:nvSpPr>
          <p:spPr>
            <a:xfrm>
              <a:off x="495300" y="0"/>
              <a:ext cx="1337265" cy="6880860"/>
            </a:xfrm>
            <a:custGeom>
              <a:avLst/>
              <a:gdLst>
                <a:gd name="connsiteX0" fmla="*/ 1173967 w 1337265"/>
                <a:gd name="connsiteY0" fmla="*/ 0 h 6880860"/>
                <a:gd name="connsiteX1" fmla="*/ 1319300 w 1337265"/>
                <a:gd name="connsiteY1" fmla="*/ 0 h 6880860"/>
                <a:gd name="connsiteX2" fmla="*/ 1204253 w 1337265"/>
                <a:gd name="connsiteY2" fmla="*/ 146399 h 6880860"/>
                <a:gd name="connsiteX3" fmla="*/ 114300 w 1337265"/>
                <a:gd name="connsiteY3" fmla="*/ 3429000 h 6880860"/>
                <a:gd name="connsiteX4" fmla="*/ 1204253 w 1337265"/>
                <a:gd name="connsiteY4" fmla="*/ 6711601 h 6880860"/>
                <a:gd name="connsiteX5" fmla="*/ 1337265 w 1337265"/>
                <a:gd name="connsiteY5" fmla="*/ 6880860 h 6880860"/>
                <a:gd name="connsiteX6" fmla="*/ 1191931 w 1337265"/>
                <a:gd name="connsiteY6" fmla="*/ 6880860 h 6880860"/>
                <a:gd name="connsiteX7" fmla="*/ 1112661 w 1337265"/>
                <a:gd name="connsiteY7" fmla="*/ 6779988 h 6880860"/>
                <a:gd name="connsiteX8" fmla="*/ 0 w 1337265"/>
                <a:gd name="connsiteY8" fmla="*/ 3429000 h 6880860"/>
                <a:gd name="connsiteX9" fmla="*/ 1112661 w 1337265"/>
                <a:gd name="connsiteY9" fmla="*/ 78012 h 6880860"/>
                <a:gd name="connsiteX10" fmla="*/ 1173967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173967" y="0"/>
                  </a:moveTo>
                  <a:lnTo>
                    <a:pt x="1319300" y="0"/>
                  </a:lnTo>
                  <a:lnTo>
                    <a:pt x="1204253" y="146399"/>
                  </a:lnTo>
                  <a:cubicBezTo>
                    <a:pt x="519693" y="1061765"/>
                    <a:pt x="114300" y="2198040"/>
                    <a:pt x="114300" y="3429000"/>
                  </a:cubicBezTo>
                  <a:cubicBezTo>
                    <a:pt x="114300" y="4659960"/>
                    <a:pt x="519693" y="5796235"/>
                    <a:pt x="1204253" y="6711601"/>
                  </a:cubicBezTo>
                  <a:lnTo>
                    <a:pt x="1337265" y="6880860"/>
                  </a:lnTo>
                  <a:lnTo>
                    <a:pt x="1191931" y="6880860"/>
                  </a:lnTo>
                  <a:lnTo>
                    <a:pt x="1112661" y="6779988"/>
                  </a:lnTo>
                  <a:cubicBezTo>
                    <a:pt x="413839" y="5845552"/>
                    <a:pt x="0" y="4685605"/>
                    <a:pt x="0" y="3429000"/>
                  </a:cubicBezTo>
                  <a:cubicBezTo>
                    <a:pt x="0" y="2172395"/>
                    <a:pt x="413839" y="1012448"/>
                    <a:pt x="1112661" y="78012"/>
                  </a:cubicBezTo>
                  <a:lnTo>
                    <a:pt x="11739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E0B7AF7-52C0-EB45-93DE-79DFF44F5AAE}"/>
                </a:ext>
              </a:extLst>
            </p:cNvPr>
            <p:cNvSpPr/>
            <p:nvPr userDrawn="1"/>
          </p:nvSpPr>
          <p:spPr>
            <a:xfrm>
              <a:off x="10359435" y="0"/>
              <a:ext cx="1337265" cy="6880860"/>
            </a:xfrm>
            <a:custGeom>
              <a:avLst/>
              <a:gdLst>
                <a:gd name="connsiteX0" fmla="*/ 17965 w 1337265"/>
                <a:gd name="connsiteY0" fmla="*/ 0 h 6880860"/>
                <a:gd name="connsiteX1" fmla="*/ 163299 w 1337265"/>
                <a:gd name="connsiteY1" fmla="*/ 0 h 6880860"/>
                <a:gd name="connsiteX2" fmla="*/ 224604 w 1337265"/>
                <a:gd name="connsiteY2" fmla="*/ 78012 h 6880860"/>
                <a:gd name="connsiteX3" fmla="*/ 1337265 w 1337265"/>
                <a:gd name="connsiteY3" fmla="*/ 3429000 h 6880860"/>
                <a:gd name="connsiteX4" fmla="*/ 224604 w 1337265"/>
                <a:gd name="connsiteY4" fmla="*/ 6779988 h 6880860"/>
                <a:gd name="connsiteX5" fmla="*/ 145334 w 1337265"/>
                <a:gd name="connsiteY5" fmla="*/ 6880860 h 6880860"/>
                <a:gd name="connsiteX6" fmla="*/ 0 w 1337265"/>
                <a:gd name="connsiteY6" fmla="*/ 6880860 h 6880860"/>
                <a:gd name="connsiteX7" fmla="*/ 133012 w 1337265"/>
                <a:gd name="connsiteY7" fmla="*/ 6711601 h 6880860"/>
                <a:gd name="connsiteX8" fmla="*/ 1222965 w 1337265"/>
                <a:gd name="connsiteY8" fmla="*/ 3429000 h 6880860"/>
                <a:gd name="connsiteX9" fmla="*/ 133012 w 1337265"/>
                <a:gd name="connsiteY9" fmla="*/ 146399 h 6880860"/>
                <a:gd name="connsiteX10" fmla="*/ 17965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7965" y="0"/>
                  </a:moveTo>
                  <a:lnTo>
                    <a:pt x="163299" y="0"/>
                  </a:lnTo>
                  <a:lnTo>
                    <a:pt x="224604" y="78012"/>
                  </a:lnTo>
                  <a:cubicBezTo>
                    <a:pt x="923426" y="1012448"/>
                    <a:pt x="1337265" y="2172395"/>
                    <a:pt x="1337265" y="3429000"/>
                  </a:cubicBezTo>
                  <a:cubicBezTo>
                    <a:pt x="1337265" y="4685605"/>
                    <a:pt x="923426" y="5845552"/>
                    <a:pt x="224604" y="6779988"/>
                  </a:cubicBezTo>
                  <a:lnTo>
                    <a:pt x="145334" y="6880860"/>
                  </a:lnTo>
                  <a:lnTo>
                    <a:pt x="0" y="6880860"/>
                  </a:lnTo>
                  <a:lnTo>
                    <a:pt x="133012" y="6711601"/>
                  </a:lnTo>
                  <a:cubicBezTo>
                    <a:pt x="817572" y="5796235"/>
                    <a:pt x="1222965" y="4659960"/>
                    <a:pt x="1222965" y="3429000"/>
                  </a:cubicBezTo>
                  <a:cubicBezTo>
                    <a:pt x="1222965" y="2198040"/>
                    <a:pt x="817572" y="1061765"/>
                    <a:pt x="133012" y="146399"/>
                  </a:cubicBezTo>
                  <a:lnTo>
                    <a:pt x="179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4/30/21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6E6D77-4CA3-764C-99E1-7D2CFE6B929E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155117-8A2A-414B-9598-C2919DF747DC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3838F88-99DE-9246-A83B-9C7DB6AE99EF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31FBA2-FD0D-7346-8941-4861923E15CF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22D5D5E-3339-5D47-9E1C-8897082672DB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3BE7267-458F-A141-8480-10E9FB55367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1A438B-57BE-F445-AFBB-BBB2270E9BB4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040C74AA-3663-2A49-AA62-C9207F22B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70AAE0-F405-8C4D-B2F2-BC73ABD2560F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C72AC8A-19AA-5641-88DA-414732A1A643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0FF4153-FE4A-204C-B4B4-F331F8058F73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910027-B57E-5C4C-B196-C2CF16EB6B83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4/30/21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896C11-7092-DD43-9676-23A81081B75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9FB8D4-533A-0C44-89B5-487470B0B82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42B0AB-C322-C14B-B2A1-E9F144473219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ABE4C7-7926-3949-9205-07E33FB2D2CE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B43F26-6C7C-4D43-9D1C-A0F792F54874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53D175F-F9D4-DD4E-81B9-495A2E867249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52D03A0-BBCF-2042-832A-8082F1377835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E2831508-70C2-2F43-998D-55CE4837B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32ACE3-4E65-6243-9416-19BFA39FD92C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A372105-F1CB-9149-A4B9-C151B3CCB9B4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AE2DDF3-5C18-5644-8994-8CD902656DE8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383F4E3-E6C1-BB40-90E6-290C140F9A07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4/30/21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C09A16-A6B6-E04E-A40A-F482C0A95C0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23D2B0-E152-D14D-8154-8DD47BD10DF3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3BEDF6-5ABA-3B42-99BB-4438813B1A4B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9CF8BE7-F2AC-AB4C-900F-F64D55111EFC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F4254B-D281-684E-BD0B-63AEC0AC197C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4/30/21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C09A16-A6B6-E04E-A40A-F482C0A95C0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5751389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84D173E-9054-4C40-98EA-A6EAC4D851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41" y="0"/>
            <a:ext cx="4270360" cy="6858001"/>
          </a:xfrm>
          <a:custGeom>
            <a:avLst/>
            <a:gdLst>
              <a:gd name="connsiteX0" fmla="*/ 1904091 w 4305219"/>
              <a:gd name="connsiteY0" fmla="*/ 0 h 6913983"/>
              <a:gd name="connsiteX1" fmla="*/ 4305219 w 4305219"/>
              <a:gd name="connsiteY1" fmla="*/ 0 h 6913983"/>
              <a:gd name="connsiteX2" fmla="*/ 4305219 w 4305219"/>
              <a:gd name="connsiteY2" fmla="*/ 6913983 h 6913983"/>
              <a:gd name="connsiteX3" fmla="*/ 1818156 w 4305219"/>
              <a:gd name="connsiteY3" fmla="*/ 6913983 h 6913983"/>
              <a:gd name="connsiteX4" fmla="*/ 1507580 w 4305219"/>
              <a:gd name="connsiteY4" fmla="*/ 6681739 h 6913983"/>
              <a:gd name="connsiteX5" fmla="*/ 0 w 4305219"/>
              <a:gd name="connsiteY5" fmla="*/ 3484983 h 6913983"/>
              <a:gd name="connsiteX6" fmla="*/ 1826504 w 4305219"/>
              <a:gd name="connsiteY6" fmla="*/ 49741 h 691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219" h="6913983">
                <a:moveTo>
                  <a:pt x="1904091" y="0"/>
                </a:moveTo>
                <a:lnTo>
                  <a:pt x="4305219" y="0"/>
                </a:lnTo>
                <a:lnTo>
                  <a:pt x="4305219" y="6913983"/>
                </a:lnTo>
                <a:lnTo>
                  <a:pt x="1818156" y="6913983"/>
                </a:lnTo>
                <a:lnTo>
                  <a:pt x="1507580" y="6681739"/>
                </a:lnTo>
                <a:cubicBezTo>
                  <a:pt x="586863" y="5921896"/>
                  <a:pt x="0" y="4771974"/>
                  <a:pt x="0" y="3484983"/>
                </a:cubicBezTo>
                <a:cubicBezTo>
                  <a:pt x="0" y="2054993"/>
                  <a:pt x="724522" y="794225"/>
                  <a:pt x="1826504" y="497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81322FE-E286-E344-B332-CF37E6CAD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2322728"/>
            <a:ext cx="5751389" cy="4032225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8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4/30/21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22" r:id="rId3"/>
    <p:sldLayoutId id="2147483708" r:id="rId4"/>
    <p:sldLayoutId id="2147483709" r:id="rId5"/>
    <p:sldLayoutId id="2147483716" r:id="rId6"/>
    <p:sldLayoutId id="2147483710" r:id="rId7"/>
    <p:sldLayoutId id="2147483724" r:id="rId8"/>
    <p:sldLayoutId id="2147483711" r:id="rId9"/>
    <p:sldLayoutId id="214748371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0278-9A9A-0F4E-BDCF-6351BE173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409" y="633620"/>
            <a:ext cx="10266447" cy="1514800"/>
          </a:xfrm>
        </p:spPr>
        <p:txBody>
          <a:bodyPr>
            <a:normAutofit/>
          </a:bodyPr>
          <a:lstStyle/>
          <a:p>
            <a:r>
              <a:rPr lang="en-US" sz="3000" dirty="0"/>
              <a:t>Data Classification: </a:t>
            </a:r>
            <a:br>
              <a:rPr lang="en-US" sz="3000" dirty="0"/>
            </a:br>
            <a:r>
              <a:rPr lang="en-US" sz="3000" dirty="0"/>
              <a:t>k Nearest Neighbor and Multilayer Perceptron Classifiers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F481B-9C2C-084A-8DF1-0582D2DA4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Thao cap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2D4DD-7BB5-4099-9566-D38C6AA28F24}"/>
              </a:ext>
            </a:extLst>
          </p:cNvPr>
          <p:cNvSpPr txBox="1"/>
          <p:nvPr/>
        </p:nvSpPr>
        <p:spPr>
          <a:xfrm>
            <a:off x="1669409" y="2467198"/>
            <a:ext cx="696286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Objectives:</a:t>
            </a:r>
          </a:p>
          <a:p>
            <a:pPr marL="176213" indent="-176213"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- Introduction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 marL="176213" indent="-176213"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- K-Nearest Neighbor (non-neural network approach)</a:t>
            </a:r>
          </a:p>
          <a:p>
            <a:pPr marL="176213" indent="-176213"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- Multilayer Perceptron (neural network approach)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- Results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- Conclusion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769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5E92FF3-22A4-4FE9-AB31-135862E4E977}"/>
              </a:ext>
            </a:extLst>
          </p:cNvPr>
          <p:cNvSpPr txBox="1">
            <a:spLocks/>
          </p:cNvSpPr>
          <p:nvPr/>
        </p:nvSpPr>
        <p:spPr>
          <a:xfrm>
            <a:off x="1097280" y="2120900"/>
            <a:ext cx="4639736" cy="37481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500" dirty="0"/>
              <a:t>2-dimensional dataset including training data, development data, and evaluation data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500" dirty="0"/>
              <a:t>Classify the data using 2 approaches: non-neural network approach and neural network approach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500" dirty="0"/>
              <a:t>Since our training and development data is relatively small and provided with labels, we choose supervised models to classify our data.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500" dirty="0" err="1"/>
              <a:t>Knn</a:t>
            </a:r>
            <a:r>
              <a:rPr lang="en-US" sz="1500" dirty="0"/>
              <a:t> and MLP are chosen  </a:t>
            </a:r>
          </a:p>
          <a:p>
            <a:pPr marL="0" indent="0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None/>
            </a:pPr>
            <a:endParaRPr lang="en-US" sz="1900" dirty="0"/>
          </a:p>
        </p:txBody>
      </p:sp>
      <p:pic>
        <p:nvPicPr>
          <p:cNvPr id="22" name="Picture 21" descr="Chart&#10;&#10;Description automatically generated">
            <a:extLst>
              <a:ext uri="{FF2B5EF4-FFF2-40B4-BE49-F238E27FC236}">
                <a16:creationId xmlns:a16="http://schemas.microsoft.com/office/drawing/2014/main" id="{830756FD-7334-497B-83FA-BD419834F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40" y="1247390"/>
            <a:ext cx="4818480" cy="3613859"/>
          </a:xfrm>
          <a:prstGeom prst="rect">
            <a:avLst/>
          </a:prstGeom>
          <a:noFill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B6C6BD0-EDC9-7C44-A414-B66D25E3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21817"/>
            <a:ext cx="10058400" cy="1369074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kern="1200" cap="all" spc="-50" baseline="0" dirty="0"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1DDECF6-B613-4816-B28B-682E8A644665}"/>
              </a:ext>
            </a:extLst>
          </p:cNvPr>
          <p:cNvSpPr txBox="1">
            <a:spLocks/>
          </p:cNvSpPr>
          <p:nvPr/>
        </p:nvSpPr>
        <p:spPr>
          <a:xfrm>
            <a:off x="6454986" y="4784910"/>
            <a:ext cx="4639736" cy="28220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500" dirty="0"/>
              <a:t>Figure 1: training data plot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19396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n example of kNN classification task with k = 5 | Download Scientific  Diagram">
            <a:extLst>
              <a:ext uri="{FF2B5EF4-FFF2-40B4-BE49-F238E27FC236}">
                <a16:creationId xmlns:a16="http://schemas.microsoft.com/office/drawing/2014/main" id="{1C4D8029-8D92-45B1-AAD6-FBA0A01ED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0" y="2791394"/>
            <a:ext cx="4639736" cy="240720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5E92FF3-22A4-4FE9-AB31-135862E4E977}"/>
              </a:ext>
            </a:extLst>
          </p:cNvPr>
          <p:cNvSpPr txBox="1">
            <a:spLocks/>
          </p:cNvSpPr>
          <p:nvPr/>
        </p:nvSpPr>
        <p:spPr>
          <a:xfrm>
            <a:off x="6126480" y="1701022"/>
            <a:ext cx="5059680" cy="405596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500" b="0" i="0" dirty="0">
                <a:effectLst/>
              </a:rPr>
              <a:t>A k-nearest-neighbor algorithm, often abbreviated k-</a:t>
            </a:r>
            <a:r>
              <a:rPr lang="en-US" sz="1500" b="0" i="0" dirty="0" err="1">
                <a:effectLst/>
              </a:rPr>
              <a:t>nn</a:t>
            </a:r>
            <a:r>
              <a:rPr lang="en-US" sz="1500" b="0" i="0" dirty="0">
                <a:effectLst/>
              </a:rPr>
              <a:t>, is an approach to data classification that estimates how likely a data point is to be a member of one group or the other depending on what group the data points nearest to it are in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15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500" dirty="0"/>
              <a:t>A majority vote is used to assign which class.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1500" b="0" i="0" dirty="0">
              <a:effectLst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15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15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B6C6BD0-EDC9-7C44-A414-B66D25E3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21817"/>
            <a:ext cx="10058400" cy="1369074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kern="1200" cap="all" spc="-50" baseline="0" dirty="0">
                <a:latin typeface="+mj-lt"/>
                <a:ea typeface="+mj-ea"/>
                <a:cs typeface="+mj-cs"/>
              </a:rPr>
              <a:t>K-Nearest neighbor: Algorithm</a:t>
            </a:r>
          </a:p>
        </p:txBody>
      </p:sp>
    </p:spTree>
    <p:extLst>
      <p:ext uri="{BB962C8B-B14F-4D97-AF65-F5344CB8AC3E}">
        <p14:creationId xmlns:p14="http://schemas.microsoft.com/office/powerpoint/2010/main" val="89912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5E92FF3-22A4-4FE9-AB31-135862E4E977}"/>
              </a:ext>
            </a:extLst>
          </p:cNvPr>
          <p:cNvSpPr txBox="1">
            <a:spLocks/>
          </p:cNvSpPr>
          <p:nvPr/>
        </p:nvSpPr>
        <p:spPr>
          <a:xfrm>
            <a:off x="6126480" y="1701022"/>
            <a:ext cx="5059680" cy="405596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500" b="0" i="0" dirty="0">
                <a:effectLst/>
              </a:rPr>
              <a:t>Parameters: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•"/>
            </a:pPr>
            <a:r>
              <a:rPr lang="en-US" sz="1500" dirty="0" err="1"/>
              <a:t>n</a:t>
            </a:r>
            <a:r>
              <a:rPr lang="en-US" sz="1500" b="0" i="0" dirty="0" err="1">
                <a:effectLst/>
              </a:rPr>
              <a:t>_neighbors</a:t>
            </a:r>
            <a:r>
              <a:rPr lang="en-US" sz="1500" dirty="0"/>
              <a:t>/k: Number of neighbors to use by default for </a:t>
            </a:r>
            <a:r>
              <a:rPr lang="en-US" sz="1500" dirty="0" err="1"/>
              <a:t>kneighbors</a:t>
            </a:r>
            <a:r>
              <a:rPr lang="en-US" sz="1500" dirty="0"/>
              <a:t> queries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•"/>
            </a:pPr>
            <a:r>
              <a:rPr lang="en-US" sz="1500" b="0" i="0" dirty="0">
                <a:effectLst/>
              </a:rPr>
              <a:t>Weights {uni</a:t>
            </a:r>
            <a:r>
              <a:rPr lang="en-US" sz="1500" dirty="0"/>
              <a:t>form, distance}: weight function used in prediction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•"/>
            </a:pPr>
            <a:r>
              <a:rPr lang="en-US" sz="1500" b="0" i="0" dirty="0">
                <a:effectLst/>
              </a:rPr>
              <a:t>Algorithm {</a:t>
            </a:r>
            <a:r>
              <a:rPr lang="en-US" sz="1500" b="0" i="0" dirty="0" err="1">
                <a:effectLst/>
              </a:rPr>
              <a:t>ball_tree</a:t>
            </a:r>
            <a:r>
              <a:rPr lang="en-US" sz="1500" dirty="0"/>
              <a:t>, </a:t>
            </a:r>
            <a:r>
              <a:rPr lang="en-US" sz="1500" dirty="0" err="1"/>
              <a:t>kd_tree</a:t>
            </a:r>
            <a:r>
              <a:rPr lang="en-US" sz="1500" dirty="0"/>
              <a:t>, brute}: algorithm used to compute the nearest neighbors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•"/>
            </a:pPr>
            <a:r>
              <a:rPr lang="en-US" sz="1500" dirty="0"/>
              <a:t>p {Manhattan, Euclidean}: power parameter for the </a:t>
            </a:r>
            <a:r>
              <a:rPr lang="en-US" sz="1500" dirty="0" err="1"/>
              <a:t>Minkowski</a:t>
            </a:r>
            <a:r>
              <a:rPr lang="en-US" sz="1500" dirty="0"/>
              <a:t> metric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15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500" dirty="0" err="1"/>
              <a:t>GridSearchCV</a:t>
            </a:r>
            <a:r>
              <a:rPr lang="en-US" sz="1500" dirty="0"/>
              <a:t> is used to tune the model. It helps to loop through predefined hyperparameters and fit the estimator (model)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500" dirty="0"/>
              <a:t>After finding error rate for k from range 1-200, we find k=108 has the smallest error rate on the training and development data.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15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15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1500" b="0" i="0" dirty="0">
              <a:effectLst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15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15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B6C6BD0-EDC9-7C44-A414-B66D25E3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7780"/>
            <a:ext cx="10058400" cy="1369074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kern="1200" cap="all" spc="-50" baseline="0" dirty="0">
                <a:latin typeface="+mj-lt"/>
                <a:ea typeface="+mj-ea"/>
                <a:cs typeface="+mj-cs"/>
              </a:rPr>
              <a:t>K-Nearest neighbor: TUNING</a:t>
            </a: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A8BE9B80-3CF8-4CB4-A1D0-75BFCE6E1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72" y="1447670"/>
            <a:ext cx="5283547" cy="396266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EFE3D7-2BC3-4373-9A79-9095878C3E2E}"/>
              </a:ext>
            </a:extLst>
          </p:cNvPr>
          <p:cNvSpPr txBox="1">
            <a:spLocks/>
          </p:cNvSpPr>
          <p:nvPr/>
        </p:nvSpPr>
        <p:spPr>
          <a:xfrm>
            <a:off x="872477" y="5410330"/>
            <a:ext cx="4639736" cy="28220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500" dirty="0"/>
              <a:t>Figure 2: Error rates vs k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68708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B6C6BD0-EDC9-7C44-A414-B66D25E3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22" y="7064"/>
            <a:ext cx="10058400" cy="1369074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kern="1200" cap="all" spc="-50" baseline="0" dirty="0">
                <a:latin typeface="+mj-lt"/>
                <a:ea typeface="+mj-ea"/>
                <a:cs typeface="+mj-cs"/>
              </a:rPr>
              <a:t>K-Nearest neighbor: RESULTS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0F310936-59BF-417D-B3FC-96FF6626F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99" y="2826320"/>
            <a:ext cx="2116943" cy="1587707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F6373679-7BFE-4B15-98AE-8A7F2F954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99" y="998040"/>
            <a:ext cx="2116943" cy="158770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C60797-0D58-4457-B6A6-BA3D559E389F}"/>
              </a:ext>
            </a:extLst>
          </p:cNvPr>
          <p:cNvCxnSpPr>
            <a:stCxn id="6" idx="3"/>
          </p:cNvCxnSpPr>
          <p:nvPr/>
        </p:nvCxnSpPr>
        <p:spPr>
          <a:xfrm flipV="1">
            <a:off x="2881342" y="1791893"/>
            <a:ext cx="5245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8ECA18-5181-4DD9-9446-D9A1BE6FF1FB}"/>
              </a:ext>
            </a:extLst>
          </p:cNvPr>
          <p:cNvCxnSpPr/>
          <p:nvPr/>
        </p:nvCxnSpPr>
        <p:spPr>
          <a:xfrm flipV="1">
            <a:off x="2881342" y="3495267"/>
            <a:ext cx="5245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08FF6640-2300-4EAC-9FBB-5EFC5F844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419" y="2826321"/>
            <a:ext cx="2121408" cy="1591056"/>
          </a:xfrm>
          <a:prstGeom prst="rect">
            <a:avLst/>
          </a:prstGeom>
        </p:spPr>
      </p:pic>
      <p:pic>
        <p:nvPicPr>
          <p:cNvPr id="14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29701A72-0C93-4F39-B115-BF97EF0C5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050" y="4840622"/>
            <a:ext cx="2121408" cy="1591057"/>
          </a:xfrm>
          <a:prstGeom prst="rect">
            <a:avLst/>
          </a:prstGeom>
        </p:spPr>
      </p:pic>
      <p:pic>
        <p:nvPicPr>
          <p:cNvPr id="16" name="Picture 15" descr="Chart&#10;&#10;Description automatically generated with medium confidence">
            <a:extLst>
              <a:ext uri="{FF2B5EF4-FFF2-40B4-BE49-F238E27FC236}">
                <a16:creationId xmlns:a16="http://schemas.microsoft.com/office/drawing/2014/main" id="{C972D57C-5F37-492F-9D8E-623BC631B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1419" y="935586"/>
            <a:ext cx="2121407" cy="1591056"/>
          </a:xfrm>
          <a:prstGeom prst="rect">
            <a:avLst/>
          </a:prstGeom>
        </p:spPr>
      </p:pic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CD311656-8A3B-4791-ABC3-7FEF24EAA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355343"/>
              </p:ext>
            </p:extLst>
          </p:nvPr>
        </p:nvGraphicFramePr>
        <p:xfrm>
          <a:off x="6644081" y="2485246"/>
          <a:ext cx="4446165" cy="13540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82055">
                  <a:extLst>
                    <a:ext uri="{9D8B030D-6E8A-4147-A177-3AD203B41FA5}">
                      <a16:colId xmlns:a16="http://schemas.microsoft.com/office/drawing/2014/main" val="3628234326"/>
                    </a:ext>
                  </a:extLst>
                </a:gridCol>
                <a:gridCol w="1482055">
                  <a:extLst>
                    <a:ext uri="{9D8B030D-6E8A-4147-A177-3AD203B41FA5}">
                      <a16:colId xmlns:a16="http://schemas.microsoft.com/office/drawing/2014/main" val="1083199451"/>
                    </a:ext>
                  </a:extLst>
                </a:gridCol>
                <a:gridCol w="1482055">
                  <a:extLst>
                    <a:ext uri="{9D8B030D-6E8A-4147-A177-3AD203B41FA5}">
                      <a16:colId xmlns:a16="http://schemas.microsoft.com/office/drawing/2014/main" val="1334118722"/>
                    </a:ext>
                  </a:extLst>
                </a:gridCol>
              </a:tblGrid>
              <a:tr h="495103">
                <a:tc>
                  <a:txBody>
                    <a:bodyPr/>
                    <a:lstStyle/>
                    <a:p>
                      <a:pPr algn="ctr"/>
                      <a:r>
                        <a:rPr lang="en-US" sz="1500" b="0" cap="all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train</a:t>
                      </a:r>
                    </a:p>
                  </a:txBody>
                  <a:tcPr marL="224212" marR="224212" marT="224212" marB="22421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all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Dev</a:t>
                      </a:r>
                    </a:p>
                  </a:txBody>
                  <a:tcPr marL="224212" marR="224212" marT="224212" marB="22421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all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eval</a:t>
                      </a:r>
                    </a:p>
                  </a:txBody>
                  <a:tcPr marL="224212" marR="224212" marT="224212" marB="22421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60608299"/>
                  </a:ext>
                </a:extLst>
              </a:tr>
              <a:tr h="553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25.62%</a:t>
                      </a:r>
                    </a:p>
                  </a:txBody>
                  <a:tcPr marL="224212" marR="224212" marT="224212" marB="224212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25.39%</a:t>
                      </a:r>
                    </a:p>
                  </a:txBody>
                  <a:tcPr marL="224212" marR="224212" marT="224212" marB="224212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67.32%</a:t>
                      </a:r>
                    </a:p>
                  </a:txBody>
                  <a:tcPr marL="224212" marR="224212" marT="224212" marB="224212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518332"/>
                  </a:ext>
                </a:extLst>
              </a:tr>
            </a:tbl>
          </a:graphicData>
        </a:graphic>
      </p:graphicFrame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6D19114-6BDB-4E11-85E5-74C8946EBDAF}"/>
              </a:ext>
            </a:extLst>
          </p:cNvPr>
          <p:cNvSpPr txBox="1">
            <a:spLocks/>
          </p:cNvSpPr>
          <p:nvPr/>
        </p:nvSpPr>
        <p:spPr>
          <a:xfrm>
            <a:off x="831513" y="2627593"/>
            <a:ext cx="4639736" cy="282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400" dirty="0"/>
              <a:t>Train ref and train </a:t>
            </a:r>
            <a:r>
              <a:rPr lang="en-US" sz="1400" dirty="0" err="1"/>
              <a:t>hyp</a:t>
            </a:r>
            <a:r>
              <a:rPr lang="en-US" sz="1400" dirty="0"/>
              <a:t> plots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670500F-FA9C-41FD-BAAA-83E21EF65914}"/>
              </a:ext>
            </a:extLst>
          </p:cNvPr>
          <p:cNvSpPr txBox="1">
            <a:spLocks/>
          </p:cNvSpPr>
          <p:nvPr/>
        </p:nvSpPr>
        <p:spPr>
          <a:xfrm>
            <a:off x="3421419" y="6486064"/>
            <a:ext cx="2049830" cy="282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400" dirty="0"/>
              <a:t>Eval </a:t>
            </a:r>
            <a:r>
              <a:rPr lang="en-US" sz="1400" dirty="0" err="1"/>
              <a:t>hyp</a:t>
            </a:r>
            <a:r>
              <a:rPr lang="en-US" sz="1400" dirty="0"/>
              <a:t> plots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3226368-A96A-48DC-80E9-7D051325422D}"/>
              </a:ext>
            </a:extLst>
          </p:cNvPr>
          <p:cNvSpPr txBox="1">
            <a:spLocks/>
          </p:cNvSpPr>
          <p:nvPr/>
        </p:nvSpPr>
        <p:spPr>
          <a:xfrm>
            <a:off x="912722" y="4485647"/>
            <a:ext cx="4639736" cy="282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400" dirty="0"/>
              <a:t>Dev ref and dev </a:t>
            </a:r>
            <a:r>
              <a:rPr lang="en-US" sz="1400" dirty="0" err="1"/>
              <a:t>hyp</a:t>
            </a:r>
            <a:r>
              <a:rPr lang="en-US" sz="1400" dirty="0"/>
              <a:t> plots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AD69A2B-978C-455A-8F5E-AA28B44F2136}"/>
              </a:ext>
            </a:extLst>
          </p:cNvPr>
          <p:cNvSpPr txBox="1">
            <a:spLocks/>
          </p:cNvSpPr>
          <p:nvPr/>
        </p:nvSpPr>
        <p:spPr>
          <a:xfrm>
            <a:off x="6547295" y="4021117"/>
            <a:ext cx="4639736" cy="28220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500" dirty="0"/>
              <a:t>Table 1: KNN error rates on different data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88581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5E92FF3-22A4-4FE9-AB31-135862E4E977}"/>
              </a:ext>
            </a:extLst>
          </p:cNvPr>
          <p:cNvSpPr txBox="1">
            <a:spLocks/>
          </p:cNvSpPr>
          <p:nvPr/>
        </p:nvSpPr>
        <p:spPr>
          <a:xfrm>
            <a:off x="6126480" y="1701022"/>
            <a:ext cx="5059680" cy="405596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1500" b="0" i="0" dirty="0">
              <a:effectLst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15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15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B6C6BD0-EDC9-7C44-A414-B66D25E3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21817"/>
            <a:ext cx="10058400" cy="1369074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kern="1200" cap="all" spc="-50" baseline="0" dirty="0">
                <a:latin typeface="+mj-lt"/>
                <a:ea typeface="+mj-ea"/>
                <a:cs typeface="+mj-cs"/>
              </a:rPr>
              <a:t>Multilayer perceptron: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2128C6A-8817-493C-96F3-2D4A7A5060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88586" y="1853422"/>
                <a:ext cx="6149974" cy="405596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Font typeface="Calibri" panose="020F0502020204030204" pitchFamily="34" charset="0"/>
                  <a:buNone/>
                </a:pPr>
                <a:r>
                  <a:rPr lang="en-US" sz="1500" dirty="0"/>
                  <a:t>Multi-layer Perceptron (MLP) </a:t>
                </a:r>
                <a:r>
                  <a:rPr lang="en-US" sz="1500" b="0" i="0" dirty="0">
                    <a:effectLst/>
                  </a:rPr>
                  <a:t>is a class of feedforward artificial neural network.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Font typeface="Calibri" panose="020F0502020204030204" pitchFamily="34" charset="0"/>
                  <a:buNone/>
                </a:pPr>
                <a:endParaRPr lang="en-US" sz="1500" dirty="0"/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1500" dirty="0"/>
                  <a:t>Multi-layer Perceptron (MLP) is a supervised learning algorithm that learns a function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500" dirty="0"/>
                  <a:t>by training on a dataset, where m is the number of dimensions for input and o is the number of dimensions for output.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Font typeface="Calibri" panose="020F0502020204030204" pitchFamily="34" charset="0"/>
                  <a:buNone/>
                </a:pPr>
                <a:r>
                  <a:rPr lang="en-US" sz="1500" dirty="0"/>
                  <a:t> MLP consists of one input layer, one output layer, and one or more non-linear layers, called hidden layers.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Font typeface="Calibri" panose="020F0502020204030204" pitchFamily="34" charset="0"/>
                  <a:buNone/>
                </a:pPr>
                <a:endParaRPr lang="en-US" sz="1500" dirty="0"/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Font typeface="Calibri" panose="020F0502020204030204" pitchFamily="34" charset="0"/>
                  <a:buNone/>
                </a:pPr>
                <a:endParaRPr lang="en-US" sz="1500" b="0" i="0" dirty="0">
                  <a:effectLst/>
                </a:endParaRPr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Font typeface="Calibri" panose="020F0502020204030204" pitchFamily="34" charset="0"/>
                  <a:buNone/>
                </a:pPr>
                <a:endParaRPr lang="en-US" sz="1500" dirty="0"/>
              </a:p>
              <a:p>
                <a:pPr marL="0" indent="0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Font typeface="Calibri" panose="020F0502020204030204" pitchFamily="34" charset="0"/>
                  <a:buNone/>
                </a:pPr>
                <a:endParaRPr lang="en-US" sz="15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2128C6A-8817-493C-96F3-2D4A7A506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586" y="1853422"/>
                <a:ext cx="6149974" cy="4055965"/>
              </a:xfrm>
              <a:prstGeom prst="rect">
                <a:avLst/>
              </a:prstGeom>
              <a:blipFill>
                <a:blip r:embed="rId2"/>
                <a:stretch>
                  <a:fillRect l="-1883" t="-752" r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9B814B6C-030E-413D-9BF5-709DA79049D0}"/>
              </a:ext>
            </a:extLst>
          </p:cNvPr>
          <p:cNvSpPr/>
          <p:nvPr/>
        </p:nvSpPr>
        <p:spPr>
          <a:xfrm>
            <a:off x="606098" y="3332749"/>
            <a:ext cx="250831" cy="2468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F735E7-F727-4913-AB52-939814C9C8F6}"/>
              </a:ext>
            </a:extLst>
          </p:cNvPr>
          <p:cNvSpPr/>
          <p:nvPr/>
        </p:nvSpPr>
        <p:spPr>
          <a:xfrm>
            <a:off x="1561750" y="2492928"/>
            <a:ext cx="250831" cy="246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56FBBE-F3EC-4515-B697-1EF29BE3C944}"/>
              </a:ext>
            </a:extLst>
          </p:cNvPr>
          <p:cNvSpPr/>
          <p:nvPr/>
        </p:nvSpPr>
        <p:spPr>
          <a:xfrm>
            <a:off x="579113" y="3948124"/>
            <a:ext cx="250831" cy="2468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DFE28C-E78B-45EC-91A6-8D9C04D11432}"/>
              </a:ext>
            </a:extLst>
          </p:cNvPr>
          <p:cNvSpPr/>
          <p:nvPr/>
        </p:nvSpPr>
        <p:spPr>
          <a:xfrm>
            <a:off x="1561749" y="2941152"/>
            <a:ext cx="250831" cy="246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2D5F56-A8E9-4D06-B27C-56745F0D553F}"/>
              </a:ext>
            </a:extLst>
          </p:cNvPr>
          <p:cNvSpPr/>
          <p:nvPr/>
        </p:nvSpPr>
        <p:spPr>
          <a:xfrm>
            <a:off x="1561749" y="3445176"/>
            <a:ext cx="250831" cy="246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0DF050-D13C-40E3-882A-E56664B092A8}"/>
              </a:ext>
            </a:extLst>
          </p:cNvPr>
          <p:cNvSpPr/>
          <p:nvPr/>
        </p:nvSpPr>
        <p:spPr>
          <a:xfrm>
            <a:off x="1553918" y="3871297"/>
            <a:ext cx="250831" cy="246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049329-CB1B-4C22-AC0D-407412C0BB85}"/>
              </a:ext>
            </a:extLst>
          </p:cNvPr>
          <p:cNvSpPr/>
          <p:nvPr/>
        </p:nvSpPr>
        <p:spPr>
          <a:xfrm>
            <a:off x="1553917" y="4319521"/>
            <a:ext cx="250831" cy="246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E74C98-DBC2-4FDF-9C8E-397725AF27F8}"/>
              </a:ext>
            </a:extLst>
          </p:cNvPr>
          <p:cNvSpPr/>
          <p:nvPr/>
        </p:nvSpPr>
        <p:spPr>
          <a:xfrm>
            <a:off x="1561749" y="5335273"/>
            <a:ext cx="250831" cy="246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E1CF0D-7096-4AED-AD23-86D63168C1FF}"/>
              </a:ext>
            </a:extLst>
          </p:cNvPr>
          <p:cNvSpPr txBox="1"/>
          <p:nvPr/>
        </p:nvSpPr>
        <p:spPr>
          <a:xfrm>
            <a:off x="1469050" y="4828611"/>
            <a:ext cx="43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87C5B4-E2F9-4A6C-A1DE-58134F87D9EF}"/>
              </a:ext>
            </a:extLst>
          </p:cNvPr>
          <p:cNvSpPr/>
          <p:nvPr/>
        </p:nvSpPr>
        <p:spPr>
          <a:xfrm>
            <a:off x="2368489" y="2492928"/>
            <a:ext cx="250831" cy="2468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5AA52A-32DD-4251-8E67-1CB06835A9E1}"/>
              </a:ext>
            </a:extLst>
          </p:cNvPr>
          <p:cNvSpPr/>
          <p:nvPr/>
        </p:nvSpPr>
        <p:spPr>
          <a:xfrm>
            <a:off x="2368488" y="2941152"/>
            <a:ext cx="250831" cy="2468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14168AA-F6A8-4892-9153-6A198DBC308E}"/>
              </a:ext>
            </a:extLst>
          </p:cNvPr>
          <p:cNvSpPr/>
          <p:nvPr/>
        </p:nvSpPr>
        <p:spPr>
          <a:xfrm>
            <a:off x="2368488" y="3445176"/>
            <a:ext cx="250831" cy="2468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04D28B-280D-4FF3-9DC8-FB88409561A4}"/>
              </a:ext>
            </a:extLst>
          </p:cNvPr>
          <p:cNvSpPr/>
          <p:nvPr/>
        </p:nvSpPr>
        <p:spPr>
          <a:xfrm>
            <a:off x="2360657" y="3871297"/>
            <a:ext cx="250831" cy="2468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52578F-CB1F-466A-B39C-0742CF46DD0C}"/>
              </a:ext>
            </a:extLst>
          </p:cNvPr>
          <p:cNvSpPr/>
          <p:nvPr/>
        </p:nvSpPr>
        <p:spPr>
          <a:xfrm>
            <a:off x="2360656" y="4319521"/>
            <a:ext cx="250831" cy="2468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E53B472-52A4-429B-9C69-9E1E4D48B209}"/>
              </a:ext>
            </a:extLst>
          </p:cNvPr>
          <p:cNvSpPr/>
          <p:nvPr/>
        </p:nvSpPr>
        <p:spPr>
          <a:xfrm>
            <a:off x="2368488" y="5335273"/>
            <a:ext cx="250831" cy="2468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845644-C77E-40B5-A43F-8711F347B48C}"/>
              </a:ext>
            </a:extLst>
          </p:cNvPr>
          <p:cNvSpPr txBox="1"/>
          <p:nvPr/>
        </p:nvSpPr>
        <p:spPr>
          <a:xfrm>
            <a:off x="2275789" y="4828611"/>
            <a:ext cx="43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E81237F-8CFE-47EA-9B78-432EB9C47E8B}"/>
              </a:ext>
            </a:extLst>
          </p:cNvPr>
          <p:cNvSpPr/>
          <p:nvPr/>
        </p:nvSpPr>
        <p:spPr>
          <a:xfrm>
            <a:off x="3146011" y="2493467"/>
            <a:ext cx="250831" cy="2468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1DB5FAA-B5AC-4055-9194-4AD02E7932DE}"/>
              </a:ext>
            </a:extLst>
          </p:cNvPr>
          <p:cNvSpPr/>
          <p:nvPr/>
        </p:nvSpPr>
        <p:spPr>
          <a:xfrm>
            <a:off x="3146010" y="2941691"/>
            <a:ext cx="250831" cy="2468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CA503CA-6F5B-4329-A0BD-9935A036E28E}"/>
              </a:ext>
            </a:extLst>
          </p:cNvPr>
          <p:cNvSpPr/>
          <p:nvPr/>
        </p:nvSpPr>
        <p:spPr>
          <a:xfrm>
            <a:off x="3146010" y="3445715"/>
            <a:ext cx="250831" cy="2468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EAA4A3-0D24-4D27-8F5B-7472C1375E17}"/>
              </a:ext>
            </a:extLst>
          </p:cNvPr>
          <p:cNvSpPr txBox="1"/>
          <p:nvPr/>
        </p:nvSpPr>
        <p:spPr>
          <a:xfrm>
            <a:off x="3053310" y="3810075"/>
            <a:ext cx="43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6003BFF-0407-4F4A-ADE9-8E09662DA0E8}"/>
              </a:ext>
            </a:extLst>
          </p:cNvPr>
          <p:cNvSpPr/>
          <p:nvPr/>
        </p:nvSpPr>
        <p:spPr>
          <a:xfrm>
            <a:off x="3146009" y="4339379"/>
            <a:ext cx="250831" cy="2468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363B132-F06B-44B6-A3EA-915CC17EF84F}"/>
              </a:ext>
            </a:extLst>
          </p:cNvPr>
          <p:cNvSpPr/>
          <p:nvPr/>
        </p:nvSpPr>
        <p:spPr>
          <a:xfrm>
            <a:off x="3824887" y="3692064"/>
            <a:ext cx="250831" cy="2468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5C8D5EB-D4EE-4B56-BF1A-12C06D1BAF5A}"/>
              </a:ext>
            </a:extLst>
          </p:cNvPr>
          <p:cNvSpPr/>
          <p:nvPr/>
        </p:nvSpPr>
        <p:spPr>
          <a:xfrm>
            <a:off x="3824886" y="4140288"/>
            <a:ext cx="250831" cy="2468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EC18206-1532-4514-B2C4-01A3020A3608}"/>
              </a:ext>
            </a:extLst>
          </p:cNvPr>
          <p:cNvSpPr/>
          <p:nvPr/>
        </p:nvSpPr>
        <p:spPr>
          <a:xfrm>
            <a:off x="3824886" y="4644312"/>
            <a:ext cx="250831" cy="2468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4A3EB8-C0AB-433A-97BA-653F46DA67D8}"/>
              </a:ext>
            </a:extLst>
          </p:cNvPr>
          <p:cNvCxnSpPr>
            <a:stCxn id="2" idx="6"/>
            <a:endCxn id="8" idx="2"/>
          </p:cNvCxnSpPr>
          <p:nvPr/>
        </p:nvCxnSpPr>
        <p:spPr>
          <a:xfrm flipV="1">
            <a:off x="856929" y="2616372"/>
            <a:ext cx="704821" cy="839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9E3F6B9-7EA7-444B-BC27-BA2247E62F5F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 flipV="1">
            <a:off x="856929" y="3064596"/>
            <a:ext cx="704820" cy="391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E180279-00F0-45F2-996A-5CADA39E188E}"/>
              </a:ext>
            </a:extLst>
          </p:cNvPr>
          <p:cNvCxnSpPr>
            <a:cxnSpLocks/>
            <a:stCxn id="2" idx="6"/>
            <a:endCxn id="13" idx="2"/>
          </p:cNvCxnSpPr>
          <p:nvPr/>
        </p:nvCxnSpPr>
        <p:spPr>
          <a:xfrm>
            <a:off x="856929" y="3456193"/>
            <a:ext cx="704820" cy="1124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7935ED9-A6B0-4F3F-8255-75AECC509D37}"/>
              </a:ext>
            </a:extLst>
          </p:cNvPr>
          <p:cNvCxnSpPr>
            <a:cxnSpLocks/>
            <a:stCxn id="2" idx="6"/>
            <a:endCxn id="14" idx="2"/>
          </p:cNvCxnSpPr>
          <p:nvPr/>
        </p:nvCxnSpPr>
        <p:spPr>
          <a:xfrm>
            <a:off x="856929" y="3456193"/>
            <a:ext cx="696989" cy="5385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7618B9-AA07-4813-B25F-7E3FAF45840D}"/>
              </a:ext>
            </a:extLst>
          </p:cNvPr>
          <p:cNvCxnSpPr>
            <a:cxnSpLocks/>
            <a:stCxn id="2" idx="6"/>
            <a:endCxn id="15" idx="2"/>
          </p:cNvCxnSpPr>
          <p:nvPr/>
        </p:nvCxnSpPr>
        <p:spPr>
          <a:xfrm>
            <a:off x="856929" y="3456193"/>
            <a:ext cx="696988" cy="9867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0C97863-0D05-40DA-B711-EC06DE96AC64}"/>
              </a:ext>
            </a:extLst>
          </p:cNvPr>
          <p:cNvCxnSpPr>
            <a:cxnSpLocks/>
            <a:stCxn id="2" idx="6"/>
            <a:endCxn id="16" idx="2"/>
          </p:cNvCxnSpPr>
          <p:nvPr/>
        </p:nvCxnSpPr>
        <p:spPr>
          <a:xfrm>
            <a:off x="856929" y="3456193"/>
            <a:ext cx="704820" cy="2002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A09F5D8-DE12-498E-B73E-D70BB97818F5}"/>
              </a:ext>
            </a:extLst>
          </p:cNvPr>
          <p:cNvCxnSpPr>
            <a:cxnSpLocks/>
            <a:stCxn id="10" idx="6"/>
            <a:endCxn id="8" idx="2"/>
          </p:cNvCxnSpPr>
          <p:nvPr/>
        </p:nvCxnSpPr>
        <p:spPr>
          <a:xfrm flipV="1">
            <a:off x="829944" y="2616372"/>
            <a:ext cx="731806" cy="14551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2541242-9381-4018-93E9-EAA95584B78F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829944" y="3064596"/>
            <a:ext cx="731805" cy="10069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47CFA52-73BF-46B1-B85D-3A25257E864F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 flipV="1">
            <a:off x="829944" y="3568620"/>
            <a:ext cx="731805" cy="502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A038F89-F2A4-4B3D-8FC6-EB44ACE82050}"/>
              </a:ext>
            </a:extLst>
          </p:cNvPr>
          <p:cNvCxnSpPr>
            <a:cxnSpLocks/>
            <a:stCxn id="10" idx="6"/>
            <a:endCxn id="14" idx="2"/>
          </p:cNvCxnSpPr>
          <p:nvPr/>
        </p:nvCxnSpPr>
        <p:spPr>
          <a:xfrm flipV="1">
            <a:off x="829944" y="3994741"/>
            <a:ext cx="723974" cy="768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670A5E2-352B-4F8D-B42E-80BEE608B1AA}"/>
              </a:ext>
            </a:extLst>
          </p:cNvPr>
          <p:cNvCxnSpPr>
            <a:cxnSpLocks/>
            <a:stCxn id="10" idx="6"/>
            <a:endCxn id="15" idx="2"/>
          </p:cNvCxnSpPr>
          <p:nvPr/>
        </p:nvCxnSpPr>
        <p:spPr>
          <a:xfrm>
            <a:off x="829944" y="4071568"/>
            <a:ext cx="723973" cy="371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A40132A-5559-4EDF-AAB1-0A68014BC713}"/>
              </a:ext>
            </a:extLst>
          </p:cNvPr>
          <p:cNvCxnSpPr>
            <a:cxnSpLocks/>
            <a:stCxn id="10" idx="6"/>
            <a:endCxn id="16" idx="2"/>
          </p:cNvCxnSpPr>
          <p:nvPr/>
        </p:nvCxnSpPr>
        <p:spPr>
          <a:xfrm>
            <a:off x="829944" y="4071568"/>
            <a:ext cx="731805" cy="13871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FDCD382-7DA0-4E43-A2DC-518F6C0A1886}"/>
              </a:ext>
            </a:extLst>
          </p:cNvPr>
          <p:cNvCxnSpPr>
            <a:cxnSpLocks/>
            <a:stCxn id="8" idx="6"/>
            <a:endCxn id="17" idx="2"/>
          </p:cNvCxnSpPr>
          <p:nvPr/>
        </p:nvCxnSpPr>
        <p:spPr>
          <a:xfrm>
            <a:off x="1812581" y="2616372"/>
            <a:ext cx="5559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092B5EA-E32B-435D-94AA-139084E38BA3}"/>
              </a:ext>
            </a:extLst>
          </p:cNvPr>
          <p:cNvCxnSpPr>
            <a:cxnSpLocks/>
            <a:stCxn id="8" idx="6"/>
            <a:endCxn id="18" idx="2"/>
          </p:cNvCxnSpPr>
          <p:nvPr/>
        </p:nvCxnSpPr>
        <p:spPr>
          <a:xfrm>
            <a:off x="1812581" y="2616372"/>
            <a:ext cx="555907" cy="4482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C91B49B-FA26-4A68-8AAB-FFD49C0B3E2E}"/>
              </a:ext>
            </a:extLst>
          </p:cNvPr>
          <p:cNvCxnSpPr>
            <a:cxnSpLocks/>
            <a:stCxn id="8" idx="6"/>
            <a:endCxn id="19" idx="2"/>
          </p:cNvCxnSpPr>
          <p:nvPr/>
        </p:nvCxnSpPr>
        <p:spPr>
          <a:xfrm>
            <a:off x="1812581" y="2616372"/>
            <a:ext cx="555907" cy="952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8918CC4-6224-480C-BAA0-F4F616EC8682}"/>
              </a:ext>
            </a:extLst>
          </p:cNvPr>
          <p:cNvCxnSpPr>
            <a:cxnSpLocks/>
            <a:stCxn id="8" idx="6"/>
            <a:endCxn id="20" idx="2"/>
          </p:cNvCxnSpPr>
          <p:nvPr/>
        </p:nvCxnSpPr>
        <p:spPr>
          <a:xfrm>
            <a:off x="1812581" y="2616372"/>
            <a:ext cx="548076" cy="137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F749943-217C-4F9E-B514-899146B28ADA}"/>
              </a:ext>
            </a:extLst>
          </p:cNvPr>
          <p:cNvCxnSpPr>
            <a:cxnSpLocks/>
            <a:stCxn id="8" idx="6"/>
            <a:endCxn id="22" idx="2"/>
          </p:cNvCxnSpPr>
          <p:nvPr/>
        </p:nvCxnSpPr>
        <p:spPr>
          <a:xfrm>
            <a:off x="1812581" y="2616372"/>
            <a:ext cx="548075" cy="1826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C33DBE0-7A64-4D11-820A-1896FD76F144}"/>
              </a:ext>
            </a:extLst>
          </p:cNvPr>
          <p:cNvCxnSpPr>
            <a:cxnSpLocks/>
            <a:stCxn id="8" idx="6"/>
            <a:endCxn id="23" idx="2"/>
          </p:cNvCxnSpPr>
          <p:nvPr/>
        </p:nvCxnSpPr>
        <p:spPr>
          <a:xfrm>
            <a:off x="1812581" y="2616372"/>
            <a:ext cx="555907" cy="28423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59B6C65-A752-4A74-97B1-EC6DAA3188F8}"/>
              </a:ext>
            </a:extLst>
          </p:cNvPr>
          <p:cNvCxnSpPr>
            <a:cxnSpLocks/>
            <a:stCxn id="12" idx="6"/>
            <a:endCxn id="17" idx="2"/>
          </p:cNvCxnSpPr>
          <p:nvPr/>
        </p:nvCxnSpPr>
        <p:spPr>
          <a:xfrm flipV="1">
            <a:off x="1812580" y="2616372"/>
            <a:ext cx="555909" cy="4482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E417008-03C6-44A1-B586-1149B98814C4}"/>
              </a:ext>
            </a:extLst>
          </p:cNvPr>
          <p:cNvCxnSpPr>
            <a:cxnSpLocks/>
            <a:stCxn id="12" idx="6"/>
            <a:endCxn id="18" idx="2"/>
          </p:cNvCxnSpPr>
          <p:nvPr/>
        </p:nvCxnSpPr>
        <p:spPr>
          <a:xfrm>
            <a:off x="1812580" y="3064596"/>
            <a:ext cx="5559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03BC57F-D24F-4E86-B3E4-E61FA03B67FB}"/>
              </a:ext>
            </a:extLst>
          </p:cNvPr>
          <p:cNvCxnSpPr>
            <a:cxnSpLocks/>
            <a:stCxn id="12" idx="6"/>
            <a:endCxn id="19" idx="2"/>
          </p:cNvCxnSpPr>
          <p:nvPr/>
        </p:nvCxnSpPr>
        <p:spPr>
          <a:xfrm>
            <a:off x="1812580" y="3064596"/>
            <a:ext cx="555908" cy="504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94F10B3-5FEA-43C1-A493-E2FEE4B1AED5}"/>
              </a:ext>
            </a:extLst>
          </p:cNvPr>
          <p:cNvCxnSpPr>
            <a:cxnSpLocks/>
            <a:stCxn id="12" idx="6"/>
            <a:endCxn id="20" idx="2"/>
          </p:cNvCxnSpPr>
          <p:nvPr/>
        </p:nvCxnSpPr>
        <p:spPr>
          <a:xfrm>
            <a:off x="1812580" y="3064596"/>
            <a:ext cx="548077" cy="9301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258A74A-BFF7-4984-9172-D53666AC1C9D}"/>
              </a:ext>
            </a:extLst>
          </p:cNvPr>
          <p:cNvCxnSpPr>
            <a:cxnSpLocks/>
            <a:stCxn id="12" idx="6"/>
            <a:endCxn id="22" idx="2"/>
          </p:cNvCxnSpPr>
          <p:nvPr/>
        </p:nvCxnSpPr>
        <p:spPr>
          <a:xfrm>
            <a:off x="1812580" y="3064596"/>
            <a:ext cx="548076" cy="137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72009E8-143D-4E65-BC89-4D32FE751036}"/>
              </a:ext>
            </a:extLst>
          </p:cNvPr>
          <p:cNvCxnSpPr>
            <a:cxnSpLocks/>
            <a:stCxn id="12" idx="6"/>
            <a:endCxn id="23" idx="2"/>
          </p:cNvCxnSpPr>
          <p:nvPr/>
        </p:nvCxnSpPr>
        <p:spPr>
          <a:xfrm>
            <a:off x="1812580" y="3064596"/>
            <a:ext cx="555908" cy="23941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4571FED-E24F-46DD-811D-0460A23AD5F2}"/>
              </a:ext>
            </a:extLst>
          </p:cNvPr>
          <p:cNvCxnSpPr>
            <a:cxnSpLocks/>
            <a:stCxn id="13" idx="6"/>
            <a:endCxn id="19" idx="2"/>
          </p:cNvCxnSpPr>
          <p:nvPr/>
        </p:nvCxnSpPr>
        <p:spPr>
          <a:xfrm>
            <a:off x="1812580" y="3568620"/>
            <a:ext cx="5559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CF3F97E-6F8F-4B71-AA2B-F8A5CE2EDCEF}"/>
              </a:ext>
            </a:extLst>
          </p:cNvPr>
          <p:cNvCxnSpPr>
            <a:cxnSpLocks/>
            <a:stCxn id="13" idx="6"/>
            <a:endCxn id="20" idx="2"/>
          </p:cNvCxnSpPr>
          <p:nvPr/>
        </p:nvCxnSpPr>
        <p:spPr>
          <a:xfrm>
            <a:off x="1812580" y="3568620"/>
            <a:ext cx="548077" cy="4261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467B803-6585-4D93-AFB1-2F0B7E04EF71}"/>
              </a:ext>
            </a:extLst>
          </p:cNvPr>
          <p:cNvCxnSpPr>
            <a:cxnSpLocks/>
            <a:stCxn id="13" idx="6"/>
            <a:endCxn id="22" idx="2"/>
          </p:cNvCxnSpPr>
          <p:nvPr/>
        </p:nvCxnSpPr>
        <p:spPr>
          <a:xfrm>
            <a:off x="1812580" y="3568620"/>
            <a:ext cx="548076" cy="8743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705440A-82CB-4FE2-83AC-FDA38EAA0DE3}"/>
              </a:ext>
            </a:extLst>
          </p:cNvPr>
          <p:cNvCxnSpPr>
            <a:cxnSpLocks/>
            <a:stCxn id="13" idx="6"/>
            <a:endCxn id="23" idx="2"/>
          </p:cNvCxnSpPr>
          <p:nvPr/>
        </p:nvCxnSpPr>
        <p:spPr>
          <a:xfrm>
            <a:off x="1812580" y="3568620"/>
            <a:ext cx="555908" cy="18900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82EA283-E0ED-4E8D-9F98-AEAC7FE895C7}"/>
              </a:ext>
            </a:extLst>
          </p:cNvPr>
          <p:cNvCxnSpPr>
            <a:cxnSpLocks/>
            <a:stCxn id="13" idx="6"/>
            <a:endCxn id="18" idx="2"/>
          </p:cNvCxnSpPr>
          <p:nvPr/>
        </p:nvCxnSpPr>
        <p:spPr>
          <a:xfrm flipV="1">
            <a:off x="1812580" y="3064596"/>
            <a:ext cx="555908" cy="504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8EB46C6-B854-450C-B4B5-EBDA9373AA3E}"/>
              </a:ext>
            </a:extLst>
          </p:cNvPr>
          <p:cNvCxnSpPr>
            <a:cxnSpLocks/>
            <a:stCxn id="13" idx="6"/>
            <a:endCxn id="17" idx="2"/>
          </p:cNvCxnSpPr>
          <p:nvPr/>
        </p:nvCxnSpPr>
        <p:spPr>
          <a:xfrm flipV="1">
            <a:off x="1812580" y="2616372"/>
            <a:ext cx="555909" cy="952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6D72342A-3811-4166-8BEA-95E4E6C95EE2}"/>
              </a:ext>
            </a:extLst>
          </p:cNvPr>
          <p:cNvCxnSpPr>
            <a:cxnSpLocks/>
            <a:stCxn id="14" idx="6"/>
            <a:endCxn id="17" idx="2"/>
          </p:cNvCxnSpPr>
          <p:nvPr/>
        </p:nvCxnSpPr>
        <p:spPr>
          <a:xfrm flipV="1">
            <a:off x="1804749" y="2616372"/>
            <a:ext cx="563740" cy="137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52E01A0-DC20-4D95-8607-F82D5D177711}"/>
              </a:ext>
            </a:extLst>
          </p:cNvPr>
          <p:cNvCxnSpPr>
            <a:cxnSpLocks/>
            <a:stCxn id="14" idx="6"/>
            <a:endCxn id="18" idx="2"/>
          </p:cNvCxnSpPr>
          <p:nvPr/>
        </p:nvCxnSpPr>
        <p:spPr>
          <a:xfrm flipV="1">
            <a:off x="1804749" y="3064596"/>
            <a:ext cx="563739" cy="9301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97C93C77-6283-4134-99E5-31308E76161B}"/>
              </a:ext>
            </a:extLst>
          </p:cNvPr>
          <p:cNvCxnSpPr>
            <a:cxnSpLocks/>
            <a:stCxn id="14" idx="6"/>
            <a:endCxn id="19" idx="2"/>
          </p:cNvCxnSpPr>
          <p:nvPr/>
        </p:nvCxnSpPr>
        <p:spPr>
          <a:xfrm flipV="1">
            <a:off x="1804749" y="3568620"/>
            <a:ext cx="563739" cy="4261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2E2EFA8-8651-417B-B052-64ECC80C4AA3}"/>
              </a:ext>
            </a:extLst>
          </p:cNvPr>
          <p:cNvCxnSpPr>
            <a:cxnSpLocks/>
            <a:stCxn id="14" idx="6"/>
            <a:endCxn id="20" idx="2"/>
          </p:cNvCxnSpPr>
          <p:nvPr/>
        </p:nvCxnSpPr>
        <p:spPr>
          <a:xfrm>
            <a:off x="1804749" y="3994741"/>
            <a:ext cx="5559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7492C30-F3A7-4618-9783-FC8A0D1A456B}"/>
              </a:ext>
            </a:extLst>
          </p:cNvPr>
          <p:cNvCxnSpPr>
            <a:cxnSpLocks/>
            <a:stCxn id="14" idx="6"/>
            <a:endCxn id="22" idx="2"/>
          </p:cNvCxnSpPr>
          <p:nvPr/>
        </p:nvCxnSpPr>
        <p:spPr>
          <a:xfrm>
            <a:off x="1804749" y="3994741"/>
            <a:ext cx="555907" cy="4482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DFE6279-1762-42B4-8DBC-AD9C8D2F409F}"/>
              </a:ext>
            </a:extLst>
          </p:cNvPr>
          <p:cNvCxnSpPr>
            <a:cxnSpLocks/>
            <a:stCxn id="14" idx="6"/>
            <a:endCxn id="23" idx="2"/>
          </p:cNvCxnSpPr>
          <p:nvPr/>
        </p:nvCxnSpPr>
        <p:spPr>
          <a:xfrm>
            <a:off x="1804749" y="3994741"/>
            <a:ext cx="563739" cy="1463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5EEDE00-E5C8-4D5C-86D6-7982B0A09D13}"/>
              </a:ext>
            </a:extLst>
          </p:cNvPr>
          <p:cNvCxnSpPr>
            <a:cxnSpLocks/>
            <a:stCxn id="15" idx="6"/>
            <a:endCxn id="17" idx="2"/>
          </p:cNvCxnSpPr>
          <p:nvPr/>
        </p:nvCxnSpPr>
        <p:spPr>
          <a:xfrm flipV="1">
            <a:off x="1804748" y="2616372"/>
            <a:ext cx="563741" cy="1826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027487D9-58C4-422B-80C4-2C61F970BF61}"/>
              </a:ext>
            </a:extLst>
          </p:cNvPr>
          <p:cNvCxnSpPr>
            <a:cxnSpLocks/>
            <a:stCxn id="15" idx="6"/>
            <a:endCxn id="18" idx="2"/>
          </p:cNvCxnSpPr>
          <p:nvPr/>
        </p:nvCxnSpPr>
        <p:spPr>
          <a:xfrm flipV="1">
            <a:off x="1804748" y="3064596"/>
            <a:ext cx="563740" cy="137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CE23DCA-438B-4478-8900-85B622D5FFCB}"/>
              </a:ext>
            </a:extLst>
          </p:cNvPr>
          <p:cNvCxnSpPr>
            <a:cxnSpLocks/>
            <a:stCxn id="15" idx="6"/>
            <a:endCxn id="19" idx="2"/>
          </p:cNvCxnSpPr>
          <p:nvPr/>
        </p:nvCxnSpPr>
        <p:spPr>
          <a:xfrm flipV="1">
            <a:off x="1804748" y="3568620"/>
            <a:ext cx="563740" cy="8743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3D478B51-27F5-49FF-8629-1BEC490E5198}"/>
              </a:ext>
            </a:extLst>
          </p:cNvPr>
          <p:cNvCxnSpPr>
            <a:cxnSpLocks/>
            <a:stCxn id="15" idx="6"/>
            <a:endCxn id="20" idx="2"/>
          </p:cNvCxnSpPr>
          <p:nvPr/>
        </p:nvCxnSpPr>
        <p:spPr>
          <a:xfrm flipV="1">
            <a:off x="1804748" y="3994741"/>
            <a:ext cx="555909" cy="4482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3DB8876D-A2E1-4EE5-8292-1FC2E64C7DBC}"/>
              </a:ext>
            </a:extLst>
          </p:cNvPr>
          <p:cNvCxnSpPr>
            <a:cxnSpLocks/>
            <a:stCxn id="15" idx="6"/>
            <a:endCxn id="22" idx="2"/>
          </p:cNvCxnSpPr>
          <p:nvPr/>
        </p:nvCxnSpPr>
        <p:spPr>
          <a:xfrm>
            <a:off x="1804748" y="4442965"/>
            <a:ext cx="5559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85538DE-7361-4CE7-A751-5F1E5564445B}"/>
              </a:ext>
            </a:extLst>
          </p:cNvPr>
          <p:cNvCxnSpPr>
            <a:cxnSpLocks/>
            <a:stCxn id="15" idx="6"/>
            <a:endCxn id="23" idx="2"/>
          </p:cNvCxnSpPr>
          <p:nvPr/>
        </p:nvCxnSpPr>
        <p:spPr>
          <a:xfrm>
            <a:off x="1804748" y="4442965"/>
            <a:ext cx="563740" cy="1015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E53DBA64-EF21-4388-ADB0-3DC1277D250E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 flipV="1">
            <a:off x="1812580" y="2616372"/>
            <a:ext cx="555909" cy="28423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39EA423D-8DF4-4E2F-A20E-9389ED936C2E}"/>
              </a:ext>
            </a:extLst>
          </p:cNvPr>
          <p:cNvCxnSpPr>
            <a:cxnSpLocks/>
            <a:stCxn id="16" idx="6"/>
            <a:endCxn id="18" idx="2"/>
          </p:cNvCxnSpPr>
          <p:nvPr/>
        </p:nvCxnSpPr>
        <p:spPr>
          <a:xfrm flipV="1">
            <a:off x="1812580" y="3064596"/>
            <a:ext cx="555908" cy="23941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7B630CC4-6329-4BCC-8B8D-20664289804C}"/>
              </a:ext>
            </a:extLst>
          </p:cNvPr>
          <p:cNvCxnSpPr>
            <a:cxnSpLocks/>
            <a:stCxn id="16" idx="6"/>
            <a:endCxn id="19" idx="2"/>
          </p:cNvCxnSpPr>
          <p:nvPr/>
        </p:nvCxnSpPr>
        <p:spPr>
          <a:xfrm flipV="1">
            <a:off x="1812580" y="3568620"/>
            <a:ext cx="555908" cy="18900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FBEDB516-94F6-4ECA-A602-2275EC9CD2CB}"/>
              </a:ext>
            </a:extLst>
          </p:cNvPr>
          <p:cNvCxnSpPr>
            <a:cxnSpLocks/>
            <a:stCxn id="16" idx="6"/>
            <a:endCxn id="20" idx="2"/>
          </p:cNvCxnSpPr>
          <p:nvPr/>
        </p:nvCxnSpPr>
        <p:spPr>
          <a:xfrm flipV="1">
            <a:off x="1812580" y="3994741"/>
            <a:ext cx="548077" cy="1463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0BEF72FD-2039-470C-A9DD-B1ED535A81D7}"/>
              </a:ext>
            </a:extLst>
          </p:cNvPr>
          <p:cNvCxnSpPr>
            <a:cxnSpLocks/>
            <a:stCxn id="16" idx="6"/>
            <a:endCxn id="22" idx="2"/>
          </p:cNvCxnSpPr>
          <p:nvPr/>
        </p:nvCxnSpPr>
        <p:spPr>
          <a:xfrm flipV="1">
            <a:off x="1812580" y="4442965"/>
            <a:ext cx="548076" cy="1015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4E069BFF-7D42-4685-A43F-7AE31E74EDD5}"/>
              </a:ext>
            </a:extLst>
          </p:cNvPr>
          <p:cNvCxnSpPr>
            <a:cxnSpLocks/>
            <a:stCxn id="16" idx="6"/>
            <a:endCxn id="23" idx="2"/>
          </p:cNvCxnSpPr>
          <p:nvPr/>
        </p:nvCxnSpPr>
        <p:spPr>
          <a:xfrm>
            <a:off x="1812580" y="5458717"/>
            <a:ext cx="5559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1138D3BC-6781-4175-BB26-B2FF60F37625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2622224" y="2616372"/>
            <a:ext cx="523787" cy="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92F217B0-CAFF-429D-84E4-C2F42BF71B32}"/>
              </a:ext>
            </a:extLst>
          </p:cNvPr>
          <p:cNvCxnSpPr>
            <a:cxnSpLocks/>
            <a:stCxn id="17" idx="6"/>
            <a:endCxn id="27" idx="2"/>
          </p:cNvCxnSpPr>
          <p:nvPr/>
        </p:nvCxnSpPr>
        <p:spPr>
          <a:xfrm>
            <a:off x="2619320" y="2616372"/>
            <a:ext cx="526690" cy="448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48F3658-2192-4199-886C-4C761F058F11}"/>
              </a:ext>
            </a:extLst>
          </p:cNvPr>
          <p:cNvCxnSpPr>
            <a:cxnSpLocks/>
            <a:stCxn id="17" idx="6"/>
            <a:endCxn id="28" idx="2"/>
          </p:cNvCxnSpPr>
          <p:nvPr/>
        </p:nvCxnSpPr>
        <p:spPr>
          <a:xfrm>
            <a:off x="2619320" y="2616372"/>
            <a:ext cx="526690" cy="952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D454F6EF-2477-48F1-86F8-26724A386198}"/>
              </a:ext>
            </a:extLst>
          </p:cNvPr>
          <p:cNvCxnSpPr>
            <a:cxnSpLocks/>
            <a:stCxn id="17" idx="6"/>
            <a:endCxn id="30" idx="2"/>
          </p:cNvCxnSpPr>
          <p:nvPr/>
        </p:nvCxnSpPr>
        <p:spPr>
          <a:xfrm>
            <a:off x="2619320" y="2616372"/>
            <a:ext cx="526689" cy="1846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14B1D526-0C4D-4E93-BF2C-23BD6DEBD4E0}"/>
              </a:ext>
            </a:extLst>
          </p:cNvPr>
          <p:cNvCxnSpPr>
            <a:cxnSpLocks/>
            <a:stCxn id="18" idx="6"/>
            <a:endCxn id="26" idx="2"/>
          </p:cNvCxnSpPr>
          <p:nvPr/>
        </p:nvCxnSpPr>
        <p:spPr>
          <a:xfrm flipV="1">
            <a:off x="2619319" y="2616911"/>
            <a:ext cx="526692" cy="4476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E494CD58-051F-42CA-BFA8-D005CBB3EC46}"/>
              </a:ext>
            </a:extLst>
          </p:cNvPr>
          <p:cNvCxnSpPr>
            <a:cxnSpLocks/>
            <a:stCxn id="18" idx="6"/>
            <a:endCxn id="27" idx="2"/>
          </p:cNvCxnSpPr>
          <p:nvPr/>
        </p:nvCxnSpPr>
        <p:spPr>
          <a:xfrm>
            <a:off x="2619319" y="3064596"/>
            <a:ext cx="526691" cy="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EA11929C-1AA4-4D0F-A7B6-90A2C2612265}"/>
              </a:ext>
            </a:extLst>
          </p:cNvPr>
          <p:cNvCxnSpPr>
            <a:cxnSpLocks/>
            <a:stCxn id="18" idx="6"/>
            <a:endCxn id="28" idx="2"/>
          </p:cNvCxnSpPr>
          <p:nvPr/>
        </p:nvCxnSpPr>
        <p:spPr>
          <a:xfrm>
            <a:off x="2619319" y="3064596"/>
            <a:ext cx="526691" cy="5045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42B1A6E1-43EB-4BCD-A091-C8F5B05DF4FA}"/>
              </a:ext>
            </a:extLst>
          </p:cNvPr>
          <p:cNvCxnSpPr>
            <a:cxnSpLocks/>
            <a:stCxn id="30" idx="2"/>
            <a:endCxn id="18" idx="6"/>
          </p:cNvCxnSpPr>
          <p:nvPr/>
        </p:nvCxnSpPr>
        <p:spPr>
          <a:xfrm flipH="1" flipV="1">
            <a:off x="2619319" y="3064596"/>
            <a:ext cx="526690" cy="13982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D7E72E3-1161-415C-BCBC-DD95C2C1286E}"/>
              </a:ext>
            </a:extLst>
          </p:cNvPr>
          <p:cNvCxnSpPr>
            <a:cxnSpLocks/>
            <a:stCxn id="26" idx="2"/>
            <a:endCxn id="19" idx="6"/>
          </p:cNvCxnSpPr>
          <p:nvPr/>
        </p:nvCxnSpPr>
        <p:spPr>
          <a:xfrm flipH="1">
            <a:off x="2619319" y="2616911"/>
            <a:ext cx="526692" cy="9517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2FC6338C-6720-445E-918B-EE222E6F5EE4}"/>
              </a:ext>
            </a:extLst>
          </p:cNvPr>
          <p:cNvCxnSpPr>
            <a:cxnSpLocks/>
            <a:stCxn id="27" idx="2"/>
            <a:endCxn id="19" idx="6"/>
          </p:cNvCxnSpPr>
          <p:nvPr/>
        </p:nvCxnSpPr>
        <p:spPr>
          <a:xfrm flipH="1">
            <a:off x="2619319" y="3065135"/>
            <a:ext cx="526691" cy="5034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9AD9E19A-F30A-41FE-B590-422B61836528}"/>
              </a:ext>
            </a:extLst>
          </p:cNvPr>
          <p:cNvCxnSpPr>
            <a:cxnSpLocks/>
            <a:stCxn id="28" idx="2"/>
            <a:endCxn id="19" idx="6"/>
          </p:cNvCxnSpPr>
          <p:nvPr/>
        </p:nvCxnSpPr>
        <p:spPr>
          <a:xfrm flipH="1" flipV="1">
            <a:off x="2619319" y="3568620"/>
            <a:ext cx="526691" cy="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5D0DB67C-259B-4145-9C92-D734AF8C3A2B}"/>
              </a:ext>
            </a:extLst>
          </p:cNvPr>
          <p:cNvCxnSpPr>
            <a:cxnSpLocks/>
            <a:stCxn id="30" idx="2"/>
            <a:endCxn id="19" idx="6"/>
          </p:cNvCxnSpPr>
          <p:nvPr/>
        </p:nvCxnSpPr>
        <p:spPr>
          <a:xfrm flipH="1" flipV="1">
            <a:off x="2619319" y="3568620"/>
            <a:ext cx="526690" cy="8942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13EE0C8F-2992-4122-BCDC-9BD8D12F1EA9}"/>
              </a:ext>
            </a:extLst>
          </p:cNvPr>
          <p:cNvCxnSpPr>
            <a:cxnSpLocks/>
            <a:stCxn id="26" idx="2"/>
            <a:endCxn id="20" idx="6"/>
          </p:cNvCxnSpPr>
          <p:nvPr/>
        </p:nvCxnSpPr>
        <p:spPr>
          <a:xfrm flipH="1">
            <a:off x="2611488" y="2616911"/>
            <a:ext cx="534523" cy="13778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09F5A35D-81ED-4E26-BC65-94B552181967}"/>
              </a:ext>
            </a:extLst>
          </p:cNvPr>
          <p:cNvCxnSpPr>
            <a:cxnSpLocks/>
            <a:stCxn id="27" idx="2"/>
            <a:endCxn id="20" idx="6"/>
          </p:cNvCxnSpPr>
          <p:nvPr/>
        </p:nvCxnSpPr>
        <p:spPr>
          <a:xfrm flipH="1">
            <a:off x="2611488" y="3065135"/>
            <a:ext cx="534522" cy="9296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A287FB0E-8399-4080-B57E-37BEA4957A9C}"/>
              </a:ext>
            </a:extLst>
          </p:cNvPr>
          <p:cNvCxnSpPr>
            <a:cxnSpLocks/>
            <a:stCxn id="28" idx="2"/>
            <a:endCxn id="20" idx="6"/>
          </p:cNvCxnSpPr>
          <p:nvPr/>
        </p:nvCxnSpPr>
        <p:spPr>
          <a:xfrm flipH="1">
            <a:off x="2611488" y="3569159"/>
            <a:ext cx="534522" cy="4255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B064FEF1-2F7E-44F6-8BD6-7390752514E3}"/>
              </a:ext>
            </a:extLst>
          </p:cNvPr>
          <p:cNvCxnSpPr>
            <a:cxnSpLocks/>
            <a:stCxn id="30" idx="2"/>
            <a:endCxn id="20" idx="6"/>
          </p:cNvCxnSpPr>
          <p:nvPr/>
        </p:nvCxnSpPr>
        <p:spPr>
          <a:xfrm flipH="1" flipV="1">
            <a:off x="2611488" y="3994741"/>
            <a:ext cx="534521" cy="468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3736FDAE-1292-4872-8BA3-4DB81789BC97}"/>
              </a:ext>
            </a:extLst>
          </p:cNvPr>
          <p:cNvCxnSpPr>
            <a:cxnSpLocks/>
            <a:stCxn id="26" idx="2"/>
            <a:endCxn id="22" idx="6"/>
          </p:cNvCxnSpPr>
          <p:nvPr/>
        </p:nvCxnSpPr>
        <p:spPr>
          <a:xfrm flipH="1">
            <a:off x="2611487" y="2616911"/>
            <a:ext cx="534524" cy="18260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59EDC369-0E70-4754-AF98-99395576A195}"/>
              </a:ext>
            </a:extLst>
          </p:cNvPr>
          <p:cNvCxnSpPr>
            <a:cxnSpLocks/>
            <a:stCxn id="27" idx="2"/>
            <a:endCxn id="22" idx="6"/>
          </p:cNvCxnSpPr>
          <p:nvPr/>
        </p:nvCxnSpPr>
        <p:spPr>
          <a:xfrm flipH="1">
            <a:off x="2611487" y="3065135"/>
            <a:ext cx="534523" cy="13778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68AF0AAD-96CF-4A35-8377-D9E0C3259109}"/>
              </a:ext>
            </a:extLst>
          </p:cNvPr>
          <p:cNvCxnSpPr>
            <a:cxnSpLocks/>
            <a:stCxn id="28" idx="2"/>
            <a:endCxn id="22" idx="6"/>
          </p:cNvCxnSpPr>
          <p:nvPr/>
        </p:nvCxnSpPr>
        <p:spPr>
          <a:xfrm flipH="1">
            <a:off x="2611487" y="3569159"/>
            <a:ext cx="534523" cy="8738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FDE50A91-03F9-4673-AE46-A595B3C60833}"/>
              </a:ext>
            </a:extLst>
          </p:cNvPr>
          <p:cNvCxnSpPr>
            <a:cxnSpLocks/>
            <a:stCxn id="30" idx="2"/>
            <a:endCxn id="22" idx="6"/>
          </p:cNvCxnSpPr>
          <p:nvPr/>
        </p:nvCxnSpPr>
        <p:spPr>
          <a:xfrm flipH="1" flipV="1">
            <a:off x="2611487" y="4442965"/>
            <a:ext cx="534522" cy="198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1988A15E-985F-4191-9425-2D1C336F0E2C}"/>
              </a:ext>
            </a:extLst>
          </p:cNvPr>
          <p:cNvCxnSpPr>
            <a:cxnSpLocks/>
            <a:stCxn id="26" idx="6"/>
            <a:endCxn id="31" idx="2"/>
          </p:cNvCxnSpPr>
          <p:nvPr/>
        </p:nvCxnSpPr>
        <p:spPr>
          <a:xfrm>
            <a:off x="3396842" y="2616911"/>
            <a:ext cx="428045" cy="1198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8F202BE3-4034-44FC-8B81-869ABF97D49F}"/>
              </a:ext>
            </a:extLst>
          </p:cNvPr>
          <p:cNvCxnSpPr>
            <a:cxnSpLocks/>
            <a:stCxn id="26" idx="6"/>
            <a:endCxn id="32" idx="2"/>
          </p:cNvCxnSpPr>
          <p:nvPr/>
        </p:nvCxnSpPr>
        <p:spPr>
          <a:xfrm>
            <a:off x="3396842" y="2616911"/>
            <a:ext cx="428044" cy="1646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30AC5B97-5233-4065-9D72-17B08DA95318}"/>
              </a:ext>
            </a:extLst>
          </p:cNvPr>
          <p:cNvCxnSpPr>
            <a:cxnSpLocks/>
            <a:stCxn id="26" idx="6"/>
            <a:endCxn id="33" idx="2"/>
          </p:cNvCxnSpPr>
          <p:nvPr/>
        </p:nvCxnSpPr>
        <p:spPr>
          <a:xfrm>
            <a:off x="3396842" y="2616911"/>
            <a:ext cx="428044" cy="21508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EF2A99D1-B3DA-4209-9ACC-309A5E10B4C3}"/>
              </a:ext>
            </a:extLst>
          </p:cNvPr>
          <p:cNvCxnSpPr>
            <a:cxnSpLocks/>
            <a:stCxn id="27" idx="6"/>
            <a:endCxn id="31" idx="2"/>
          </p:cNvCxnSpPr>
          <p:nvPr/>
        </p:nvCxnSpPr>
        <p:spPr>
          <a:xfrm>
            <a:off x="3396841" y="3065135"/>
            <a:ext cx="428046" cy="7503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A119CFE1-EE31-441A-9433-A8DB91D153FD}"/>
              </a:ext>
            </a:extLst>
          </p:cNvPr>
          <p:cNvCxnSpPr>
            <a:cxnSpLocks/>
            <a:stCxn id="27" idx="6"/>
            <a:endCxn id="32" idx="2"/>
          </p:cNvCxnSpPr>
          <p:nvPr/>
        </p:nvCxnSpPr>
        <p:spPr>
          <a:xfrm>
            <a:off x="3396841" y="3065135"/>
            <a:ext cx="428045" cy="1198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8AEB5DBD-E1D0-4813-A5E1-3BF9CF836887}"/>
              </a:ext>
            </a:extLst>
          </p:cNvPr>
          <p:cNvCxnSpPr>
            <a:cxnSpLocks/>
            <a:stCxn id="27" idx="6"/>
            <a:endCxn id="33" idx="2"/>
          </p:cNvCxnSpPr>
          <p:nvPr/>
        </p:nvCxnSpPr>
        <p:spPr>
          <a:xfrm>
            <a:off x="3396841" y="3065135"/>
            <a:ext cx="428045" cy="17026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1850E04A-99E7-46D6-8239-149700563D08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>
            <a:off x="3396841" y="3569159"/>
            <a:ext cx="428046" cy="2463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72ECF6DA-C2BE-4F10-9D94-B185FA35D3FC}"/>
              </a:ext>
            </a:extLst>
          </p:cNvPr>
          <p:cNvCxnSpPr>
            <a:cxnSpLocks/>
            <a:stCxn id="28" idx="6"/>
            <a:endCxn id="32" idx="2"/>
          </p:cNvCxnSpPr>
          <p:nvPr/>
        </p:nvCxnSpPr>
        <p:spPr>
          <a:xfrm>
            <a:off x="3396841" y="3569159"/>
            <a:ext cx="428045" cy="6945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86B52965-512F-4ADA-B5D1-98A230ECBA11}"/>
              </a:ext>
            </a:extLst>
          </p:cNvPr>
          <p:cNvCxnSpPr>
            <a:cxnSpLocks/>
            <a:stCxn id="28" idx="6"/>
            <a:endCxn id="33" idx="2"/>
          </p:cNvCxnSpPr>
          <p:nvPr/>
        </p:nvCxnSpPr>
        <p:spPr>
          <a:xfrm>
            <a:off x="3396841" y="3569159"/>
            <a:ext cx="428045" cy="1198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8905C1E5-9393-46E3-8CF3-E3C84E22D55E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 flipV="1">
            <a:off x="3396840" y="3815508"/>
            <a:ext cx="428047" cy="6473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3A7BD913-0DDE-43C9-B276-C40DB2448950}"/>
              </a:ext>
            </a:extLst>
          </p:cNvPr>
          <p:cNvCxnSpPr>
            <a:cxnSpLocks/>
            <a:stCxn id="30" idx="6"/>
            <a:endCxn id="32" idx="2"/>
          </p:cNvCxnSpPr>
          <p:nvPr/>
        </p:nvCxnSpPr>
        <p:spPr>
          <a:xfrm flipV="1">
            <a:off x="3396840" y="4263732"/>
            <a:ext cx="428046" cy="1990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1CF5DE56-212A-417C-9B46-50DE13A6211E}"/>
              </a:ext>
            </a:extLst>
          </p:cNvPr>
          <p:cNvCxnSpPr>
            <a:cxnSpLocks/>
            <a:stCxn id="30" idx="6"/>
            <a:endCxn id="33" idx="2"/>
          </p:cNvCxnSpPr>
          <p:nvPr/>
        </p:nvCxnSpPr>
        <p:spPr>
          <a:xfrm>
            <a:off x="3396840" y="4462823"/>
            <a:ext cx="428046" cy="3049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BA34DFEF-81D3-4DED-803E-E23B94347366}"/>
              </a:ext>
            </a:extLst>
          </p:cNvPr>
          <p:cNvSpPr txBox="1"/>
          <p:nvPr/>
        </p:nvSpPr>
        <p:spPr>
          <a:xfrm>
            <a:off x="130338" y="2862750"/>
            <a:ext cx="913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Input layer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6CB2F6FD-3E3D-4F4F-B689-01C1AF2F4723}"/>
              </a:ext>
            </a:extLst>
          </p:cNvPr>
          <p:cNvSpPr txBox="1"/>
          <p:nvPr/>
        </p:nvSpPr>
        <p:spPr>
          <a:xfrm>
            <a:off x="1865091" y="2172083"/>
            <a:ext cx="1241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Hidden layers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C98D54AA-132A-4694-9327-F527D30E046D}"/>
              </a:ext>
            </a:extLst>
          </p:cNvPr>
          <p:cNvSpPr txBox="1"/>
          <p:nvPr/>
        </p:nvSpPr>
        <p:spPr>
          <a:xfrm>
            <a:off x="3672999" y="3222225"/>
            <a:ext cx="1247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Output layer</a:t>
            </a:r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1CE1D838-49F6-4843-9CB0-F18392D20805}"/>
              </a:ext>
            </a:extLst>
          </p:cNvPr>
          <p:cNvCxnSpPr>
            <a:cxnSpLocks/>
            <a:stCxn id="23" idx="6"/>
            <a:endCxn id="26" idx="2"/>
          </p:cNvCxnSpPr>
          <p:nvPr/>
        </p:nvCxnSpPr>
        <p:spPr>
          <a:xfrm flipV="1">
            <a:off x="2619319" y="2616911"/>
            <a:ext cx="526692" cy="28418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D2E322BE-9150-4708-9E3A-956AACBF89B6}"/>
              </a:ext>
            </a:extLst>
          </p:cNvPr>
          <p:cNvCxnSpPr>
            <a:cxnSpLocks/>
            <a:stCxn id="23" idx="6"/>
            <a:endCxn id="27" idx="2"/>
          </p:cNvCxnSpPr>
          <p:nvPr/>
        </p:nvCxnSpPr>
        <p:spPr>
          <a:xfrm flipV="1">
            <a:off x="2619319" y="3065135"/>
            <a:ext cx="526691" cy="23935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65AA4FB3-01C4-4FE3-89E1-1A353106504E}"/>
              </a:ext>
            </a:extLst>
          </p:cNvPr>
          <p:cNvCxnSpPr>
            <a:cxnSpLocks/>
            <a:stCxn id="23" idx="6"/>
            <a:endCxn id="28" idx="2"/>
          </p:cNvCxnSpPr>
          <p:nvPr/>
        </p:nvCxnSpPr>
        <p:spPr>
          <a:xfrm flipV="1">
            <a:off x="2619319" y="3569159"/>
            <a:ext cx="526691" cy="18895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105CC8F3-7186-4388-96A4-3B62318C9235}"/>
              </a:ext>
            </a:extLst>
          </p:cNvPr>
          <p:cNvCxnSpPr>
            <a:cxnSpLocks/>
            <a:stCxn id="23" idx="6"/>
            <a:endCxn id="30" idx="2"/>
          </p:cNvCxnSpPr>
          <p:nvPr/>
        </p:nvCxnSpPr>
        <p:spPr>
          <a:xfrm flipV="1">
            <a:off x="2619319" y="4462823"/>
            <a:ext cx="526690" cy="9958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95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5E92FF3-22A4-4FE9-AB31-135862E4E977}"/>
              </a:ext>
            </a:extLst>
          </p:cNvPr>
          <p:cNvSpPr txBox="1">
            <a:spLocks/>
          </p:cNvSpPr>
          <p:nvPr/>
        </p:nvSpPr>
        <p:spPr>
          <a:xfrm>
            <a:off x="978946" y="1701022"/>
            <a:ext cx="10207214" cy="405596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500" b="0" i="0" dirty="0">
                <a:effectLst/>
              </a:rPr>
              <a:t>Parameters: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Hidden layer sizes: The </a:t>
            </a:r>
            <a:r>
              <a:rPr lang="en-US" sz="1500" dirty="0" err="1"/>
              <a:t>ith</a:t>
            </a:r>
            <a:r>
              <a:rPr lang="en-US" sz="1500" dirty="0"/>
              <a:t> </a:t>
            </a:r>
            <a:r>
              <a:rPr lang="en-US" sz="1500" dirty="0" err="1"/>
              <a:t>elememnt</a:t>
            </a:r>
            <a:r>
              <a:rPr lang="en-US" sz="1500" dirty="0"/>
              <a:t> represents the number of neurons in the </a:t>
            </a:r>
            <a:r>
              <a:rPr lang="en-US" sz="1500" dirty="0" err="1"/>
              <a:t>ith</a:t>
            </a:r>
            <a:r>
              <a:rPr lang="en-US" sz="1500" dirty="0"/>
              <a:t> hidden layer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Activation: activation function for the hidden layer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15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500" dirty="0" err="1"/>
              <a:t>GridSearchCV</a:t>
            </a:r>
            <a:r>
              <a:rPr lang="en-US" sz="1500" dirty="0"/>
              <a:t> is used to tune the model.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500" dirty="0"/>
              <a:t>Our optimal activation function is rectified linear unit function, returns f(x) = max(0,x).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500" dirty="0"/>
              <a:t>Optimal hidden layer size is (100, 100, 50)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500" dirty="0"/>
              <a:t>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15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15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1500" b="0" i="0" dirty="0">
              <a:effectLst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15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endParaRPr lang="en-US" sz="15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B6C6BD0-EDC9-7C44-A414-B66D25E3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7780"/>
            <a:ext cx="10058400" cy="1369074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kern="1200" cap="all" spc="-50" baseline="0" dirty="0">
                <a:latin typeface="+mj-lt"/>
                <a:ea typeface="+mj-ea"/>
                <a:cs typeface="+mj-cs"/>
              </a:rPr>
              <a:t>Multilayer perceptron: TUNING</a:t>
            </a:r>
          </a:p>
        </p:txBody>
      </p:sp>
    </p:spTree>
    <p:extLst>
      <p:ext uri="{BB962C8B-B14F-4D97-AF65-F5344CB8AC3E}">
        <p14:creationId xmlns:p14="http://schemas.microsoft.com/office/powerpoint/2010/main" val="59878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B6C6BD0-EDC9-7C44-A414-B66D25E3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22" y="7064"/>
            <a:ext cx="10058400" cy="1369074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kern="1200" cap="all" spc="-50" baseline="0" dirty="0">
                <a:latin typeface="+mj-lt"/>
                <a:ea typeface="+mj-ea"/>
                <a:cs typeface="+mj-cs"/>
              </a:rPr>
              <a:t>Multilayer perceptron: RESULTS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0F310936-59BF-417D-B3FC-96FF6626F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99" y="2826320"/>
            <a:ext cx="2116943" cy="1587707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F6373679-7BFE-4B15-98AE-8A7F2F954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99" y="998040"/>
            <a:ext cx="2116943" cy="158770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C60797-0D58-4457-B6A6-BA3D559E389F}"/>
              </a:ext>
            </a:extLst>
          </p:cNvPr>
          <p:cNvCxnSpPr>
            <a:stCxn id="6" idx="3"/>
          </p:cNvCxnSpPr>
          <p:nvPr/>
        </p:nvCxnSpPr>
        <p:spPr>
          <a:xfrm flipV="1">
            <a:off x="2881342" y="1791893"/>
            <a:ext cx="5245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8ECA18-5181-4DD9-9446-D9A1BE6FF1FB}"/>
              </a:ext>
            </a:extLst>
          </p:cNvPr>
          <p:cNvCxnSpPr/>
          <p:nvPr/>
        </p:nvCxnSpPr>
        <p:spPr>
          <a:xfrm flipV="1">
            <a:off x="2881342" y="3495267"/>
            <a:ext cx="5245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CD311656-8A3B-4791-ABC3-7FEF24EAA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382439"/>
              </p:ext>
            </p:extLst>
          </p:nvPr>
        </p:nvGraphicFramePr>
        <p:xfrm>
          <a:off x="6644081" y="2485246"/>
          <a:ext cx="4446165" cy="13540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82055">
                  <a:extLst>
                    <a:ext uri="{9D8B030D-6E8A-4147-A177-3AD203B41FA5}">
                      <a16:colId xmlns:a16="http://schemas.microsoft.com/office/drawing/2014/main" val="3628234326"/>
                    </a:ext>
                  </a:extLst>
                </a:gridCol>
                <a:gridCol w="1482055">
                  <a:extLst>
                    <a:ext uri="{9D8B030D-6E8A-4147-A177-3AD203B41FA5}">
                      <a16:colId xmlns:a16="http://schemas.microsoft.com/office/drawing/2014/main" val="1083199451"/>
                    </a:ext>
                  </a:extLst>
                </a:gridCol>
                <a:gridCol w="1482055">
                  <a:extLst>
                    <a:ext uri="{9D8B030D-6E8A-4147-A177-3AD203B41FA5}">
                      <a16:colId xmlns:a16="http://schemas.microsoft.com/office/drawing/2014/main" val="1334118722"/>
                    </a:ext>
                  </a:extLst>
                </a:gridCol>
              </a:tblGrid>
              <a:tr h="495103">
                <a:tc>
                  <a:txBody>
                    <a:bodyPr/>
                    <a:lstStyle/>
                    <a:p>
                      <a:pPr algn="ctr"/>
                      <a:r>
                        <a:rPr lang="en-US" sz="1500" b="0" cap="all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train</a:t>
                      </a:r>
                    </a:p>
                  </a:txBody>
                  <a:tcPr marL="224212" marR="224212" marT="224212" marB="22421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all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Dev</a:t>
                      </a:r>
                    </a:p>
                  </a:txBody>
                  <a:tcPr marL="224212" marR="224212" marT="224212" marB="22421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all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eval</a:t>
                      </a:r>
                    </a:p>
                  </a:txBody>
                  <a:tcPr marL="224212" marR="224212" marT="224212" marB="22421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60608299"/>
                  </a:ext>
                </a:extLst>
              </a:tr>
              <a:tr h="553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26.29%</a:t>
                      </a:r>
                    </a:p>
                  </a:txBody>
                  <a:tcPr marL="224212" marR="224212" marT="224212" marB="224212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26.35%</a:t>
                      </a:r>
                    </a:p>
                  </a:txBody>
                  <a:tcPr marL="224212" marR="224212" marT="224212" marB="224212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67.07%</a:t>
                      </a:r>
                    </a:p>
                  </a:txBody>
                  <a:tcPr marL="224212" marR="224212" marT="224212" marB="224212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518332"/>
                  </a:ext>
                </a:extLst>
              </a:tr>
            </a:tbl>
          </a:graphicData>
        </a:graphic>
      </p:graphicFrame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6D19114-6BDB-4E11-85E5-74C8946EBDAF}"/>
              </a:ext>
            </a:extLst>
          </p:cNvPr>
          <p:cNvSpPr txBox="1">
            <a:spLocks/>
          </p:cNvSpPr>
          <p:nvPr/>
        </p:nvSpPr>
        <p:spPr>
          <a:xfrm>
            <a:off x="831513" y="2627593"/>
            <a:ext cx="4639736" cy="282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400" dirty="0"/>
              <a:t>Train ref and train </a:t>
            </a:r>
            <a:r>
              <a:rPr lang="en-US" sz="1400" dirty="0" err="1"/>
              <a:t>hyp</a:t>
            </a:r>
            <a:r>
              <a:rPr lang="en-US" sz="1400" dirty="0"/>
              <a:t> plots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670500F-FA9C-41FD-BAAA-83E21EF65914}"/>
              </a:ext>
            </a:extLst>
          </p:cNvPr>
          <p:cNvSpPr txBox="1">
            <a:spLocks/>
          </p:cNvSpPr>
          <p:nvPr/>
        </p:nvSpPr>
        <p:spPr>
          <a:xfrm>
            <a:off x="3421419" y="6486064"/>
            <a:ext cx="2049830" cy="282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400" dirty="0"/>
              <a:t>Eval </a:t>
            </a:r>
            <a:r>
              <a:rPr lang="en-US" sz="1400" dirty="0" err="1"/>
              <a:t>hyp</a:t>
            </a:r>
            <a:r>
              <a:rPr lang="en-US" sz="1400" dirty="0"/>
              <a:t> plots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3226368-A96A-48DC-80E9-7D051325422D}"/>
              </a:ext>
            </a:extLst>
          </p:cNvPr>
          <p:cNvSpPr txBox="1">
            <a:spLocks/>
          </p:cNvSpPr>
          <p:nvPr/>
        </p:nvSpPr>
        <p:spPr>
          <a:xfrm>
            <a:off x="912722" y="4485647"/>
            <a:ext cx="4639736" cy="282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400" dirty="0"/>
              <a:t>Dev ref and dev </a:t>
            </a:r>
            <a:r>
              <a:rPr lang="en-US" sz="1400" dirty="0" err="1"/>
              <a:t>hyp</a:t>
            </a:r>
            <a:r>
              <a:rPr lang="en-US" sz="1400" dirty="0"/>
              <a:t> plots</a:t>
            </a:r>
          </a:p>
        </p:txBody>
      </p:sp>
      <p:pic>
        <p:nvPicPr>
          <p:cNvPr id="17" name="Picture 16" descr="Chart, scatter chart&#10;&#10;Description automatically generated">
            <a:extLst>
              <a:ext uri="{FF2B5EF4-FFF2-40B4-BE49-F238E27FC236}">
                <a16:creationId xmlns:a16="http://schemas.microsoft.com/office/drawing/2014/main" id="{79FCD265-4325-4EA4-B26E-1EE359B7C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058" y="2826320"/>
            <a:ext cx="2121408" cy="1591056"/>
          </a:xfrm>
          <a:prstGeom prst="rect">
            <a:avLst/>
          </a:prstGeom>
        </p:spPr>
      </p:pic>
      <p:pic>
        <p:nvPicPr>
          <p:cNvPr id="23" name="Picture 22" descr="Chart, scatter chart&#10;&#10;Description automatically generated">
            <a:extLst>
              <a:ext uri="{FF2B5EF4-FFF2-40B4-BE49-F238E27FC236}">
                <a16:creationId xmlns:a16="http://schemas.microsoft.com/office/drawing/2014/main" id="{99571CB9-834E-4E73-ADA6-FB0546E85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8058" y="4839467"/>
            <a:ext cx="2121408" cy="1591056"/>
          </a:xfrm>
          <a:prstGeom prst="rect">
            <a:avLst/>
          </a:prstGeom>
        </p:spPr>
      </p:pic>
      <p:pic>
        <p:nvPicPr>
          <p:cNvPr id="25" name="Picture 24" descr="Chart&#10;&#10;Description automatically generated">
            <a:extLst>
              <a:ext uri="{FF2B5EF4-FFF2-40B4-BE49-F238E27FC236}">
                <a16:creationId xmlns:a16="http://schemas.microsoft.com/office/drawing/2014/main" id="{9527685E-FCAA-4DC3-A1C3-4D6E5C444F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8058" y="994691"/>
            <a:ext cx="2121408" cy="1591056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547ECCB-441D-4649-B34F-DAE489486747}"/>
              </a:ext>
            </a:extLst>
          </p:cNvPr>
          <p:cNvSpPr txBox="1">
            <a:spLocks/>
          </p:cNvSpPr>
          <p:nvPr/>
        </p:nvSpPr>
        <p:spPr>
          <a:xfrm>
            <a:off x="6547295" y="4021117"/>
            <a:ext cx="4639736" cy="28220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500" dirty="0"/>
              <a:t>Table 1: MLP error rates on different data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72145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BB1D2D3-565B-8645-85F7-41F999D9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Bodoni SvtyTwo ITC TT-Book"/>
              </a:rPr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62904-6BC5-4D24-98E6-6F9BE48A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998720" cy="3760891"/>
          </a:xfrm>
        </p:spPr>
        <p:txBody>
          <a:bodyPr/>
          <a:lstStyle/>
          <a:p>
            <a:r>
              <a:rPr lang="en-US" dirty="0"/>
              <a:t>KNN and MLP give similar performance. Generally, KNN performs slightly better on our training data and development data, whereas MLP gives a slightly smaller error rates on the eval data</a:t>
            </a:r>
          </a:p>
          <a:p>
            <a:r>
              <a:rPr lang="en-US" dirty="0"/>
              <a:t>Because time is limited and </a:t>
            </a:r>
            <a:r>
              <a:rPr lang="en-US" dirty="0" err="1"/>
              <a:t>Sklearn</a:t>
            </a:r>
            <a:r>
              <a:rPr lang="en-US" dirty="0"/>
              <a:t> </a:t>
            </a:r>
            <a:r>
              <a:rPr lang="en-US" dirty="0" err="1"/>
              <a:t>GridsearchCV</a:t>
            </a:r>
            <a:r>
              <a:rPr lang="en-US" dirty="0"/>
              <a:t> requires long computing time, more parameters are not able to be tested (hidden layer sizes, learning rate)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6501792-E620-40FE-92C5-7B2A129445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118314"/>
              </p:ext>
            </p:extLst>
          </p:nvPr>
        </p:nvGraphicFramePr>
        <p:xfrm>
          <a:off x="6554992" y="1790891"/>
          <a:ext cx="4851700" cy="20310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12925">
                  <a:extLst>
                    <a:ext uri="{9D8B030D-6E8A-4147-A177-3AD203B41FA5}">
                      <a16:colId xmlns:a16="http://schemas.microsoft.com/office/drawing/2014/main" val="2339336338"/>
                    </a:ext>
                  </a:extLst>
                </a:gridCol>
                <a:gridCol w="1212925">
                  <a:extLst>
                    <a:ext uri="{9D8B030D-6E8A-4147-A177-3AD203B41FA5}">
                      <a16:colId xmlns:a16="http://schemas.microsoft.com/office/drawing/2014/main" val="3628234326"/>
                    </a:ext>
                  </a:extLst>
                </a:gridCol>
                <a:gridCol w="1212925">
                  <a:extLst>
                    <a:ext uri="{9D8B030D-6E8A-4147-A177-3AD203B41FA5}">
                      <a16:colId xmlns:a16="http://schemas.microsoft.com/office/drawing/2014/main" val="1083199451"/>
                    </a:ext>
                  </a:extLst>
                </a:gridCol>
                <a:gridCol w="1212925">
                  <a:extLst>
                    <a:ext uri="{9D8B030D-6E8A-4147-A177-3AD203B41FA5}">
                      <a16:colId xmlns:a16="http://schemas.microsoft.com/office/drawing/2014/main" val="1334118722"/>
                    </a:ext>
                  </a:extLst>
                </a:gridCol>
              </a:tblGrid>
              <a:tr h="619726">
                <a:tc>
                  <a:txBody>
                    <a:bodyPr/>
                    <a:lstStyle/>
                    <a:p>
                      <a:pPr algn="ctr"/>
                      <a:endParaRPr lang="en-US" sz="1500" b="0" cap="all" spc="1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4212" marR="224212" marT="224212" marB="22421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cap="all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train</a:t>
                      </a:r>
                    </a:p>
                  </a:txBody>
                  <a:tcPr marL="224212" marR="224212" marT="224212" marB="22421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all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Dev</a:t>
                      </a:r>
                    </a:p>
                  </a:txBody>
                  <a:tcPr marL="224212" marR="224212" marT="224212" marB="22421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all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eval</a:t>
                      </a:r>
                    </a:p>
                  </a:txBody>
                  <a:tcPr marL="224212" marR="224212" marT="224212" marB="22421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60608299"/>
                  </a:ext>
                </a:extLst>
              </a:tr>
              <a:tr h="6197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KNN</a:t>
                      </a:r>
                    </a:p>
                  </a:txBody>
                  <a:tcPr marL="224212" marR="224212" marT="224212" marB="224212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25.62%</a:t>
                      </a:r>
                    </a:p>
                  </a:txBody>
                  <a:tcPr marL="224212" marR="224212" marT="224212" marB="224212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25.39%</a:t>
                      </a:r>
                    </a:p>
                  </a:txBody>
                  <a:tcPr marL="224212" marR="224212" marT="224212" marB="224212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67.32%</a:t>
                      </a:r>
                    </a:p>
                  </a:txBody>
                  <a:tcPr marL="224212" marR="224212" marT="224212" marB="224212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518332"/>
                  </a:ext>
                </a:extLst>
              </a:tr>
              <a:tr h="6197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MLP</a:t>
                      </a:r>
                    </a:p>
                  </a:txBody>
                  <a:tcPr marL="224212" marR="224212" marT="224212" marB="224212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26.29%</a:t>
                      </a:r>
                    </a:p>
                  </a:txBody>
                  <a:tcPr marL="224212" marR="224212" marT="224212" marB="224212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26.35%</a:t>
                      </a:r>
                    </a:p>
                  </a:txBody>
                  <a:tcPr marL="224212" marR="224212" marT="224212" marB="224212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67.07%</a:t>
                      </a:r>
                    </a:p>
                  </a:txBody>
                  <a:tcPr marL="224212" marR="224212" marT="224212" marB="224212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81330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BB0219-03C8-4FDA-8B3D-49E893085B4B}"/>
              </a:ext>
            </a:extLst>
          </p:cNvPr>
          <p:cNvSpPr txBox="1">
            <a:spLocks/>
          </p:cNvSpPr>
          <p:nvPr/>
        </p:nvSpPr>
        <p:spPr>
          <a:xfrm>
            <a:off x="6547295" y="4021117"/>
            <a:ext cx="4639736" cy="28220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z="1500" dirty="0"/>
              <a:t>Table 3: Error rates for each method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468681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rights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_Light_Sales Pitch_03_Win32_AS_v2" id="{CF4846AB-E769-4F64-85D9-28E4AEB533C2}" vid="{4425D9ED-C4EC-465B-AB7E-72A929978A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7FA506-1E93-4CA4-B270-1F08FD18C3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F4328E-77DF-41E8-952F-124AE19F1F7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2FE978-FCBC-4C90-A410-B547AA7060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Light sales pitch presentation</Template>
  <TotalTime>2255</TotalTime>
  <Words>606</Words>
  <Application>Microsoft Macintosh PowerPoint</Application>
  <PresentationFormat>Widescreen</PresentationFormat>
  <Paragraphs>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Consolas</vt:lpstr>
      <vt:lpstr>Verdana</vt:lpstr>
      <vt:lpstr>RetrospectVTI</vt:lpstr>
      <vt:lpstr>Data Classification:  k Nearest Neighbor and Multilayer Perceptron Classifiers</vt:lpstr>
      <vt:lpstr>introduction</vt:lpstr>
      <vt:lpstr>K-Nearest neighbor: Algorithm</vt:lpstr>
      <vt:lpstr>K-Nearest neighbor: TUNING</vt:lpstr>
      <vt:lpstr>K-Nearest neighbor: RESULTS</vt:lpstr>
      <vt:lpstr>Multilayer perceptron: Algorithm</vt:lpstr>
      <vt:lpstr>Multilayer perceptron: TUNING</vt:lpstr>
      <vt:lpstr>Multilayer perceptron: RESULTS</vt:lpstr>
      <vt:lpstr>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Classification:  k Nearest Neighbor and Multilayer Perceptron Classifiers</dc:title>
  <dc:creator>thaocap1011@gmail.com</dc:creator>
  <cp:lastModifiedBy>Joseph Picone</cp:lastModifiedBy>
  <cp:revision>19</cp:revision>
  <dcterms:created xsi:type="dcterms:W3CDTF">2021-04-28T22:22:09Z</dcterms:created>
  <dcterms:modified xsi:type="dcterms:W3CDTF">2021-04-30T15:20:10Z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