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58" d="100"/>
          <a:sy n="58" d="100"/>
        </p:scale>
        <p:origin x="84" y="12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280127-CCBC-4E83-9BB7-23647AF8DD90}" type="datetimeFigureOut">
              <a:rPr lang="en-US"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302017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280127-CCBC-4E83-9BB7-23647AF8DD90}" type="datetimeFigureOut">
              <a:rPr lang="en-US"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191227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280127-CCBC-4E83-9BB7-23647AF8DD90}" type="datetimeFigureOut">
              <a:rPr lang="en-US"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58804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280127-CCBC-4E83-9BB7-23647AF8DD90}" type="datetimeFigureOut">
              <a:rPr lang="en-US"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407027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280127-CCBC-4E83-9BB7-23647AF8DD90}" type="datetimeFigureOut">
              <a:rPr lang="en-US"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9452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280127-CCBC-4E83-9BB7-23647AF8DD90}" type="datetimeFigureOut">
              <a:rPr lang="en-US"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131170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280127-CCBC-4E83-9BB7-23647AF8DD90}" type="datetimeFigureOut">
              <a:rPr lang="en-US" smtClean="0"/>
              <a:t>2014-05-11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24167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280127-CCBC-4E83-9BB7-23647AF8DD90}" type="datetimeFigureOut">
              <a:rPr lang="en-US" smtClean="0"/>
              <a:t>2014-05-11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288746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80127-CCBC-4E83-9BB7-23647AF8DD90}" type="datetimeFigureOut">
              <a:rPr lang="en-US" smtClean="0"/>
              <a:t>2014-05-11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402202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80127-CCBC-4E83-9BB7-23647AF8DD90}" type="datetimeFigureOut">
              <a:rPr lang="en-US"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19509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80127-CCBC-4E83-9BB7-23647AF8DD90}" type="datetimeFigureOut">
              <a:rPr lang="en-US"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AFBE-E214-4171-9774-E4F39AB3E41B}" type="slidenum">
              <a:rPr lang="en-US" smtClean="0"/>
              <a:t>‹#›</a:t>
            </a:fld>
            <a:endParaRPr lang="en-US"/>
          </a:p>
        </p:txBody>
      </p:sp>
    </p:spTree>
    <p:extLst>
      <p:ext uri="{BB962C8B-B14F-4D97-AF65-F5344CB8AC3E}">
        <p14:creationId xmlns:p14="http://schemas.microsoft.com/office/powerpoint/2010/main" val="104522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80127-CCBC-4E83-9BB7-23647AF8DD90}" type="datetimeFigureOut">
              <a:rPr lang="en-US" smtClean="0"/>
              <a:t>2014-05-11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8AFBE-E214-4171-9774-E4F39AB3E41B}" type="slidenum">
              <a:rPr lang="en-US" smtClean="0"/>
              <a:t>‹#›</a:t>
            </a:fld>
            <a:endParaRPr lang="en-US"/>
          </a:p>
        </p:txBody>
      </p:sp>
    </p:spTree>
    <p:extLst>
      <p:ext uri="{BB962C8B-B14F-4D97-AF65-F5344CB8AC3E}">
        <p14:creationId xmlns:p14="http://schemas.microsoft.com/office/powerpoint/2010/main" val="157887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Little Big Data Showdown</a:t>
            </a:r>
            <a:endParaRPr lang="en-US" dirty="0"/>
          </a:p>
        </p:txBody>
      </p:sp>
      <p:sp>
        <p:nvSpPr>
          <p:cNvPr id="3" name="Subtitle 2"/>
          <p:cNvSpPr>
            <a:spLocks noGrp="1"/>
          </p:cNvSpPr>
          <p:nvPr>
            <p:ph type="subTitle" idx="1"/>
          </p:nvPr>
        </p:nvSpPr>
        <p:spPr/>
        <p:txBody>
          <a:bodyPr/>
          <a:lstStyle/>
          <a:p>
            <a:r>
              <a:rPr lang="en-US" dirty="0" smtClean="0"/>
              <a:t>ECE 8110 Pattern Recognition and Machine Learning</a:t>
            </a:r>
          </a:p>
          <a:p>
            <a:r>
              <a:rPr lang="en-US" dirty="0" smtClean="0"/>
              <a:t>Temple University</a:t>
            </a:r>
          </a:p>
          <a:p>
            <a:r>
              <a:rPr lang="en-US" dirty="0" smtClean="0"/>
              <a:t>Christian Ward</a:t>
            </a:r>
            <a:endParaRPr lang="en-US" dirty="0"/>
          </a:p>
        </p:txBody>
      </p:sp>
    </p:spTree>
    <p:extLst>
      <p:ext uri="{BB962C8B-B14F-4D97-AF65-F5344CB8AC3E}">
        <p14:creationId xmlns:p14="http://schemas.microsoft.com/office/powerpoint/2010/main" val="2177806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65125"/>
            <a:ext cx="11004665" cy="1325563"/>
          </a:xfrm>
        </p:spPr>
        <p:txBody>
          <a:bodyPr/>
          <a:lstStyle/>
          <a:p>
            <a:r>
              <a:rPr lang="en-US" dirty="0" smtClean="0"/>
              <a:t>SVM, Results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7846" y="361905"/>
            <a:ext cx="4303711" cy="322778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5080" y="3589688"/>
            <a:ext cx="4357749" cy="326831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1557" y="365125"/>
            <a:ext cx="4350443" cy="3262832"/>
          </a:xfrm>
          <a:prstGeom prst="rect">
            <a:avLst/>
          </a:prstGeom>
        </p:spPr>
      </p:pic>
      <p:sp>
        <p:nvSpPr>
          <p:cNvPr id="7" name="TextBox 6"/>
          <p:cNvSpPr txBox="1"/>
          <p:nvPr/>
        </p:nvSpPr>
        <p:spPr>
          <a:xfrm>
            <a:off x="238674" y="2576945"/>
            <a:ext cx="3299171" cy="3139321"/>
          </a:xfrm>
          <a:prstGeom prst="rect">
            <a:avLst/>
          </a:prstGeom>
          <a:noFill/>
        </p:spPr>
        <p:txBody>
          <a:bodyPr wrap="square" rtlCol="0">
            <a:spAutoFit/>
          </a:bodyPr>
          <a:lstStyle/>
          <a:p>
            <a:r>
              <a:rPr lang="en-US" dirty="0" smtClean="0"/>
              <a:t>Top Left: Baseline Results</a:t>
            </a:r>
          </a:p>
          <a:p>
            <a:r>
              <a:rPr lang="en-US" dirty="0" smtClean="0"/>
              <a:t>Top Right: Scaled Training Results</a:t>
            </a:r>
          </a:p>
          <a:p>
            <a:r>
              <a:rPr lang="en-US" dirty="0" smtClean="0"/>
              <a:t>Bottom: Scaled Training and Testing Data Results</a:t>
            </a:r>
          </a:p>
          <a:p>
            <a:endParaRPr lang="en-US" dirty="0"/>
          </a:p>
          <a:p>
            <a:r>
              <a:rPr lang="en-US" dirty="0" smtClean="0"/>
              <a:t>Accuracy for each specific classifier is quite high, but there are excessive errors and overlaps outside the correct classes. This results in an overall accuracy of only 60 percent.</a:t>
            </a:r>
            <a:endParaRPr lang="en-US" dirty="0"/>
          </a:p>
        </p:txBody>
      </p:sp>
    </p:spTree>
    <p:extLst>
      <p:ext uri="{BB962C8B-B14F-4D97-AF65-F5344CB8AC3E}">
        <p14:creationId xmlns:p14="http://schemas.microsoft.com/office/powerpoint/2010/main" val="62532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KNN, Too Few Neighbors?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8788" y="3379805"/>
            <a:ext cx="4355869" cy="32669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429" y="3379805"/>
            <a:ext cx="4374250" cy="3280687"/>
          </a:xfrm>
          <a:prstGeom prst="rect">
            <a:avLst/>
          </a:prstGeom>
        </p:spPr>
      </p:pic>
      <p:sp>
        <p:nvSpPr>
          <p:cNvPr id="6" name="TextBox 5"/>
          <p:cNvSpPr txBox="1"/>
          <p:nvPr/>
        </p:nvSpPr>
        <p:spPr>
          <a:xfrm>
            <a:off x="838200" y="2005468"/>
            <a:ext cx="5911735" cy="923330"/>
          </a:xfrm>
          <a:prstGeom prst="rect">
            <a:avLst/>
          </a:prstGeom>
          <a:noFill/>
        </p:spPr>
        <p:txBody>
          <a:bodyPr wrap="square" rtlCol="0">
            <a:spAutoFit/>
          </a:bodyPr>
          <a:lstStyle/>
          <a:p>
            <a:r>
              <a:rPr lang="en-US" dirty="0" smtClean="0"/>
              <a:t>This time the various metrics perform with the same results, which lends further credence to the difference between the two data sets.</a:t>
            </a:r>
            <a:endParaRPr lang="en-US" dirty="0"/>
          </a:p>
        </p:txBody>
      </p:sp>
    </p:spTree>
    <p:extLst>
      <p:ext uri="{BB962C8B-B14F-4D97-AF65-F5344CB8AC3E}">
        <p14:creationId xmlns:p14="http://schemas.microsoft.com/office/powerpoint/2010/main" val="190824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Gaussian Mixture Models on Temporal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241842"/>
            <a:ext cx="5002212" cy="3751659"/>
          </a:xfrm>
        </p:spPr>
      </p:pic>
      <p:sp>
        <p:nvSpPr>
          <p:cNvPr id="5" name="TextBox 4"/>
          <p:cNvSpPr txBox="1"/>
          <p:nvPr/>
        </p:nvSpPr>
        <p:spPr>
          <a:xfrm>
            <a:off x="6517178" y="2241842"/>
            <a:ext cx="4836622" cy="1477328"/>
          </a:xfrm>
          <a:prstGeom prst="rect">
            <a:avLst/>
          </a:prstGeom>
          <a:noFill/>
        </p:spPr>
        <p:txBody>
          <a:bodyPr wrap="square" rtlCol="0">
            <a:spAutoFit/>
          </a:bodyPr>
          <a:lstStyle/>
          <a:p>
            <a:r>
              <a:rPr lang="en-US" dirty="0" smtClean="0"/>
              <a:t>The Gaussian approach fails quite hard given the temporal nature of the data and no trend develops as the number of clusters increases. This is not too surprising given that the 39x39 element covariance matrix shows quite a bit of</a:t>
            </a:r>
            <a:endParaRPr lang="en-US" dirty="0"/>
          </a:p>
        </p:txBody>
      </p:sp>
    </p:spTree>
    <p:extLst>
      <p:ext uri="{BB962C8B-B14F-4D97-AF65-F5344CB8AC3E}">
        <p14:creationId xmlns:p14="http://schemas.microsoft.com/office/powerpoint/2010/main" val="69334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Is This?</a:t>
            </a:r>
            <a:endParaRPr lang="en-US" dirty="0"/>
          </a:p>
        </p:txBody>
      </p:sp>
      <p:sp>
        <p:nvSpPr>
          <p:cNvPr id="3" name="Content Placeholder 2"/>
          <p:cNvSpPr>
            <a:spLocks noGrp="1"/>
          </p:cNvSpPr>
          <p:nvPr>
            <p:ph idx="1"/>
          </p:nvPr>
        </p:nvSpPr>
        <p:spPr/>
        <p:txBody>
          <a:bodyPr/>
          <a:lstStyle/>
          <a:p>
            <a:r>
              <a:rPr lang="en-US" dirty="0" smtClean="0"/>
              <a:t>One set stationary, one set temporal</a:t>
            </a:r>
          </a:p>
          <a:p>
            <a:r>
              <a:rPr lang="en-US" dirty="0" smtClean="0"/>
              <a:t>Dimension’s greater than three</a:t>
            </a:r>
          </a:p>
          <a:p>
            <a:r>
              <a:rPr lang="en-US" dirty="0" smtClean="0"/>
              <a:t>Small test sets</a:t>
            </a:r>
          </a:p>
          <a:p>
            <a:r>
              <a:rPr lang="en-US" dirty="0" smtClean="0"/>
              <a:t>Let’s go with SVM, GM and KNN as our algorithms</a:t>
            </a:r>
            <a:endParaRPr lang="en-US" dirty="0"/>
          </a:p>
        </p:txBody>
      </p:sp>
    </p:spTree>
    <p:extLst>
      <p:ext uri="{BB962C8B-B14F-4D97-AF65-F5344CB8AC3E}">
        <p14:creationId xmlns:p14="http://schemas.microsoft.com/office/powerpoint/2010/main" val="340948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Stationary Data with SVMs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 y="1981200"/>
            <a:ext cx="5934075" cy="4876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5657" y="1981200"/>
            <a:ext cx="6110547" cy="4413173"/>
          </a:xfrm>
          <a:prstGeom prst="rect">
            <a:avLst/>
          </a:prstGeom>
        </p:spPr>
      </p:pic>
    </p:spTree>
    <p:extLst>
      <p:ext uri="{BB962C8B-B14F-4D97-AF65-F5344CB8AC3E}">
        <p14:creationId xmlns:p14="http://schemas.microsoft.com/office/powerpoint/2010/main" val="269440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Continued, Correlation Matrix</a:t>
            </a:r>
            <a:endParaRPr lang="en-US" dirty="0"/>
          </a:p>
        </p:txBody>
      </p:sp>
      <p:sp>
        <p:nvSpPr>
          <p:cNvPr id="4" name="TextBox 3"/>
          <p:cNvSpPr txBox="1"/>
          <p:nvPr/>
        </p:nvSpPr>
        <p:spPr>
          <a:xfrm>
            <a:off x="315884" y="1690687"/>
            <a:ext cx="11621192" cy="3785652"/>
          </a:xfrm>
          <a:prstGeom prst="rect">
            <a:avLst/>
          </a:prstGeom>
          <a:noFill/>
        </p:spPr>
        <p:txBody>
          <a:bodyPr wrap="square" rtlCol="0">
            <a:spAutoFit/>
          </a:bodyPr>
          <a:lstStyle/>
          <a:p>
            <a:r>
              <a:rPr lang="en-US" sz="2400" dirty="0" smtClean="0"/>
              <a:t>    1.0000   -0.5147   -0.4311    0.0187   -0.1690    0.2420   -0.0503    0.2004    0.0185   -0.0950</a:t>
            </a:r>
          </a:p>
          <a:p>
            <a:r>
              <a:rPr lang="en-US" sz="2400" dirty="0" smtClean="0"/>
              <a:t>   -0.5147    1.0000    0.0723   -0.4291   -0.3513   -0.4408    0.2307    0.1541    0.0875   -0.1293</a:t>
            </a:r>
          </a:p>
          <a:p>
            <a:r>
              <a:rPr lang="en-US" sz="2400" dirty="0" smtClean="0"/>
              <a:t>   -0.4311    0.0723    1.0000    0.1364   -0.0116   -0.5351   -0.2828   -0.1291    0.1782    0.3096</a:t>
            </a:r>
          </a:p>
          <a:p>
            <a:r>
              <a:rPr lang="en-US" sz="2400" dirty="0" smtClean="0"/>
              <a:t>    0.0187   -0.4291    0.1364    1.0000   -0.0799    0.1217   -0.5577   -0.0558    0.2751    0.2015</a:t>
            </a:r>
          </a:p>
          <a:p>
            <a:r>
              <a:rPr lang="en-US" sz="2400" dirty="0" smtClean="0"/>
              <a:t>   -0.1690   -0.3513   -0.0116   -0.0799    1.0000    0.1156    0.0074   -0.4807   -0.5363    0.0527</a:t>
            </a:r>
          </a:p>
          <a:p>
            <a:r>
              <a:rPr lang="en-US" sz="2400" dirty="0" smtClean="0"/>
              <a:t>    0.2420   -0.4408   -0.5351    0.1217    0.1156    1.0000    0.0345    0.2274   -0.1463   -0.3007</a:t>
            </a:r>
          </a:p>
          <a:p>
            <a:r>
              <a:rPr lang="en-US" sz="2400" dirty="0" smtClean="0"/>
              <a:t>   -0.0503    0.2307   -0.2828   -0.5577    0.0074    0.0345    1.0000   -0.0646   -0.2255   -0.3072</a:t>
            </a:r>
          </a:p>
          <a:p>
            <a:r>
              <a:rPr lang="en-US" sz="2400" dirty="0" smtClean="0"/>
              <a:t>    0.2004    0.1541   -0.1291   -0.0558   -0.4807    0.2274   -0.0646    1.0000    0.1398   -0.3006</a:t>
            </a:r>
          </a:p>
          <a:p>
            <a:r>
              <a:rPr lang="en-US" sz="2400" dirty="0" smtClean="0"/>
              <a:t>    0.0185    0.0875    0.1782    0.2751   -0.5363   -0.1463   -0.2255    0.1398    1.0000   -0.0051</a:t>
            </a:r>
          </a:p>
          <a:p>
            <a:r>
              <a:rPr lang="en-US" sz="2400" dirty="0" smtClean="0"/>
              <a:t>   -0.0950   -0.1293    0.3096    0.2015    0.0527   -0.3007   -0.3072   -0.3006   -0.0051    1.0000</a:t>
            </a:r>
            <a:endParaRPr lang="en-US" sz="2400" dirty="0"/>
          </a:p>
        </p:txBody>
      </p:sp>
    </p:spTree>
    <p:extLst>
      <p:ext uri="{BB962C8B-B14F-4D97-AF65-F5344CB8AC3E}">
        <p14:creationId xmlns:p14="http://schemas.microsoft.com/office/powerpoint/2010/main" val="354795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069" y="215496"/>
            <a:ext cx="10515600" cy="1325563"/>
          </a:xfrm>
        </p:spPr>
        <p:txBody>
          <a:bodyPr/>
          <a:lstStyle/>
          <a:p>
            <a:r>
              <a:rPr lang="en-US" dirty="0" smtClean="0"/>
              <a:t>SVM Continued, Correlation Probability</a:t>
            </a:r>
            <a:endParaRPr lang="en-US" dirty="0"/>
          </a:p>
        </p:txBody>
      </p:sp>
      <p:sp>
        <p:nvSpPr>
          <p:cNvPr id="5" name="Content Placeholder 4"/>
          <p:cNvSpPr>
            <a:spLocks noGrp="1"/>
          </p:cNvSpPr>
          <p:nvPr>
            <p:ph idx="1"/>
          </p:nvPr>
        </p:nvSpPr>
        <p:spPr>
          <a:xfrm>
            <a:off x="365760" y="1541059"/>
            <a:ext cx="11255433" cy="4227974"/>
          </a:xfrm>
        </p:spPr>
        <p:txBody>
          <a:bodyPr>
            <a:noAutofit/>
          </a:bodyPr>
          <a:lstStyle/>
          <a:p>
            <a:pPr marL="0" indent="0">
              <a:buNone/>
            </a:pPr>
            <a:r>
              <a:rPr lang="en-US" sz="2400" dirty="0" smtClean="0"/>
              <a:t> 1.0000    0.0000    0.0000    0.6681    0.0001    0.0000    0.2483    0.0000    0.6722    0.0291</a:t>
            </a:r>
          </a:p>
          <a:p>
            <a:pPr marL="0" indent="0">
              <a:buNone/>
            </a:pPr>
            <a:r>
              <a:rPr lang="en-US" sz="2400" dirty="0" smtClean="0"/>
              <a:t> 0.0000    1.0000    0.0968    0.0000    0.0000    0.0000    0.0000    0.0004    0.0444    0.0029</a:t>
            </a:r>
          </a:p>
          <a:p>
            <a:pPr marL="0" indent="0">
              <a:buNone/>
            </a:pPr>
            <a:r>
              <a:rPr lang="en-US" sz="2400" dirty="0" smtClean="0"/>
              <a:t> 0.0000    0.0968    1.0000    0.0017    0.7904    0.0000    0.0000    0.0030    0.0000    0.0000</a:t>
            </a:r>
          </a:p>
          <a:p>
            <a:pPr marL="0" indent="0">
              <a:buNone/>
            </a:pPr>
            <a:r>
              <a:rPr lang="en-US" sz="2400" dirty="0" smtClean="0"/>
              <a:t> 0.6681    0.0000    0.0017    1.0000    0.0666    0.0051    0.0000    0.2007    0.0000    0.0000</a:t>
            </a:r>
          </a:p>
          <a:p>
            <a:pPr marL="0" indent="0">
              <a:buNone/>
            </a:pPr>
            <a:r>
              <a:rPr lang="en-US" sz="2400" dirty="0" smtClean="0"/>
              <a:t> 0.0001    0.0000    0.7904    0.0666    1.0000    0.0078    0.8657    0.0000    0.0000    0.2270</a:t>
            </a:r>
          </a:p>
          <a:p>
            <a:pPr marL="0" indent="0">
              <a:buNone/>
            </a:pPr>
            <a:r>
              <a:rPr lang="en-US" sz="2400" dirty="0" smtClean="0"/>
              <a:t> 0.0000    0.0000    0.0000    0.0051    0.0078    1.0000    0.4283    0.0000    0.0007    0.0000</a:t>
            </a:r>
          </a:p>
          <a:p>
            <a:pPr marL="0" indent="0">
              <a:buNone/>
            </a:pPr>
            <a:r>
              <a:rPr lang="en-US" sz="2400" dirty="0" smtClean="0"/>
              <a:t> 0.2483    0.0000    0.0000    0.0000    0.8657    0.4283    1.0000    0.1383    0.0000    0.0000</a:t>
            </a:r>
          </a:p>
          <a:p>
            <a:pPr marL="0" indent="0">
              <a:buNone/>
            </a:pPr>
            <a:r>
              <a:rPr lang="en-US" sz="2400" dirty="0" smtClean="0"/>
              <a:t> 0.0000    0.0004    0.0030    0.2007    0.0000    0.0000    0.1383    1.0000    0.0013    0.0000</a:t>
            </a:r>
          </a:p>
          <a:p>
            <a:pPr marL="0" indent="0">
              <a:buNone/>
            </a:pPr>
            <a:r>
              <a:rPr lang="en-US" sz="2400" dirty="0" smtClean="0"/>
              <a:t> 0.6722    0.0444    0.0000    0.0000    0.0000    0.0007    0.0000    0.0013    1.0000    0.9068</a:t>
            </a:r>
          </a:p>
          <a:p>
            <a:pPr marL="0" indent="0">
              <a:buNone/>
            </a:pPr>
            <a:r>
              <a:rPr lang="en-US" sz="2400" dirty="0" smtClean="0"/>
              <a:t> 0.0291    0.0029    0.0000    0.0000    0.2270    0.0000    0.0000    0.0000    0.9068    1.0000</a:t>
            </a:r>
            <a:endParaRPr lang="en-US" sz="2400" dirty="0"/>
          </a:p>
        </p:txBody>
      </p:sp>
    </p:spTree>
    <p:extLst>
      <p:ext uri="{BB962C8B-B14F-4D97-AF65-F5344CB8AC3E}">
        <p14:creationId xmlns:p14="http://schemas.microsoft.com/office/powerpoint/2010/main" val="256345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Accurate?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384" y="3118540"/>
            <a:ext cx="4671524" cy="35327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4958" y="0"/>
            <a:ext cx="4251843" cy="318888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958" y="3321251"/>
            <a:ext cx="4505018" cy="3378763"/>
          </a:xfrm>
          <a:prstGeom prst="rect">
            <a:avLst/>
          </a:prstGeom>
        </p:spPr>
      </p:pic>
      <p:sp>
        <p:nvSpPr>
          <p:cNvPr id="7" name="TextBox 6"/>
          <p:cNvSpPr txBox="1"/>
          <p:nvPr/>
        </p:nvSpPr>
        <p:spPr>
          <a:xfrm>
            <a:off x="633384" y="1711554"/>
            <a:ext cx="5883794" cy="1477328"/>
          </a:xfrm>
          <a:prstGeom prst="rect">
            <a:avLst/>
          </a:prstGeom>
          <a:noFill/>
        </p:spPr>
        <p:txBody>
          <a:bodyPr wrap="square" rtlCol="0">
            <a:spAutoFit/>
          </a:bodyPr>
          <a:lstStyle/>
          <a:p>
            <a:r>
              <a:rPr lang="en-US" dirty="0" smtClean="0"/>
              <a:t>Below: Baseline accuracy with best kernel</a:t>
            </a:r>
          </a:p>
          <a:p>
            <a:r>
              <a:rPr lang="en-US" dirty="0" smtClean="0"/>
              <a:t>Right Top: Training Scaled</a:t>
            </a:r>
          </a:p>
          <a:p>
            <a:r>
              <a:rPr lang="en-US" dirty="0" smtClean="0"/>
              <a:t>Right Bottom: Training and Testing Scaled</a:t>
            </a:r>
          </a:p>
          <a:p>
            <a:endParaRPr lang="en-US" dirty="0"/>
          </a:p>
          <a:p>
            <a:r>
              <a:rPr lang="en-US" dirty="0" smtClean="0"/>
              <a:t>Best effort 14% accuracy overall</a:t>
            </a:r>
            <a:endParaRPr lang="en-US" dirty="0"/>
          </a:p>
        </p:txBody>
      </p:sp>
    </p:spTree>
    <p:extLst>
      <p:ext uri="{BB962C8B-B14F-4D97-AF65-F5344CB8AC3E}">
        <p14:creationId xmlns:p14="http://schemas.microsoft.com/office/powerpoint/2010/main" val="356442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KNN, How Many Neighbors Is Too Many?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669" y="1524434"/>
            <a:ext cx="5334000" cy="40005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2459124"/>
            <a:ext cx="5334000" cy="4000500"/>
          </a:xfrm>
          <a:prstGeom prst="rect">
            <a:avLst/>
          </a:prstGeom>
        </p:spPr>
      </p:pic>
      <p:sp>
        <p:nvSpPr>
          <p:cNvPr id="6" name="TextBox 5"/>
          <p:cNvSpPr txBox="1"/>
          <p:nvPr/>
        </p:nvSpPr>
        <p:spPr>
          <a:xfrm>
            <a:off x="469669" y="5536294"/>
            <a:ext cx="4983480" cy="1200329"/>
          </a:xfrm>
          <a:prstGeom prst="rect">
            <a:avLst/>
          </a:prstGeom>
          <a:noFill/>
        </p:spPr>
        <p:txBody>
          <a:bodyPr wrap="square" rtlCol="0">
            <a:spAutoFit/>
          </a:bodyPr>
          <a:lstStyle/>
          <a:p>
            <a:r>
              <a:rPr lang="en-US" dirty="0" smtClean="0"/>
              <a:t>KNN unscaled inputs: k=7 with 60% accuracy</a:t>
            </a:r>
          </a:p>
          <a:p>
            <a:endParaRPr lang="en-US" dirty="0"/>
          </a:p>
          <a:p>
            <a:r>
              <a:rPr lang="en-US" dirty="0" smtClean="0"/>
              <a:t>This makes slight sense given the scaling from the SVM models and the covariance matrix.</a:t>
            </a:r>
            <a:endParaRPr lang="en-US" dirty="0"/>
          </a:p>
        </p:txBody>
      </p:sp>
      <p:sp>
        <p:nvSpPr>
          <p:cNvPr id="7" name="TextBox 6"/>
          <p:cNvSpPr txBox="1"/>
          <p:nvPr/>
        </p:nvSpPr>
        <p:spPr>
          <a:xfrm>
            <a:off x="7265324" y="1524434"/>
            <a:ext cx="4389120" cy="369332"/>
          </a:xfrm>
          <a:prstGeom prst="rect">
            <a:avLst/>
          </a:prstGeom>
          <a:noFill/>
        </p:spPr>
        <p:txBody>
          <a:bodyPr wrap="square" rtlCol="0">
            <a:spAutoFit/>
          </a:bodyPr>
          <a:lstStyle/>
          <a:p>
            <a:r>
              <a:rPr lang="en-US" dirty="0" smtClean="0"/>
              <a:t>KNN scaled inputs: k=5 with 43% accuracy</a:t>
            </a:r>
            <a:endParaRPr lang="en-US" dirty="0"/>
          </a:p>
        </p:txBody>
      </p:sp>
    </p:spTree>
    <p:extLst>
      <p:ext uri="{BB962C8B-B14F-4D97-AF65-F5344CB8AC3E}">
        <p14:creationId xmlns:p14="http://schemas.microsoft.com/office/powerpoint/2010/main" val="379291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Gaussian Mixtures, Are Only Hope?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542" y="1690688"/>
            <a:ext cx="5334000" cy="4000500"/>
          </a:xfrm>
          <a:prstGeom prst="rect">
            <a:avLst/>
          </a:prstGeom>
        </p:spPr>
      </p:pic>
      <p:sp>
        <p:nvSpPr>
          <p:cNvPr id="5" name="TextBox 4"/>
          <p:cNvSpPr txBox="1"/>
          <p:nvPr/>
        </p:nvSpPr>
        <p:spPr>
          <a:xfrm>
            <a:off x="6600305" y="2044931"/>
            <a:ext cx="4588626" cy="1754326"/>
          </a:xfrm>
          <a:prstGeom prst="rect">
            <a:avLst/>
          </a:prstGeom>
          <a:noFill/>
        </p:spPr>
        <p:txBody>
          <a:bodyPr wrap="square" rtlCol="0">
            <a:spAutoFit/>
          </a:bodyPr>
          <a:lstStyle/>
          <a:p>
            <a:r>
              <a:rPr lang="en-US" dirty="0" smtClean="0"/>
              <a:t>Distribution sizes from 1 to 379</a:t>
            </a:r>
          </a:p>
          <a:p>
            <a:r>
              <a:rPr lang="en-US" dirty="0" smtClean="0"/>
              <a:t>Best error rate found around 54% near 60 clusters. Attempts to feed the algorithm with the means from KMEANS failed due to my inability to properly generate covariance matrix to meet the function’s needs.</a:t>
            </a:r>
            <a:endParaRPr lang="en-US" dirty="0"/>
          </a:p>
        </p:txBody>
      </p:sp>
    </p:spTree>
    <p:extLst>
      <p:ext uri="{BB962C8B-B14F-4D97-AF65-F5344CB8AC3E}">
        <p14:creationId xmlns:p14="http://schemas.microsoft.com/office/powerpoint/2010/main" val="233768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2, Too Much Data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662" y="2343150"/>
            <a:ext cx="4118956" cy="40005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2618" y="2343150"/>
            <a:ext cx="7680960" cy="4000500"/>
          </a:xfrm>
          <a:prstGeom prst="rect">
            <a:avLst/>
          </a:prstGeom>
        </p:spPr>
      </p:pic>
    </p:spTree>
    <p:extLst>
      <p:ext uri="{BB962C8B-B14F-4D97-AF65-F5344CB8AC3E}">
        <p14:creationId xmlns:p14="http://schemas.microsoft.com/office/powerpoint/2010/main" val="2948431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589</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Little Big Data Showdown</vt:lpstr>
      <vt:lpstr>What Data Is This?</vt:lpstr>
      <vt:lpstr>Stationary Data with SVMs</vt:lpstr>
      <vt:lpstr>SVM Continued, Correlation Matrix</vt:lpstr>
      <vt:lpstr>SVM Continued, Correlation Probability</vt:lpstr>
      <vt:lpstr>SVM, Accurate?</vt:lpstr>
      <vt:lpstr>KNN, How Many Neighbors Is Too Many?</vt:lpstr>
      <vt:lpstr>Gaussian Mixtures, Are Only Hope?</vt:lpstr>
      <vt:lpstr>Data Set 2, Too Much Data</vt:lpstr>
      <vt:lpstr>SVM, Results</vt:lpstr>
      <vt:lpstr>KNN, Too Few Neighbors?</vt:lpstr>
      <vt:lpstr>Gaussian Mixture Models on Temporal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 Big Data Showdown</dc:title>
  <dc:creator>seadubbs</dc:creator>
  <cp:lastModifiedBy>seadubbs</cp:lastModifiedBy>
  <cp:revision>14</cp:revision>
  <dcterms:created xsi:type="dcterms:W3CDTF">2014-05-12T00:34:50Z</dcterms:created>
  <dcterms:modified xsi:type="dcterms:W3CDTF">2014-05-12T03:17:21Z</dcterms:modified>
</cp:coreProperties>
</file>