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7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3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1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3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AB09A-325F-419C-99F9-9087783369A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FECD-523F-459F-BB6B-AFAAE3E69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9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Machine Learning and Pattern Recognition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82433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ECE8527:	Final Project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	Dr.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Picone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Temple University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Brian Thibodeau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LDA Classification:  Evaluation Error and Comparison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947627"/>
              </p:ext>
            </p:extLst>
          </p:nvPr>
        </p:nvGraphicFramePr>
        <p:xfrm>
          <a:off x="1187188" y="5109077"/>
          <a:ext cx="9817624" cy="100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406"/>
                <a:gridCol w="2454406"/>
                <a:gridCol w="2454406"/>
                <a:gridCol w="2454406"/>
              </a:tblGrid>
              <a:tr h="642044">
                <a:tc>
                  <a:txBody>
                    <a:bodyPr/>
                    <a:lstStyle/>
                    <a:p>
                      <a:r>
                        <a:rPr lang="en-US" dirty="0" smtClean="0"/>
                        <a:t>LDA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QDA Training</a:t>
                      </a:r>
                      <a:r>
                        <a:rPr lang="en-US" baseline="0" dirty="0" smtClean="0"/>
                        <a:t>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Validated</a:t>
                      </a:r>
                    </a:p>
                    <a:p>
                      <a:r>
                        <a:rPr lang="en-US" dirty="0" smtClean="0"/>
                        <a:t>QDA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Error</a:t>
                      </a:r>
                      <a:endParaRPr lang="en-US" dirty="0"/>
                    </a:p>
                  </a:txBody>
                  <a:tcPr/>
                </a:tc>
              </a:tr>
              <a:tr h="366882">
                <a:tc>
                  <a:txBody>
                    <a:bodyPr/>
                    <a:lstStyle/>
                    <a:p>
                      <a:r>
                        <a:rPr lang="en-US" b="0" dirty="0" smtClean="0"/>
                        <a:t>Quadratic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0.0114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0.0625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0.5038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95356" y="3005522"/>
                <a:ext cx="3815082" cy="815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356" y="3005522"/>
                <a:ext cx="3815082" cy="8158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95356" y="2206767"/>
            <a:ext cx="2582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Quadratic Discriminant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89910"/>
            <a:ext cx="3498871" cy="267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Tree:  Cross-Validated Error, Minimum Leafs/Parents and Levels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40" y="1334099"/>
            <a:ext cx="6197601" cy="2926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1608"/>
            <a:ext cx="6197600" cy="29263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27034" y="5027983"/>
            <a:ext cx="25081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(Function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number of tree levels)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9" idx="1"/>
            <a:endCxn id="8" idx="3"/>
          </p:cNvCxnSpPr>
          <p:nvPr/>
        </p:nvCxnSpPr>
        <p:spPr>
          <a:xfrm flipH="1" flipV="1">
            <a:off x="6197600" y="5394804"/>
            <a:ext cx="2229434" cy="3256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4758" y="1733194"/>
            <a:ext cx="25081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Cross-Validated Error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Leafs (Red) and Parents (Blue)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stCxn id="13" idx="3"/>
            <a:endCxn id="6" idx="1"/>
          </p:cNvCxnSpPr>
          <p:nvPr/>
        </p:nvCxnSpPr>
        <p:spPr>
          <a:xfrm>
            <a:off x="3632946" y="2579580"/>
            <a:ext cx="2201794" cy="217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05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9371"/>
            <a:ext cx="7812433" cy="3688886"/>
          </a:xfrm>
          <a:prstGeom prst="rect">
            <a:avLst/>
          </a:prstGeom>
        </p:spPr>
      </p:pic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Tree:  Training Error and PCA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225143" y="5210629"/>
            <a:ext cx="653143" cy="566057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21069" y="2605019"/>
            <a:ext cx="25081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using 4 Largest Principle Components has a reduced error rate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stCxn id="8" idx="1"/>
            <a:endCxn id="7" idx="6"/>
          </p:cNvCxnSpPr>
          <p:nvPr/>
        </p:nvCxnSpPr>
        <p:spPr>
          <a:xfrm flipH="1">
            <a:off x="5878286" y="3451405"/>
            <a:ext cx="2542783" cy="2042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321121"/>
              </p:ext>
            </p:extLst>
          </p:nvPr>
        </p:nvGraphicFramePr>
        <p:xfrm>
          <a:off x="1041400" y="2438448"/>
          <a:ext cx="9817625" cy="1008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3525"/>
                <a:gridCol w="1963525"/>
                <a:gridCol w="1963525"/>
                <a:gridCol w="1963525"/>
                <a:gridCol w="1963525"/>
              </a:tblGrid>
              <a:tr h="642044">
                <a:tc>
                  <a:txBody>
                    <a:bodyPr/>
                    <a:lstStyle/>
                    <a:p>
                      <a:r>
                        <a:rPr lang="en-US" dirty="0" smtClean="0"/>
                        <a:t>Leafs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Largest Principle </a:t>
                      </a:r>
                    </a:p>
                    <a:p>
                      <a:r>
                        <a:rPr lang="en-US" dirty="0" smtClean="0"/>
                        <a:t>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Error</a:t>
                      </a:r>
                      <a:endParaRPr lang="en-US" dirty="0"/>
                    </a:p>
                  </a:txBody>
                  <a:tcPr/>
                </a:tc>
              </a:tr>
              <a:tr h="36688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0.7619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98555"/>
              </p:ext>
            </p:extLst>
          </p:nvPr>
        </p:nvGraphicFramePr>
        <p:xfrm>
          <a:off x="968829" y="4680905"/>
          <a:ext cx="9817625" cy="1008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3525"/>
                <a:gridCol w="1963525"/>
                <a:gridCol w="1963525"/>
                <a:gridCol w="1963525"/>
                <a:gridCol w="1963525"/>
              </a:tblGrid>
              <a:tr h="642044">
                <a:tc>
                  <a:txBody>
                    <a:bodyPr/>
                    <a:lstStyle/>
                    <a:p>
                      <a:r>
                        <a:rPr lang="en-US" dirty="0" smtClean="0"/>
                        <a:t>Leafs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Largest Principle </a:t>
                      </a:r>
                    </a:p>
                    <a:p>
                      <a:r>
                        <a:rPr lang="en-US" dirty="0" smtClean="0"/>
                        <a:t>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Error</a:t>
                      </a:r>
                      <a:endParaRPr lang="en-US" dirty="0"/>
                    </a:p>
                  </a:txBody>
                  <a:tcPr/>
                </a:tc>
              </a:tr>
              <a:tr h="36688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0.5199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823686" y="365126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Tree:  Evaluation Error and Comparison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07200" y="1712685"/>
            <a:ext cx="1814286" cy="2293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68407"/>
              </p:ext>
            </p:extLst>
          </p:nvPr>
        </p:nvGraphicFramePr>
        <p:xfrm>
          <a:off x="1993825" y="2511087"/>
          <a:ext cx="8127999" cy="10109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K-Nearest Neighbor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Linear Discriminant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Classification Tree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0.4644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0.5038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0.5199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1360714" y="379640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Comparison and Statistical Significance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Dimensionality of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 to visualize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Dealing with outliers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Remove, decrease weight?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Matlab’s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Machine Learning Vocabulary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.g. leafs/parents 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training on the evaluation data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shot, good luck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ENOUGH DATA </a:t>
            </a:r>
          </a:p>
        </p:txBody>
      </p:sp>
    </p:spTree>
    <p:extLst>
      <p:ext uri="{BB962C8B-B14F-4D97-AF65-F5344CB8AC3E}">
        <p14:creationId xmlns:p14="http://schemas.microsoft.com/office/powerpoint/2010/main" val="5817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78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K-Nearest Neighbor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and cross validated error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Components Analysis (PCA)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Discriminant Analysis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Vs. Quadratic Discriminants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Predictors and PCA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Mixture Model Assessment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Tree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Leaf, Parents, and Levels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PCA</a:t>
            </a:r>
          </a:p>
          <a:p>
            <a:pPr lvl="1"/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Comparison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8" t="5057" r="7305" b="2124"/>
          <a:stretch/>
        </p:blipFill>
        <p:spPr>
          <a:xfrm>
            <a:off x="838200" y="1393217"/>
            <a:ext cx="5267094" cy="2652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01774" y="1412218"/>
            <a:ext cx="2458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(Function of neighbors, k, and distance metric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6" idx="1"/>
            <a:endCxn id="5" idx="3"/>
          </p:cNvCxnSpPr>
          <p:nvPr/>
        </p:nvCxnSpPr>
        <p:spPr>
          <a:xfrm flipH="1">
            <a:off x="6105294" y="2073938"/>
            <a:ext cx="2196480" cy="645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37445" y="4778112"/>
            <a:ext cx="25081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 Validated Error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(Function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neighbors, k, and distance metric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11" idx="3"/>
            <a:endCxn id="22" idx="1"/>
          </p:cNvCxnSpPr>
          <p:nvPr/>
        </p:nvCxnSpPr>
        <p:spPr>
          <a:xfrm flipV="1">
            <a:off x="3745633" y="5364752"/>
            <a:ext cx="2350367" cy="2597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KNN Classification:  Training/Cross Validation Error                                               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0" t="4559" r="7755" b="2145"/>
          <a:stretch/>
        </p:blipFill>
        <p:spPr>
          <a:xfrm>
            <a:off x="6096000" y="4030421"/>
            <a:ext cx="5267094" cy="26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8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6" y="1227552"/>
            <a:ext cx="7113549" cy="2773344"/>
          </a:xfrm>
          <a:prstGeom prst="rect">
            <a:avLst/>
          </a:prstGeom>
        </p:spPr>
      </p:pic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KNN Classification:  PCA Analysis and Error                                              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451" y="4000896"/>
            <a:ext cx="7113549" cy="27733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01774" y="1412218"/>
            <a:ext cx="24580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(Function of neighbors, k, and 5 Largest Principle Components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6" idx="1"/>
            <a:endCxn id="2" idx="3"/>
          </p:cNvCxnSpPr>
          <p:nvPr/>
        </p:nvCxnSpPr>
        <p:spPr>
          <a:xfrm flipH="1">
            <a:off x="7108213" y="2227826"/>
            <a:ext cx="1193561" cy="386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34734" y="4909777"/>
            <a:ext cx="25081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(Function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largest Principle Components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metric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>
            <a:stCxn id="10" idx="3"/>
            <a:endCxn id="5" idx="1"/>
          </p:cNvCxnSpPr>
          <p:nvPr/>
        </p:nvCxnSpPr>
        <p:spPr>
          <a:xfrm flipV="1">
            <a:off x="3442922" y="5387568"/>
            <a:ext cx="1635529" cy="3685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7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218"/>
            <a:ext cx="7108213" cy="2771263"/>
          </a:xfrm>
          <a:prstGeom prst="rect">
            <a:avLst/>
          </a:prstGeom>
        </p:spPr>
      </p:pic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KNN Classification:  Number of Observations and Error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1774" y="1412218"/>
            <a:ext cx="2458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(Function of number of Observations and neighbors k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7" idx="1"/>
            <a:endCxn id="5" idx="3"/>
          </p:cNvCxnSpPr>
          <p:nvPr/>
        </p:nvCxnSpPr>
        <p:spPr>
          <a:xfrm flipH="1">
            <a:off x="7108213" y="2073938"/>
            <a:ext cx="1193561" cy="7239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59987"/>
              </p:ext>
            </p:extLst>
          </p:nvPr>
        </p:nvGraphicFramePr>
        <p:xfrm>
          <a:off x="1602288" y="5078723"/>
          <a:ext cx="8957152" cy="1285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9288"/>
                <a:gridCol w="2239288"/>
                <a:gridCol w="2239288"/>
                <a:gridCol w="22392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Neighbors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</a:t>
                      </a:r>
                      <a:r>
                        <a:rPr lang="en-US" baseline="0" dirty="0" smtClean="0"/>
                        <a:t> 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Principle Components (Largest)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0.4644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 t="3634" r="7488" b="2864"/>
          <a:stretch/>
        </p:blipFill>
        <p:spPr>
          <a:xfrm>
            <a:off x="6352123" y="4045443"/>
            <a:ext cx="5154886" cy="2676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8" t="5057" r="7305" b="2124"/>
          <a:stretch/>
        </p:blipFill>
        <p:spPr>
          <a:xfrm>
            <a:off x="838200" y="1393217"/>
            <a:ext cx="5267094" cy="26522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01774" y="1412218"/>
            <a:ext cx="2458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(Function of neighbors, k, and distance metric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>
            <a:stCxn id="6" idx="1"/>
            <a:endCxn id="5" idx="3"/>
          </p:cNvCxnSpPr>
          <p:nvPr/>
        </p:nvCxnSpPr>
        <p:spPr>
          <a:xfrm flipH="1">
            <a:off x="6105294" y="2073938"/>
            <a:ext cx="2196480" cy="645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KNN Classification:  Evaluation                                               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93354" y="4782955"/>
            <a:ext cx="25081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Error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(Function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neighbors, k, and distance metric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>
            <a:stCxn id="10" idx="3"/>
            <a:endCxn id="4" idx="1"/>
          </p:cNvCxnSpPr>
          <p:nvPr/>
        </p:nvCxnSpPr>
        <p:spPr>
          <a:xfrm flipV="1">
            <a:off x="3701542" y="5383822"/>
            <a:ext cx="2650581" cy="2455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LDA Classification:  Training/Cross-Validation Error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39393"/>
              </p:ext>
            </p:extLst>
          </p:nvPr>
        </p:nvGraphicFramePr>
        <p:xfrm>
          <a:off x="936877" y="5141567"/>
          <a:ext cx="9817624" cy="1008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406"/>
                <a:gridCol w="2454406"/>
                <a:gridCol w="2454406"/>
                <a:gridCol w="2454406"/>
              </a:tblGrid>
              <a:tr h="642044">
                <a:tc>
                  <a:txBody>
                    <a:bodyPr/>
                    <a:lstStyle/>
                    <a:p>
                      <a:r>
                        <a:rPr lang="en-US" dirty="0" smtClean="0"/>
                        <a:t>LDA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QDA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Validated LDA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Validated</a:t>
                      </a:r>
                    </a:p>
                    <a:p>
                      <a:r>
                        <a:rPr lang="en-US" dirty="0" smtClean="0"/>
                        <a:t>QDA Error</a:t>
                      </a:r>
                      <a:endParaRPr lang="en-US" dirty="0"/>
                    </a:p>
                  </a:txBody>
                  <a:tcPr/>
                </a:tc>
              </a:tr>
              <a:tr h="36688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 0.3163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0.0114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0.3731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0.0625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32385" y="2707684"/>
                <a:ext cx="3815082" cy="815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385" y="2707684"/>
                <a:ext cx="3815082" cy="8158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2707684"/>
                <a:ext cx="2144690" cy="7845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07684"/>
                <a:ext cx="2144690" cy="78457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38200" y="1916482"/>
            <a:ext cx="3231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Discriminant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65156" y="1916482"/>
            <a:ext cx="2582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Quadratic Discriminant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840" y="1778595"/>
            <a:ext cx="3498871" cy="267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LDA Classification:  Predictor and PCA Errors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27552"/>
            <a:ext cx="5799102" cy="27382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103" y="3965781"/>
            <a:ext cx="5828330" cy="27520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01774" y="1412218"/>
            <a:ext cx="2458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Cross-Validated Error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(Function of number of predictors (features))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>
            <a:stCxn id="6" idx="1"/>
            <a:endCxn id="4" idx="3"/>
          </p:cNvCxnSpPr>
          <p:nvPr/>
        </p:nvCxnSpPr>
        <p:spPr>
          <a:xfrm flipH="1">
            <a:off x="5799103" y="2073938"/>
            <a:ext cx="2502671" cy="5227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6052" y="4864351"/>
            <a:ext cx="25081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Error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(Function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largest Principle Components)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>
            <a:stCxn id="10" idx="3"/>
            <a:endCxn id="5" idx="1"/>
          </p:cNvCxnSpPr>
          <p:nvPr/>
        </p:nvCxnSpPr>
        <p:spPr>
          <a:xfrm flipV="1">
            <a:off x="3244240" y="5341796"/>
            <a:ext cx="2554863" cy="368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9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LDA Classification:  Validity of GMM Estimations</a:t>
            </a:r>
            <a:endParaRPr lang="en-US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8" y="1219370"/>
            <a:ext cx="6100488" cy="288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8" y="3958226"/>
            <a:ext cx="6141229" cy="28997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01774" y="1412218"/>
            <a:ext cx="245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Outliers on LDA Q-Q plot.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16" idx="6"/>
          </p:cNvCxnSpPr>
          <p:nvPr/>
        </p:nvCxnSpPr>
        <p:spPr>
          <a:xfrm flipH="1">
            <a:off x="5611660" y="1766161"/>
            <a:ext cx="2690114" cy="907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76722" y="2881008"/>
            <a:ext cx="2508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Outliers on QDA Q-Q plot.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>
            <a:stCxn id="12" idx="1"/>
            <a:endCxn id="20" idx="6"/>
          </p:cNvCxnSpPr>
          <p:nvPr/>
        </p:nvCxnSpPr>
        <p:spPr>
          <a:xfrm flipH="1">
            <a:off x="5718629" y="3419617"/>
            <a:ext cx="2558093" cy="1366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983276" y="1412218"/>
            <a:ext cx="1628384" cy="88934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97052" y="4426856"/>
            <a:ext cx="1121577" cy="718391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202560" y="4530950"/>
            <a:ext cx="2656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Decreasing weight of outliers increased error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Outliers increased error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1030</TotalTime>
  <Words>406</Words>
  <Application>Microsoft Office PowerPoint</Application>
  <PresentationFormat>Widescreen</PresentationFormat>
  <Paragraphs>132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Introduction to Machine Learning and Pattern Recognition</vt:lpstr>
      <vt:lpstr>Overview</vt:lpstr>
      <vt:lpstr>KNN Classification:  Training/Cross Validation Error                                               </vt:lpstr>
      <vt:lpstr>KNN Classification:  PCA Analysis and Error                                              </vt:lpstr>
      <vt:lpstr>KNN Classification:  Number of Observations and Error</vt:lpstr>
      <vt:lpstr>KNN Classification:  Evaluation                                               </vt:lpstr>
      <vt:lpstr>LDA Classification:  Training/Cross-Validation Error</vt:lpstr>
      <vt:lpstr>LDA Classification:  Predictor and PCA Errors</vt:lpstr>
      <vt:lpstr>LDA Classification:  Validity of GMM Estimations</vt:lpstr>
      <vt:lpstr>LDA Classification:  Evaluation Error and Comparison</vt:lpstr>
      <vt:lpstr>Classification Tree:  Cross-Validated Error, Minimum Leafs/Parents and Levels</vt:lpstr>
      <vt:lpstr>Classification Tree:  Training Error and PCA</vt:lpstr>
      <vt:lpstr>Classification Tree:  Evaluation Error and Comparison</vt:lpstr>
      <vt:lpstr>Algorithm Comparison and Statistical Significance</vt:lpstr>
      <vt:lpstr>Challenges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Thibodeau</dc:creator>
  <cp:lastModifiedBy>Brian Thibodeau</cp:lastModifiedBy>
  <cp:revision>33</cp:revision>
  <dcterms:created xsi:type="dcterms:W3CDTF">2014-05-07T15:31:02Z</dcterms:created>
  <dcterms:modified xsi:type="dcterms:W3CDTF">2014-05-12T11:26:02Z</dcterms:modified>
</cp:coreProperties>
</file>