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6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0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6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1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0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2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4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8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5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10810-31A0-4803-97E8-59B961331637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3258-133D-4177-9434-AB9A4E47D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5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Cedric Destin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02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train?</a:t>
            </a:r>
          </a:p>
          <a:p>
            <a:pPr lvl="1"/>
            <a:r>
              <a:rPr lang="en-US" dirty="0" smtClean="0"/>
              <a:t>Unsupervised</a:t>
            </a:r>
          </a:p>
          <a:p>
            <a:r>
              <a:rPr lang="en-US" dirty="0" smtClean="0"/>
              <a:t>Preparing the data</a:t>
            </a:r>
          </a:p>
          <a:p>
            <a:pPr lvl="1"/>
            <a:r>
              <a:rPr lang="en-US" dirty="0" smtClean="0"/>
              <a:t>PCA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Iterated 10 times</a:t>
            </a:r>
          </a:p>
          <a:p>
            <a:r>
              <a:rPr lang="en-US" dirty="0" smtClean="0"/>
              <a:t>Initial cluster</a:t>
            </a:r>
          </a:p>
          <a:p>
            <a:pPr lvl="1"/>
            <a:r>
              <a:rPr lang="en-US" dirty="0" smtClean="0"/>
              <a:t>Calculated 1</a:t>
            </a:r>
            <a:r>
              <a:rPr lang="en-US" baseline="30000" dirty="0" smtClean="0"/>
              <a:t>st</a:t>
            </a:r>
            <a:r>
              <a:rPr lang="en-US" dirty="0" smtClean="0"/>
              <a:t> k iterations</a:t>
            </a:r>
          </a:p>
          <a:p>
            <a:pPr lvl="1"/>
            <a:r>
              <a:rPr lang="en-US" dirty="0" smtClean="0"/>
              <a:t>Problem: data is unlabeled</a:t>
            </a:r>
          </a:p>
        </p:txBody>
      </p:sp>
    </p:spTree>
    <p:extLst>
      <p:ext uri="{BB962C8B-B14F-4D97-AF65-F5344CB8AC3E}">
        <p14:creationId xmlns:p14="http://schemas.microsoft.com/office/powerpoint/2010/main" val="2548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Data Set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23950" y="3220135"/>
            <a:ext cx="3371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Quadratic Discriminant </a:t>
            </a:r>
            <a:r>
              <a:rPr lang="en-US" dirty="0" err="1" smtClean="0"/>
              <a:t>AnalysisError</a:t>
            </a:r>
            <a:r>
              <a:rPr lang="en-US" dirty="0" smtClean="0"/>
              <a:t>=0.504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seems to give better results that CART, I think that observing the classes in terms of their covariance made it perform slightly better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7300" y="3220134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CART</a:t>
            </a:r>
          </a:p>
          <a:p>
            <a:r>
              <a:rPr lang="en-US" dirty="0" smtClean="0"/>
              <a:t>Error=0.5303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CART required a little more tuning than QAD. I was kind of expecting it to perform slightly better, since it is trying to </a:t>
            </a:r>
            <a:r>
              <a:rPr lang="en-US" dirty="0" err="1" smtClean="0"/>
              <a:t>minizmie</a:t>
            </a:r>
            <a:r>
              <a:rPr lang="en-US" dirty="0" smtClean="0"/>
              <a:t> the uncertainty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0" y="3220134"/>
            <a:ext cx="2743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K-Means</a:t>
            </a:r>
          </a:p>
          <a:p>
            <a:r>
              <a:rPr lang="en-US" dirty="0" smtClean="0"/>
              <a:t>Error=???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technic worked great, but I was not able to specify my centroid and label them at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8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Set: Playing Around with 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basic training and no tuning</a:t>
            </a:r>
          </a:p>
          <a:p>
            <a:pPr lvl="1"/>
            <a:r>
              <a:rPr lang="en-US" dirty="0" smtClean="0"/>
              <a:t>Error = 0.4406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data</a:t>
            </a:r>
          </a:p>
          <a:p>
            <a:pPr lvl="1"/>
            <a:r>
              <a:rPr lang="en-US" dirty="0" smtClean="0"/>
              <a:t>Technic: Hidden </a:t>
            </a:r>
            <a:r>
              <a:rPr lang="en-US" dirty="0" err="1" smtClean="0"/>
              <a:t>Markof</a:t>
            </a:r>
            <a:r>
              <a:rPr lang="en-US" dirty="0" smtClean="0"/>
              <a:t> Models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err="1" smtClean="0"/>
              <a:t>hmmtrain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Initial transit and emit matrices calculated </a:t>
            </a:r>
          </a:p>
          <a:p>
            <a:r>
              <a:rPr lang="en-US" dirty="0" smtClean="0"/>
              <a:t>Decoding</a:t>
            </a:r>
          </a:p>
          <a:p>
            <a:pPr lvl="1"/>
            <a:r>
              <a:rPr lang="en-US" dirty="0" smtClean="0"/>
              <a:t>Used the estimate of the </a:t>
            </a:r>
            <a:r>
              <a:rPr lang="en-US" dirty="0" err="1" smtClean="0"/>
              <a:t>hmmtrain</a:t>
            </a:r>
            <a:r>
              <a:rPr lang="en-US" dirty="0" smtClean="0"/>
              <a:t> for the Viterbi Decoder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Data Set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10075" y="2477185"/>
            <a:ext cx="33718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Hidden </a:t>
            </a:r>
            <a:r>
              <a:rPr lang="en-US" dirty="0" err="1" smtClean="0"/>
              <a:t>Markof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Error=???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process worked until the Viterbi Decoder…</a:t>
            </a:r>
          </a:p>
        </p:txBody>
      </p:sp>
    </p:spTree>
    <p:extLst>
      <p:ext uri="{BB962C8B-B14F-4D97-AF65-F5344CB8AC3E}">
        <p14:creationId xmlns:p14="http://schemas.microsoft.com/office/powerpoint/2010/main" val="51429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324" y="2953779"/>
            <a:ext cx="10515600" cy="1325563"/>
          </a:xfrm>
        </p:spPr>
        <p:txBody>
          <a:bodyPr>
            <a:normAutofit/>
          </a:bodyPr>
          <a:lstStyle/>
          <a:p>
            <a:r>
              <a:rPr lang="en-US" smtClean="0"/>
              <a:t>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2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three algorithms</a:t>
            </a:r>
          </a:p>
          <a:p>
            <a:pPr lvl="1"/>
            <a:r>
              <a:rPr lang="en-US" dirty="0" smtClean="0"/>
              <a:t>2 supervised</a:t>
            </a:r>
          </a:p>
          <a:p>
            <a:pPr lvl="2"/>
            <a:r>
              <a:rPr lang="en-US" dirty="0" smtClean="0"/>
              <a:t>Linear Discriminant Analysis (LDA)</a:t>
            </a:r>
          </a:p>
          <a:p>
            <a:pPr lvl="2"/>
            <a:r>
              <a:rPr lang="en-US" dirty="0" smtClean="0"/>
              <a:t>Classification and Regression Trees (CART)</a:t>
            </a:r>
          </a:p>
          <a:p>
            <a:pPr lvl="1"/>
            <a:r>
              <a:rPr lang="en-US" dirty="0" smtClean="0"/>
              <a:t>1 unsupervised</a:t>
            </a:r>
          </a:p>
          <a:p>
            <a:pPr lvl="2"/>
            <a:r>
              <a:rPr lang="en-US" dirty="0" smtClean="0"/>
              <a:t>K Means</a:t>
            </a:r>
          </a:p>
        </p:txBody>
      </p:sp>
    </p:spTree>
    <p:extLst>
      <p:ext uri="{BB962C8B-B14F-4D97-AF65-F5344CB8AC3E}">
        <p14:creationId xmlns:p14="http://schemas.microsoft.com/office/powerpoint/2010/main" val="15988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Training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1527" y="1931832"/>
            <a:ext cx="2233949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11528" y="2162845"/>
            <a:ext cx="235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ClassificationTree.fit</a:t>
            </a:r>
            <a:endParaRPr lang="en-US" i="1" dirty="0"/>
          </a:p>
        </p:txBody>
      </p:sp>
      <p:pic>
        <p:nvPicPr>
          <p:cNvPr id="1028" name="Picture 4" descr="http://thumbs.dreamstime.com/z/scroll-08-16711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7" y="3113134"/>
            <a:ext cx="807076" cy="83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Elbow Connector 7"/>
          <p:cNvCxnSpPr>
            <a:stCxn id="1028" idx="3"/>
          </p:cNvCxnSpPr>
          <p:nvPr/>
        </p:nvCxnSpPr>
        <p:spPr>
          <a:xfrm flipV="1">
            <a:off x="1818602" y="2871989"/>
            <a:ext cx="365760" cy="640080"/>
          </a:xfrm>
          <a:prstGeom prst="bentConnector2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052550" y="1877432"/>
            <a:ext cx="2457450" cy="940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10704" y="2078745"/>
            <a:ext cx="214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Cross-validate</a:t>
            </a:r>
          </a:p>
          <a:p>
            <a:r>
              <a:rPr lang="en-US" i="1" dirty="0" err="1" smtClean="0"/>
              <a:t>cvLoss</a:t>
            </a:r>
            <a:endParaRPr lang="en-US" i="1" dirty="0"/>
          </a:p>
        </p:txBody>
      </p:sp>
      <p:cxnSp>
        <p:nvCxnSpPr>
          <p:cNvPr id="12" name="Straight Arrow Connector 11"/>
          <p:cNvCxnSpPr>
            <a:endCxn id="9" idx="1"/>
          </p:cNvCxnSpPr>
          <p:nvPr/>
        </p:nvCxnSpPr>
        <p:spPr>
          <a:xfrm>
            <a:off x="3245476" y="2347510"/>
            <a:ext cx="807074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560800" y="3515914"/>
            <a:ext cx="2457450" cy="570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560800" y="3616661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Found best # of leaves</a:t>
            </a:r>
          </a:p>
        </p:txBody>
      </p:sp>
      <p:cxnSp>
        <p:nvCxnSpPr>
          <p:cNvPr id="18" name="Elbow Connector 17"/>
          <p:cNvCxnSpPr>
            <a:stCxn id="9" idx="3"/>
            <a:endCxn id="16" idx="0"/>
          </p:cNvCxnSpPr>
          <p:nvPr/>
        </p:nvCxnSpPr>
        <p:spPr>
          <a:xfrm>
            <a:off x="6510000" y="2347511"/>
            <a:ext cx="1279525" cy="1168403"/>
          </a:xfrm>
          <a:prstGeom prst="bentConnector2">
            <a:avLst/>
          </a:prstGeom>
          <a:ln w="47625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451" y="4330812"/>
            <a:ext cx="3075097" cy="13898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350" y="4187306"/>
            <a:ext cx="3478500" cy="1676876"/>
          </a:xfrm>
          <a:prstGeom prst="rect">
            <a:avLst/>
          </a:prstGeom>
        </p:spPr>
      </p:pic>
      <p:cxnSp>
        <p:nvCxnSpPr>
          <p:cNvPr id="23" name="Elbow Connector 22"/>
          <p:cNvCxnSpPr>
            <a:stCxn id="20" idx="1"/>
            <a:endCxn id="4" idx="1"/>
          </p:cNvCxnSpPr>
          <p:nvPr/>
        </p:nvCxnSpPr>
        <p:spPr>
          <a:xfrm rot="10800000">
            <a:off x="1011527" y="2401912"/>
            <a:ext cx="3960924" cy="2623833"/>
          </a:xfrm>
          <a:prstGeom prst="bentConnector3">
            <a:avLst>
              <a:gd name="adj1" fmla="val 105771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59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Training (Observation)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methods for tuning</a:t>
            </a:r>
          </a:p>
          <a:p>
            <a:pPr lvl="1"/>
            <a:r>
              <a:rPr lang="en-US" dirty="0" smtClean="0"/>
              <a:t>Vary the number of leaves (Purity)</a:t>
            </a:r>
          </a:p>
          <a:p>
            <a:pPr lvl="2"/>
            <a:r>
              <a:rPr lang="en-US" dirty="0" smtClean="0"/>
              <a:t>This is to reduce the entropy, where splitting at a node will yield </a:t>
            </a:r>
            <a:r>
              <a:rPr lang="en-US" i="1" dirty="0" smtClean="0"/>
              <a:t>better un</a:t>
            </a:r>
            <a:r>
              <a:rPr lang="en-US" dirty="0" smtClean="0"/>
              <a:t>certainty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Prune the tree</a:t>
            </a:r>
          </a:p>
          <a:p>
            <a:pPr lvl="3"/>
            <a:r>
              <a:rPr lang="en-US" dirty="0" smtClean="0"/>
              <a:t>Avoid generalization 	</a:t>
            </a:r>
          </a:p>
          <a:p>
            <a:r>
              <a:rPr lang="en-US" dirty="0" smtClean="0"/>
              <a:t>Validation</a:t>
            </a:r>
          </a:p>
          <a:p>
            <a:pPr lvl="1"/>
            <a:r>
              <a:rPr lang="en-US" dirty="0" smtClean="0"/>
              <a:t>(</a:t>
            </a:r>
            <a:r>
              <a:rPr lang="en-US" i="1" dirty="0" err="1" smtClean="0"/>
              <a:t>resubLoss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Cross-validation (</a:t>
            </a:r>
            <a:r>
              <a:rPr lang="en-US" i="1" dirty="0" err="1" smtClean="0"/>
              <a:t>cvLoss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171" y="3143894"/>
            <a:ext cx="3455157" cy="6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Training (Evaluation)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leaves: 1</a:t>
            </a:r>
          </a:p>
          <a:p>
            <a:r>
              <a:rPr lang="en-US" dirty="0" smtClean="0"/>
              <a:t>Pruning Level</a:t>
            </a:r>
          </a:p>
          <a:p>
            <a:pPr lvl="1"/>
            <a:r>
              <a:rPr lang="en-US" dirty="0" smtClean="0"/>
              <a:t>Ideal = 6:13 levels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212" y="3462338"/>
            <a:ext cx="6505575" cy="27146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72350" y="1825625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p(error)=0.5303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6 pruning levels</a:t>
            </a:r>
          </a:p>
          <a:p>
            <a:r>
              <a:rPr lang="en-US" dirty="0" smtClean="0"/>
              <a:t> Trained on 528 data points</a:t>
            </a:r>
          </a:p>
          <a:p>
            <a:r>
              <a:rPr lang="en-US" dirty="0" smtClean="0"/>
              <a:t>Splitting criterion GDI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Measures how frequent an event occurs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Training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11527" y="1931832"/>
            <a:ext cx="2233949" cy="940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11528" y="2162845"/>
            <a:ext cx="2356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err="1" smtClean="0"/>
              <a:t>ClassificationDiscriminant</a:t>
            </a:r>
            <a:endParaRPr lang="en-US" sz="1600" i="1" dirty="0"/>
          </a:p>
        </p:txBody>
      </p:sp>
      <p:pic>
        <p:nvPicPr>
          <p:cNvPr id="6" name="Picture 4" descr="http://thumbs.dreamstime.com/z/scroll-08-167115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527" y="3113134"/>
            <a:ext cx="807076" cy="83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Elbow Connector 6"/>
          <p:cNvCxnSpPr>
            <a:stCxn id="6" idx="3"/>
          </p:cNvCxnSpPr>
          <p:nvPr/>
        </p:nvCxnSpPr>
        <p:spPr>
          <a:xfrm flipV="1">
            <a:off x="1818602" y="2871989"/>
            <a:ext cx="365760" cy="640080"/>
          </a:xfrm>
          <a:prstGeom prst="bentConnector2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052550" y="1877432"/>
            <a:ext cx="2457450" cy="940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10704" y="2078745"/>
            <a:ext cx="2141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Cross-validate</a:t>
            </a:r>
          </a:p>
          <a:p>
            <a:r>
              <a:rPr lang="en-US" i="1" dirty="0" err="1" smtClean="0"/>
              <a:t>cvLoss</a:t>
            </a:r>
            <a:endParaRPr lang="en-US" i="1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3245476" y="2347510"/>
            <a:ext cx="807074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934487" y="2715914"/>
            <a:ext cx="2457450" cy="570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934487" y="2832306"/>
            <a:ext cx="245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Quadratic/ Linear</a:t>
            </a:r>
          </a:p>
        </p:txBody>
      </p:sp>
      <p:cxnSp>
        <p:nvCxnSpPr>
          <p:cNvPr id="13" name="Elbow Connector 12"/>
          <p:cNvCxnSpPr>
            <a:stCxn id="8" idx="3"/>
            <a:endCxn id="11" idx="0"/>
          </p:cNvCxnSpPr>
          <p:nvPr/>
        </p:nvCxnSpPr>
        <p:spPr>
          <a:xfrm>
            <a:off x="6510000" y="2347511"/>
            <a:ext cx="1653212" cy="368403"/>
          </a:xfrm>
          <a:prstGeom prst="bentConnector2">
            <a:avLst/>
          </a:prstGeom>
          <a:ln w="47625">
            <a:solidFill>
              <a:schemeClr val="tx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4" idx="1"/>
          </p:cNvCxnSpPr>
          <p:nvPr/>
        </p:nvCxnSpPr>
        <p:spPr>
          <a:xfrm rot="10800000">
            <a:off x="1011528" y="2401911"/>
            <a:ext cx="4920623" cy="3318766"/>
          </a:xfrm>
          <a:prstGeom prst="bentConnector3">
            <a:avLst>
              <a:gd name="adj1" fmla="val 107356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934487" y="3741140"/>
            <a:ext cx="2457450" cy="685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34487" y="3753266"/>
            <a:ext cx="2457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Varying the covariance</a:t>
            </a:r>
          </a:p>
          <a:p>
            <a:r>
              <a:rPr lang="en-US" dirty="0" smtClean="0"/>
              <a:t>Gamma, Delta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36972"/>
            <a:ext cx="4645854" cy="196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(Observation)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if the covariance are </a:t>
            </a:r>
            <a:r>
              <a:rPr lang="en-US" dirty="0" smtClean="0">
                <a:solidFill>
                  <a:srgbClr val="FF0000"/>
                </a:solidFill>
              </a:rPr>
              <a:t>Linear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Quadratic</a:t>
            </a:r>
          </a:p>
          <a:p>
            <a:r>
              <a:rPr lang="en-US" dirty="0" smtClean="0"/>
              <a:t>Did not need to change Gamma or Delta</a:t>
            </a:r>
          </a:p>
          <a:p>
            <a:r>
              <a:rPr lang="en-US" dirty="0" smtClean="0"/>
              <a:t>Uniform prior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80971"/>
              </p:ext>
            </p:extLst>
          </p:nvPr>
        </p:nvGraphicFramePr>
        <p:xfrm>
          <a:off x="2286000" y="4034366"/>
          <a:ext cx="8128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Linear discriminant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Quadratic discriminant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0.3163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LDA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Quadratic discriminant</a:t>
            </a:r>
          </a:p>
          <a:p>
            <a:pPr lvl="1"/>
            <a:r>
              <a:rPr lang="en-US" dirty="0" smtClean="0"/>
              <a:t>Error=0.504</a:t>
            </a:r>
          </a:p>
          <a:p>
            <a:r>
              <a:rPr lang="en-US" dirty="0" smtClean="0"/>
              <a:t>Linear discriminant</a:t>
            </a:r>
          </a:p>
          <a:p>
            <a:pPr lvl="1"/>
            <a:r>
              <a:rPr lang="en-US" dirty="0" smtClean="0"/>
              <a:t>Error=0.5646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9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340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Final Project</vt:lpstr>
      <vt:lpstr>Data Set 1</vt:lpstr>
      <vt:lpstr>CART Training</vt:lpstr>
      <vt:lpstr>CART Training (Observation)</vt:lpstr>
      <vt:lpstr>CART Training (Evaluation)</vt:lpstr>
      <vt:lpstr>CART Conclusion</vt:lpstr>
      <vt:lpstr>LDA Training</vt:lpstr>
      <vt:lpstr>LDA (Observation)</vt:lpstr>
      <vt:lpstr>LDA Conclusion</vt:lpstr>
      <vt:lpstr>K-Means</vt:lpstr>
      <vt:lpstr>Conclusion Data Set 1</vt:lpstr>
      <vt:lpstr>Data Set: Playing Around with KNN</vt:lpstr>
      <vt:lpstr>Data Set 2</vt:lpstr>
      <vt:lpstr>Conclusion Data Set 2</vt:lpstr>
      <vt:lpstr>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Cédric Destin</dc:creator>
  <cp:lastModifiedBy>Cédric Destin</cp:lastModifiedBy>
  <cp:revision>26</cp:revision>
  <dcterms:created xsi:type="dcterms:W3CDTF">2014-05-11T20:58:00Z</dcterms:created>
  <dcterms:modified xsi:type="dcterms:W3CDTF">2014-05-12T12:59:45Z</dcterms:modified>
</cp:coreProperties>
</file>