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Cascadia Mono SemiBold" panose="020B0609020000020004" pitchFamily="49" charset="0"/>
      <p:bold r:id="rId19"/>
      <p:boldItalic r:id="rId20"/>
    </p:embeddedFont>
    <p:embeddedFont>
      <p:font typeface="Inter" panose="02020500000000000000" charset="0"/>
      <p:regular r:id="rId21"/>
      <p:bold r:id="rId22"/>
      <p:italic r:id="rId23"/>
      <p:boldItalic r:id="rId24"/>
    </p:embeddedFont>
    <p:embeddedFont>
      <p:font typeface="Inter Light" panose="02020500000000000000" charset="0"/>
      <p:regular r:id="rId25"/>
      <p:bold r:id="rId26"/>
      <p:italic r:id="rId27"/>
      <p:boldItalic r:id="rId28"/>
    </p:embeddedFont>
    <p:embeddedFont>
      <p:font typeface="Inter SemiBold" panose="02020500000000000000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CA5"/>
    <a:srgbClr val="F1F5F9"/>
    <a:srgbClr val="334155"/>
    <a:srgbClr val="6B7685"/>
    <a:srgbClr val="475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73" autoAdjust="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summary, I built an efficient pipeline that combines window extraction, Gaussian blurring, FFT, and histogram analysis to process very large datasets.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Through this project, I learned how important careful memory management is.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 batching the data, I was able to significantly reduce memory usage and keep the system stable. So I want to sincerely apologize for accidentally shutting down the system a couple of times during testing.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imaging technology advances, image resolution continues to increase dramatically.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that creates a real problem. It’s not just that the algorithms get heavier; the data movement, the I/O, even the hardware limitations all start becoming bottlenecks. 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 the real question becomes: How can we analyze a massive while reducing computation and memory usage?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this project, my goal is to build a pipeline that can handle these large images efficiently. We combine Gaussian smoothing, FFT for spectral analysis, and histogram-based statistics.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 of the hardest parts is computing global histogram statistics across all images. If we do that naively, the memory usage becomes impossible.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 the project focuses on reorganizing the workflow to balance accuracy, memory, and computation.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slide gives a quick overview of the full pipeline.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handle memory limitations, the main idea is to compute the global histogram from small window streams rather than storing full spectral maps in memory.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 start by sliding a window across the image.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Instead of loading the entire image, I load only small RGB window chunks into memory and send those to the GPU.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GPU, the first step is converting each window to grayscale, which reduces the data from three channels down to one.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that, I apply Gaussian blurring to smooth the window and reduce noise 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Then, I move into the frequency domain using FFT to extract structural patterns from the window.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From there, I take the log-scaled magnitude spectrum and compute the histogram values. These histogram pieces are then accumulated and used to compute the global histogram for the entire dataset.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run this pipeline efficiently, I used node nedc_012, which is equipped with an NVIDIA A40 and using four of them.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CPU side, I used 12 threads to continually read window values.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 used a 256×256 sliding window with a 128-pixel stride, which gives me 50%.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the histogram, I used 16 bins within a fixed range. To determine that range, I randomly selected 20 images and computed their spectrum’s minimum and maximum values.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key optimization in this pipeline is separating the CPU chunk size from the GPU batch size.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CPU work with about 4N windows at a time—into RAM so we don’t load all windows at once.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GPUs, on the other hand, work with smaller batches of size N, which keeps.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avoid loading large SVS files into memory, I extract the image in small local windows. Using this approach, we can process very large datasets while using only a small portion of memory at any time. 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Because the frequency spectrum of these images doesn't depend on color, I convert each window to grayscale before continuing. This reduces the three RGB channels down to one while still preserving the structural information we need for spectral analysis.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 use the standard luminance-weighted formula: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step greatly reduces data size and helps speed up the overall pipeline</a:t>
            </a:r>
            <a:endParaRPr dirty="0"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next step is Gaussian blurring, which I apply using a 7×7 custom kernel built in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PyTorch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kernel is centered at zero and normalized. Gaussian smoothing helps reduce high-frequency noise before running the FFT.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 smoothing the window first, the frequency spectrum becomes much more stable and easier to analyze.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Key Steps: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1. </a:t>
            </a:r>
            <a:r>
              <a:rPr lang="en-US" sz="11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fft2:</a:t>
            </a:r>
            <a:r>
              <a:rPr lang="en-US" sz="11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Computes the discrete Fourier transform.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2. </a:t>
            </a:r>
            <a:r>
              <a:rPr lang="en-US" sz="1100" b="1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fftshift</a:t>
            </a:r>
            <a:r>
              <a:rPr lang="en-US" sz="11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1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Centers the zero-frequency component (DC) for easier visualization.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3. </a:t>
            </a:r>
            <a:r>
              <a:rPr lang="en-US" sz="11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abs:</a:t>
            </a:r>
            <a:r>
              <a:rPr lang="en-US" sz="11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Extracts magnitude, discarding phase.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Then we transform each window into the frequency domain using a 2D FFT.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FFT decomposes the image into sinusoidal components, allowing us to observe patterns that are hard to see in the spatial domain.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my implementation,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PyTorch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handles FFT operations directly on the GPU.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computing the magnitude spectrum, I apply log scaling to compress the values.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Before taking the log, I add 1 to every pixel. This avoids log-zero issues and also prevents extremely small values—like 0.0001 or 0.001—from blowing up after the log transformation.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Without adding 1, those tiny low-frequency values would expand into very large negative numbers, which means they would dominate the mean of histogram.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the log transform, I compute histograms for each window and then aggregate them to produce the global mean and standard deviation across the entire dataset.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Here are the results. I tested the pipeline on 100 images from the dataset.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histogram shows a bell-shaped distribution, which means most of the spectral energy is concentrated around the center frequencies rather than the extremes.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average runtime is about 23.97 seconds per image.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global histogram statistics come out to a mean of 3.486 and a standard deviation of 1.650.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 also experimented with using different numbers of GPUs. As expected, when more GPUs are used, the overall processing time becomes faster</a:t>
            </a:r>
            <a:endParaRPr dirty="0"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3837533"/>
            <a:ext cx="8572500" cy="14476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155715" y="1981890"/>
            <a:ext cx="988057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Optimized Image Processing Pipeline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1809750" y="2900362"/>
            <a:ext cx="85725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4748B"/>
                </a:solidFill>
                <a:latin typeface="Inter Light"/>
                <a:ea typeface="Inter Light"/>
                <a:cs typeface="Inter Light"/>
                <a:sym typeface="Inter Light"/>
              </a:rPr>
              <a:t>Engineering Computation IV Final Project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1809750" y="4228058"/>
            <a:ext cx="85725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Yingting Wu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809750" y="4736603"/>
            <a:ext cx="857250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Electrical and Computer Engineering Department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/>
        </p:nvSpPr>
        <p:spPr>
          <a:xfrm>
            <a:off x="581025" y="2102598"/>
            <a:ext cx="52292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Summary</a:t>
            </a:r>
            <a:endParaRPr dirty="0"/>
          </a:p>
        </p:txBody>
      </p:sp>
      <p:sp>
        <p:nvSpPr>
          <p:cNvPr id="254" name="Google Shape;254;p22"/>
          <p:cNvSpPr txBox="1"/>
          <p:nvPr/>
        </p:nvSpPr>
        <p:spPr>
          <a:xfrm>
            <a:off x="581025" y="2569323"/>
            <a:ext cx="52292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 successfully developed a scalable pipeline integrating FFT, Gaussian blurring, and fixed-range histograms. The CPU-GPU pre-fetching architecture effectively mitigates I/O latency.</a:t>
            </a:r>
            <a:endParaRPr dirty="0"/>
          </a:p>
        </p:txBody>
      </p:sp>
      <p:sp>
        <p:nvSpPr>
          <p:cNvPr id="255" name="Google Shape;255;p22"/>
          <p:cNvSpPr txBox="1"/>
          <p:nvPr/>
        </p:nvSpPr>
        <p:spPr>
          <a:xfrm>
            <a:off x="6255782" y="2102598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Impact</a:t>
            </a:r>
            <a:endParaRPr dirty="0"/>
          </a:p>
        </p:txBody>
      </p:sp>
      <p:sp>
        <p:nvSpPr>
          <p:cNvPr id="256" name="Google Shape;256;p22"/>
          <p:cNvSpPr txBox="1"/>
          <p:nvPr/>
        </p:nvSpPr>
        <p:spPr>
          <a:xfrm>
            <a:off x="6255782" y="2569323"/>
            <a:ext cx="5490686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These strategies significantly reduce memory usage while maintaining statistical precision, offering an effective solution for high-resolution databases like SVS pathology images, even in resource-constrained environments.</a:t>
            </a:r>
            <a:endParaRPr dirty="0"/>
          </a:p>
        </p:txBody>
      </p:sp>
      <p:sp>
        <p:nvSpPr>
          <p:cNvPr id="258" name="Google Shape;258;p22"/>
          <p:cNvSpPr txBox="1"/>
          <p:nvPr/>
        </p:nvSpPr>
        <p:spPr>
          <a:xfrm>
            <a:off x="581025" y="581025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Conclusion</a:t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305276" y="2392939"/>
            <a:ext cx="1158144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Questions?</a:t>
            </a:r>
            <a:endParaRPr dirty="0"/>
          </a:p>
        </p:txBody>
      </p:sp>
      <p:sp>
        <p:nvSpPr>
          <p:cNvPr id="266" name="Google Shape;266;p23"/>
          <p:cNvSpPr txBox="1"/>
          <p:nvPr/>
        </p:nvSpPr>
        <p:spPr>
          <a:xfrm>
            <a:off x="581024" y="3316864"/>
            <a:ext cx="11029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Thank you for your attention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6" y="2114550"/>
            <a:ext cx="5229225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114550"/>
            <a:ext cx="522922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971551" y="2505075"/>
            <a:ext cx="467058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The Challenge</a:t>
            </a: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970540" y="2849641"/>
            <a:ext cx="445120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Rapid advancements in imaging technology have led to significantly higher resolutions. Processing these large datasets creates a massive computational bottleneck, extending beyond simple algorithm design to I/O and hardware limitations.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6772275" y="2505075"/>
            <a:ext cx="467058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Our Objective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772275" y="2849641"/>
            <a:ext cx="444918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We aim to optimize the pipeline by integrating spatial and frequency-domain techniques. Balance spatial resolution preservation with computational cost to efficiently calculate global histogram statistics across large datasets.</a:t>
            </a:r>
            <a:endParaRPr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581025" y="581025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Introduction &amp; Problem Statement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305050"/>
            <a:ext cx="25431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9950" y="2305050"/>
            <a:ext cx="25431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2305050"/>
            <a:ext cx="25431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67800" y="2305050"/>
            <a:ext cx="25431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1612" y="260032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1290510" y="3600450"/>
            <a:ext cx="112420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1. Spatial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31415" y="4082876"/>
            <a:ext cx="204239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Window shifting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&amp;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Grayscale Conversion</a:t>
            </a:r>
            <a:endParaRPr dirty="0"/>
          </a:p>
        </p:txBody>
      </p:sp>
      <p:pic>
        <p:nvPicPr>
          <p:cNvPr id="115" name="Google Shape;115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00537" y="260032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4026611" y="3600450"/>
            <a:ext cx="130985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2. Smooth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3705225" y="4067175"/>
            <a:ext cx="19526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Gaussian Blurring to suppress noise</a:t>
            </a:r>
            <a:endParaRPr sz="1500" dirty="0">
              <a:solidFill>
                <a:srgbClr val="475569"/>
              </a:solidFill>
              <a:latin typeface="Inter"/>
              <a:ea typeface="Inter"/>
            </a:endParaRPr>
          </a:p>
        </p:txBody>
      </p:sp>
      <p:pic>
        <p:nvPicPr>
          <p:cNvPr id="118" name="Google Shape;118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29462" y="260032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6821157" y="3600450"/>
            <a:ext cx="1378609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3. Spectral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6534150" y="4067175"/>
            <a:ext cx="19526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2D Fast Fourier Transform (FFT)</a:t>
            </a:r>
            <a:endParaRPr sz="1500" dirty="0">
              <a:solidFill>
                <a:srgbClr val="475569"/>
              </a:solidFill>
              <a:latin typeface="Inter"/>
              <a:ea typeface="Inter"/>
            </a:endParaRPr>
          </a:p>
        </p:txBody>
      </p:sp>
      <p:pic>
        <p:nvPicPr>
          <p:cNvPr id="121" name="Google Shape;121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58387" y="260032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9640081" y="3600450"/>
            <a:ext cx="139861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4. Analysis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9340344" y="4014787"/>
            <a:ext cx="199548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Log Scaling </a:t>
            </a:r>
          </a:p>
          <a:p>
            <a:pPr algn="ctr"/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&amp; </a:t>
            </a:r>
          </a:p>
          <a:p>
            <a:pPr algn="ctr"/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sym typeface="Inter"/>
              </a:rPr>
              <a:t>Histogram Calculation</a:t>
            </a:r>
            <a:endParaRPr sz="1500" dirty="0">
              <a:solidFill>
                <a:srgbClr val="475569"/>
              </a:solidFill>
              <a:latin typeface="Inter"/>
              <a:ea typeface="Inter"/>
            </a:endParaRPr>
          </a:p>
        </p:txBody>
      </p:sp>
      <p:pic>
        <p:nvPicPr>
          <p:cNvPr id="124" name="Google Shape;124;p15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81162" y="2828925"/>
            <a:ext cx="342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10087" y="2828925"/>
            <a:ext cx="342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19962" y="2828925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06037" y="2828925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581025" y="581025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System Pipeline Overview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704975"/>
            <a:ext cx="5229225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704975"/>
            <a:ext cx="5229225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2275" y="2559193"/>
            <a:ext cx="444817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/>
          <p:nvPr/>
        </p:nvSpPr>
        <p:spPr>
          <a:xfrm>
            <a:off x="971550" y="2095500"/>
            <a:ext cx="467058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Configuration &amp; Specs</a:t>
            </a:r>
            <a:endParaRPr dirty="0"/>
          </a:p>
        </p:txBody>
      </p:sp>
      <p:sp>
        <p:nvSpPr>
          <p:cNvPr id="215" name="Google Shape;215;p20"/>
          <p:cNvSpPr txBox="1"/>
          <p:nvPr/>
        </p:nvSpPr>
        <p:spPr>
          <a:xfrm>
            <a:off x="6772275" y="2095500"/>
            <a:ext cx="467058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Data Flow Optimization</a:t>
            </a:r>
            <a:endParaRPr dirty="0"/>
          </a:p>
        </p:txBody>
      </p:sp>
      <p:sp>
        <p:nvSpPr>
          <p:cNvPr id="216" name="Google Shape;216;p20"/>
          <p:cNvSpPr txBox="1"/>
          <p:nvPr/>
        </p:nvSpPr>
        <p:spPr>
          <a:xfrm>
            <a:off x="1257300" y="2562225"/>
            <a:ext cx="41624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Hardware: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Node nedc_012 (NVIDIA A40), 4 GPUs, 12 Threads.</a:t>
            </a:r>
            <a:endParaRPr dirty="0"/>
          </a:p>
        </p:txBody>
      </p:sp>
      <p:sp>
        <p:nvSpPr>
          <p:cNvPr id="217" name="Google Shape;217;p20"/>
          <p:cNvSpPr txBox="1"/>
          <p:nvPr/>
        </p:nvSpPr>
        <p:spPr>
          <a:xfrm>
            <a:off x="1257300" y="3314700"/>
            <a:ext cx="41624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Windowing: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256×256 spatial window with a 128 stride.</a:t>
            </a:r>
            <a:endParaRPr dirty="0"/>
          </a:p>
        </p:txBody>
      </p:sp>
      <p:sp>
        <p:nvSpPr>
          <p:cNvPr id="218" name="Google Shape;218;p20"/>
          <p:cNvSpPr txBox="1"/>
          <p:nvPr/>
        </p:nvSpPr>
        <p:spPr>
          <a:xfrm>
            <a:off x="1257300" y="4067175"/>
            <a:ext cx="4162425" cy="61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3333"/>
              </a:lnSpc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Histogram Config: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sym typeface="Calibri"/>
              </a:rPr>
              <a:t>bin =16, range = [0, 16.612394]</a:t>
            </a:r>
            <a:endParaRPr sz="1500" dirty="0">
              <a:solidFill>
                <a:srgbClr val="475569"/>
              </a:solidFill>
              <a:latin typeface="Inter"/>
              <a:ea typeface="Inter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6963930" y="3203861"/>
            <a:ext cx="42565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CPU (Chunk Size):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Reads large buffers (4×N) into system RAM. This prevents System Memory (RAM) exhaustion by avoiding full-image loading while ensuring a steady stream.</a:t>
            </a:r>
            <a:endParaRPr dirty="0"/>
          </a:p>
        </p:txBody>
      </p:sp>
      <p:sp>
        <p:nvSpPr>
          <p:cNvPr id="220" name="Google Shape;220;p20"/>
          <p:cNvSpPr txBox="1"/>
          <p:nvPr/>
        </p:nvSpPr>
        <p:spPr>
          <a:xfrm>
            <a:off x="6963930" y="4829175"/>
            <a:ext cx="42565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GPU (Batch Size):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Processes smaller subsets (N) to balance VRAM constraints vs. kernel launch overhead.</a:t>
            </a:r>
            <a:endParaRPr dirty="0"/>
          </a:p>
        </p:txBody>
      </p:sp>
      <p:sp>
        <p:nvSpPr>
          <p:cNvPr id="221" name="Google Shape;221;p20"/>
          <p:cNvSpPr txBox="1"/>
          <p:nvPr/>
        </p:nvSpPr>
        <p:spPr>
          <a:xfrm>
            <a:off x="971550" y="2514600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971550" y="3267075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971550" y="4019550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6772275" y="3162300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 dirty="0"/>
          </a:p>
        </p:txBody>
      </p:sp>
      <p:sp>
        <p:nvSpPr>
          <p:cNvPr id="226" name="Google Shape;226;p20"/>
          <p:cNvSpPr txBox="1"/>
          <p:nvPr/>
        </p:nvSpPr>
        <p:spPr>
          <a:xfrm>
            <a:off x="6772275" y="4829175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581025" y="551872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Implementation Details</a:t>
            </a:r>
            <a:endParaRPr dirty="0"/>
          </a:p>
        </p:txBody>
      </p:sp>
      <p:sp>
        <p:nvSpPr>
          <p:cNvPr id="228" name="Google Shape;228;p20"/>
          <p:cNvSpPr/>
          <p:nvPr/>
        </p:nvSpPr>
        <p:spPr>
          <a:xfrm>
            <a:off x="581025" y="1255855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6AF5186-40E0-40EB-A859-2F2CB9318F5D}"/>
              </a:ext>
            </a:extLst>
          </p:cNvPr>
          <p:cNvSpPr txBox="1"/>
          <p:nvPr/>
        </p:nvSpPr>
        <p:spPr>
          <a:xfrm>
            <a:off x="6891336" y="2650023"/>
            <a:ext cx="4210051" cy="323165"/>
          </a:xfrm>
          <a:prstGeom prst="rect">
            <a:avLst/>
          </a:prstGeom>
          <a:solidFill>
            <a:srgbClr val="F1F5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rgbClr val="475569"/>
                </a:solidFill>
                <a:latin typeface="Inter"/>
                <a:ea typeface="Inter"/>
              </a:rPr>
              <a:t>chunk_size</a:t>
            </a: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</a:rPr>
              <a:t> = </a:t>
            </a:r>
            <a:r>
              <a:rPr lang="en-US" sz="1500" dirty="0" err="1">
                <a:solidFill>
                  <a:srgbClr val="475569"/>
                </a:solidFill>
                <a:latin typeface="Inter"/>
                <a:ea typeface="Inter"/>
              </a:rPr>
              <a:t>batch_size</a:t>
            </a: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</a:rPr>
              <a:t> *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792" y="2428875"/>
            <a:ext cx="522922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583046" y="2009775"/>
            <a:ext cx="5219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Sliding Window Strategy</a:t>
            </a:r>
            <a:endParaRPr dirty="0"/>
          </a:p>
        </p:txBody>
      </p:sp>
      <p:sp>
        <p:nvSpPr>
          <p:cNvPr id="138" name="Google Shape;138;p16"/>
          <p:cNvSpPr txBox="1"/>
          <p:nvPr/>
        </p:nvSpPr>
        <p:spPr>
          <a:xfrm>
            <a:off x="6256792" y="2009775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Grayscale Conversion</a:t>
            </a:r>
            <a:endParaRPr dirty="0"/>
          </a:p>
        </p:txBody>
      </p:sp>
      <p:sp>
        <p:nvSpPr>
          <p:cNvPr id="139" name="Google Shape;139;p16"/>
          <p:cNvSpPr txBox="1"/>
          <p:nvPr/>
        </p:nvSpPr>
        <p:spPr>
          <a:xfrm>
            <a:off x="1059296" y="2476500"/>
            <a:ext cx="47529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Windowing: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256×256 pixels.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059296" y="2924175"/>
            <a:ext cx="47529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Stride: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128 pixels (50% Overlap).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059296" y="3371850"/>
            <a:ext cx="47529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Benefit: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Allows processing of large scale dataset without full-memory loading. </a:t>
            </a:r>
            <a:endParaRPr dirty="0"/>
          </a:p>
        </p:txBody>
      </p:sp>
      <p:sp>
        <p:nvSpPr>
          <p:cNvPr id="143" name="Google Shape;143;p16"/>
          <p:cNvSpPr txBox="1"/>
          <p:nvPr/>
        </p:nvSpPr>
        <p:spPr>
          <a:xfrm>
            <a:off x="6733042" y="3048000"/>
            <a:ext cx="47529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Benefit: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Reduces dimensionality by 3 channels → 1. </a:t>
            </a:r>
            <a:r>
              <a:rPr lang="en-US" altLang="zh-TW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Method</a:t>
            </a:r>
            <a:r>
              <a:rPr lang="en-US" sz="1500" b="1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Aligns 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with human luminance perception for structural analysis.</a:t>
            </a:r>
            <a:endParaRPr dirty="0"/>
          </a:p>
        </p:txBody>
      </p:sp>
      <p:sp>
        <p:nvSpPr>
          <p:cNvPr id="145" name="Google Shape;145;p16"/>
          <p:cNvSpPr txBox="1"/>
          <p:nvPr/>
        </p:nvSpPr>
        <p:spPr>
          <a:xfrm>
            <a:off x="773546" y="2428875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773546" y="2876550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773546" y="3324225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6447292" y="3000375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 dirty="0"/>
          </a:p>
        </p:txBody>
      </p:sp>
      <p:sp>
        <p:nvSpPr>
          <p:cNvPr id="149" name="Google Shape;149;p16"/>
          <p:cNvSpPr txBox="1"/>
          <p:nvPr/>
        </p:nvSpPr>
        <p:spPr>
          <a:xfrm>
            <a:off x="581025" y="579002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Spatial Domain Processing</a:t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581025" y="1255277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A638099-27F9-4524-8CE0-237B72E1A1D0}"/>
              </a:ext>
            </a:extLst>
          </p:cNvPr>
          <p:cNvSpPr txBox="1"/>
          <p:nvPr/>
        </p:nvSpPr>
        <p:spPr>
          <a:xfrm>
            <a:off x="6897109" y="2504585"/>
            <a:ext cx="4210051" cy="323165"/>
          </a:xfrm>
          <a:prstGeom prst="rect">
            <a:avLst/>
          </a:prstGeom>
          <a:solidFill>
            <a:srgbClr val="F1F5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475569"/>
                </a:solidFill>
                <a:latin typeface="Inter"/>
                <a:ea typeface="Inter"/>
              </a:rPr>
              <a:t>Gray = 0.299R + 0.587G + 0.114B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985170"/>
            <a:ext cx="5229225" cy="8307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581025" y="1956345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 7x7 Kernel (PyTorch)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884749" y="2423070"/>
            <a:ext cx="47529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Grid Generation: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Created using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torch.meshgrid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over a 7x7 window centered at 0.</a:t>
            </a:r>
            <a:endParaRPr dirty="0"/>
          </a:p>
        </p:txBody>
      </p:sp>
      <p:sp>
        <p:nvSpPr>
          <p:cNvPr id="160" name="Google Shape;160;p17"/>
          <p:cNvSpPr txBox="1"/>
          <p:nvPr/>
        </p:nvSpPr>
        <p:spPr>
          <a:xfrm>
            <a:off x="884749" y="3185070"/>
            <a:ext cx="4915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Formula: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Standard Gaussian distribution where σ=1.0</a:t>
            </a:r>
            <a:endParaRPr dirty="0"/>
          </a:p>
        </p:txBody>
      </p:sp>
      <p:pic>
        <p:nvPicPr>
          <p:cNvPr id="161" name="Google Shape;16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128045"/>
            <a:ext cx="4905375" cy="54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866775" y="5006429"/>
            <a:ext cx="4943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Normalization: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kernel = kernel /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kernel.sum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(). This ensures the filter preserves global image brightness (energy = 1).</a:t>
            </a:r>
            <a:endParaRPr dirty="0"/>
          </a:p>
        </p:txBody>
      </p:sp>
      <p:sp>
        <p:nvSpPr>
          <p:cNvPr id="164" name="Google Shape;164;p17"/>
          <p:cNvSpPr txBox="1"/>
          <p:nvPr/>
        </p:nvSpPr>
        <p:spPr>
          <a:xfrm>
            <a:off x="600073" y="2370682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 dirty="0"/>
          </a:p>
        </p:txBody>
      </p:sp>
      <p:sp>
        <p:nvSpPr>
          <p:cNvPr id="165" name="Google Shape;165;p17"/>
          <p:cNvSpPr txBox="1"/>
          <p:nvPr/>
        </p:nvSpPr>
        <p:spPr>
          <a:xfrm>
            <a:off x="600073" y="3133725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581025" y="4958804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581025" y="581025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Gaussian Smoothing Strategy</a:t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4;p18" descr="image.png">
            <a:extLst>
              <a:ext uri="{FF2B5EF4-FFF2-40B4-BE49-F238E27FC236}">
                <a16:creationId xmlns:a16="http://schemas.microsoft.com/office/drawing/2014/main" id="{CF06D615-1C2E-4961-8EAE-F9F9000917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2" y="2934759"/>
            <a:ext cx="5229225" cy="15155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540CDBB-803B-4C80-88DD-CAFFB70310D5}"/>
              </a:ext>
            </a:extLst>
          </p:cNvPr>
          <p:cNvSpPr/>
          <p:nvPr/>
        </p:nvSpPr>
        <p:spPr>
          <a:xfrm>
            <a:off x="6496052" y="3053881"/>
            <a:ext cx="4991100" cy="1277273"/>
          </a:xfrm>
          <a:prstGeom prst="rect">
            <a:avLst/>
          </a:prstGeom>
          <a:solidFill>
            <a:srgbClr val="F1F5F9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def make_gaussian_kernel_7x7(device, sigma: float = 1.0):</a:t>
            </a:r>
          </a:p>
          <a:p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    size = 7</a:t>
            </a:r>
          </a:p>
          <a:p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   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coords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 =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torch.arange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(size, device=device) - size // 2</a:t>
            </a:r>
          </a:p>
          <a:p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   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yy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, xx =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torch.meshgrid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(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coords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,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coords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, indexing="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ij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")</a:t>
            </a:r>
          </a:p>
          <a:p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    kernel =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torch.exp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(-(xx**2 +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yy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**2) / (2 * sigma**2))</a:t>
            </a:r>
          </a:p>
          <a:p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    kernel = kernel /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kernel.sum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()</a:t>
            </a:r>
          </a:p>
          <a:p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    return </a:t>
            </a:r>
            <a:r>
              <a:rPr lang="en-US" sz="1100" dirty="0" err="1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kernel.view</a:t>
            </a:r>
            <a:r>
              <a:rPr lang="en-US" sz="1100" dirty="0">
                <a:solidFill>
                  <a:srgbClr val="475569"/>
                </a:solidFill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(1, 1, size, size)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628752"/>
            <a:ext cx="522922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581025" y="2162027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Why 2D FFT?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581025" y="2628752"/>
            <a:ext cx="52292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Transforms the image from the spatial domain to the frequency domain, representing the image as a combination of sinusoidal components. This allows efficient analysis of structural patterns.</a:t>
            </a:r>
            <a:endParaRPr dirty="0"/>
          </a:p>
        </p:txBody>
      </p:sp>
      <p:sp>
        <p:nvSpPr>
          <p:cNvPr id="178" name="Google Shape;178;p18"/>
          <p:cNvSpPr txBox="1"/>
          <p:nvPr/>
        </p:nvSpPr>
        <p:spPr>
          <a:xfrm>
            <a:off x="6381750" y="2162027"/>
            <a:ext cx="52292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Implementation (</a:t>
            </a:r>
            <a:r>
              <a:rPr lang="en-US" sz="2100" b="0" i="0" u="none" strike="noStrike" cap="none" dirty="0" err="1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PyTorch</a:t>
            </a: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)</a:t>
            </a:r>
            <a:endParaRPr dirty="0"/>
          </a:p>
        </p:txBody>
      </p:sp>
      <p:sp>
        <p:nvSpPr>
          <p:cNvPr id="181" name="Google Shape;181;p18"/>
          <p:cNvSpPr txBox="1"/>
          <p:nvPr/>
        </p:nvSpPr>
        <p:spPr>
          <a:xfrm>
            <a:off x="581026" y="583364"/>
            <a:ext cx="110299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Spectral Analysis: 2D FFT</a:t>
            </a:r>
            <a:endParaRPr dirty="0"/>
          </a:p>
        </p:txBody>
      </p:sp>
      <p:sp>
        <p:nvSpPr>
          <p:cNvPr id="182" name="Google Shape;182;p18"/>
          <p:cNvSpPr/>
          <p:nvPr/>
        </p:nvSpPr>
        <p:spPr>
          <a:xfrm>
            <a:off x="581025" y="1259639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581025" y="581025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Analysis: Log Scaling &amp; Global Stats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846CD32-1100-4A50-802C-D43797EB422D}"/>
              </a:ext>
            </a:extLst>
          </p:cNvPr>
          <p:cNvGrpSpPr/>
          <p:nvPr/>
        </p:nvGrpSpPr>
        <p:grpSpPr>
          <a:xfrm>
            <a:off x="762379" y="1797946"/>
            <a:ext cx="4859193" cy="1945645"/>
            <a:chOff x="581025" y="2585293"/>
            <a:chExt cx="4859193" cy="1945645"/>
          </a:xfrm>
        </p:grpSpPr>
        <p:pic>
          <p:nvPicPr>
            <p:cNvPr id="188" name="Google Shape;188;p19" descr="imag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1026" y="3052018"/>
              <a:ext cx="4382944" cy="39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9"/>
            <p:cNvSpPr txBox="1"/>
            <p:nvPr/>
          </p:nvSpPr>
          <p:spPr>
            <a:xfrm>
              <a:off x="581025" y="2585293"/>
              <a:ext cx="4859193" cy="323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 dirty="0">
                  <a:solidFill>
                    <a:srgbClr val="9D2235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Logarithmic Scaling</a:t>
              </a:r>
              <a:endParaRPr dirty="0"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1057275" y="3585418"/>
              <a:ext cx="4382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Goal:</a:t>
              </a:r>
              <a:r>
                <a:rPr lang="en-US" sz="1500" b="0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Compress high dynamic range.</a:t>
              </a:r>
              <a:endParaRPr dirty="0"/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1057275" y="3869199"/>
              <a:ext cx="4382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Why "+1"?</a:t>
              </a:r>
              <a:r>
                <a:rPr lang="en-US" sz="1500" b="0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Prevents singularity at 0.</a:t>
              </a:r>
              <a:endParaRPr dirty="0"/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1057275" y="4161606"/>
              <a:ext cx="4382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Benefit:</a:t>
              </a:r>
              <a:r>
                <a:rPr lang="en-US" sz="1500" b="0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Stabilizes numerical noise.</a:t>
              </a:r>
              <a:endParaRPr dirty="0"/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771525" y="3537793"/>
              <a:ext cx="104775" cy="361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9D2235"/>
                  </a:solidFill>
                  <a:latin typeface="Inter"/>
                  <a:ea typeface="Inter"/>
                  <a:cs typeface="Inter"/>
                  <a:sym typeface="Inter"/>
                </a:rPr>
                <a:t>•</a:t>
              </a:r>
              <a:endParaRPr/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771525" y="3821574"/>
              <a:ext cx="104775" cy="361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9D2235"/>
                  </a:solidFill>
                  <a:latin typeface="Inter"/>
                  <a:ea typeface="Inter"/>
                  <a:cs typeface="Inter"/>
                  <a:sym typeface="Inter"/>
                </a:rPr>
                <a:t>•</a:t>
              </a:r>
              <a:endParaRPr dirty="0"/>
            </a:p>
          </p:txBody>
        </p:sp>
        <p:sp>
          <p:nvSpPr>
            <p:cNvPr id="201" name="Google Shape;201;p19"/>
            <p:cNvSpPr txBox="1"/>
            <p:nvPr/>
          </p:nvSpPr>
          <p:spPr>
            <a:xfrm>
              <a:off x="771525" y="4113981"/>
              <a:ext cx="104775" cy="361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9D2235"/>
                  </a:solidFill>
                  <a:latin typeface="Inter"/>
                  <a:ea typeface="Inter"/>
                  <a:cs typeface="Inter"/>
                  <a:sym typeface="Inter"/>
                </a:rPr>
                <a:t>•</a:t>
              </a:r>
              <a:endParaRPr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13FB521C-47B6-4438-9E69-FA64F21F6EA8}"/>
                </a:ext>
              </a:extLst>
            </p:cNvPr>
            <p:cNvSpPr txBox="1"/>
            <p:nvPr/>
          </p:nvSpPr>
          <p:spPr>
            <a:xfrm>
              <a:off x="2458748" y="3131864"/>
              <a:ext cx="1103745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500" dirty="0">
                  <a:solidFill>
                    <a:srgbClr val="475569"/>
                  </a:solidFill>
                  <a:latin typeface="Inter"/>
                  <a:ea typeface="Inter"/>
                </a:rPr>
                <a:t>log(1+x)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1AE52962-534F-4AE4-B693-D83A0C56C978}"/>
              </a:ext>
            </a:extLst>
          </p:cNvPr>
          <p:cNvGrpSpPr/>
          <p:nvPr/>
        </p:nvGrpSpPr>
        <p:grpSpPr>
          <a:xfrm>
            <a:off x="6120289" y="1797946"/>
            <a:ext cx="5490686" cy="3040135"/>
            <a:chOff x="6381750" y="2585293"/>
            <a:chExt cx="5490686" cy="3040135"/>
          </a:xfrm>
        </p:grpSpPr>
        <p:pic>
          <p:nvPicPr>
            <p:cNvPr id="189" name="Google Shape;189;p19" descr="imag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81750" y="3947368"/>
              <a:ext cx="5229225" cy="1678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9"/>
            <p:cNvSpPr txBox="1"/>
            <p:nvPr/>
          </p:nvSpPr>
          <p:spPr>
            <a:xfrm>
              <a:off x="6381750" y="2585293"/>
              <a:ext cx="5490686" cy="323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 dirty="0">
                  <a:solidFill>
                    <a:srgbClr val="9D2235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Global Statistics</a:t>
              </a:r>
              <a:endParaRPr dirty="0"/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6858000" y="3052018"/>
              <a:ext cx="47529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Strategy:</a:t>
              </a:r>
              <a:r>
                <a:rPr lang="en-US" sz="1500" b="0" i="0" u="none" strike="noStrike" cap="none" dirty="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Aggregate local histograms directly.</a:t>
              </a:r>
              <a:endParaRPr dirty="0"/>
            </a:p>
          </p:txBody>
        </p:sp>
        <p:sp>
          <p:nvSpPr>
            <p:cNvPr id="196" name="Google Shape;196;p19"/>
            <p:cNvSpPr txBox="1"/>
            <p:nvPr/>
          </p:nvSpPr>
          <p:spPr>
            <a:xfrm>
              <a:off x="6858000" y="3499693"/>
              <a:ext cx="47529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Key:</a:t>
              </a:r>
              <a:r>
                <a:rPr lang="en-US" sz="1500" b="0" i="0" u="none" strike="noStrike" cap="none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Fixed bin centers across dataset.</a:t>
              </a:r>
              <a:endParaRPr/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6572250" y="3004393"/>
              <a:ext cx="104775" cy="361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9D2235"/>
                  </a:solidFill>
                  <a:latin typeface="Inter"/>
                  <a:ea typeface="Inter"/>
                  <a:cs typeface="Inter"/>
                  <a:sym typeface="Inter"/>
                </a:rPr>
                <a:t>•</a:t>
              </a:r>
              <a:endParaRPr/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6572250" y="3452068"/>
              <a:ext cx="104775" cy="361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9D2235"/>
                  </a:solidFill>
                  <a:latin typeface="Inter"/>
                  <a:ea typeface="Inter"/>
                  <a:cs typeface="Inter"/>
                  <a:sym typeface="Inter"/>
                </a:rPr>
                <a:t>•</a:t>
              </a: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AFC22A79-8E61-40C2-B41D-17491878F4CA}"/>
                    </a:ext>
                  </a:extLst>
                </p:cNvPr>
                <p:cNvSpPr txBox="1"/>
                <p:nvPr/>
              </p:nvSpPr>
              <p:spPr>
                <a:xfrm>
                  <a:off x="7552857" y="4020886"/>
                  <a:ext cx="3857017" cy="16045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334155"/>
                            </a:solidFill>
                            <a:latin typeface="Cambria Math" panose="02040503050406030204" pitchFamily="18" charset="0"/>
                          </a:rPr>
                          <m:t>𝐺𝑙𝑜𝑏𝑎𝑙</m:t>
                        </m:r>
                        <m:r>
                          <a:rPr lang="en-US" i="1">
                            <a:solidFill>
                              <a:srgbClr val="33415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334155"/>
                            </a:solidFill>
                            <a:latin typeface="Cambria Math" panose="02040503050406030204" pitchFamily="18" charset="0"/>
                          </a:rPr>
                          <m:t>𝐻𝑖𝑠𝑡𝑜𝑔𝑟𝑎𝑚</m:t>
                        </m:r>
                        <m:r>
                          <a:rPr lang="en-US" i="1">
                            <a:solidFill>
                              <a:srgbClr val="33415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33415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i="1" dirty="0">
                    <a:solidFill>
                      <a:srgbClr val="334155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𝑔𝑙𝑜𝑏𝑎𝑙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33415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=  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𝑝𝑖𝑥𝑒𝑙𝑠</m:t>
                                    </m:r>
                                  </m:den>
                                </m:f>
                                <m:r>
                                  <a:rPr lang="en-US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334155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  <m:t>𝑔𝑙𝑜𝑏𝑎𝑙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33415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3341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33415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𝑔𝑙𝑜𝑏𝑎𝑙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33415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33415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i="1" dirty="0">
                    <a:solidFill>
                      <a:srgbClr val="334155"/>
                    </a:solidFill>
                  </a:endParaRPr>
                </a:p>
              </p:txBody>
            </p:sp>
          </mc:Choice>
          <mc:Fallback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AFC22A79-8E61-40C2-B41D-17491878F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857" y="4020886"/>
                  <a:ext cx="3857017" cy="1604542"/>
                </a:xfrm>
                <a:prstGeom prst="rect">
                  <a:avLst/>
                </a:prstGeom>
                <a:blipFill>
                  <a:blip r:embed="rId6"/>
                  <a:stretch>
                    <a:fillRect l="-474" t="-47348" r="-3476" b="-26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Logarithm - Wikipedia">
            <a:extLst>
              <a:ext uri="{FF2B5EF4-FFF2-40B4-BE49-F238E27FC236}">
                <a16:creationId xmlns:a16="http://schemas.microsoft.com/office/drawing/2014/main" id="{71F592BC-0326-45D8-914C-46DEF387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02" y="3956498"/>
            <a:ext cx="2857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 txBox="1"/>
          <p:nvPr/>
        </p:nvSpPr>
        <p:spPr>
          <a:xfrm>
            <a:off x="581025" y="1493523"/>
            <a:ext cx="52292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Performance</a:t>
            </a:r>
            <a:endParaRPr dirty="0"/>
          </a:p>
        </p:txBody>
      </p:sp>
      <p:sp>
        <p:nvSpPr>
          <p:cNvPr id="236" name="Google Shape;236;p21"/>
          <p:cNvSpPr txBox="1"/>
          <p:nvPr/>
        </p:nvSpPr>
        <p:spPr>
          <a:xfrm>
            <a:off x="581025" y="2407923"/>
            <a:ext cx="52292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223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Statistical Findings</a:t>
            </a:r>
            <a:endParaRPr dirty="0"/>
          </a:p>
        </p:txBody>
      </p:sp>
      <p:sp>
        <p:nvSpPr>
          <p:cNvPr id="237" name="Google Shape;237;p21"/>
          <p:cNvSpPr txBox="1"/>
          <p:nvPr/>
        </p:nvSpPr>
        <p:spPr>
          <a:xfrm>
            <a:off x="581025" y="3769998"/>
            <a:ext cx="52292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The histogram resembles a bell curve, indicating spectral energy is concentrated around central values with few high-frequency outliers.</a:t>
            </a:r>
            <a:endParaRPr dirty="0"/>
          </a:p>
        </p:txBody>
      </p:sp>
      <p:sp>
        <p:nvSpPr>
          <p:cNvPr id="238" name="Google Shape;238;p21"/>
          <p:cNvSpPr txBox="1"/>
          <p:nvPr/>
        </p:nvSpPr>
        <p:spPr>
          <a:xfrm>
            <a:off x="866775" y="1867888"/>
            <a:ext cx="4943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Runtime: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Average of 23.97 seconds per image.</a:t>
            </a:r>
            <a:endParaRPr dirty="0"/>
          </a:p>
        </p:txBody>
      </p:sp>
      <p:sp>
        <p:nvSpPr>
          <p:cNvPr id="239" name="Google Shape;239;p21"/>
          <p:cNvSpPr txBox="1"/>
          <p:nvPr/>
        </p:nvSpPr>
        <p:spPr>
          <a:xfrm>
            <a:off x="866775" y="2874648"/>
            <a:ext cx="4943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Global Mean: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3.4859934625303106</a:t>
            </a:r>
            <a:endParaRPr dirty="0"/>
          </a:p>
        </p:txBody>
      </p:sp>
      <p:sp>
        <p:nvSpPr>
          <p:cNvPr id="240" name="Google Shape;240;p21"/>
          <p:cNvSpPr txBox="1"/>
          <p:nvPr/>
        </p:nvSpPr>
        <p:spPr>
          <a:xfrm>
            <a:off x="866775" y="3322323"/>
            <a:ext cx="4943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Standard Deviation: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1.6502819934047135</a:t>
            </a:r>
            <a:endParaRPr dirty="0"/>
          </a:p>
        </p:txBody>
      </p:sp>
      <p:sp>
        <p:nvSpPr>
          <p:cNvPr id="242" name="Google Shape;242;p21"/>
          <p:cNvSpPr txBox="1"/>
          <p:nvPr/>
        </p:nvSpPr>
        <p:spPr>
          <a:xfrm>
            <a:off x="581025" y="1820263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 dirty="0"/>
          </a:p>
        </p:txBody>
      </p:sp>
      <p:sp>
        <p:nvSpPr>
          <p:cNvPr id="243" name="Google Shape;243;p21"/>
          <p:cNvSpPr txBox="1"/>
          <p:nvPr/>
        </p:nvSpPr>
        <p:spPr>
          <a:xfrm>
            <a:off x="581025" y="2827023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581025" y="3274698"/>
            <a:ext cx="1047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9D223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581025" y="581025"/>
            <a:ext cx="1158144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Experimental Results</a:t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E5F194F-B0A2-4D4B-B01D-4E1ACEAD4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56" y="2237220"/>
            <a:ext cx="5338019" cy="2979780"/>
          </a:xfrm>
          <a:prstGeom prst="rect">
            <a:avLst/>
          </a:prstGeom>
          <a:noFill/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56F48B0-B396-4B55-85B5-6F0C651D0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07763"/>
              </p:ext>
            </p:extLst>
          </p:nvPr>
        </p:nvGraphicFramePr>
        <p:xfrm>
          <a:off x="665544" y="5037452"/>
          <a:ext cx="5253501" cy="1230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8041">
                  <a:extLst>
                    <a:ext uri="{9D8B030D-6E8A-4147-A177-3AD203B41FA5}">
                      <a16:colId xmlns:a16="http://schemas.microsoft.com/office/drawing/2014/main" val="2392798169"/>
                    </a:ext>
                  </a:extLst>
                </a:gridCol>
                <a:gridCol w="3115460">
                  <a:extLst>
                    <a:ext uri="{9D8B030D-6E8A-4147-A177-3AD203B41FA5}">
                      <a16:colId xmlns:a16="http://schemas.microsoft.com/office/drawing/2014/main" val="860055827"/>
                    </a:ext>
                  </a:extLst>
                </a:gridCol>
              </a:tblGrid>
              <a:tr h="2491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+mn-cs"/>
                          <a:sym typeface="Arial"/>
                        </a:rPr>
                        <a:t>Numbers of 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Inter"/>
                          <a:ea typeface="Inter"/>
                          <a:cs typeface="+mn-cs"/>
                          <a:sym typeface="Arial"/>
                        </a:rPr>
                        <a:t>Real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877656"/>
                  </a:ext>
                </a:extLst>
              </a:tr>
              <a:tr h="3187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sym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+mn-cs"/>
                          <a:sym typeface="Arial"/>
                        </a:rPr>
                        <a:t>154.094793 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sec/image</a:t>
                      </a:r>
                      <a:endParaRPr lang="en-US" sz="1200" b="0" i="0" u="none" strike="noStrike" cap="none" dirty="0">
                        <a:solidFill>
                          <a:srgbClr val="475569"/>
                        </a:solidFill>
                        <a:latin typeface="Inter"/>
                        <a:ea typeface="Inter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51482"/>
                  </a:ext>
                </a:extLst>
              </a:tr>
              <a:tr h="3187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sym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+mn-cs"/>
                          <a:sym typeface="Arial"/>
                        </a:rPr>
                        <a:t>71.256 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sec/image</a:t>
                      </a:r>
                      <a:endParaRPr lang="en-US" sz="1200" b="0" i="0" u="none" strike="noStrike" cap="none" dirty="0">
                        <a:solidFill>
                          <a:srgbClr val="475569"/>
                        </a:solidFill>
                        <a:latin typeface="Inter"/>
                        <a:ea typeface="Inter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00719"/>
                  </a:ext>
                </a:extLst>
              </a:tr>
              <a:tr h="3187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sym typeface="Arial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+mn-cs"/>
                          <a:sym typeface="Arial"/>
                        </a:rPr>
                        <a:t>23.97061 </a:t>
                      </a:r>
                      <a:r>
                        <a:rPr lang="en-US" sz="120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sec/image</a:t>
                      </a:r>
                      <a:endParaRPr lang="en-US" sz="1200" b="0" i="0" u="none" strike="noStrike" cap="none" dirty="0">
                        <a:solidFill>
                          <a:srgbClr val="475569"/>
                        </a:solidFill>
                        <a:latin typeface="Inter"/>
                        <a:ea typeface="Inter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465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1091</Words>
  <Application>Microsoft Office PowerPoint</Application>
  <PresentationFormat>寬螢幕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Arial</vt:lpstr>
      <vt:lpstr>Calibri</vt:lpstr>
      <vt:lpstr>Inter SemiBold</vt:lpstr>
      <vt:lpstr>Inter</vt:lpstr>
      <vt:lpstr>Cascadia Mono SemiBold</vt:lpstr>
      <vt:lpstr>Inter Light</vt:lpstr>
      <vt:lpstr>Cambria Math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Ying-Ting Wu</cp:lastModifiedBy>
  <cp:revision>54</cp:revision>
  <dcterms:modified xsi:type="dcterms:W3CDTF">2025-12-12T05:38:22Z</dcterms:modified>
</cp:coreProperties>
</file>