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59" r:id="rId5"/>
    <p:sldId id="260" r:id="rId6"/>
    <p:sldId id="261" r:id="rId7"/>
    <p:sldId id="262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787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arke\Documents\TempleUniversityClasses\ECE%204822\TEMp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Read_Data_Multithread()</a:t>
            </a:r>
            <a:r>
              <a:rPr lang="en-US" baseline="0"/>
              <a:t> Thread Comparison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Sheet2!$G$1</c:f>
              <c:strCache>
                <c:ptCount val="1"/>
                <c:pt idx="0">
                  <c:v>SPEEDUP</c:v>
                </c:pt>
              </c:strCache>
            </c:strRef>
          </c:tx>
          <c:spPr>
            <a:ln w="19050" cap="rnd">
              <a:solidFill>
                <a:schemeClr val="dk1">
                  <a:tint val="88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Sheet2!$A$2:$A$18</c:f>
              <c:numCache>
                <c:formatCode>General</c:formatCode>
                <c:ptCount val="17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6</c:v>
                </c:pt>
                <c:pt idx="4">
                  <c:v>8</c:v>
                </c:pt>
                <c:pt idx="5">
                  <c:v>10</c:v>
                </c:pt>
                <c:pt idx="6">
                  <c:v>12</c:v>
                </c:pt>
                <c:pt idx="7">
                  <c:v>14</c:v>
                </c:pt>
                <c:pt idx="8">
                  <c:v>16</c:v>
                </c:pt>
                <c:pt idx="9">
                  <c:v>18</c:v>
                </c:pt>
                <c:pt idx="10">
                  <c:v>20</c:v>
                </c:pt>
                <c:pt idx="11">
                  <c:v>22</c:v>
                </c:pt>
                <c:pt idx="12">
                  <c:v>24</c:v>
                </c:pt>
                <c:pt idx="13">
                  <c:v>26</c:v>
                </c:pt>
                <c:pt idx="14">
                  <c:v>28</c:v>
                </c:pt>
                <c:pt idx="15">
                  <c:v>30</c:v>
                </c:pt>
                <c:pt idx="16">
                  <c:v>32</c:v>
                </c:pt>
              </c:numCache>
            </c:numRef>
          </c:xVal>
          <c:yVal>
            <c:numRef>
              <c:f>Sheet2!$G$2:$G$18</c:f>
              <c:numCache>
                <c:formatCode>General</c:formatCode>
                <c:ptCount val="17"/>
                <c:pt idx="0">
                  <c:v>1</c:v>
                </c:pt>
                <c:pt idx="1">
                  <c:v>2.8378502625971334</c:v>
                </c:pt>
                <c:pt idx="2">
                  <c:v>4.5425709851182328</c:v>
                </c:pt>
                <c:pt idx="3">
                  <c:v>5.7446790331854682</c:v>
                </c:pt>
                <c:pt idx="4">
                  <c:v>5.867225935482046</c:v>
                </c:pt>
                <c:pt idx="5">
                  <c:v>6.0982514714065452</c:v>
                </c:pt>
                <c:pt idx="6">
                  <c:v>6.4624822379991214</c:v>
                </c:pt>
                <c:pt idx="7">
                  <c:v>6.9534783617362041</c:v>
                </c:pt>
                <c:pt idx="8">
                  <c:v>7.1780475278149662</c:v>
                </c:pt>
                <c:pt idx="9">
                  <c:v>7.476120784474003</c:v>
                </c:pt>
                <c:pt idx="10">
                  <c:v>7.6236179210590835</c:v>
                </c:pt>
                <c:pt idx="11">
                  <c:v>7.7892273202622562</c:v>
                </c:pt>
                <c:pt idx="12">
                  <c:v>7.7234269783268088</c:v>
                </c:pt>
                <c:pt idx="13">
                  <c:v>7.7681640478629062</c:v>
                </c:pt>
                <c:pt idx="14">
                  <c:v>7.664344734523362</c:v>
                </c:pt>
                <c:pt idx="15">
                  <c:v>7.6360201356702166</c:v>
                </c:pt>
                <c:pt idx="16">
                  <c:v>7.5566244346365421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99BE-47C8-AAD6-8017C0739C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74114000"/>
        <c:axId val="374114480"/>
      </c:scatterChart>
      <c:valAx>
        <c:axId val="3741140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Number of Threads (N)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4114480"/>
        <c:crosses val="autoZero"/>
        <c:crossBetween val="midCat"/>
      </c:valAx>
      <c:valAx>
        <c:axId val="374114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Speedup Ratio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411400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acrossLinear" id="1">
  <a:schemeClr val="dk1">
    <a:tint val="88000"/>
  </a:schemeClr>
  <a:schemeClr val="dk1">
    <a:tint val="55000"/>
  </a:schemeClr>
  <a:schemeClr val="dk1">
    <a:tint val="78000"/>
  </a:schemeClr>
  <a:schemeClr val="dk1">
    <a:tint val="92000"/>
  </a:schemeClr>
  <a:schemeClr val="dk1">
    <a:tint val="70000"/>
  </a:schemeClr>
  <a:schemeClr val="dk1">
    <a:tint val="30000"/>
  </a:schemeClr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F945A-0F04-0C6B-7E6C-174509D25D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58B821-6C20-6AE2-C104-0BB97B378E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440414-26DA-99FC-BC50-BF1872CB3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B14CA-4A35-4C6D-8996-B806ECC9B0C8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13D09B-1B2E-F2B9-69E9-2E9E980ED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2E5727-6A35-62A6-C798-8883343C7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50766-3901-4C55-99ED-BC4A0F479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52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1F603-B3C8-9026-C6F4-FD496C31F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942680-3331-AD42-5376-4B4D11A13B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B8A83-01BA-7555-1118-71DCF6380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B14CA-4A35-4C6D-8996-B806ECC9B0C8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DE0AA8-71D3-4CA4-0111-FA2E99193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CFF9C2-9D0E-319C-4A1F-CE225A9A4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50766-3901-4C55-99ED-BC4A0F479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847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8EB712-6011-88C5-4997-3C9E773152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A3446E-0375-5508-B80E-77CB0ACDF5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E45D6C-6EB2-7D46-0DDF-58FA7EE62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B14CA-4A35-4C6D-8996-B806ECC9B0C8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E7B3BE-07E6-2C62-DBF4-0C1FBC796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40C929-A96E-C7AD-22EA-946B381EC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50766-3901-4C55-99ED-BC4A0F479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03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9C825-7EF1-44AD-2F51-BD33BC800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5BF8F-A241-5CF3-D462-F4D3DF0E70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1F6030-BF60-8590-C85A-5D407F7FC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B14CA-4A35-4C6D-8996-B806ECC9B0C8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842CF5-A1DD-62B0-6C13-847FFB513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DA72A2-C1AD-6DB5-B7BD-352B6F051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50766-3901-4C55-99ED-BC4A0F479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59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AF1D9-F56D-2A08-AEEE-69DBE1B32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3DA150-DA62-8D78-BA5A-665C12E8D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866388-FD16-52E9-609B-8973CE7A4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B14CA-4A35-4C6D-8996-B806ECC9B0C8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026217-A6C5-FB4A-AAC5-955E86072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3BB7AC-768B-F8B8-FCA8-5BC3592B1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50766-3901-4C55-99ED-BC4A0F479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6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B6B9E-B7B5-D0CF-6BD9-2CD113F8E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5F1B9A-5047-4ED9-F5BF-266A2585E6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707D2E-D991-810C-B350-E9D79CA595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FFB399-9156-41C4-70EE-EADC9F560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B14CA-4A35-4C6D-8996-B806ECC9B0C8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658EFE-FEB3-6B64-744E-77E3B4287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CA4A76-28F0-4106-9B2E-BC82B7F75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50766-3901-4C55-99ED-BC4A0F479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305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C27A8-6A8C-F9D2-D425-27E9F44D0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411432-A6E1-D24A-815B-569341B171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402ED3-970D-DC49-AE01-FFC8D3163A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1E8025-B404-554D-B964-CE019D3DFB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9C4C61-7210-E130-3725-E051CAEA2A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ACC7B0-6474-844E-82B7-111AFC2AC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B14CA-4A35-4C6D-8996-B806ECC9B0C8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6F8B8F-28EC-1C39-C04F-1318796E0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784FB2C-1806-657B-B3EE-C1368500A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50766-3901-4C55-99ED-BC4A0F479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793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3D7CD-E5BE-1567-E9C5-D1B514F3E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0506C9-208B-DBE0-9FE0-BAD2A2629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B14CA-4A35-4C6D-8996-B806ECC9B0C8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1576CC-FF24-6B78-4DF2-98C91CBD0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E0FB84-0D71-AB8A-6864-FEB22EE6D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50766-3901-4C55-99ED-BC4A0F479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409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21FEDB-9BE4-A27E-A803-8B3BEE7CE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B14CA-4A35-4C6D-8996-B806ECC9B0C8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52DBDD-1AB2-D324-E902-CF2944FF3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7A453E-D32B-E9C4-A2FB-7382F9F10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50766-3901-4C55-99ED-BC4A0F479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786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FE6814-230E-2CFD-C4FD-98CC6CC60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86236-1F9A-3044-585A-A04E811DEB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978304-7977-4E36-96D1-556CA4F331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1CD096-DD52-7021-7257-7BDC5B29B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B14CA-4A35-4C6D-8996-B806ECC9B0C8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F60B72-8870-1375-7925-008E634AF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1BE1D0-D44B-B05D-AC64-ED034CF66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50766-3901-4C55-99ED-BC4A0F479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301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5849B-7350-3E8B-D886-FA623AB53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82C6003-C91A-E5C0-33C7-13F052BF34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1D61D4-7315-ED8D-8F28-C20CAF7D0A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E7545A-84D6-AA4A-34E9-BE51DC5D2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B14CA-4A35-4C6D-8996-B806ECC9B0C8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27D725-03F3-6906-D22C-A16C09CF6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B75A4A-9225-B7EE-8B4F-000498F11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50766-3901-4C55-99ED-BC4A0F479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92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2D45A9-1A62-F691-EFE3-17163AFBE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BD82B6-AF82-DBF5-E4B6-F45A2C4FF7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217262-23E2-73E4-CF81-CC660F606C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4B14CA-4A35-4C6D-8996-B806ECC9B0C8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FDFEB8-5102-0344-7825-60E7CAFFA4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EE14A6-77A4-785C-77E3-490E0031DA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650766-3901-4C55-99ED-BC4A0F479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526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C0849B-9389-78D7-441B-B38E79025D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en-US" sz="4800">
                <a:solidFill>
                  <a:srgbClr val="FFFFFF"/>
                </a:solidFill>
              </a:rPr>
              <a:t>GPU-Accelerated SVS Image Processing</a:t>
            </a:r>
            <a:br>
              <a:rPr lang="en-US" sz="4800">
                <a:solidFill>
                  <a:srgbClr val="FFFFFF"/>
                </a:solidFill>
              </a:rPr>
            </a:br>
            <a:endParaRPr lang="en-US" sz="480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99C450-E020-4368-6D9A-7DB2127100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en-US" dirty="0"/>
              <a:t>Sarker Mohammed</a:t>
            </a:r>
            <a:endParaRPr lang="en-US"/>
          </a:p>
          <a:p>
            <a:pPr algn="l"/>
            <a:r>
              <a:rPr lang="en-US" dirty="0"/>
              <a:t>ECE 4822/8110</a:t>
            </a:r>
            <a:br>
              <a:rPr lang="en-US" dirty="0"/>
            </a:br>
            <a:r>
              <a:rPr lang="en-US" dirty="0"/>
              <a:t>Engineering Computation IV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694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EEB35A-F88A-A4FF-D6E5-EF0D2E55A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Motivation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04E815-FD76-6911-DC89-3D012B43AF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en-US" sz="2000"/>
              <a:t>SVS Images are extremely large</a:t>
            </a:r>
          </a:p>
          <a:p>
            <a:r>
              <a:rPr lang="en-US" sz="2000"/>
              <a:t>Conventional CPU pipeline struggles with implementing gaussian smoothing and computing FFT efficiently</a:t>
            </a:r>
          </a:p>
          <a:p>
            <a:r>
              <a:rPr lang="en-US" sz="2000"/>
              <a:t>Full image loading is impractical due to memory constraints</a:t>
            </a:r>
          </a:p>
        </p:txBody>
      </p:sp>
    </p:spTree>
    <p:extLst>
      <p:ext uri="{BB962C8B-B14F-4D97-AF65-F5344CB8AC3E}">
        <p14:creationId xmlns:p14="http://schemas.microsoft.com/office/powerpoint/2010/main" val="3358068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831167C-3948-45A1-1BE4-BE1A2FB45F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5AD9811-A085-EEB0-8580-3E419AD078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C73165-2BC5-E576-A942-856768890C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E626BBE-B4BB-212E-8F47-3ECD335BC8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AA23C0A-D620-49EB-40F1-1A2E808172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9CD466-2301-695F-BF17-B6EFC9477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Pipeline Overview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034E33-A89E-0B30-02C9-2549825012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Images split into 256x256 patches, which are sent in batches of 128</a:t>
            </a:r>
          </a:p>
          <a:p>
            <a:r>
              <a:rPr lang="en-US" dirty="0"/>
              <a:t>Stream batch to GPU</a:t>
            </a:r>
          </a:p>
          <a:p>
            <a:r>
              <a:rPr lang="en-US" dirty="0"/>
              <a:t>GPU computes Gaussian smoothing → FFT → Histogram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 descr="A diagram of a block&#10;&#10;AI-generated content may be incorrect.">
            <a:extLst>
              <a:ext uri="{FF2B5EF4-FFF2-40B4-BE49-F238E27FC236}">
                <a16:creationId xmlns:a16="http://schemas.microsoft.com/office/drawing/2014/main" id="{C2E15F01-40F2-8872-C53E-6389F48D9E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109" y="4001294"/>
            <a:ext cx="11139778" cy="2367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575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163871-90F4-B2E4-0EF7-B01E54A0C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GPU Operations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B6D654-D829-5A85-90A7-1674147861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en-US" sz="2000"/>
              <a:t>Gaussian Smoothing</a:t>
            </a:r>
          </a:p>
          <a:p>
            <a:pPr lvl="1"/>
            <a:r>
              <a:rPr lang="en-US" sz="2000"/>
              <a:t>2D Gaussian is separable → two 1D convolutions</a:t>
            </a:r>
          </a:p>
          <a:p>
            <a:pPr lvl="1"/>
            <a:r>
              <a:rPr lang="en-US" sz="2000"/>
              <a:t>Reduces complexity from O(k</a:t>
            </a:r>
            <a:r>
              <a:rPr lang="en-US" sz="2000" baseline="30000"/>
              <a:t>2</a:t>
            </a:r>
            <a:r>
              <a:rPr lang="en-US" sz="2000"/>
              <a:t>) → O(2k)</a:t>
            </a:r>
          </a:p>
          <a:p>
            <a:r>
              <a:rPr lang="en-US" sz="2000"/>
              <a:t>FFT</a:t>
            </a:r>
          </a:p>
          <a:p>
            <a:pPr lvl="1"/>
            <a:r>
              <a:rPr lang="en-US" sz="2000"/>
              <a:t>PyTorch 2D FFT – Assumed to be Optimized</a:t>
            </a:r>
          </a:p>
          <a:p>
            <a:r>
              <a:rPr lang="en-US" sz="2000"/>
              <a:t>Histogram</a:t>
            </a:r>
          </a:p>
          <a:p>
            <a:pPr lvl="1"/>
            <a:r>
              <a:rPr lang="en-US" sz="2000"/>
              <a:t>Empirical Testing show Log-Mag range is -5 to 10</a:t>
            </a:r>
          </a:p>
          <a:p>
            <a:pPr lvl="1"/>
            <a:r>
              <a:rPr lang="en-US" sz="2000"/>
              <a:t>Stored on GPU and final aggregation on GPU </a:t>
            </a:r>
          </a:p>
        </p:txBody>
      </p:sp>
    </p:spTree>
    <p:extLst>
      <p:ext uri="{BB962C8B-B14F-4D97-AF65-F5344CB8AC3E}">
        <p14:creationId xmlns:p14="http://schemas.microsoft.com/office/powerpoint/2010/main" val="2016802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7BFFCFB-842A-574F-4302-A09909FDA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613066-B302-17B5-FE01-BCDE79C2BD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 fontScale="92500" lnSpcReduction="20000"/>
          </a:bodyPr>
          <a:lstStyle/>
          <a:p>
            <a:r>
              <a:rPr lang="en-US" sz="2000" dirty="0"/>
              <a:t>1 GPU</a:t>
            </a:r>
          </a:p>
          <a:p>
            <a:pPr lvl="1"/>
            <a:r>
              <a:rPr lang="en-US" sz="2000" dirty="0"/>
              <a:t>Average 91.75 sec/image</a:t>
            </a:r>
          </a:p>
          <a:p>
            <a:pPr lvl="1"/>
            <a:r>
              <a:rPr lang="en-US" sz="2000" dirty="0"/>
              <a:t>Mean: 2.1256</a:t>
            </a:r>
          </a:p>
          <a:p>
            <a:pPr lvl="1"/>
            <a:r>
              <a:rPr lang="en-US" sz="2000" dirty="0"/>
              <a:t>Std: 2.7817</a:t>
            </a:r>
          </a:p>
          <a:p>
            <a:r>
              <a:rPr lang="en-US" sz="2000" dirty="0"/>
              <a:t>2 GPU</a:t>
            </a:r>
          </a:p>
          <a:p>
            <a:pPr lvl="1"/>
            <a:r>
              <a:rPr lang="en-US" sz="2000" dirty="0"/>
              <a:t>Average 42.19 sec/image</a:t>
            </a:r>
          </a:p>
          <a:p>
            <a:pPr lvl="1"/>
            <a:r>
              <a:rPr lang="en-US" sz="2000" dirty="0"/>
              <a:t>Mean: 1.3358</a:t>
            </a:r>
          </a:p>
          <a:p>
            <a:pPr lvl="1"/>
            <a:r>
              <a:rPr lang="en-US" sz="2000" dirty="0"/>
              <a:t>Std: 2.1673</a:t>
            </a:r>
          </a:p>
          <a:p>
            <a:r>
              <a:rPr lang="en-US" sz="2000" i="1" dirty="0"/>
              <a:t>4 GPU (ESTIMATED)</a:t>
            </a:r>
          </a:p>
          <a:p>
            <a:pPr lvl="1"/>
            <a:r>
              <a:rPr lang="en-US" sz="2000" i="1" dirty="0"/>
              <a:t>Average 21 sec/image</a:t>
            </a:r>
          </a:p>
          <a:p>
            <a:r>
              <a:rPr lang="en-US" sz="2000" dirty="0"/>
              <a:t>Note near-linear scaling/design</a:t>
            </a:r>
          </a:p>
          <a:p>
            <a:r>
              <a:rPr lang="en-US" sz="2000" dirty="0"/>
              <a:t>Benchmark tested on 100 images</a:t>
            </a:r>
          </a:p>
        </p:txBody>
      </p:sp>
    </p:spTree>
    <p:extLst>
      <p:ext uri="{BB962C8B-B14F-4D97-AF65-F5344CB8AC3E}">
        <p14:creationId xmlns:p14="http://schemas.microsoft.com/office/powerpoint/2010/main" val="550848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B9FF04-A4DA-F3DC-D9A1-242283214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Additional Insights – Thread Management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DD3273E-DA34-1818-75FD-13B82A9D3B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3895409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08293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F26409-D443-955C-E039-2B2929CF2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Future Work: Proposed Multi-Loader Design</a:t>
            </a:r>
          </a:p>
        </p:txBody>
      </p:sp>
      <p:pic>
        <p:nvPicPr>
          <p:cNvPr id="5" name="Content Placeholder 4" descr="A diagram of a machine&#10;&#10;AI-generated content may be incorrect.">
            <a:extLst>
              <a:ext uri="{FF2B5EF4-FFF2-40B4-BE49-F238E27FC236}">
                <a16:creationId xmlns:a16="http://schemas.microsoft.com/office/drawing/2014/main" id="{ED2AA432-7999-578A-69A4-8C983FF4DB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225" y="2620675"/>
            <a:ext cx="11327549" cy="3143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1438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9D59FC5-27C2-93D0-921B-0952189AA2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9D48C2-B75D-2837-2658-EBF6CF0B4A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2CF6F52-550A-E3B2-D85B-CAE501567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B530BF9-1895-D8B0-D7ED-FB4F4E9074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9FBABB4-5DC8-1C9C-08CB-0A6E88A3E0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AA22E4D-CD50-D913-FC78-530572426B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5805430-1DF3-D1B8-C1E4-3ABB11050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F144FC-6583-8E03-96BC-10579A3C63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en-US" sz="4800" dirty="0">
                <a:solidFill>
                  <a:srgbClr val="FFFFFF"/>
                </a:solidFill>
              </a:rPr>
              <a:t>QUESTIONS</a:t>
            </a:r>
            <a:br>
              <a:rPr lang="en-US" sz="4800" dirty="0">
                <a:solidFill>
                  <a:srgbClr val="FFFFFF"/>
                </a:solidFill>
              </a:rPr>
            </a:br>
            <a:endParaRPr lang="en-US" sz="4800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4DE1CE-9EE4-258C-AA90-8BA987F826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4938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195</Words>
  <Application>Microsoft Office PowerPoint</Application>
  <PresentationFormat>Widescreen</PresentationFormat>
  <Paragraphs>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GPU-Accelerated SVS Image Processing </vt:lpstr>
      <vt:lpstr>Motivation</vt:lpstr>
      <vt:lpstr>Pipeline Overview</vt:lpstr>
      <vt:lpstr>GPU Operations</vt:lpstr>
      <vt:lpstr>Results</vt:lpstr>
      <vt:lpstr>Additional Insights – Thread Management</vt:lpstr>
      <vt:lpstr>Future Work: Proposed Multi-Loader Design</vt:lpstr>
      <vt:lpstr>QUESTIONS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Sarker Muntasir Mohammed</dc:creator>
  <cp:lastModifiedBy>Sarker Muntasir Mohammed</cp:lastModifiedBy>
  <cp:revision>13</cp:revision>
  <dcterms:created xsi:type="dcterms:W3CDTF">2025-12-12T05:49:42Z</dcterms:created>
  <dcterms:modified xsi:type="dcterms:W3CDTF">2025-12-12T06:11:10Z</dcterms:modified>
</cp:coreProperties>
</file>