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8"/>
    <p:restoredTop sz="94722"/>
  </p:normalViewPr>
  <p:slideViewPr>
    <p:cSldViewPr>
      <p:cViewPr>
        <p:scale>
          <a:sx n="100" d="100"/>
          <a:sy n="100" d="100"/>
        </p:scale>
        <p:origin x="1288" y="7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50" b="1" i="0">
                <a:solidFill>
                  <a:srgbClr val="18417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1" i="0">
                <a:solidFill>
                  <a:srgbClr val="18417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1" i="0">
                <a:solidFill>
                  <a:srgbClr val="18417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1" i="0">
                <a:solidFill>
                  <a:srgbClr val="18417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815975"/>
            <a:ext cx="13741400" cy="18332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50" b="1" i="0">
                <a:solidFill>
                  <a:srgbClr val="18417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19287" y="2674620"/>
            <a:ext cx="10791825" cy="289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86400" y="4202112"/>
            <a:ext cx="8229600" cy="108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9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ROLENSKY LOUIS</a:t>
            </a:r>
            <a:endParaRPr sz="6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86400" y="5130800"/>
            <a:ext cx="5125720" cy="11560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b="1" dirty="0">
                <a:solidFill>
                  <a:srgbClr val="FFFFFF"/>
                </a:solidFill>
                <a:latin typeface="Tahoma"/>
                <a:cs typeface="Tahoma"/>
              </a:rPr>
              <a:t>FINAL PROJECT</a:t>
            </a:r>
            <a:endParaRPr sz="46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00" b="1" dirty="0">
                <a:solidFill>
                  <a:srgbClr val="1892D5"/>
                </a:solidFill>
                <a:latin typeface="Tahoma"/>
                <a:cs typeface="Tahoma"/>
              </a:rPr>
              <a:t>ECE 4822</a:t>
            </a:r>
            <a:endParaRPr sz="27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815975"/>
            <a:ext cx="13741400" cy="1422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12795">
              <a:lnSpc>
                <a:spcPts val="7940"/>
              </a:lnSpc>
              <a:spcBef>
                <a:spcPts val="95"/>
              </a:spcBef>
            </a:pPr>
            <a:r>
              <a:rPr sz="6600" dirty="0"/>
              <a:t>PROJECT OVERVIEW</a:t>
            </a:r>
          </a:p>
          <a:p>
            <a:pPr marL="3306445">
              <a:lnSpc>
                <a:spcPts val="3140"/>
              </a:lnSpc>
            </a:pPr>
            <a:r>
              <a:rPr sz="2800" dirty="0"/>
              <a:t>GOAL: PROCESS 3,505 SVS IMAGES EFFICIENTLY.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1076768" y="3052064"/>
            <a:ext cx="1628139" cy="1628139"/>
          </a:xfrm>
          <a:custGeom>
            <a:avLst/>
            <a:gdLst/>
            <a:ahLst/>
            <a:cxnLst/>
            <a:rect l="l" t="t" r="r" b="b"/>
            <a:pathLst>
              <a:path w="1628139" h="1628139">
                <a:moveTo>
                  <a:pt x="813816" y="0"/>
                </a:moveTo>
                <a:lnTo>
                  <a:pt x="765998" y="1381"/>
                </a:lnTo>
                <a:lnTo>
                  <a:pt x="718908" y="5475"/>
                </a:lnTo>
                <a:lnTo>
                  <a:pt x="672622" y="12204"/>
                </a:lnTo>
                <a:lnTo>
                  <a:pt x="627217" y="21493"/>
                </a:lnTo>
                <a:lnTo>
                  <a:pt x="582767" y="33265"/>
                </a:lnTo>
                <a:lnTo>
                  <a:pt x="539351" y="47444"/>
                </a:lnTo>
                <a:lnTo>
                  <a:pt x="497044" y="63954"/>
                </a:lnTo>
                <a:lnTo>
                  <a:pt x="455922" y="82718"/>
                </a:lnTo>
                <a:lnTo>
                  <a:pt x="416062" y="103659"/>
                </a:lnTo>
                <a:lnTo>
                  <a:pt x="377541" y="126702"/>
                </a:lnTo>
                <a:lnTo>
                  <a:pt x="340434" y="151770"/>
                </a:lnTo>
                <a:lnTo>
                  <a:pt x="304817" y="178787"/>
                </a:lnTo>
                <a:lnTo>
                  <a:pt x="270768" y="207677"/>
                </a:lnTo>
                <a:lnTo>
                  <a:pt x="238363" y="238363"/>
                </a:lnTo>
                <a:lnTo>
                  <a:pt x="207677" y="270768"/>
                </a:lnTo>
                <a:lnTo>
                  <a:pt x="178787" y="304817"/>
                </a:lnTo>
                <a:lnTo>
                  <a:pt x="151770" y="340434"/>
                </a:lnTo>
                <a:lnTo>
                  <a:pt x="126702" y="377541"/>
                </a:lnTo>
                <a:lnTo>
                  <a:pt x="103659" y="416062"/>
                </a:lnTo>
                <a:lnTo>
                  <a:pt x="82718" y="455922"/>
                </a:lnTo>
                <a:lnTo>
                  <a:pt x="63954" y="497044"/>
                </a:lnTo>
                <a:lnTo>
                  <a:pt x="47444" y="539351"/>
                </a:lnTo>
                <a:lnTo>
                  <a:pt x="33265" y="582767"/>
                </a:lnTo>
                <a:lnTo>
                  <a:pt x="21493" y="627217"/>
                </a:lnTo>
                <a:lnTo>
                  <a:pt x="12204" y="672622"/>
                </a:lnTo>
                <a:lnTo>
                  <a:pt x="5475" y="718908"/>
                </a:lnTo>
                <a:lnTo>
                  <a:pt x="1381" y="765998"/>
                </a:lnTo>
                <a:lnTo>
                  <a:pt x="0" y="813815"/>
                </a:lnTo>
                <a:lnTo>
                  <a:pt x="1381" y="861633"/>
                </a:lnTo>
                <a:lnTo>
                  <a:pt x="5475" y="908723"/>
                </a:lnTo>
                <a:lnTo>
                  <a:pt x="12204" y="955009"/>
                </a:lnTo>
                <a:lnTo>
                  <a:pt x="21493" y="1000414"/>
                </a:lnTo>
                <a:lnTo>
                  <a:pt x="33265" y="1044864"/>
                </a:lnTo>
                <a:lnTo>
                  <a:pt x="47444" y="1088280"/>
                </a:lnTo>
                <a:lnTo>
                  <a:pt x="63954" y="1130587"/>
                </a:lnTo>
                <a:lnTo>
                  <a:pt x="82718" y="1171709"/>
                </a:lnTo>
                <a:lnTo>
                  <a:pt x="103659" y="1211569"/>
                </a:lnTo>
                <a:lnTo>
                  <a:pt x="126702" y="1250090"/>
                </a:lnTo>
                <a:lnTo>
                  <a:pt x="151770" y="1287197"/>
                </a:lnTo>
                <a:lnTo>
                  <a:pt x="178787" y="1322814"/>
                </a:lnTo>
                <a:lnTo>
                  <a:pt x="207677" y="1356863"/>
                </a:lnTo>
                <a:lnTo>
                  <a:pt x="238363" y="1389268"/>
                </a:lnTo>
                <a:lnTo>
                  <a:pt x="270768" y="1419954"/>
                </a:lnTo>
                <a:lnTo>
                  <a:pt x="304817" y="1448844"/>
                </a:lnTo>
                <a:lnTo>
                  <a:pt x="340434" y="1475861"/>
                </a:lnTo>
                <a:lnTo>
                  <a:pt x="377541" y="1500929"/>
                </a:lnTo>
                <a:lnTo>
                  <a:pt x="416062" y="1523972"/>
                </a:lnTo>
                <a:lnTo>
                  <a:pt x="455922" y="1544913"/>
                </a:lnTo>
                <a:lnTo>
                  <a:pt x="497044" y="1563677"/>
                </a:lnTo>
                <a:lnTo>
                  <a:pt x="539351" y="1580187"/>
                </a:lnTo>
                <a:lnTo>
                  <a:pt x="582767" y="1594366"/>
                </a:lnTo>
                <a:lnTo>
                  <a:pt x="627217" y="1606138"/>
                </a:lnTo>
                <a:lnTo>
                  <a:pt x="672622" y="1615427"/>
                </a:lnTo>
                <a:lnTo>
                  <a:pt x="718908" y="1622156"/>
                </a:lnTo>
                <a:lnTo>
                  <a:pt x="765998" y="1626250"/>
                </a:lnTo>
                <a:lnTo>
                  <a:pt x="813816" y="1627631"/>
                </a:lnTo>
                <a:lnTo>
                  <a:pt x="861633" y="1626250"/>
                </a:lnTo>
                <a:lnTo>
                  <a:pt x="908723" y="1622156"/>
                </a:lnTo>
                <a:lnTo>
                  <a:pt x="955009" y="1615427"/>
                </a:lnTo>
                <a:lnTo>
                  <a:pt x="1000414" y="1606138"/>
                </a:lnTo>
                <a:lnTo>
                  <a:pt x="1044864" y="1594366"/>
                </a:lnTo>
                <a:lnTo>
                  <a:pt x="1088280" y="1580187"/>
                </a:lnTo>
                <a:lnTo>
                  <a:pt x="1130587" y="1563677"/>
                </a:lnTo>
                <a:lnTo>
                  <a:pt x="1171709" y="1544913"/>
                </a:lnTo>
                <a:lnTo>
                  <a:pt x="1211569" y="1523972"/>
                </a:lnTo>
                <a:lnTo>
                  <a:pt x="1250090" y="1500929"/>
                </a:lnTo>
                <a:lnTo>
                  <a:pt x="1287197" y="1475861"/>
                </a:lnTo>
                <a:lnTo>
                  <a:pt x="1322814" y="1448844"/>
                </a:lnTo>
                <a:lnTo>
                  <a:pt x="1356863" y="1419954"/>
                </a:lnTo>
                <a:lnTo>
                  <a:pt x="1389268" y="1389268"/>
                </a:lnTo>
                <a:lnTo>
                  <a:pt x="1419954" y="1356863"/>
                </a:lnTo>
                <a:lnTo>
                  <a:pt x="1448844" y="1322814"/>
                </a:lnTo>
                <a:lnTo>
                  <a:pt x="1475861" y="1287197"/>
                </a:lnTo>
                <a:lnTo>
                  <a:pt x="1500929" y="1250090"/>
                </a:lnTo>
                <a:lnTo>
                  <a:pt x="1523972" y="1211569"/>
                </a:lnTo>
                <a:lnTo>
                  <a:pt x="1544913" y="1171709"/>
                </a:lnTo>
                <a:lnTo>
                  <a:pt x="1563677" y="1130587"/>
                </a:lnTo>
                <a:lnTo>
                  <a:pt x="1580187" y="1088280"/>
                </a:lnTo>
                <a:lnTo>
                  <a:pt x="1594366" y="1044864"/>
                </a:lnTo>
                <a:lnTo>
                  <a:pt x="1606138" y="1000414"/>
                </a:lnTo>
                <a:lnTo>
                  <a:pt x="1615427" y="955009"/>
                </a:lnTo>
                <a:lnTo>
                  <a:pt x="1622156" y="908723"/>
                </a:lnTo>
                <a:lnTo>
                  <a:pt x="1626250" y="861633"/>
                </a:lnTo>
                <a:lnTo>
                  <a:pt x="1627632" y="813815"/>
                </a:lnTo>
                <a:lnTo>
                  <a:pt x="1626250" y="765998"/>
                </a:lnTo>
                <a:lnTo>
                  <a:pt x="1622156" y="718908"/>
                </a:lnTo>
                <a:lnTo>
                  <a:pt x="1615427" y="672622"/>
                </a:lnTo>
                <a:lnTo>
                  <a:pt x="1606138" y="627217"/>
                </a:lnTo>
                <a:lnTo>
                  <a:pt x="1594366" y="582767"/>
                </a:lnTo>
                <a:lnTo>
                  <a:pt x="1580187" y="539351"/>
                </a:lnTo>
                <a:lnTo>
                  <a:pt x="1563677" y="497044"/>
                </a:lnTo>
                <a:lnTo>
                  <a:pt x="1544913" y="455922"/>
                </a:lnTo>
                <a:lnTo>
                  <a:pt x="1523972" y="416062"/>
                </a:lnTo>
                <a:lnTo>
                  <a:pt x="1500929" y="377541"/>
                </a:lnTo>
                <a:lnTo>
                  <a:pt x="1475861" y="340434"/>
                </a:lnTo>
                <a:lnTo>
                  <a:pt x="1448844" y="304817"/>
                </a:lnTo>
                <a:lnTo>
                  <a:pt x="1419954" y="270768"/>
                </a:lnTo>
                <a:lnTo>
                  <a:pt x="1389268" y="238363"/>
                </a:lnTo>
                <a:lnTo>
                  <a:pt x="1356863" y="207677"/>
                </a:lnTo>
                <a:lnTo>
                  <a:pt x="1322814" y="178787"/>
                </a:lnTo>
                <a:lnTo>
                  <a:pt x="1287197" y="151770"/>
                </a:lnTo>
                <a:lnTo>
                  <a:pt x="1250090" y="126702"/>
                </a:lnTo>
                <a:lnTo>
                  <a:pt x="1211569" y="103659"/>
                </a:lnTo>
                <a:lnTo>
                  <a:pt x="1171709" y="82718"/>
                </a:lnTo>
                <a:lnTo>
                  <a:pt x="1130587" y="63954"/>
                </a:lnTo>
                <a:lnTo>
                  <a:pt x="1088280" y="47444"/>
                </a:lnTo>
                <a:lnTo>
                  <a:pt x="1044864" y="33265"/>
                </a:lnTo>
                <a:lnTo>
                  <a:pt x="1000414" y="21493"/>
                </a:lnTo>
                <a:lnTo>
                  <a:pt x="955009" y="12204"/>
                </a:lnTo>
                <a:lnTo>
                  <a:pt x="908723" y="5475"/>
                </a:lnTo>
                <a:lnTo>
                  <a:pt x="861633" y="1381"/>
                </a:lnTo>
                <a:lnTo>
                  <a:pt x="813816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4" name="object 4"/>
          <p:cNvSpPr txBox="1"/>
          <p:nvPr/>
        </p:nvSpPr>
        <p:spPr>
          <a:xfrm>
            <a:off x="851335" y="4758436"/>
            <a:ext cx="2727547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LOOP OVER ALL SVS IMAGES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42" y="5194096"/>
            <a:ext cx="2105660" cy="10312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620"/>
              </a:lnSpc>
              <a:spcBef>
                <a:spcPts val="95"/>
              </a:spcBef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FOR EACH IMAGE</a:t>
            </a:r>
            <a:endParaRPr sz="1200" dirty="0">
              <a:latin typeface="Tahoma"/>
              <a:cs typeface="Tahoma"/>
            </a:endParaRPr>
          </a:p>
          <a:p>
            <a:pPr marL="12700" marR="5080" algn="ctr">
              <a:lnSpc>
                <a:spcPts val="1620"/>
              </a:lnSpc>
              <a:spcBef>
                <a:spcPts val="50"/>
              </a:spcBef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slide a 256×256 window across the image</a:t>
            </a:r>
            <a:endParaRPr sz="1200" dirty="0">
              <a:latin typeface="Tahoma"/>
              <a:cs typeface="Tahoma"/>
            </a:endParaRPr>
          </a:p>
          <a:p>
            <a:pPr algn="ctr">
              <a:lnSpc>
                <a:spcPts val="1555"/>
              </a:lnSpc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Use a 128×128 frame stride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17135" y="3013963"/>
            <a:ext cx="57086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800" b="1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0800" dirty="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638368" y="3052064"/>
            <a:ext cx="1628139" cy="1628139"/>
          </a:xfrm>
          <a:custGeom>
            <a:avLst/>
            <a:gdLst/>
            <a:ahLst/>
            <a:cxnLst/>
            <a:rect l="l" t="t" r="r" b="b"/>
            <a:pathLst>
              <a:path w="1628140" h="1628139">
                <a:moveTo>
                  <a:pt x="813816" y="0"/>
                </a:moveTo>
                <a:lnTo>
                  <a:pt x="765998" y="1381"/>
                </a:lnTo>
                <a:lnTo>
                  <a:pt x="718908" y="5475"/>
                </a:lnTo>
                <a:lnTo>
                  <a:pt x="672622" y="12204"/>
                </a:lnTo>
                <a:lnTo>
                  <a:pt x="627217" y="21493"/>
                </a:lnTo>
                <a:lnTo>
                  <a:pt x="582767" y="33265"/>
                </a:lnTo>
                <a:lnTo>
                  <a:pt x="539351" y="47444"/>
                </a:lnTo>
                <a:lnTo>
                  <a:pt x="497044" y="63954"/>
                </a:lnTo>
                <a:lnTo>
                  <a:pt x="455922" y="82718"/>
                </a:lnTo>
                <a:lnTo>
                  <a:pt x="416062" y="103659"/>
                </a:lnTo>
                <a:lnTo>
                  <a:pt x="377541" y="126702"/>
                </a:lnTo>
                <a:lnTo>
                  <a:pt x="340434" y="151770"/>
                </a:lnTo>
                <a:lnTo>
                  <a:pt x="304817" y="178787"/>
                </a:lnTo>
                <a:lnTo>
                  <a:pt x="270768" y="207677"/>
                </a:lnTo>
                <a:lnTo>
                  <a:pt x="238363" y="238363"/>
                </a:lnTo>
                <a:lnTo>
                  <a:pt x="207677" y="270768"/>
                </a:lnTo>
                <a:lnTo>
                  <a:pt x="178787" y="304817"/>
                </a:lnTo>
                <a:lnTo>
                  <a:pt x="151770" y="340434"/>
                </a:lnTo>
                <a:lnTo>
                  <a:pt x="126702" y="377541"/>
                </a:lnTo>
                <a:lnTo>
                  <a:pt x="103659" y="416062"/>
                </a:lnTo>
                <a:lnTo>
                  <a:pt x="82718" y="455922"/>
                </a:lnTo>
                <a:lnTo>
                  <a:pt x="63954" y="497044"/>
                </a:lnTo>
                <a:lnTo>
                  <a:pt x="47444" y="539351"/>
                </a:lnTo>
                <a:lnTo>
                  <a:pt x="33265" y="582767"/>
                </a:lnTo>
                <a:lnTo>
                  <a:pt x="21493" y="627217"/>
                </a:lnTo>
                <a:lnTo>
                  <a:pt x="12204" y="672622"/>
                </a:lnTo>
                <a:lnTo>
                  <a:pt x="5475" y="718908"/>
                </a:lnTo>
                <a:lnTo>
                  <a:pt x="1381" y="765998"/>
                </a:lnTo>
                <a:lnTo>
                  <a:pt x="0" y="813815"/>
                </a:lnTo>
                <a:lnTo>
                  <a:pt x="1381" y="861633"/>
                </a:lnTo>
                <a:lnTo>
                  <a:pt x="5475" y="908723"/>
                </a:lnTo>
                <a:lnTo>
                  <a:pt x="12204" y="955009"/>
                </a:lnTo>
                <a:lnTo>
                  <a:pt x="21493" y="1000414"/>
                </a:lnTo>
                <a:lnTo>
                  <a:pt x="33265" y="1044864"/>
                </a:lnTo>
                <a:lnTo>
                  <a:pt x="47444" y="1088280"/>
                </a:lnTo>
                <a:lnTo>
                  <a:pt x="63954" y="1130587"/>
                </a:lnTo>
                <a:lnTo>
                  <a:pt x="82718" y="1171709"/>
                </a:lnTo>
                <a:lnTo>
                  <a:pt x="103659" y="1211569"/>
                </a:lnTo>
                <a:lnTo>
                  <a:pt x="126702" y="1250090"/>
                </a:lnTo>
                <a:lnTo>
                  <a:pt x="151770" y="1287197"/>
                </a:lnTo>
                <a:lnTo>
                  <a:pt x="178787" y="1322814"/>
                </a:lnTo>
                <a:lnTo>
                  <a:pt x="207677" y="1356863"/>
                </a:lnTo>
                <a:lnTo>
                  <a:pt x="238363" y="1389268"/>
                </a:lnTo>
                <a:lnTo>
                  <a:pt x="270768" y="1419954"/>
                </a:lnTo>
                <a:lnTo>
                  <a:pt x="304817" y="1448844"/>
                </a:lnTo>
                <a:lnTo>
                  <a:pt x="340434" y="1475861"/>
                </a:lnTo>
                <a:lnTo>
                  <a:pt x="377541" y="1500929"/>
                </a:lnTo>
                <a:lnTo>
                  <a:pt x="416062" y="1523972"/>
                </a:lnTo>
                <a:lnTo>
                  <a:pt x="455922" y="1544913"/>
                </a:lnTo>
                <a:lnTo>
                  <a:pt x="497044" y="1563677"/>
                </a:lnTo>
                <a:lnTo>
                  <a:pt x="539351" y="1580187"/>
                </a:lnTo>
                <a:lnTo>
                  <a:pt x="582767" y="1594366"/>
                </a:lnTo>
                <a:lnTo>
                  <a:pt x="627217" y="1606138"/>
                </a:lnTo>
                <a:lnTo>
                  <a:pt x="672622" y="1615427"/>
                </a:lnTo>
                <a:lnTo>
                  <a:pt x="718908" y="1622156"/>
                </a:lnTo>
                <a:lnTo>
                  <a:pt x="765998" y="1626250"/>
                </a:lnTo>
                <a:lnTo>
                  <a:pt x="813816" y="1627631"/>
                </a:lnTo>
                <a:lnTo>
                  <a:pt x="861633" y="1626250"/>
                </a:lnTo>
                <a:lnTo>
                  <a:pt x="908723" y="1622156"/>
                </a:lnTo>
                <a:lnTo>
                  <a:pt x="955009" y="1615427"/>
                </a:lnTo>
                <a:lnTo>
                  <a:pt x="1000414" y="1606138"/>
                </a:lnTo>
                <a:lnTo>
                  <a:pt x="1044864" y="1594366"/>
                </a:lnTo>
                <a:lnTo>
                  <a:pt x="1088280" y="1580187"/>
                </a:lnTo>
                <a:lnTo>
                  <a:pt x="1130587" y="1563677"/>
                </a:lnTo>
                <a:lnTo>
                  <a:pt x="1171709" y="1544913"/>
                </a:lnTo>
                <a:lnTo>
                  <a:pt x="1211569" y="1523972"/>
                </a:lnTo>
                <a:lnTo>
                  <a:pt x="1250090" y="1500929"/>
                </a:lnTo>
                <a:lnTo>
                  <a:pt x="1287197" y="1475861"/>
                </a:lnTo>
                <a:lnTo>
                  <a:pt x="1322814" y="1448844"/>
                </a:lnTo>
                <a:lnTo>
                  <a:pt x="1356863" y="1419954"/>
                </a:lnTo>
                <a:lnTo>
                  <a:pt x="1389268" y="1389268"/>
                </a:lnTo>
                <a:lnTo>
                  <a:pt x="1419954" y="1356863"/>
                </a:lnTo>
                <a:lnTo>
                  <a:pt x="1448844" y="1322814"/>
                </a:lnTo>
                <a:lnTo>
                  <a:pt x="1475861" y="1287197"/>
                </a:lnTo>
                <a:lnTo>
                  <a:pt x="1500929" y="1250090"/>
                </a:lnTo>
                <a:lnTo>
                  <a:pt x="1523972" y="1211569"/>
                </a:lnTo>
                <a:lnTo>
                  <a:pt x="1544913" y="1171709"/>
                </a:lnTo>
                <a:lnTo>
                  <a:pt x="1563677" y="1130587"/>
                </a:lnTo>
                <a:lnTo>
                  <a:pt x="1580187" y="1088280"/>
                </a:lnTo>
                <a:lnTo>
                  <a:pt x="1594366" y="1044864"/>
                </a:lnTo>
                <a:lnTo>
                  <a:pt x="1606138" y="1000414"/>
                </a:lnTo>
                <a:lnTo>
                  <a:pt x="1615427" y="955009"/>
                </a:lnTo>
                <a:lnTo>
                  <a:pt x="1622156" y="908723"/>
                </a:lnTo>
                <a:lnTo>
                  <a:pt x="1626250" y="861633"/>
                </a:lnTo>
                <a:lnTo>
                  <a:pt x="1627632" y="813815"/>
                </a:lnTo>
                <a:lnTo>
                  <a:pt x="1626250" y="765998"/>
                </a:lnTo>
                <a:lnTo>
                  <a:pt x="1622156" y="718908"/>
                </a:lnTo>
                <a:lnTo>
                  <a:pt x="1615427" y="672622"/>
                </a:lnTo>
                <a:lnTo>
                  <a:pt x="1606138" y="627217"/>
                </a:lnTo>
                <a:lnTo>
                  <a:pt x="1594366" y="582767"/>
                </a:lnTo>
                <a:lnTo>
                  <a:pt x="1580187" y="539351"/>
                </a:lnTo>
                <a:lnTo>
                  <a:pt x="1563677" y="497044"/>
                </a:lnTo>
                <a:lnTo>
                  <a:pt x="1544913" y="455922"/>
                </a:lnTo>
                <a:lnTo>
                  <a:pt x="1523972" y="416062"/>
                </a:lnTo>
                <a:lnTo>
                  <a:pt x="1500929" y="377541"/>
                </a:lnTo>
                <a:lnTo>
                  <a:pt x="1475861" y="340434"/>
                </a:lnTo>
                <a:lnTo>
                  <a:pt x="1448844" y="304817"/>
                </a:lnTo>
                <a:lnTo>
                  <a:pt x="1419954" y="270768"/>
                </a:lnTo>
                <a:lnTo>
                  <a:pt x="1389268" y="238363"/>
                </a:lnTo>
                <a:lnTo>
                  <a:pt x="1356863" y="207677"/>
                </a:lnTo>
                <a:lnTo>
                  <a:pt x="1322814" y="178787"/>
                </a:lnTo>
                <a:lnTo>
                  <a:pt x="1287197" y="151770"/>
                </a:lnTo>
                <a:lnTo>
                  <a:pt x="1250090" y="126702"/>
                </a:lnTo>
                <a:lnTo>
                  <a:pt x="1211569" y="103659"/>
                </a:lnTo>
                <a:lnTo>
                  <a:pt x="1171709" y="82718"/>
                </a:lnTo>
                <a:lnTo>
                  <a:pt x="1130587" y="63954"/>
                </a:lnTo>
                <a:lnTo>
                  <a:pt x="1088280" y="47444"/>
                </a:lnTo>
                <a:lnTo>
                  <a:pt x="1044864" y="33265"/>
                </a:lnTo>
                <a:lnTo>
                  <a:pt x="1000414" y="21493"/>
                </a:lnTo>
                <a:lnTo>
                  <a:pt x="955009" y="12204"/>
                </a:lnTo>
                <a:lnTo>
                  <a:pt x="908723" y="5475"/>
                </a:lnTo>
                <a:lnTo>
                  <a:pt x="861633" y="1381"/>
                </a:lnTo>
                <a:lnTo>
                  <a:pt x="813816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8" name="object 8"/>
          <p:cNvSpPr txBox="1"/>
          <p:nvPr/>
        </p:nvSpPr>
        <p:spPr>
          <a:xfrm>
            <a:off x="6670541" y="4758436"/>
            <a:ext cx="2238412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COMPUTE THE 2D FFT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46828" y="5194096"/>
            <a:ext cx="210566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3355" marR="5080" indent="-161290">
              <a:lnSpc>
                <a:spcPct val="100000"/>
              </a:lnSpc>
              <a:spcBef>
                <a:spcPts val="95"/>
              </a:spcBef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Convert the FFT output to magnitude spectrum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200173" y="3052064"/>
            <a:ext cx="1628139" cy="1628139"/>
          </a:xfrm>
          <a:custGeom>
            <a:avLst/>
            <a:gdLst/>
            <a:ahLst/>
            <a:cxnLst/>
            <a:rect l="l" t="t" r="r" b="b"/>
            <a:pathLst>
              <a:path w="1628140" h="1628139">
                <a:moveTo>
                  <a:pt x="813816" y="0"/>
                </a:moveTo>
                <a:lnTo>
                  <a:pt x="765998" y="1381"/>
                </a:lnTo>
                <a:lnTo>
                  <a:pt x="718908" y="5475"/>
                </a:lnTo>
                <a:lnTo>
                  <a:pt x="672622" y="12204"/>
                </a:lnTo>
                <a:lnTo>
                  <a:pt x="627217" y="21493"/>
                </a:lnTo>
                <a:lnTo>
                  <a:pt x="582767" y="33265"/>
                </a:lnTo>
                <a:lnTo>
                  <a:pt x="539351" y="47444"/>
                </a:lnTo>
                <a:lnTo>
                  <a:pt x="497044" y="63954"/>
                </a:lnTo>
                <a:lnTo>
                  <a:pt x="455922" y="82718"/>
                </a:lnTo>
                <a:lnTo>
                  <a:pt x="416062" y="103659"/>
                </a:lnTo>
                <a:lnTo>
                  <a:pt x="377541" y="126702"/>
                </a:lnTo>
                <a:lnTo>
                  <a:pt x="340434" y="151770"/>
                </a:lnTo>
                <a:lnTo>
                  <a:pt x="304817" y="178787"/>
                </a:lnTo>
                <a:lnTo>
                  <a:pt x="270768" y="207677"/>
                </a:lnTo>
                <a:lnTo>
                  <a:pt x="238363" y="238363"/>
                </a:lnTo>
                <a:lnTo>
                  <a:pt x="207677" y="270768"/>
                </a:lnTo>
                <a:lnTo>
                  <a:pt x="178787" y="304817"/>
                </a:lnTo>
                <a:lnTo>
                  <a:pt x="151770" y="340434"/>
                </a:lnTo>
                <a:lnTo>
                  <a:pt x="126702" y="377541"/>
                </a:lnTo>
                <a:lnTo>
                  <a:pt x="103659" y="416062"/>
                </a:lnTo>
                <a:lnTo>
                  <a:pt x="82718" y="455922"/>
                </a:lnTo>
                <a:lnTo>
                  <a:pt x="63954" y="497044"/>
                </a:lnTo>
                <a:lnTo>
                  <a:pt x="47444" y="539351"/>
                </a:lnTo>
                <a:lnTo>
                  <a:pt x="33265" y="582767"/>
                </a:lnTo>
                <a:lnTo>
                  <a:pt x="21493" y="627217"/>
                </a:lnTo>
                <a:lnTo>
                  <a:pt x="12204" y="672622"/>
                </a:lnTo>
                <a:lnTo>
                  <a:pt x="5475" y="718908"/>
                </a:lnTo>
                <a:lnTo>
                  <a:pt x="1381" y="765998"/>
                </a:lnTo>
                <a:lnTo>
                  <a:pt x="0" y="813815"/>
                </a:lnTo>
                <a:lnTo>
                  <a:pt x="1381" y="861633"/>
                </a:lnTo>
                <a:lnTo>
                  <a:pt x="5475" y="908723"/>
                </a:lnTo>
                <a:lnTo>
                  <a:pt x="12204" y="955009"/>
                </a:lnTo>
                <a:lnTo>
                  <a:pt x="21493" y="1000414"/>
                </a:lnTo>
                <a:lnTo>
                  <a:pt x="33265" y="1044864"/>
                </a:lnTo>
                <a:lnTo>
                  <a:pt x="47444" y="1088280"/>
                </a:lnTo>
                <a:lnTo>
                  <a:pt x="63954" y="1130587"/>
                </a:lnTo>
                <a:lnTo>
                  <a:pt x="82718" y="1171709"/>
                </a:lnTo>
                <a:lnTo>
                  <a:pt x="103659" y="1211569"/>
                </a:lnTo>
                <a:lnTo>
                  <a:pt x="126702" y="1250090"/>
                </a:lnTo>
                <a:lnTo>
                  <a:pt x="151770" y="1287197"/>
                </a:lnTo>
                <a:lnTo>
                  <a:pt x="178787" y="1322814"/>
                </a:lnTo>
                <a:lnTo>
                  <a:pt x="207677" y="1356863"/>
                </a:lnTo>
                <a:lnTo>
                  <a:pt x="238363" y="1389268"/>
                </a:lnTo>
                <a:lnTo>
                  <a:pt x="270768" y="1419954"/>
                </a:lnTo>
                <a:lnTo>
                  <a:pt x="304817" y="1448844"/>
                </a:lnTo>
                <a:lnTo>
                  <a:pt x="340434" y="1475861"/>
                </a:lnTo>
                <a:lnTo>
                  <a:pt x="377541" y="1500929"/>
                </a:lnTo>
                <a:lnTo>
                  <a:pt x="416062" y="1523972"/>
                </a:lnTo>
                <a:lnTo>
                  <a:pt x="455922" y="1544913"/>
                </a:lnTo>
                <a:lnTo>
                  <a:pt x="497044" y="1563677"/>
                </a:lnTo>
                <a:lnTo>
                  <a:pt x="539351" y="1580187"/>
                </a:lnTo>
                <a:lnTo>
                  <a:pt x="582767" y="1594366"/>
                </a:lnTo>
                <a:lnTo>
                  <a:pt x="627217" y="1606138"/>
                </a:lnTo>
                <a:lnTo>
                  <a:pt x="672622" y="1615427"/>
                </a:lnTo>
                <a:lnTo>
                  <a:pt x="718908" y="1622156"/>
                </a:lnTo>
                <a:lnTo>
                  <a:pt x="765998" y="1626250"/>
                </a:lnTo>
                <a:lnTo>
                  <a:pt x="813816" y="1627631"/>
                </a:lnTo>
                <a:lnTo>
                  <a:pt x="861633" y="1626250"/>
                </a:lnTo>
                <a:lnTo>
                  <a:pt x="908723" y="1622156"/>
                </a:lnTo>
                <a:lnTo>
                  <a:pt x="955009" y="1615427"/>
                </a:lnTo>
                <a:lnTo>
                  <a:pt x="1000414" y="1606138"/>
                </a:lnTo>
                <a:lnTo>
                  <a:pt x="1044864" y="1594366"/>
                </a:lnTo>
                <a:lnTo>
                  <a:pt x="1088280" y="1580187"/>
                </a:lnTo>
                <a:lnTo>
                  <a:pt x="1130587" y="1563677"/>
                </a:lnTo>
                <a:lnTo>
                  <a:pt x="1171709" y="1544913"/>
                </a:lnTo>
                <a:lnTo>
                  <a:pt x="1211569" y="1523972"/>
                </a:lnTo>
                <a:lnTo>
                  <a:pt x="1250090" y="1500929"/>
                </a:lnTo>
                <a:lnTo>
                  <a:pt x="1287197" y="1475861"/>
                </a:lnTo>
                <a:lnTo>
                  <a:pt x="1322814" y="1448844"/>
                </a:lnTo>
                <a:lnTo>
                  <a:pt x="1356863" y="1419954"/>
                </a:lnTo>
                <a:lnTo>
                  <a:pt x="1389268" y="1389268"/>
                </a:lnTo>
                <a:lnTo>
                  <a:pt x="1419954" y="1356863"/>
                </a:lnTo>
                <a:lnTo>
                  <a:pt x="1448844" y="1322814"/>
                </a:lnTo>
                <a:lnTo>
                  <a:pt x="1475861" y="1287197"/>
                </a:lnTo>
                <a:lnTo>
                  <a:pt x="1500929" y="1250090"/>
                </a:lnTo>
                <a:lnTo>
                  <a:pt x="1523972" y="1211569"/>
                </a:lnTo>
                <a:lnTo>
                  <a:pt x="1544913" y="1171709"/>
                </a:lnTo>
                <a:lnTo>
                  <a:pt x="1563677" y="1130587"/>
                </a:lnTo>
                <a:lnTo>
                  <a:pt x="1580187" y="1088280"/>
                </a:lnTo>
                <a:lnTo>
                  <a:pt x="1594366" y="1044864"/>
                </a:lnTo>
                <a:lnTo>
                  <a:pt x="1606138" y="1000414"/>
                </a:lnTo>
                <a:lnTo>
                  <a:pt x="1615427" y="955009"/>
                </a:lnTo>
                <a:lnTo>
                  <a:pt x="1622156" y="908723"/>
                </a:lnTo>
                <a:lnTo>
                  <a:pt x="1626250" y="861633"/>
                </a:lnTo>
                <a:lnTo>
                  <a:pt x="1627632" y="813815"/>
                </a:lnTo>
                <a:lnTo>
                  <a:pt x="1626250" y="765998"/>
                </a:lnTo>
                <a:lnTo>
                  <a:pt x="1622156" y="718908"/>
                </a:lnTo>
                <a:lnTo>
                  <a:pt x="1615427" y="672622"/>
                </a:lnTo>
                <a:lnTo>
                  <a:pt x="1606138" y="627217"/>
                </a:lnTo>
                <a:lnTo>
                  <a:pt x="1594366" y="582767"/>
                </a:lnTo>
                <a:lnTo>
                  <a:pt x="1580187" y="539351"/>
                </a:lnTo>
                <a:lnTo>
                  <a:pt x="1563677" y="497044"/>
                </a:lnTo>
                <a:lnTo>
                  <a:pt x="1544913" y="455922"/>
                </a:lnTo>
                <a:lnTo>
                  <a:pt x="1523972" y="416062"/>
                </a:lnTo>
                <a:lnTo>
                  <a:pt x="1500929" y="377541"/>
                </a:lnTo>
                <a:lnTo>
                  <a:pt x="1475861" y="340434"/>
                </a:lnTo>
                <a:lnTo>
                  <a:pt x="1448844" y="304817"/>
                </a:lnTo>
                <a:lnTo>
                  <a:pt x="1419954" y="270768"/>
                </a:lnTo>
                <a:lnTo>
                  <a:pt x="1389268" y="238363"/>
                </a:lnTo>
                <a:lnTo>
                  <a:pt x="1356863" y="207677"/>
                </a:lnTo>
                <a:lnTo>
                  <a:pt x="1322814" y="178787"/>
                </a:lnTo>
                <a:lnTo>
                  <a:pt x="1287197" y="151770"/>
                </a:lnTo>
                <a:lnTo>
                  <a:pt x="1250090" y="126702"/>
                </a:lnTo>
                <a:lnTo>
                  <a:pt x="1211569" y="103659"/>
                </a:lnTo>
                <a:lnTo>
                  <a:pt x="1171709" y="82718"/>
                </a:lnTo>
                <a:lnTo>
                  <a:pt x="1130587" y="63954"/>
                </a:lnTo>
                <a:lnTo>
                  <a:pt x="1088280" y="47444"/>
                </a:lnTo>
                <a:lnTo>
                  <a:pt x="1044864" y="33265"/>
                </a:lnTo>
                <a:lnTo>
                  <a:pt x="1000414" y="21493"/>
                </a:lnTo>
                <a:lnTo>
                  <a:pt x="955009" y="12204"/>
                </a:lnTo>
                <a:lnTo>
                  <a:pt x="908723" y="5475"/>
                </a:lnTo>
                <a:lnTo>
                  <a:pt x="861633" y="1381"/>
                </a:lnTo>
                <a:lnTo>
                  <a:pt x="813816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1" name="object 11"/>
          <p:cNvSpPr txBox="1"/>
          <p:nvPr/>
        </p:nvSpPr>
        <p:spPr>
          <a:xfrm>
            <a:off x="8934751" y="4773681"/>
            <a:ext cx="2387527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COMPUTE A HISTOGRAM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45555" y="5194096"/>
            <a:ext cx="1809658" cy="567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8425" marR="5080" indent="-96520">
              <a:lnSpc>
                <a:spcPct val="100000"/>
              </a:lnSpc>
              <a:spcBef>
                <a:spcPts val="95"/>
              </a:spcBef>
              <a:buSzPct val="77777"/>
              <a:buChar char="•"/>
              <a:tabLst>
                <a:tab pos="143510" algn="l"/>
              </a:tabLst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Histogram of the log 	magnitude values</a:t>
            </a:r>
            <a:endParaRPr sz="1200" dirty="0">
              <a:latin typeface="Tahoma"/>
              <a:cs typeface="Tahoma"/>
            </a:endParaRPr>
          </a:p>
          <a:p>
            <a:pPr marL="412750" lvl="1" indent="-121920">
              <a:lnSpc>
                <a:spcPts val="1610"/>
              </a:lnSpc>
              <a:buChar char="•"/>
              <a:tabLst>
                <a:tab pos="412750" algn="l"/>
              </a:tabLst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Use 16 bins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922761" y="3052064"/>
            <a:ext cx="1628139" cy="1628139"/>
          </a:xfrm>
          <a:custGeom>
            <a:avLst/>
            <a:gdLst/>
            <a:ahLst/>
            <a:cxnLst/>
            <a:rect l="l" t="t" r="r" b="b"/>
            <a:pathLst>
              <a:path w="1628140" h="1628139">
                <a:moveTo>
                  <a:pt x="813816" y="0"/>
                </a:moveTo>
                <a:lnTo>
                  <a:pt x="765998" y="1381"/>
                </a:lnTo>
                <a:lnTo>
                  <a:pt x="718908" y="5475"/>
                </a:lnTo>
                <a:lnTo>
                  <a:pt x="672622" y="12204"/>
                </a:lnTo>
                <a:lnTo>
                  <a:pt x="627217" y="21493"/>
                </a:lnTo>
                <a:lnTo>
                  <a:pt x="582767" y="33265"/>
                </a:lnTo>
                <a:lnTo>
                  <a:pt x="539351" y="47444"/>
                </a:lnTo>
                <a:lnTo>
                  <a:pt x="497044" y="63954"/>
                </a:lnTo>
                <a:lnTo>
                  <a:pt x="455922" y="82718"/>
                </a:lnTo>
                <a:lnTo>
                  <a:pt x="416062" y="103659"/>
                </a:lnTo>
                <a:lnTo>
                  <a:pt x="377541" y="126702"/>
                </a:lnTo>
                <a:lnTo>
                  <a:pt x="340434" y="151770"/>
                </a:lnTo>
                <a:lnTo>
                  <a:pt x="304817" y="178787"/>
                </a:lnTo>
                <a:lnTo>
                  <a:pt x="270768" y="207677"/>
                </a:lnTo>
                <a:lnTo>
                  <a:pt x="238363" y="238363"/>
                </a:lnTo>
                <a:lnTo>
                  <a:pt x="207677" y="270768"/>
                </a:lnTo>
                <a:lnTo>
                  <a:pt x="178787" y="304817"/>
                </a:lnTo>
                <a:lnTo>
                  <a:pt x="151770" y="340434"/>
                </a:lnTo>
                <a:lnTo>
                  <a:pt x="126702" y="377541"/>
                </a:lnTo>
                <a:lnTo>
                  <a:pt x="103659" y="416062"/>
                </a:lnTo>
                <a:lnTo>
                  <a:pt x="82718" y="455922"/>
                </a:lnTo>
                <a:lnTo>
                  <a:pt x="63954" y="497044"/>
                </a:lnTo>
                <a:lnTo>
                  <a:pt x="47444" y="539351"/>
                </a:lnTo>
                <a:lnTo>
                  <a:pt x="33265" y="582767"/>
                </a:lnTo>
                <a:lnTo>
                  <a:pt x="21493" y="627217"/>
                </a:lnTo>
                <a:lnTo>
                  <a:pt x="12204" y="672622"/>
                </a:lnTo>
                <a:lnTo>
                  <a:pt x="5475" y="718908"/>
                </a:lnTo>
                <a:lnTo>
                  <a:pt x="1381" y="765998"/>
                </a:lnTo>
                <a:lnTo>
                  <a:pt x="0" y="813815"/>
                </a:lnTo>
                <a:lnTo>
                  <a:pt x="1381" y="861633"/>
                </a:lnTo>
                <a:lnTo>
                  <a:pt x="5475" y="908723"/>
                </a:lnTo>
                <a:lnTo>
                  <a:pt x="12204" y="955009"/>
                </a:lnTo>
                <a:lnTo>
                  <a:pt x="21493" y="1000414"/>
                </a:lnTo>
                <a:lnTo>
                  <a:pt x="33265" y="1044864"/>
                </a:lnTo>
                <a:lnTo>
                  <a:pt x="47444" y="1088280"/>
                </a:lnTo>
                <a:lnTo>
                  <a:pt x="63954" y="1130587"/>
                </a:lnTo>
                <a:lnTo>
                  <a:pt x="82718" y="1171709"/>
                </a:lnTo>
                <a:lnTo>
                  <a:pt x="103659" y="1211569"/>
                </a:lnTo>
                <a:lnTo>
                  <a:pt x="126702" y="1250090"/>
                </a:lnTo>
                <a:lnTo>
                  <a:pt x="151770" y="1287197"/>
                </a:lnTo>
                <a:lnTo>
                  <a:pt x="178787" y="1322814"/>
                </a:lnTo>
                <a:lnTo>
                  <a:pt x="207677" y="1356863"/>
                </a:lnTo>
                <a:lnTo>
                  <a:pt x="238363" y="1389268"/>
                </a:lnTo>
                <a:lnTo>
                  <a:pt x="270768" y="1419954"/>
                </a:lnTo>
                <a:lnTo>
                  <a:pt x="304817" y="1448844"/>
                </a:lnTo>
                <a:lnTo>
                  <a:pt x="340434" y="1475861"/>
                </a:lnTo>
                <a:lnTo>
                  <a:pt x="377541" y="1500929"/>
                </a:lnTo>
                <a:lnTo>
                  <a:pt x="416062" y="1523972"/>
                </a:lnTo>
                <a:lnTo>
                  <a:pt x="455922" y="1544913"/>
                </a:lnTo>
                <a:lnTo>
                  <a:pt x="497044" y="1563677"/>
                </a:lnTo>
                <a:lnTo>
                  <a:pt x="539351" y="1580187"/>
                </a:lnTo>
                <a:lnTo>
                  <a:pt x="582767" y="1594366"/>
                </a:lnTo>
                <a:lnTo>
                  <a:pt x="627217" y="1606138"/>
                </a:lnTo>
                <a:lnTo>
                  <a:pt x="672622" y="1615427"/>
                </a:lnTo>
                <a:lnTo>
                  <a:pt x="718908" y="1622156"/>
                </a:lnTo>
                <a:lnTo>
                  <a:pt x="765998" y="1626250"/>
                </a:lnTo>
                <a:lnTo>
                  <a:pt x="813816" y="1627631"/>
                </a:lnTo>
                <a:lnTo>
                  <a:pt x="861633" y="1626250"/>
                </a:lnTo>
                <a:lnTo>
                  <a:pt x="908723" y="1622156"/>
                </a:lnTo>
                <a:lnTo>
                  <a:pt x="955009" y="1615427"/>
                </a:lnTo>
                <a:lnTo>
                  <a:pt x="1000414" y="1606138"/>
                </a:lnTo>
                <a:lnTo>
                  <a:pt x="1044864" y="1594366"/>
                </a:lnTo>
                <a:lnTo>
                  <a:pt x="1088280" y="1580187"/>
                </a:lnTo>
                <a:lnTo>
                  <a:pt x="1130587" y="1563677"/>
                </a:lnTo>
                <a:lnTo>
                  <a:pt x="1171709" y="1544913"/>
                </a:lnTo>
                <a:lnTo>
                  <a:pt x="1211569" y="1523972"/>
                </a:lnTo>
                <a:lnTo>
                  <a:pt x="1250090" y="1500929"/>
                </a:lnTo>
                <a:lnTo>
                  <a:pt x="1287197" y="1475861"/>
                </a:lnTo>
                <a:lnTo>
                  <a:pt x="1322814" y="1448844"/>
                </a:lnTo>
                <a:lnTo>
                  <a:pt x="1356863" y="1419954"/>
                </a:lnTo>
                <a:lnTo>
                  <a:pt x="1389268" y="1389268"/>
                </a:lnTo>
                <a:lnTo>
                  <a:pt x="1419954" y="1356863"/>
                </a:lnTo>
                <a:lnTo>
                  <a:pt x="1448844" y="1322814"/>
                </a:lnTo>
                <a:lnTo>
                  <a:pt x="1475861" y="1287197"/>
                </a:lnTo>
                <a:lnTo>
                  <a:pt x="1500929" y="1250090"/>
                </a:lnTo>
                <a:lnTo>
                  <a:pt x="1523972" y="1211569"/>
                </a:lnTo>
                <a:lnTo>
                  <a:pt x="1544913" y="1171709"/>
                </a:lnTo>
                <a:lnTo>
                  <a:pt x="1563677" y="1130587"/>
                </a:lnTo>
                <a:lnTo>
                  <a:pt x="1580187" y="1088280"/>
                </a:lnTo>
                <a:lnTo>
                  <a:pt x="1594366" y="1044864"/>
                </a:lnTo>
                <a:lnTo>
                  <a:pt x="1606138" y="1000414"/>
                </a:lnTo>
                <a:lnTo>
                  <a:pt x="1615427" y="955009"/>
                </a:lnTo>
                <a:lnTo>
                  <a:pt x="1622156" y="908723"/>
                </a:lnTo>
                <a:lnTo>
                  <a:pt x="1626250" y="861633"/>
                </a:lnTo>
                <a:lnTo>
                  <a:pt x="1627632" y="813815"/>
                </a:lnTo>
                <a:lnTo>
                  <a:pt x="1626250" y="765998"/>
                </a:lnTo>
                <a:lnTo>
                  <a:pt x="1622156" y="718908"/>
                </a:lnTo>
                <a:lnTo>
                  <a:pt x="1615427" y="672622"/>
                </a:lnTo>
                <a:lnTo>
                  <a:pt x="1606138" y="627217"/>
                </a:lnTo>
                <a:lnTo>
                  <a:pt x="1594366" y="582767"/>
                </a:lnTo>
                <a:lnTo>
                  <a:pt x="1580187" y="539351"/>
                </a:lnTo>
                <a:lnTo>
                  <a:pt x="1563677" y="497044"/>
                </a:lnTo>
                <a:lnTo>
                  <a:pt x="1544913" y="455922"/>
                </a:lnTo>
                <a:lnTo>
                  <a:pt x="1523972" y="416062"/>
                </a:lnTo>
                <a:lnTo>
                  <a:pt x="1500929" y="377541"/>
                </a:lnTo>
                <a:lnTo>
                  <a:pt x="1475861" y="340434"/>
                </a:lnTo>
                <a:lnTo>
                  <a:pt x="1448844" y="304817"/>
                </a:lnTo>
                <a:lnTo>
                  <a:pt x="1419954" y="270768"/>
                </a:lnTo>
                <a:lnTo>
                  <a:pt x="1389268" y="238363"/>
                </a:lnTo>
                <a:lnTo>
                  <a:pt x="1356863" y="207677"/>
                </a:lnTo>
                <a:lnTo>
                  <a:pt x="1322814" y="178787"/>
                </a:lnTo>
                <a:lnTo>
                  <a:pt x="1287197" y="151770"/>
                </a:lnTo>
                <a:lnTo>
                  <a:pt x="1250090" y="126702"/>
                </a:lnTo>
                <a:lnTo>
                  <a:pt x="1211569" y="103659"/>
                </a:lnTo>
                <a:lnTo>
                  <a:pt x="1171709" y="82718"/>
                </a:lnTo>
                <a:lnTo>
                  <a:pt x="1130587" y="63954"/>
                </a:lnTo>
                <a:lnTo>
                  <a:pt x="1088280" y="47444"/>
                </a:lnTo>
                <a:lnTo>
                  <a:pt x="1044864" y="33265"/>
                </a:lnTo>
                <a:lnTo>
                  <a:pt x="1000414" y="21493"/>
                </a:lnTo>
                <a:lnTo>
                  <a:pt x="955009" y="12204"/>
                </a:lnTo>
                <a:lnTo>
                  <a:pt x="908723" y="5475"/>
                </a:lnTo>
                <a:lnTo>
                  <a:pt x="861633" y="1381"/>
                </a:lnTo>
                <a:lnTo>
                  <a:pt x="813816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4" name="object 14"/>
          <p:cNvSpPr txBox="1"/>
          <p:nvPr/>
        </p:nvSpPr>
        <p:spPr>
          <a:xfrm>
            <a:off x="11660293" y="4773360"/>
            <a:ext cx="2015147" cy="4558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COMPUTE SUMMARY</a:t>
            </a:r>
            <a:endParaRPr lang="en-US" sz="1400" b="1" dirty="0">
              <a:solidFill>
                <a:srgbClr val="184175"/>
              </a:solidFill>
              <a:latin typeface="Tahoma"/>
              <a:cs typeface="Tahoma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STATISTICS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151545" y="3138851"/>
            <a:ext cx="1628139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51785" algn="l"/>
              </a:tabLst>
            </a:pPr>
            <a:r>
              <a:rPr sz="10800" b="1" dirty="0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10800" dirty="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35754" y="5259348"/>
            <a:ext cx="2789846" cy="6080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7965" indent="-121920">
              <a:lnSpc>
                <a:spcPts val="1620"/>
              </a:lnSpc>
              <a:spcBef>
                <a:spcPts val="95"/>
              </a:spcBef>
              <a:buChar char="•"/>
              <a:tabLst>
                <a:tab pos="227965" algn="l"/>
              </a:tabLst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Average of the histogram values</a:t>
            </a:r>
            <a:endParaRPr sz="1200" dirty="0">
              <a:latin typeface="Tahoma"/>
              <a:cs typeface="Tahoma"/>
            </a:endParaRPr>
          </a:p>
          <a:p>
            <a:pPr marL="99060" indent="-96520">
              <a:lnSpc>
                <a:spcPts val="1620"/>
              </a:lnSpc>
              <a:buSzPct val="77777"/>
              <a:buChar char="•"/>
              <a:tabLst>
                <a:tab pos="99060" algn="l"/>
              </a:tabLst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Standard deviation of the histogram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147577" y="3037301"/>
            <a:ext cx="1628139" cy="1628139"/>
          </a:xfrm>
          <a:custGeom>
            <a:avLst/>
            <a:gdLst/>
            <a:ahLst/>
            <a:cxnLst/>
            <a:rect l="l" t="t" r="r" b="b"/>
            <a:pathLst>
              <a:path w="1628139" h="1628139">
                <a:moveTo>
                  <a:pt x="813815" y="0"/>
                </a:moveTo>
                <a:lnTo>
                  <a:pt x="765998" y="1381"/>
                </a:lnTo>
                <a:lnTo>
                  <a:pt x="718908" y="5475"/>
                </a:lnTo>
                <a:lnTo>
                  <a:pt x="672622" y="12204"/>
                </a:lnTo>
                <a:lnTo>
                  <a:pt x="627217" y="21493"/>
                </a:lnTo>
                <a:lnTo>
                  <a:pt x="582767" y="33265"/>
                </a:lnTo>
                <a:lnTo>
                  <a:pt x="539351" y="47444"/>
                </a:lnTo>
                <a:lnTo>
                  <a:pt x="497044" y="63954"/>
                </a:lnTo>
                <a:lnTo>
                  <a:pt x="455922" y="82718"/>
                </a:lnTo>
                <a:lnTo>
                  <a:pt x="416062" y="103659"/>
                </a:lnTo>
                <a:lnTo>
                  <a:pt x="377541" y="126702"/>
                </a:lnTo>
                <a:lnTo>
                  <a:pt x="340434" y="151770"/>
                </a:lnTo>
                <a:lnTo>
                  <a:pt x="304817" y="178787"/>
                </a:lnTo>
                <a:lnTo>
                  <a:pt x="270768" y="207677"/>
                </a:lnTo>
                <a:lnTo>
                  <a:pt x="238363" y="238363"/>
                </a:lnTo>
                <a:lnTo>
                  <a:pt x="207677" y="270768"/>
                </a:lnTo>
                <a:lnTo>
                  <a:pt x="178787" y="304817"/>
                </a:lnTo>
                <a:lnTo>
                  <a:pt x="151770" y="340434"/>
                </a:lnTo>
                <a:lnTo>
                  <a:pt x="126702" y="377541"/>
                </a:lnTo>
                <a:lnTo>
                  <a:pt x="103659" y="416062"/>
                </a:lnTo>
                <a:lnTo>
                  <a:pt x="82718" y="455922"/>
                </a:lnTo>
                <a:lnTo>
                  <a:pt x="63954" y="497044"/>
                </a:lnTo>
                <a:lnTo>
                  <a:pt x="47444" y="539351"/>
                </a:lnTo>
                <a:lnTo>
                  <a:pt x="33265" y="582767"/>
                </a:lnTo>
                <a:lnTo>
                  <a:pt x="21493" y="627217"/>
                </a:lnTo>
                <a:lnTo>
                  <a:pt x="12204" y="672622"/>
                </a:lnTo>
                <a:lnTo>
                  <a:pt x="5475" y="718908"/>
                </a:lnTo>
                <a:lnTo>
                  <a:pt x="1381" y="765998"/>
                </a:lnTo>
                <a:lnTo>
                  <a:pt x="0" y="813815"/>
                </a:lnTo>
                <a:lnTo>
                  <a:pt x="1381" y="861633"/>
                </a:lnTo>
                <a:lnTo>
                  <a:pt x="5475" y="908723"/>
                </a:lnTo>
                <a:lnTo>
                  <a:pt x="12204" y="955009"/>
                </a:lnTo>
                <a:lnTo>
                  <a:pt x="21493" y="1000414"/>
                </a:lnTo>
                <a:lnTo>
                  <a:pt x="33265" y="1044864"/>
                </a:lnTo>
                <a:lnTo>
                  <a:pt x="47444" y="1088280"/>
                </a:lnTo>
                <a:lnTo>
                  <a:pt x="63954" y="1130587"/>
                </a:lnTo>
                <a:lnTo>
                  <a:pt x="82718" y="1171709"/>
                </a:lnTo>
                <a:lnTo>
                  <a:pt x="103659" y="1211569"/>
                </a:lnTo>
                <a:lnTo>
                  <a:pt x="126702" y="1250090"/>
                </a:lnTo>
                <a:lnTo>
                  <a:pt x="151770" y="1287197"/>
                </a:lnTo>
                <a:lnTo>
                  <a:pt x="178787" y="1322814"/>
                </a:lnTo>
                <a:lnTo>
                  <a:pt x="207677" y="1356863"/>
                </a:lnTo>
                <a:lnTo>
                  <a:pt x="238363" y="1389268"/>
                </a:lnTo>
                <a:lnTo>
                  <a:pt x="270768" y="1419954"/>
                </a:lnTo>
                <a:lnTo>
                  <a:pt x="304817" y="1448844"/>
                </a:lnTo>
                <a:lnTo>
                  <a:pt x="340434" y="1475861"/>
                </a:lnTo>
                <a:lnTo>
                  <a:pt x="377541" y="1500929"/>
                </a:lnTo>
                <a:lnTo>
                  <a:pt x="416062" y="1523972"/>
                </a:lnTo>
                <a:lnTo>
                  <a:pt x="455922" y="1544913"/>
                </a:lnTo>
                <a:lnTo>
                  <a:pt x="497044" y="1563677"/>
                </a:lnTo>
                <a:lnTo>
                  <a:pt x="539351" y="1580187"/>
                </a:lnTo>
                <a:lnTo>
                  <a:pt x="582767" y="1594366"/>
                </a:lnTo>
                <a:lnTo>
                  <a:pt x="627217" y="1606138"/>
                </a:lnTo>
                <a:lnTo>
                  <a:pt x="672622" y="1615427"/>
                </a:lnTo>
                <a:lnTo>
                  <a:pt x="718908" y="1622156"/>
                </a:lnTo>
                <a:lnTo>
                  <a:pt x="765998" y="1626250"/>
                </a:lnTo>
                <a:lnTo>
                  <a:pt x="813815" y="1627631"/>
                </a:lnTo>
                <a:lnTo>
                  <a:pt x="861633" y="1626250"/>
                </a:lnTo>
                <a:lnTo>
                  <a:pt x="908723" y="1622156"/>
                </a:lnTo>
                <a:lnTo>
                  <a:pt x="955009" y="1615427"/>
                </a:lnTo>
                <a:lnTo>
                  <a:pt x="1000414" y="1606138"/>
                </a:lnTo>
                <a:lnTo>
                  <a:pt x="1044864" y="1594366"/>
                </a:lnTo>
                <a:lnTo>
                  <a:pt x="1088280" y="1580187"/>
                </a:lnTo>
                <a:lnTo>
                  <a:pt x="1130587" y="1563677"/>
                </a:lnTo>
                <a:lnTo>
                  <a:pt x="1171709" y="1544913"/>
                </a:lnTo>
                <a:lnTo>
                  <a:pt x="1211569" y="1523972"/>
                </a:lnTo>
                <a:lnTo>
                  <a:pt x="1250090" y="1500929"/>
                </a:lnTo>
                <a:lnTo>
                  <a:pt x="1287197" y="1475861"/>
                </a:lnTo>
                <a:lnTo>
                  <a:pt x="1322814" y="1448844"/>
                </a:lnTo>
                <a:lnTo>
                  <a:pt x="1356863" y="1419954"/>
                </a:lnTo>
                <a:lnTo>
                  <a:pt x="1389268" y="1389268"/>
                </a:lnTo>
                <a:lnTo>
                  <a:pt x="1419954" y="1356863"/>
                </a:lnTo>
                <a:lnTo>
                  <a:pt x="1448844" y="1322814"/>
                </a:lnTo>
                <a:lnTo>
                  <a:pt x="1475861" y="1287197"/>
                </a:lnTo>
                <a:lnTo>
                  <a:pt x="1500929" y="1250090"/>
                </a:lnTo>
                <a:lnTo>
                  <a:pt x="1523972" y="1211569"/>
                </a:lnTo>
                <a:lnTo>
                  <a:pt x="1544913" y="1171709"/>
                </a:lnTo>
                <a:lnTo>
                  <a:pt x="1563677" y="1130587"/>
                </a:lnTo>
                <a:lnTo>
                  <a:pt x="1580187" y="1088280"/>
                </a:lnTo>
                <a:lnTo>
                  <a:pt x="1594366" y="1044864"/>
                </a:lnTo>
                <a:lnTo>
                  <a:pt x="1606138" y="1000414"/>
                </a:lnTo>
                <a:lnTo>
                  <a:pt x="1615427" y="955009"/>
                </a:lnTo>
                <a:lnTo>
                  <a:pt x="1622156" y="908723"/>
                </a:lnTo>
                <a:lnTo>
                  <a:pt x="1626250" y="861633"/>
                </a:lnTo>
                <a:lnTo>
                  <a:pt x="1627631" y="813815"/>
                </a:lnTo>
                <a:lnTo>
                  <a:pt x="1626250" y="765998"/>
                </a:lnTo>
                <a:lnTo>
                  <a:pt x="1622156" y="718908"/>
                </a:lnTo>
                <a:lnTo>
                  <a:pt x="1615427" y="672622"/>
                </a:lnTo>
                <a:lnTo>
                  <a:pt x="1606138" y="627217"/>
                </a:lnTo>
                <a:lnTo>
                  <a:pt x="1594366" y="582767"/>
                </a:lnTo>
                <a:lnTo>
                  <a:pt x="1580187" y="539351"/>
                </a:lnTo>
                <a:lnTo>
                  <a:pt x="1563677" y="497044"/>
                </a:lnTo>
                <a:lnTo>
                  <a:pt x="1544913" y="455922"/>
                </a:lnTo>
                <a:lnTo>
                  <a:pt x="1523972" y="416062"/>
                </a:lnTo>
                <a:lnTo>
                  <a:pt x="1500929" y="377541"/>
                </a:lnTo>
                <a:lnTo>
                  <a:pt x="1475861" y="340434"/>
                </a:lnTo>
                <a:lnTo>
                  <a:pt x="1448844" y="304817"/>
                </a:lnTo>
                <a:lnTo>
                  <a:pt x="1419954" y="270768"/>
                </a:lnTo>
                <a:lnTo>
                  <a:pt x="1389268" y="238363"/>
                </a:lnTo>
                <a:lnTo>
                  <a:pt x="1356863" y="207677"/>
                </a:lnTo>
                <a:lnTo>
                  <a:pt x="1322814" y="178787"/>
                </a:lnTo>
                <a:lnTo>
                  <a:pt x="1287197" y="151770"/>
                </a:lnTo>
                <a:lnTo>
                  <a:pt x="1250090" y="126702"/>
                </a:lnTo>
                <a:lnTo>
                  <a:pt x="1211569" y="103659"/>
                </a:lnTo>
                <a:lnTo>
                  <a:pt x="1171709" y="82718"/>
                </a:lnTo>
                <a:lnTo>
                  <a:pt x="1130587" y="63954"/>
                </a:lnTo>
                <a:lnTo>
                  <a:pt x="1088280" y="47444"/>
                </a:lnTo>
                <a:lnTo>
                  <a:pt x="1044864" y="33265"/>
                </a:lnTo>
                <a:lnTo>
                  <a:pt x="1000414" y="21493"/>
                </a:lnTo>
                <a:lnTo>
                  <a:pt x="955009" y="12204"/>
                </a:lnTo>
                <a:lnTo>
                  <a:pt x="908723" y="5475"/>
                </a:lnTo>
                <a:lnTo>
                  <a:pt x="861633" y="1381"/>
                </a:lnTo>
                <a:lnTo>
                  <a:pt x="813815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 sz="1600" dirty="0"/>
          </a:p>
        </p:txBody>
      </p:sp>
      <p:sp>
        <p:nvSpPr>
          <p:cNvPr id="18" name="object 18"/>
          <p:cNvSpPr txBox="1"/>
          <p:nvPr/>
        </p:nvSpPr>
        <p:spPr>
          <a:xfrm>
            <a:off x="3697330" y="4752250"/>
            <a:ext cx="2578731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5080" indent="-451484" algn="ctr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APPLY A 2D</a:t>
            </a:r>
            <a:r>
              <a:rPr lang="en-US" sz="1400" b="1" dirty="0">
                <a:solidFill>
                  <a:srgbClr val="184175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GAUSSIAN</a:t>
            </a:r>
            <a:r>
              <a:rPr lang="en-US" sz="1400" b="1" dirty="0">
                <a:solidFill>
                  <a:srgbClr val="184175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184175"/>
                </a:solidFill>
                <a:latin typeface="Tahoma"/>
                <a:cs typeface="Tahoma"/>
              </a:rPr>
              <a:t>SMOOTHER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56964" y="3188795"/>
            <a:ext cx="1576077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92730" algn="l"/>
              </a:tabLst>
            </a:pPr>
            <a:r>
              <a:rPr lang="en-US" sz="10800" b="1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lang="en-US" sz="10800" dirty="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30494" y="5267092"/>
            <a:ext cx="111107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dirty="0">
                <a:solidFill>
                  <a:srgbClr val="184175"/>
                </a:solidFill>
                <a:latin typeface="Tahoma"/>
                <a:cs typeface="Tahoma"/>
              </a:rPr>
              <a:t>7×7 KERNEL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3554A3-21E1-8947-BEEF-E95123505469}"/>
              </a:ext>
            </a:extLst>
          </p:cNvPr>
          <p:cNvSpPr txBox="1"/>
          <p:nvPr/>
        </p:nvSpPr>
        <p:spPr>
          <a:xfrm>
            <a:off x="6525792" y="3147488"/>
            <a:ext cx="21181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800" b="1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lang="en-US" sz="10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439BFA-9C9F-0844-AB06-6E6CEFF07034}"/>
              </a:ext>
            </a:extLst>
          </p:cNvPr>
          <p:cNvSpPr txBox="1"/>
          <p:nvPr/>
        </p:nvSpPr>
        <p:spPr>
          <a:xfrm>
            <a:off x="11765812" y="3013963"/>
            <a:ext cx="16281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800" b="1" dirty="0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lang="en-US" sz="10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6289" y="758030"/>
            <a:ext cx="6394067" cy="108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FFFFFF"/>
                </a:solidFill>
              </a:rPr>
              <a:t>MYAPPROACH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86660" y="2659379"/>
            <a:ext cx="3872865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50" b="1" dirty="0">
                <a:solidFill>
                  <a:srgbClr val="FFFFFF"/>
                </a:solidFill>
                <a:latin typeface="Tahoma"/>
                <a:cs typeface="Tahoma"/>
              </a:rPr>
              <a:t>BUILD A BASELINE CPU PIPELINE IN PYTHON</a:t>
            </a:r>
            <a:endParaRPr sz="17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86660" y="3191560"/>
            <a:ext cx="4962366" cy="8024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2100"/>
              </a:lnSpc>
              <a:spcBef>
                <a:spcPts val="95"/>
              </a:spcBef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Implement every step for a single image</a:t>
            </a:r>
            <a:endParaRPr sz="1400" dirty="0">
              <a:latin typeface="Tahoma"/>
              <a:cs typeface="Tahoma"/>
            </a:endParaRPr>
          </a:p>
          <a:p>
            <a:pPr marL="240665" indent="-227965">
              <a:lnSpc>
                <a:spcPts val="2095"/>
              </a:lnSpc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Measure time per operation</a:t>
            </a:r>
            <a:endParaRPr sz="1400" dirty="0">
              <a:latin typeface="Tahoma"/>
              <a:cs typeface="Tahoma"/>
            </a:endParaRPr>
          </a:p>
          <a:p>
            <a:pPr marL="241300" marR="5080" indent="-228600">
              <a:lnSpc>
                <a:spcPts val="2100"/>
              </a:lnSpc>
              <a:spcBef>
                <a:spcPts val="65"/>
              </a:spcBef>
              <a:buChar char="•"/>
              <a:tabLst>
                <a:tab pos="241300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Identify bottlenecks (FFT, histogram, I/O, etc.)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58986" y="2659379"/>
            <a:ext cx="4142740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50" b="1" dirty="0">
                <a:solidFill>
                  <a:srgbClr val="FFFFFF"/>
                </a:solidFill>
                <a:latin typeface="Tahoma"/>
                <a:cs typeface="Tahoma"/>
              </a:rPr>
              <a:t>PORT THE PIPELINE TO GPU BY USING PYTORCH</a:t>
            </a:r>
            <a:endParaRPr sz="17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58986" y="3191560"/>
            <a:ext cx="4718810" cy="13282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2100"/>
              </a:lnSpc>
              <a:spcBef>
                <a:spcPts val="95"/>
              </a:spcBef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Replace NumPy ops with torch ops</a:t>
            </a:r>
            <a:endParaRPr sz="1400">
              <a:latin typeface="Tahoma"/>
              <a:cs typeface="Tahoma"/>
            </a:endParaRPr>
          </a:p>
          <a:p>
            <a:pPr marL="241300" marR="469265" indent="-228600">
              <a:lnSpc>
                <a:spcPts val="2100"/>
              </a:lnSpc>
              <a:spcBef>
                <a:spcPts val="65"/>
              </a:spcBef>
              <a:buChar char="•"/>
              <a:tabLst>
                <a:tab pos="241300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Batch multiple window to maximize GPU utilization</a:t>
            </a:r>
            <a:endParaRPr sz="1400">
              <a:latin typeface="Tahoma"/>
              <a:cs typeface="Tahoma"/>
            </a:endParaRPr>
          </a:p>
          <a:p>
            <a:pPr marL="240665" indent="-227965">
              <a:lnSpc>
                <a:spcPts val="2020"/>
              </a:lnSpc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Use CUDA cores, PyTorch tensors, and cuDNN</a:t>
            </a:r>
            <a:endParaRPr sz="1400">
              <a:latin typeface="Tahoma"/>
              <a:cs typeface="Tahoma"/>
            </a:endParaRPr>
          </a:p>
          <a:p>
            <a:pPr marL="241300">
              <a:lnSpc>
                <a:spcPts val="2100"/>
              </a:lnSpc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optimizations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86659" y="4989322"/>
            <a:ext cx="3872855" cy="281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50" b="1" dirty="0">
                <a:solidFill>
                  <a:srgbClr val="FFFFFF"/>
                </a:solidFill>
                <a:latin typeface="Tahoma"/>
                <a:cs typeface="Tahoma"/>
              </a:rPr>
              <a:t>IMPROVE SPEED AND EFFICIENCY</a:t>
            </a:r>
            <a:endParaRPr sz="1750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86659" y="5521502"/>
            <a:ext cx="3946399" cy="10589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2100"/>
              </a:lnSpc>
              <a:spcBef>
                <a:spcPts val="95"/>
              </a:spcBef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Tune batch size</a:t>
            </a:r>
            <a:endParaRPr sz="1400" dirty="0">
              <a:latin typeface="Tahoma"/>
              <a:cs typeface="Tahoma"/>
            </a:endParaRPr>
          </a:p>
          <a:p>
            <a:pPr marL="240665" indent="-227965">
              <a:lnSpc>
                <a:spcPts val="2095"/>
              </a:lnSpc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Reduce CPU&lt;-&gt;GPU transfers</a:t>
            </a:r>
            <a:endParaRPr sz="1400" dirty="0">
              <a:latin typeface="Tahoma"/>
              <a:cs typeface="Tahoma"/>
            </a:endParaRPr>
          </a:p>
          <a:p>
            <a:pPr marL="240665" indent="-227965">
              <a:lnSpc>
                <a:spcPts val="2095"/>
              </a:lnSpc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Optimize I/O reading</a:t>
            </a:r>
            <a:endParaRPr sz="1400" dirty="0">
              <a:latin typeface="Tahoma"/>
              <a:cs typeface="Tahoma"/>
            </a:endParaRPr>
          </a:p>
          <a:p>
            <a:pPr marL="240665" indent="-227965">
              <a:lnSpc>
                <a:spcPts val="2100"/>
              </a:lnSpc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Explore multi-GPU options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389632" y="2717800"/>
            <a:ext cx="0" cy="1746885"/>
          </a:xfrm>
          <a:custGeom>
            <a:avLst/>
            <a:gdLst/>
            <a:ahLst/>
            <a:cxnLst/>
            <a:rect l="l" t="t" r="r" b="b"/>
            <a:pathLst>
              <a:path h="1746885">
                <a:moveTo>
                  <a:pt x="0" y="0"/>
                </a:moveTo>
                <a:lnTo>
                  <a:pt x="0" y="174650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61959" y="2717800"/>
            <a:ext cx="0" cy="1746885"/>
          </a:xfrm>
          <a:custGeom>
            <a:avLst/>
            <a:gdLst/>
            <a:ahLst/>
            <a:cxnLst/>
            <a:rect l="l" t="t" r="r" b="b"/>
            <a:pathLst>
              <a:path h="1746885">
                <a:moveTo>
                  <a:pt x="0" y="0"/>
                </a:moveTo>
                <a:lnTo>
                  <a:pt x="0" y="174650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89632" y="5047741"/>
            <a:ext cx="0" cy="1746885"/>
          </a:xfrm>
          <a:custGeom>
            <a:avLst/>
            <a:gdLst/>
            <a:ahLst/>
            <a:cxnLst/>
            <a:rect l="l" t="t" r="r" b="b"/>
            <a:pathLst>
              <a:path h="1746884">
                <a:moveTo>
                  <a:pt x="0" y="0"/>
                </a:moveTo>
                <a:lnTo>
                  <a:pt x="0" y="1746503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23436" y="2432557"/>
            <a:ext cx="1199391" cy="108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950" b="1" dirty="0">
                <a:solidFill>
                  <a:srgbClr val="FFFFFF"/>
                </a:solidFill>
                <a:latin typeface="Tahoma"/>
                <a:cs typeface="Tahoma"/>
              </a:rPr>
              <a:t>01</a:t>
            </a:r>
            <a:endParaRPr sz="6950" dirty="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62567" y="2432557"/>
            <a:ext cx="1199392" cy="108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950" b="1" dirty="0">
                <a:solidFill>
                  <a:srgbClr val="FFFFFF"/>
                </a:solidFill>
                <a:latin typeface="Tahoma"/>
                <a:cs typeface="Tahoma"/>
              </a:rPr>
              <a:t>02</a:t>
            </a:r>
            <a:endParaRPr sz="6950" dirty="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23436" y="4762500"/>
            <a:ext cx="1207827" cy="108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950" b="1" dirty="0">
                <a:solidFill>
                  <a:srgbClr val="FFFFFF"/>
                </a:solidFill>
                <a:latin typeface="Tahoma"/>
                <a:cs typeface="Tahoma"/>
              </a:rPr>
              <a:t>03</a:t>
            </a:r>
            <a:endParaRPr sz="695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675120" cy="8229600"/>
          </a:xfrm>
          <a:custGeom>
            <a:avLst/>
            <a:gdLst/>
            <a:ahLst/>
            <a:cxnLst/>
            <a:rect l="l" t="t" r="r" b="b"/>
            <a:pathLst>
              <a:path w="6675120" h="8229600">
                <a:moveTo>
                  <a:pt x="6675120" y="0"/>
                </a:moveTo>
                <a:lnTo>
                  <a:pt x="0" y="0"/>
                </a:lnTo>
                <a:lnTo>
                  <a:pt x="0" y="8229600"/>
                </a:lnTo>
                <a:lnTo>
                  <a:pt x="6675120" y="8229600"/>
                </a:lnTo>
                <a:lnTo>
                  <a:pt x="6675120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815975"/>
            <a:ext cx="13741400" cy="1691488"/>
          </a:xfrm>
          <a:prstGeom prst="rect">
            <a:avLst/>
          </a:prstGeom>
        </p:spPr>
        <p:txBody>
          <a:bodyPr vert="horz" wrap="square" lIns="0" tIns="7607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0" dirty="0">
                <a:solidFill>
                  <a:srgbClr val="FFFFFF"/>
                </a:solidFill>
              </a:rPr>
              <a:t>DIFFICULTIES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02500" y="2726944"/>
            <a:ext cx="6489700" cy="35855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Large image sizes -&gt; memory limits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sz="190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Slow data loading from disk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sz="190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GPU memory management (finding the best batch size)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sz="190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Histogram inconsistency between CPU and GPU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sz="190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Balancing compute vs I/O bottlenecks</a:t>
            </a:r>
            <a:endParaRPr sz="19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sz="190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900" b="1" dirty="0">
                <a:solidFill>
                  <a:srgbClr val="184175"/>
                </a:solidFill>
                <a:latin typeface="Tahoma"/>
                <a:cs typeface="Tahoma"/>
              </a:rPr>
              <a:t>Figuring out how to parallelize operations correctly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018020" cy="8229600"/>
          </a:xfrm>
          <a:custGeom>
            <a:avLst/>
            <a:gdLst/>
            <a:ahLst/>
            <a:cxnLst/>
            <a:rect l="l" t="t" r="r" b="b"/>
            <a:pathLst>
              <a:path w="7018020" h="8229600">
                <a:moveTo>
                  <a:pt x="7018020" y="0"/>
                </a:moveTo>
                <a:lnTo>
                  <a:pt x="0" y="0"/>
                </a:lnTo>
                <a:lnTo>
                  <a:pt x="0" y="8229600"/>
                </a:lnTo>
                <a:lnTo>
                  <a:pt x="7018020" y="8229600"/>
                </a:lnTo>
                <a:lnTo>
                  <a:pt x="7018020" y="0"/>
                </a:lnTo>
                <a:close/>
              </a:path>
            </a:pathLst>
          </a:custGeom>
          <a:solidFill>
            <a:srgbClr val="1841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815975"/>
            <a:ext cx="13741400" cy="1691488"/>
          </a:xfrm>
          <a:prstGeom prst="rect">
            <a:avLst/>
          </a:prstGeom>
        </p:spPr>
        <p:txBody>
          <a:bodyPr vert="horz" wrap="square" lIns="0" tIns="760729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95"/>
              </a:spcBef>
            </a:pPr>
            <a:r>
              <a:rPr sz="6000" dirty="0">
                <a:solidFill>
                  <a:srgbClr val="FFFFFF"/>
                </a:solidFill>
              </a:rPr>
              <a:t>SOLUTIONS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45400" y="3025394"/>
            <a:ext cx="6317615" cy="28341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b="1" dirty="0">
                <a:solidFill>
                  <a:srgbClr val="184175"/>
                </a:solidFill>
                <a:latin typeface="Tahoma"/>
                <a:cs typeface="Tahoma"/>
              </a:rPr>
              <a:t>Use batching to process hundreds of patches at the same time</a:t>
            </a:r>
            <a:endParaRPr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dirty="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b="1" dirty="0">
                <a:solidFill>
                  <a:srgbClr val="184175"/>
                </a:solidFill>
                <a:latin typeface="Tahoma"/>
                <a:cs typeface="Tahoma"/>
              </a:rPr>
              <a:t>Convert all operations into GPU-friendly PyTorch</a:t>
            </a:r>
            <a:endParaRPr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dirty="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b="1" dirty="0">
                <a:solidFill>
                  <a:srgbClr val="184175"/>
                </a:solidFill>
                <a:latin typeface="Tahoma"/>
                <a:cs typeface="Tahoma"/>
              </a:rPr>
              <a:t>Normalize histogram computation for consistency</a:t>
            </a:r>
            <a:endParaRPr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dirty="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har char="•"/>
              <a:tabLst>
                <a:tab pos="240665" algn="l"/>
              </a:tabLst>
            </a:pPr>
            <a:r>
              <a:rPr b="1" dirty="0">
                <a:solidFill>
                  <a:srgbClr val="184175"/>
                </a:solidFill>
                <a:latin typeface="Tahoma"/>
                <a:cs typeface="Tahoma"/>
              </a:rPr>
              <a:t>Enable cuDNN autotune + optimize tensor shapes</a:t>
            </a:r>
            <a:endParaRPr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184175"/>
              </a:buClr>
              <a:buFont typeface="Tahoma"/>
              <a:buChar char="•"/>
            </a:pPr>
            <a:endParaRPr dirty="0">
              <a:latin typeface="Tahoma"/>
              <a:cs typeface="Tahoma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b="1" dirty="0">
                <a:solidFill>
                  <a:srgbClr val="184175"/>
                </a:solidFill>
                <a:latin typeface="Tahoma"/>
                <a:cs typeface="Tahoma"/>
              </a:rPr>
              <a:t>Investigate multi-GPU execution **</a:t>
            </a:r>
            <a:endParaRPr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815975"/>
            <a:ext cx="13741400" cy="1399100"/>
          </a:xfrm>
          <a:prstGeom prst="rect">
            <a:avLst/>
          </a:prstGeom>
        </p:spPr>
        <p:txBody>
          <a:bodyPr vert="horz" wrap="square" lIns="0" tIns="326389" rIns="0" bIns="0" rtlCol="0">
            <a:spAutoFit/>
          </a:bodyPr>
          <a:lstStyle/>
          <a:p>
            <a:pPr marL="5300345">
              <a:lnSpc>
                <a:spcPct val="100000"/>
              </a:lnSpc>
              <a:spcBef>
                <a:spcPts val="95"/>
              </a:spcBef>
            </a:pPr>
            <a:r>
              <a:rPr dirty="0"/>
              <a:t>RESULTS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957387" y="2674620"/>
          <a:ext cx="10702287" cy="289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7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7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7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3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Version</a:t>
                      </a:r>
                      <a:endParaRPr sz="2300">
                        <a:latin typeface="Tahoma"/>
                        <a:cs typeface="Tahom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251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300" b="1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Description</a:t>
                      </a:r>
                      <a:endParaRPr sz="2300">
                        <a:latin typeface="Tahoma"/>
                        <a:cs typeface="Tahom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300" b="1" spc="-1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Time</a:t>
                      </a:r>
                      <a:r>
                        <a:rPr sz="2300" b="1" spc="-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00" b="1" spc="-1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per</a:t>
                      </a:r>
                      <a:r>
                        <a:rPr sz="2300" b="1" spc="-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00" b="1" spc="-27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Image</a:t>
                      </a:r>
                      <a:endParaRPr sz="2300">
                        <a:latin typeface="Tahoma"/>
                        <a:cs typeface="Tahom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CPU</a:t>
                      </a:r>
                      <a:r>
                        <a:rPr sz="1200" spc="-11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Baseline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Pure</a:t>
                      </a:r>
                      <a:r>
                        <a:rPr sz="1200" spc="-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Python</a:t>
                      </a:r>
                      <a:r>
                        <a:rPr sz="1200" spc="-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29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1200" spc="-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NumPy</a:t>
                      </a:r>
                      <a:r>
                        <a:rPr sz="1200" spc="-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(no</a:t>
                      </a:r>
                      <a:r>
                        <a:rPr sz="1200" spc="-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batching)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1545</a:t>
                      </a:r>
                      <a:r>
                        <a:rPr sz="1200" spc="-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sec</a:t>
                      </a:r>
                      <a:r>
                        <a:rPr sz="1200" spc="1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(25m)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GPU</a:t>
                      </a:r>
                      <a:r>
                        <a:rPr sz="1200" spc="-1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Direct</a:t>
                      </a:r>
                      <a:r>
                        <a:rPr sz="1200" spc="-9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PyTorch</a:t>
                      </a:r>
                      <a:r>
                        <a:rPr sz="1200" spc="-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port</a:t>
                      </a:r>
                      <a:r>
                        <a:rPr sz="1200" spc="-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(no</a:t>
                      </a:r>
                      <a:r>
                        <a:rPr sz="1200" spc="-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batching)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578</a:t>
                      </a:r>
                      <a:r>
                        <a:rPr sz="1200" spc="-9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sec</a:t>
                      </a:r>
                      <a:r>
                        <a:rPr sz="12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(9m38s)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GPU</a:t>
                      </a:r>
                      <a:r>
                        <a:rPr sz="1200" spc="-1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Batching</a:t>
                      </a:r>
                      <a:r>
                        <a:rPr sz="1200" spc="-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enabled</a:t>
                      </a:r>
                      <a:r>
                        <a:rPr sz="1200" spc="-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(batch</a:t>
                      </a:r>
                      <a:r>
                        <a:rPr sz="1200" spc="-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29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=</a:t>
                      </a:r>
                      <a:r>
                        <a:rPr sz="1200" spc="-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1024)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187.86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seconds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(3m8s)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GPU</a:t>
                      </a:r>
                      <a:r>
                        <a:rPr sz="1200" spc="-1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Larger</a:t>
                      </a:r>
                      <a:r>
                        <a:rPr sz="1200" spc="-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batch</a:t>
                      </a:r>
                      <a:r>
                        <a:rPr sz="1200" spc="-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:</a:t>
                      </a:r>
                      <a:r>
                        <a:rPr sz="1200" spc="-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2048,</a:t>
                      </a:r>
                      <a:r>
                        <a:rPr sz="1200" spc="-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optimized</a:t>
                      </a:r>
                      <a:r>
                        <a:rPr sz="1200" spc="-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memory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spc="-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185.56</a:t>
                      </a:r>
                      <a:r>
                        <a:rPr sz="1200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seconds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(3m5s)</a:t>
                      </a:r>
                      <a:endParaRPr sz="12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310</Words>
  <Application>Microsoft Macintosh PowerPoint</Application>
  <PresentationFormat>Custom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Tahoma</vt:lpstr>
      <vt:lpstr>Office Theme</vt:lpstr>
      <vt:lpstr>PowerPoint Presentation</vt:lpstr>
      <vt:lpstr>PROJECT OVERVIEW GOAL: PROCESS 3,505 SVS IMAGES EFFICIENTLY.</vt:lpstr>
      <vt:lpstr>MYAPPROACH</vt:lpstr>
      <vt:lpstr>DIFFICULTIES</vt:lpstr>
      <vt:lpstr>SOLUTIONS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Rolensky Louis</cp:lastModifiedBy>
  <cp:revision>3</cp:revision>
  <dcterms:created xsi:type="dcterms:W3CDTF">2025-12-15T10:33:12Z</dcterms:created>
  <dcterms:modified xsi:type="dcterms:W3CDTF">2025-12-15T10:41:07Z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Adobe InDesign 21.0 (Macintosh)</vt:lpwstr>
  </property>
  <property fmtid="{D5CDD505-2E9C-101B-9397-08002B2CF9AE}" pid="4" name="LastSaved">
    <vt:filetime>2025-12-15T00:00:00Z</vt:filetime>
  </property>
  <property fmtid="{D5CDD505-2E9C-101B-9397-08002B2CF9AE}" pid="5" name="Producer">
    <vt:lpwstr>Adobe PDF Library 18.0</vt:lpwstr>
  </property>
</Properties>
</file>