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7" r:id="rId9"/>
    <p:sldId id="268" r:id="rId10"/>
    <p:sldId id="269" r:id="rId11"/>
    <p:sldId id="270" r:id="rId12"/>
    <p:sldId id="261" r:id="rId13"/>
    <p:sldId id="272" r:id="rId14"/>
    <p:sldId id="265" r:id="rId15"/>
    <p:sldId id="266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/>
    <p:restoredTop sz="73143"/>
  </p:normalViewPr>
  <p:slideViewPr>
    <p:cSldViewPr snapToGrid="0">
      <p:cViewPr varScale="1">
        <p:scale>
          <a:sx n="87" d="100"/>
          <a:sy n="87" d="100"/>
        </p:scale>
        <p:origin x="16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C6D532-947C-4B25-81F9-B4C5C24EE68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1_2" csCatId="accent1" phldr="1"/>
      <dgm:spPr/>
      <dgm:t>
        <a:bodyPr/>
        <a:lstStyle/>
        <a:p>
          <a:endParaRPr lang="en-US"/>
        </a:p>
      </dgm:t>
    </dgm:pt>
    <dgm:pt modelId="{99426858-B9A1-45B7-B577-8A1499E1AA95}">
      <dgm:prSet/>
      <dgm:spPr/>
      <dgm:t>
        <a:bodyPr/>
        <a:lstStyle/>
        <a:p>
          <a:pPr>
            <a:defRPr cap="all"/>
          </a:pPr>
          <a:r>
            <a:rPr lang="en-US" dirty="0"/>
            <a:t>Heavy computation fully on GPU</a:t>
          </a:r>
        </a:p>
      </dgm:t>
    </dgm:pt>
    <dgm:pt modelId="{2CCCB4EE-24DB-4E5A-B492-75978039FA7C}" type="parTrans" cxnId="{72E9552D-8DA4-46BA-8F14-C267156EF93F}">
      <dgm:prSet/>
      <dgm:spPr/>
      <dgm:t>
        <a:bodyPr/>
        <a:lstStyle/>
        <a:p>
          <a:endParaRPr lang="en-US"/>
        </a:p>
      </dgm:t>
    </dgm:pt>
    <dgm:pt modelId="{703DA7BE-CAF9-409D-88F7-DB59283B29BD}" type="sibTrans" cxnId="{72E9552D-8DA4-46BA-8F14-C267156EF93F}">
      <dgm:prSet/>
      <dgm:spPr/>
      <dgm:t>
        <a:bodyPr/>
        <a:lstStyle/>
        <a:p>
          <a:endParaRPr lang="en-US"/>
        </a:p>
      </dgm:t>
    </dgm:pt>
    <dgm:pt modelId="{D376351E-98B7-45AC-B36D-49F5BC3091DA}">
      <dgm:prSet/>
      <dgm:spPr/>
      <dgm:t>
        <a:bodyPr/>
        <a:lstStyle/>
        <a:p>
          <a:pPr>
            <a:defRPr cap="all"/>
          </a:pPr>
          <a:r>
            <a:rPr lang="en-US" dirty="0"/>
            <a:t>Bottleneck: I/O and window extraction on CPU</a:t>
          </a:r>
        </a:p>
      </dgm:t>
    </dgm:pt>
    <dgm:pt modelId="{06A1C6EC-132C-49EB-BD08-52B3056CE802}" type="parTrans" cxnId="{AE9D1B13-D4DC-4777-8B59-4776615E25AA}">
      <dgm:prSet/>
      <dgm:spPr/>
      <dgm:t>
        <a:bodyPr/>
        <a:lstStyle/>
        <a:p>
          <a:endParaRPr lang="en-US"/>
        </a:p>
      </dgm:t>
    </dgm:pt>
    <dgm:pt modelId="{49478557-BFF5-4A88-9D74-1D87B12A824D}" type="sibTrans" cxnId="{AE9D1B13-D4DC-4777-8B59-4776615E25AA}">
      <dgm:prSet/>
      <dgm:spPr/>
      <dgm:t>
        <a:bodyPr/>
        <a:lstStyle/>
        <a:p>
          <a:endParaRPr lang="en-US"/>
        </a:p>
      </dgm:t>
    </dgm:pt>
    <dgm:pt modelId="{FB5E8BD4-7761-4957-9C05-E2462FBCBE2C}">
      <dgm:prSet/>
      <dgm:spPr/>
      <dgm:t>
        <a:bodyPr/>
        <a:lstStyle/>
        <a:p>
          <a:pPr>
            <a:defRPr cap="all"/>
          </a:pPr>
          <a:r>
            <a:rPr lang="en-US" dirty="0"/>
            <a:t>Batched FFT and convolution</a:t>
          </a:r>
        </a:p>
      </dgm:t>
    </dgm:pt>
    <dgm:pt modelId="{4D9FAA07-724D-495C-87F8-E75D45419EAC}" type="parTrans" cxnId="{83D368BE-3708-44B0-87D7-F986E58E778E}">
      <dgm:prSet/>
      <dgm:spPr/>
      <dgm:t>
        <a:bodyPr/>
        <a:lstStyle/>
        <a:p>
          <a:endParaRPr lang="en-US"/>
        </a:p>
      </dgm:t>
    </dgm:pt>
    <dgm:pt modelId="{35EDBB1F-0008-4111-876A-5B56595B3C27}" type="sibTrans" cxnId="{83D368BE-3708-44B0-87D7-F986E58E778E}">
      <dgm:prSet/>
      <dgm:spPr/>
      <dgm:t>
        <a:bodyPr/>
        <a:lstStyle/>
        <a:p>
          <a:endParaRPr lang="en-US"/>
        </a:p>
      </dgm:t>
    </dgm:pt>
    <dgm:pt modelId="{3D8EBBDC-E27C-4C35-9FE7-C2EC8FD9DF9B}">
      <dgm:prSet/>
      <dgm:spPr/>
      <dgm:t>
        <a:bodyPr/>
        <a:lstStyle/>
        <a:p>
          <a:pPr algn="ctr">
            <a:defRPr cap="all"/>
          </a:pPr>
          <a:r>
            <a:rPr lang="en-US" dirty="0"/>
            <a:t>Achieved 11.58x speedup(45s/slide) compared to CPU-only approach</a:t>
          </a:r>
        </a:p>
      </dgm:t>
    </dgm:pt>
    <dgm:pt modelId="{8DCEA8D2-62D6-443C-B1F9-D62113D8326A}" type="parTrans" cxnId="{993E7C8A-FACD-4884-9D57-ABD4620BEA84}">
      <dgm:prSet/>
      <dgm:spPr/>
      <dgm:t>
        <a:bodyPr/>
        <a:lstStyle/>
        <a:p>
          <a:endParaRPr lang="en-US"/>
        </a:p>
      </dgm:t>
    </dgm:pt>
    <dgm:pt modelId="{B67263F6-E912-436B-9870-58F3FB1B7197}" type="sibTrans" cxnId="{993E7C8A-FACD-4884-9D57-ABD4620BEA84}">
      <dgm:prSet/>
      <dgm:spPr/>
      <dgm:t>
        <a:bodyPr/>
        <a:lstStyle/>
        <a:p>
          <a:endParaRPr lang="en-US"/>
        </a:p>
      </dgm:t>
    </dgm:pt>
    <dgm:pt modelId="{460344B1-BBD2-467C-B88D-D017C6F1DCAB}">
      <dgm:prSet/>
      <dgm:spPr/>
      <dgm:t>
        <a:bodyPr/>
        <a:lstStyle/>
        <a:p>
          <a:pPr>
            <a:defRPr cap="all"/>
          </a:pPr>
          <a:r>
            <a:rPr lang="en-US" dirty="0"/>
            <a:t>Future: multi-</a:t>
          </a:r>
          <a:r>
            <a:rPr lang="en-US" dirty="0" err="1"/>
            <a:t>gpu</a:t>
          </a:r>
          <a:r>
            <a:rPr lang="en-US" dirty="0"/>
            <a:t> scaling</a:t>
          </a:r>
        </a:p>
      </dgm:t>
    </dgm:pt>
    <dgm:pt modelId="{584F0F35-6C32-4C14-9EC4-01B939D394B1}" type="sibTrans" cxnId="{34DA981B-4D97-44E5-92B2-373491A72DC7}">
      <dgm:prSet/>
      <dgm:spPr/>
      <dgm:t>
        <a:bodyPr/>
        <a:lstStyle/>
        <a:p>
          <a:endParaRPr lang="en-US"/>
        </a:p>
      </dgm:t>
    </dgm:pt>
    <dgm:pt modelId="{F9BB3D68-2CD1-44D4-9F8D-CE4CC41E5D1E}" type="parTrans" cxnId="{34DA981B-4D97-44E5-92B2-373491A72DC7}">
      <dgm:prSet/>
      <dgm:spPr/>
      <dgm:t>
        <a:bodyPr/>
        <a:lstStyle/>
        <a:p>
          <a:endParaRPr lang="en-US"/>
        </a:p>
      </dgm:t>
    </dgm:pt>
    <dgm:pt modelId="{F1C008E6-8668-4E92-B780-A25CD28E46BA}" type="pres">
      <dgm:prSet presAssocID="{D8C6D532-947C-4B25-81F9-B4C5C24EE684}" presName="root" presStyleCnt="0">
        <dgm:presLayoutVars>
          <dgm:dir/>
          <dgm:resizeHandles val="exact"/>
        </dgm:presLayoutVars>
      </dgm:prSet>
      <dgm:spPr/>
    </dgm:pt>
    <dgm:pt modelId="{32E06A3D-8287-4712-A776-B4A66C11D90F}" type="pres">
      <dgm:prSet presAssocID="{99426858-B9A1-45B7-B577-8A1499E1AA95}" presName="compNode" presStyleCnt="0"/>
      <dgm:spPr/>
    </dgm:pt>
    <dgm:pt modelId="{0626B190-F778-492E-84C1-D891635922AA}" type="pres">
      <dgm:prSet presAssocID="{99426858-B9A1-45B7-B577-8A1499E1AA95}" presName="iconBgRect" presStyleLbl="bgShp" presStyleIdx="0" presStyleCnt="5"/>
      <dgm:spPr/>
    </dgm:pt>
    <dgm:pt modelId="{EA9273B1-A832-4741-B2F0-9B76C1F3D090}" type="pres">
      <dgm:prSet presAssocID="{99426858-B9A1-45B7-B577-8A1499E1AA9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電腦"/>
        </a:ext>
      </dgm:extLst>
    </dgm:pt>
    <dgm:pt modelId="{2DE05234-1B1D-4943-A134-AC1FA5765E83}" type="pres">
      <dgm:prSet presAssocID="{99426858-B9A1-45B7-B577-8A1499E1AA95}" presName="spaceRect" presStyleCnt="0"/>
      <dgm:spPr/>
    </dgm:pt>
    <dgm:pt modelId="{76ED3B44-899E-40E1-A9D9-71983E363418}" type="pres">
      <dgm:prSet presAssocID="{99426858-B9A1-45B7-B577-8A1499E1AA95}" presName="textRect" presStyleLbl="revTx" presStyleIdx="0" presStyleCnt="5">
        <dgm:presLayoutVars>
          <dgm:chMax val="1"/>
          <dgm:chPref val="1"/>
        </dgm:presLayoutVars>
      </dgm:prSet>
      <dgm:spPr/>
    </dgm:pt>
    <dgm:pt modelId="{CA4294C2-93D7-496D-B4D8-57AA0CCF865F}" type="pres">
      <dgm:prSet presAssocID="{703DA7BE-CAF9-409D-88F7-DB59283B29BD}" presName="sibTrans" presStyleCnt="0"/>
      <dgm:spPr/>
    </dgm:pt>
    <dgm:pt modelId="{BE32097A-AC5A-4DD9-BB99-DD5594D534D5}" type="pres">
      <dgm:prSet presAssocID="{D376351E-98B7-45AC-B36D-49F5BC3091DA}" presName="compNode" presStyleCnt="0"/>
      <dgm:spPr/>
    </dgm:pt>
    <dgm:pt modelId="{B761FA98-358A-4278-92FE-5984F1DDA933}" type="pres">
      <dgm:prSet presAssocID="{D376351E-98B7-45AC-B36D-49F5BC3091DA}" presName="iconBgRect" presStyleLbl="bgShp" presStyleIdx="1" presStyleCnt="5"/>
      <dgm:spPr/>
    </dgm:pt>
    <dgm:pt modelId="{3203D918-C0AF-4707-ABFF-18658107D71D}" type="pres">
      <dgm:prSet presAssocID="{D376351E-98B7-45AC-B36D-49F5BC3091DA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處理器"/>
        </a:ext>
      </dgm:extLst>
    </dgm:pt>
    <dgm:pt modelId="{36F84688-BF4A-4F22-AFE1-3B8187737CC6}" type="pres">
      <dgm:prSet presAssocID="{D376351E-98B7-45AC-B36D-49F5BC3091DA}" presName="spaceRect" presStyleCnt="0"/>
      <dgm:spPr/>
    </dgm:pt>
    <dgm:pt modelId="{739978E5-1681-426D-A55A-4CE81BF4B746}" type="pres">
      <dgm:prSet presAssocID="{D376351E-98B7-45AC-B36D-49F5BC3091DA}" presName="textRect" presStyleLbl="revTx" presStyleIdx="1" presStyleCnt="5">
        <dgm:presLayoutVars>
          <dgm:chMax val="1"/>
          <dgm:chPref val="1"/>
        </dgm:presLayoutVars>
      </dgm:prSet>
      <dgm:spPr/>
    </dgm:pt>
    <dgm:pt modelId="{04063401-93AC-4D61-921C-6E40C051BA36}" type="pres">
      <dgm:prSet presAssocID="{49478557-BFF5-4A88-9D74-1D87B12A824D}" presName="sibTrans" presStyleCnt="0"/>
      <dgm:spPr/>
    </dgm:pt>
    <dgm:pt modelId="{75ACD17C-2977-414F-B72A-7D95BBE6A77E}" type="pres">
      <dgm:prSet presAssocID="{FB5E8BD4-7761-4957-9C05-E2462FBCBE2C}" presName="compNode" presStyleCnt="0"/>
      <dgm:spPr/>
    </dgm:pt>
    <dgm:pt modelId="{29A1C445-E977-4613-893E-E49A855F24B7}" type="pres">
      <dgm:prSet presAssocID="{FB5E8BD4-7761-4957-9C05-E2462FBCBE2C}" presName="iconBgRect" presStyleLbl="bgShp" presStyleIdx="2" presStyleCnt="5"/>
      <dgm:spPr/>
    </dgm:pt>
    <dgm:pt modelId="{C7ACA2D9-1C60-4E91-8BA4-03530227992F}" type="pres">
      <dgm:prSet presAssocID="{FB5E8BD4-7761-4957-9C05-E2462FBCBE2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核取記號"/>
        </a:ext>
      </dgm:extLst>
    </dgm:pt>
    <dgm:pt modelId="{8D7271F9-3D72-4A32-8DFC-E24675A17DBC}" type="pres">
      <dgm:prSet presAssocID="{FB5E8BD4-7761-4957-9C05-E2462FBCBE2C}" presName="spaceRect" presStyleCnt="0"/>
      <dgm:spPr/>
    </dgm:pt>
    <dgm:pt modelId="{F8F4473B-6D2E-427D-A3AD-A67E9C4C497D}" type="pres">
      <dgm:prSet presAssocID="{FB5E8BD4-7761-4957-9C05-E2462FBCBE2C}" presName="textRect" presStyleLbl="revTx" presStyleIdx="2" presStyleCnt="5">
        <dgm:presLayoutVars>
          <dgm:chMax val="1"/>
          <dgm:chPref val="1"/>
        </dgm:presLayoutVars>
      </dgm:prSet>
      <dgm:spPr/>
    </dgm:pt>
    <dgm:pt modelId="{3876FAE9-BCDB-4B59-9574-CCDF8758C933}" type="pres">
      <dgm:prSet presAssocID="{35EDBB1F-0008-4111-876A-5B56595B3C27}" presName="sibTrans" presStyleCnt="0"/>
      <dgm:spPr/>
    </dgm:pt>
    <dgm:pt modelId="{8802766F-71A7-43E1-B01B-F1EC793A2284}" type="pres">
      <dgm:prSet presAssocID="{3D8EBBDC-E27C-4C35-9FE7-C2EC8FD9DF9B}" presName="compNode" presStyleCnt="0"/>
      <dgm:spPr/>
    </dgm:pt>
    <dgm:pt modelId="{C6D4C99B-6D3A-4E70-AD59-32D820940323}" type="pres">
      <dgm:prSet presAssocID="{3D8EBBDC-E27C-4C35-9FE7-C2EC8FD9DF9B}" presName="iconBgRect" presStyleLbl="bgShp" presStyleIdx="3" presStyleCnt="5"/>
      <dgm:spPr/>
    </dgm:pt>
    <dgm:pt modelId="{0CE2CFCD-77D4-4ADD-B855-1C82E4005089}" type="pres">
      <dgm:prSet presAssocID="{3D8EBBDC-E27C-4C35-9FE7-C2EC8FD9DF9B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齒輪"/>
        </a:ext>
      </dgm:extLst>
    </dgm:pt>
    <dgm:pt modelId="{779C9104-594E-4CC8-9128-4D3E718738ED}" type="pres">
      <dgm:prSet presAssocID="{3D8EBBDC-E27C-4C35-9FE7-C2EC8FD9DF9B}" presName="spaceRect" presStyleCnt="0"/>
      <dgm:spPr/>
    </dgm:pt>
    <dgm:pt modelId="{A16BB75E-6463-4B15-A993-678877F2F6F0}" type="pres">
      <dgm:prSet presAssocID="{3D8EBBDC-E27C-4C35-9FE7-C2EC8FD9DF9B}" presName="textRect" presStyleLbl="revTx" presStyleIdx="3" presStyleCnt="5">
        <dgm:presLayoutVars>
          <dgm:chMax val="1"/>
          <dgm:chPref val="1"/>
        </dgm:presLayoutVars>
      </dgm:prSet>
      <dgm:spPr/>
    </dgm:pt>
    <dgm:pt modelId="{DF092783-DF6E-4D77-91DA-1982ADE0DA1E}" type="pres">
      <dgm:prSet presAssocID="{B67263F6-E912-436B-9870-58F3FB1B7197}" presName="sibTrans" presStyleCnt="0"/>
      <dgm:spPr/>
    </dgm:pt>
    <dgm:pt modelId="{EEC87C45-C069-42ED-A70C-B2CC0F546B29}" type="pres">
      <dgm:prSet presAssocID="{460344B1-BBD2-467C-B88D-D017C6F1DCAB}" presName="compNode" presStyleCnt="0"/>
      <dgm:spPr/>
    </dgm:pt>
    <dgm:pt modelId="{215E79A3-A62E-4257-9823-6B6DBB4D1112}" type="pres">
      <dgm:prSet presAssocID="{460344B1-BBD2-467C-B88D-D017C6F1DCAB}" presName="iconBgRect" presStyleLbl="bgShp" presStyleIdx="4" presStyleCnt="5"/>
      <dgm:spPr/>
    </dgm:pt>
    <dgm:pt modelId="{17B0747E-6D6D-4E7D-B1CE-2C308E826883}" type="pres">
      <dgm:prSet presAssocID="{460344B1-BBD2-467C-B88D-D017C6F1DCA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圖像"/>
        </a:ext>
      </dgm:extLst>
    </dgm:pt>
    <dgm:pt modelId="{A0A88566-FA20-4FAC-B712-1997CACFA350}" type="pres">
      <dgm:prSet presAssocID="{460344B1-BBD2-467C-B88D-D017C6F1DCAB}" presName="spaceRect" presStyleCnt="0"/>
      <dgm:spPr/>
    </dgm:pt>
    <dgm:pt modelId="{C8E3F538-6B82-497D-B394-B5A2E4AB01B3}" type="pres">
      <dgm:prSet presAssocID="{460344B1-BBD2-467C-B88D-D017C6F1DCAB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AE9D1B13-D4DC-4777-8B59-4776615E25AA}" srcId="{D8C6D532-947C-4B25-81F9-B4C5C24EE684}" destId="{D376351E-98B7-45AC-B36D-49F5BC3091DA}" srcOrd="1" destOrd="0" parTransId="{06A1C6EC-132C-49EB-BD08-52B3056CE802}" sibTransId="{49478557-BFF5-4A88-9D74-1D87B12A824D}"/>
    <dgm:cxn modelId="{34DA981B-4D97-44E5-92B2-373491A72DC7}" srcId="{D8C6D532-947C-4B25-81F9-B4C5C24EE684}" destId="{460344B1-BBD2-467C-B88D-D017C6F1DCAB}" srcOrd="4" destOrd="0" parTransId="{F9BB3D68-2CD1-44D4-9F8D-CE4CC41E5D1E}" sibTransId="{584F0F35-6C32-4C14-9EC4-01B939D394B1}"/>
    <dgm:cxn modelId="{4843FC27-0A2B-4901-9201-00EF06A85F9E}" type="presOf" srcId="{460344B1-BBD2-467C-B88D-D017C6F1DCAB}" destId="{C8E3F538-6B82-497D-B394-B5A2E4AB01B3}" srcOrd="0" destOrd="0" presId="urn:microsoft.com/office/officeart/2018/5/layout/IconCircleLabelList"/>
    <dgm:cxn modelId="{72E9552D-8DA4-46BA-8F14-C267156EF93F}" srcId="{D8C6D532-947C-4B25-81F9-B4C5C24EE684}" destId="{99426858-B9A1-45B7-B577-8A1499E1AA95}" srcOrd="0" destOrd="0" parTransId="{2CCCB4EE-24DB-4E5A-B492-75978039FA7C}" sibTransId="{703DA7BE-CAF9-409D-88F7-DB59283B29BD}"/>
    <dgm:cxn modelId="{95485152-E2A8-475A-94F9-0A7DF030C0A3}" type="presOf" srcId="{99426858-B9A1-45B7-B577-8A1499E1AA95}" destId="{76ED3B44-899E-40E1-A9D9-71983E363418}" srcOrd="0" destOrd="0" presId="urn:microsoft.com/office/officeart/2018/5/layout/IconCircleLabelList"/>
    <dgm:cxn modelId="{18FB5A87-7FCF-4E3F-A6B1-241382793D02}" type="presOf" srcId="{3D8EBBDC-E27C-4C35-9FE7-C2EC8FD9DF9B}" destId="{A16BB75E-6463-4B15-A993-678877F2F6F0}" srcOrd="0" destOrd="0" presId="urn:microsoft.com/office/officeart/2018/5/layout/IconCircleLabelList"/>
    <dgm:cxn modelId="{993E7C8A-FACD-4884-9D57-ABD4620BEA84}" srcId="{D8C6D532-947C-4B25-81F9-B4C5C24EE684}" destId="{3D8EBBDC-E27C-4C35-9FE7-C2EC8FD9DF9B}" srcOrd="3" destOrd="0" parTransId="{8DCEA8D2-62D6-443C-B1F9-D62113D8326A}" sibTransId="{B67263F6-E912-436B-9870-58F3FB1B7197}"/>
    <dgm:cxn modelId="{0C2DB3B7-BD2F-4754-9D26-D68C0ECBFDAA}" type="presOf" srcId="{D8C6D532-947C-4B25-81F9-B4C5C24EE684}" destId="{F1C008E6-8668-4E92-B780-A25CD28E46BA}" srcOrd="0" destOrd="0" presId="urn:microsoft.com/office/officeart/2018/5/layout/IconCircleLabelList"/>
    <dgm:cxn modelId="{83D368BE-3708-44B0-87D7-F986E58E778E}" srcId="{D8C6D532-947C-4B25-81F9-B4C5C24EE684}" destId="{FB5E8BD4-7761-4957-9C05-E2462FBCBE2C}" srcOrd="2" destOrd="0" parTransId="{4D9FAA07-724D-495C-87F8-E75D45419EAC}" sibTransId="{35EDBB1F-0008-4111-876A-5B56595B3C27}"/>
    <dgm:cxn modelId="{29182AE0-675B-42FF-ADD9-B52E7C92CE0B}" type="presOf" srcId="{D376351E-98B7-45AC-B36D-49F5BC3091DA}" destId="{739978E5-1681-426D-A55A-4CE81BF4B746}" srcOrd="0" destOrd="0" presId="urn:microsoft.com/office/officeart/2018/5/layout/IconCircleLabelList"/>
    <dgm:cxn modelId="{25985EF7-EC3A-4F41-ACFA-34D6D1C92CAF}" type="presOf" srcId="{FB5E8BD4-7761-4957-9C05-E2462FBCBE2C}" destId="{F8F4473B-6D2E-427D-A3AD-A67E9C4C497D}" srcOrd="0" destOrd="0" presId="urn:microsoft.com/office/officeart/2018/5/layout/IconCircleLabelList"/>
    <dgm:cxn modelId="{71AE65E2-258D-4F5D-928B-B2DD323ADFA1}" type="presParOf" srcId="{F1C008E6-8668-4E92-B780-A25CD28E46BA}" destId="{32E06A3D-8287-4712-A776-B4A66C11D90F}" srcOrd="0" destOrd="0" presId="urn:microsoft.com/office/officeart/2018/5/layout/IconCircleLabelList"/>
    <dgm:cxn modelId="{C9F8AFAE-6980-4A67-8A1C-589978DF633D}" type="presParOf" srcId="{32E06A3D-8287-4712-A776-B4A66C11D90F}" destId="{0626B190-F778-492E-84C1-D891635922AA}" srcOrd="0" destOrd="0" presId="urn:microsoft.com/office/officeart/2018/5/layout/IconCircleLabelList"/>
    <dgm:cxn modelId="{48D39565-F899-4331-90EA-1BDD547C7A5A}" type="presParOf" srcId="{32E06A3D-8287-4712-A776-B4A66C11D90F}" destId="{EA9273B1-A832-4741-B2F0-9B76C1F3D090}" srcOrd="1" destOrd="0" presId="urn:microsoft.com/office/officeart/2018/5/layout/IconCircleLabelList"/>
    <dgm:cxn modelId="{A3B5F7BD-C44C-4F25-9D10-41E618556076}" type="presParOf" srcId="{32E06A3D-8287-4712-A776-B4A66C11D90F}" destId="{2DE05234-1B1D-4943-A134-AC1FA5765E83}" srcOrd="2" destOrd="0" presId="urn:microsoft.com/office/officeart/2018/5/layout/IconCircleLabelList"/>
    <dgm:cxn modelId="{FD6A29BA-5F0C-4F42-A1F7-7A5B417AD325}" type="presParOf" srcId="{32E06A3D-8287-4712-A776-B4A66C11D90F}" destId="{76ED3B44-899E-40E1-A9D9-71983E363418}" srcOrd="3" destOrd="0" presId="urn:microsoft.com/office/officeart/2018/5/layout/IconCircleLabelList"/>
    <dgm:cxn modelId="{67CDD4B5-62B4-4822-B774-A7248C1A0860}" type="presParOf" srcId="{F1C008E6-8668-4E92-B780-A25CD28E46BA}" destId="{CA4294C2-93D7-496D-B4D8-57AA0CCF865F}" srcOrd="1" destOrd="0" presId="urn:microsoft.com/office/officeart/2018/5/layout/IconCircleLabelList"/>
    <dgm:cxn modelId="{6D796DDC-AE6B-461F-83D5-18DBDC22B2BD}" type="presParOf" srcId="{F1C008E6-8668-4E92-B780-A25CD28E46BA}" destId="{BE32097A-AC5A-4DD9-BB99-DD5594D534D5}" srcOrd="2" destOrd="0" presId="urn:microsoft.com/office/officeart/2018/5/layout/IconCircleLabelList"/>
    <dgm:cxn modelId="{2907A703-8D4F-45A8-9311-71B56FC3B5DE}" type="presParOf" srcId="{BE32097A-AC5A-4DD9-BB99-DD5594D534D5}" destId="{B761FA98-358A-4278-92FE-5984F1DDA933}" srcOrd="0" destOrd="0" presId="urn:microsoft.com/office/officeart/2018/5/layout/IconCircleLabelList"/>
    <dgm:cxn modelId="{1F9CCD21-9E80-4D62-8FDC-8E8A1EF8154E}" type="presParOf" srcId="{BE32097A-AC5A-4DD9-BB99-DD5594D534D5}" destId="{3203D918-C0AF-4707-ABFF-18658107D71D}" srcOrd="1" destOrd="0" presId="urn:microsoft.com/office/officeart/2018/5/layout/IconCircleLabelList"/>
    <dgm:cxn modelId="{967DFFCE-5007-4700-80F7-11C59F130ABE}" type="presParOf" srcId="{BE32097A-AC5A-4DD9-BB99-DD5594D534D5}" destId="{36F84688-BF4A-4F22-AFE1-3B8187737CC6}" srcOrd="2" destOrd="0" presId="urn:microsoft.com/office/officeart/2018/5/layout/IconCircleLabelList"/>
    <dgm:cxn modelId="{5DE728B5-BC77-47F6-B97D-94EA20CDA3D2}" type="presParOf" srcId="{BE32097A-AC5A-4DD9-BB99-DD5594D534D5}" destId="{739978E5-1681-426D-A55A-4CE81BF4B746}" srcOrd="3" destOrd="0" presId="urn:microsoft.com/office/officeart/2018/5/layout/IconCircleLabelList"/>
    <dgm:cxn modelId="{83D1B344-FE95-444F-82BE-C80444DB20CF}" type="presParOf" srcId="{F1C008E6-8668-4E92-B780-A25CD28E46BA}" destId="{04063401-93AC-4D61-921C-6E40C051BA36}" srcOrd="3" destOrd="0" presId="urn:microsoft.com/office/officeart/2018/5/layout/IconCircleLabelList"/>
    <dgm:cxn modelId="{9A8B4CFC-9261-4435-A38F-9013E184727A}" type="presParOf" srcId="{F1C008E6-8668-4E92-B780-A25CD28E46BA}" destId="{75ACD17C-2977-414F-B72A-7D95BBE6A77E}" srcOrd="4" destOrd="0" presId="urn:microsoft.com/office/officeart/2018/5/layout/IconCircleLabelList"/>
    <dgm:cxn modelId="{A8E43A82-7BB9-409A-9F6D-CB9F3267D16F}" type="presParOf" srcId="{75ACD17C-2977-414F-B72A-7D95BBE6A77E}" destId="{29A1C445-E977-4613-893E-E49A855F24B7}" srcOrd="0" destOrd="0" presId="urn:microsoft.com/office/officeart/2018/5/layout/IconCircleLabelList"/>
    <dgm:cxn modelId="{FFC56A0C-6B99-4AA2-A10D-81A5DE715B4F}" type="presParOf" srcId="{75ACD17C-2977-414F-B72A-7D95BBE6A77E}" destId="{C7ACA2D9-1C60-4E91-8BA4-03530227992F}" srcOrd="1" destOrd="0" presId="urn:microsoft.com/office/officeart/2018/5/layout/IconCircleLabelList"/>
    <dgm:cxn modelId="{44030340-BAC7-4A59-9731-6CA9F03C5502}" type="presParOf" srcId="{75ACD17C-2977-414F-B72A-7D95BBE6A77E}" destId="{8D7271F9-3D72-4A32-8DFC-E24675A17DBC}" srcOrd="2" destOrd="0" presId="urn:microsoft.com/office/officeart/2018/5/layout/IconCircleLabelList"/>
    <dgm:cxn modelId="{5ACA491A-3AEE-4BF7-89C3-AB73E5872691}" type="presParOf" srcId="{75ACD17C-2977-414F-B72A-7D95BBE6A77E}" destId="{F8F4473B-6D2E-427D-A3AD-A67E9C4C497D}" srcOrd="3" destOrd="0" presId="urn:microsoft.com/office/officeart/2018/5/layout/IconCircleLabelList"/>
    <dgm:cxn modelId="{7710AF0B-AA86-47A7-96A4-89AF62D9574F}" type="presParOf" srcId="{F1C008E6-8668-4E92-B780-A25CD28E46BA}" destId="{3876FAE9-BCDB-4B59-9574-CCDF8758C933}" srcOrd="5" destOrd="0" presId="urn:microsoft.com/office/officeart/2018/5/layout/IconCircleLabelList"/>
    <dgm:cxn modelId="{8525D220-6A7C-4A39-8601-0236E08CB817}" type="presParOf" srcId="{F1C008E6-8668-4E92-B780-A25CD28E46BA}" destId="{8802766F-71A7-43E1-B01B-F1EC793A2284}" srcOrd="6" destOrd="0" presId="urn:microsoft.com/office/officeart/2018/5/layout/IconCircleLabelList"/>
    <dgm:cxn modelId="{DFAE779C-BAEC-43C1-B42A-1318A4CA04B5}" type="presParOf" srcId="{8802766F-71A7-43E1-B01B-F1EC793A2284}" destId="{C6D4C99B-6D3A-4E70-AD59-32D820940323}" srcOrd="0" destOrd="0" presId="urn:microsoft.com/office/officeart/2018/5/layout/IconCircleLabelList"/>
    <dgm:cxn modelId="{7D375362-175E-4EE0-8D7E-5DE4632A4CBE}" type="presParOf" srcId="{8802766F-71A7-43E1-B01B-F1EC793A2284}" destId="{0CE2CFCD-77D4-4ADD-B855-1C82E4005089}" srcOrd="1" destOrd="0" presId="urn:microsoft.com/office/officeart/2018/5/layout/IconCircleLabelList"/>
    <dgm:cxn modelId="{F93BAC0A-BBD6-45B3-AA80-C4BCEBEB284A}" type="presParOf" srcId="{8802766F-71A7-43E1-B01B-F1EC793A2284}" destId="{779C9104-594E-4CC8-9128-4D3E718738ED}" srcOrd="2" destOrd="0" presId="urn:microsoft.com/office/officeart/2018/5/layout/IconCircleLabelList"/>
    <dgm:cxn modelId="{C8D3F890-4645-44FC-B629-AE1DD29C976D}" type="presParOf" srcId="{8802766F-71A7-43E1-B01B-F1EC793A2284}" destId="{A16BB75E-6463-4B15-A993-678877F2F6F0}" srcOrd="3" destOrd="0" presId="urn:microsoft.com/office/officeart/2018/5/layout/IconCircleLabelList"/>
    <dgm:cxn modelId="{3B440118-CAC3-498F-8DAC-80C791AA9F13}" type="presParOf" srcId="{F1C008E6-8668-4E92-B780-A25CD28E46BA}" destId="{DF092783-DF6E-4D77-91DA-1982ADE0DA1E}" srcOrd="7" destOrd="0" presId="urn:microsoft.com/office/officeart/2018/5/layout/IconCircleLabelList"/>
    <dgm:cxn modelId="{E1DCA0C1-0794-4D39-B6CB-B78FB777493A}" type="presParOf" srcId="{F1C008E6-8668-4E92-B780-A25CD28E46BA}" destId="{EEC87C45-C069-42ED-A70C-B2CC0F546B29}" srcOrd="8" destOrd="0" presId="urn:microsoft.com/office/officeart/2018/5/layout/IconCircleLabelList"/>
    <dgm:cxn modelId="{5CBC8875-79BC-4B7C-A3B9-D99C62F5968E}" type="presParOf" srcId="{EEC87C45-C069-42ED-A70C-B2CC0F546B29}" destId="{215E79A3-A62E-4257-9823-6B6DBB4D1112}" srcOrd="0" destOrd="0" presId="urn:microsoft.com/office/officeart/2018/5/layout/IconCircleLabelList"/>
    <dgm:cxn modelId="{58DA2484-2B5A-4254-914C-D1EE7394CA07}" type="presParOf" srcId="{EEC87C45-C069-42ED-A70C-B2CC0F546B29}" destId="{17B0747E-6D6D-4E7D-B1CE-2C308E826883}" srcOrd="1" destOrd="0" presId="urn:microsoft.com/office/officeart/2018/5/layout/IconCircleLabelList"/>
    <dgm:cxn modelId="{25175B4C-46DC-44C7-A456-0DB1CF764E53}" type="presParOf" srcId="{EEC87C45-C069-42ED-A70C-B2CC0F546B29}" destId="{A0A88566-FA20-4FAC-B712-1997CACFA350}" srcOrd="2" destOrd="0" presId="urn:microsoft.com/office/officeart/2018/5/layout/IconCircleLabelList"/>
    <dgm:cxn modelId="{BCEF0AC0-22F4-4BAF-80C9-786EF9552A2E}" type="presParOf" srcId="{EEC87C45-C069-42ED-A70C-B2CC0F546B29}" destId="{C8E3F538-6B82-497D-B394-B5A2E4AB01B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6B190-F778-492E-84C1-D891635922AA}">
      <dsp:nvSpPr>
        <dsp:cNvPr id="0" name=""/>
        <dsp:cNvSpPr/>
      </dsp:nvSpPr>
      <dsp:spPr>
        <a:xfrm>
          <a:off x="740927" y="1042120"/>
          <a:ext cx="1098000" cy="1098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9273B1-A832-4741-B2F0-9B76C1F3D090}">
      <dsp:nvSpPr>
        <dsp:cNvPr id="0" name=""/>
        <dsp:cNvSpPr/>
      </dsp:nvSpPr>
      <dsp:spPr>
        <a:xfrm>
          <a:off x="974927" y="1276120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ED3B44-899E-40E1-A9D9-71983E363418}">
      <dsp:nvSpPr>
        <dsp:cNvPr id="0" name=""/>
        <dsp:cNvSpPr/>
      </dsp:nvSpPr>
      <dsp:spPr>
        <a:xfrm>
          <a:off x="389927" y="248212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Heavy computation fully on GPU</a:t>
          </a:r>
        </a:p>
      </dsp:txBody>
      <dsp:txXfrm>
        <a:off x="389927" y="2482120"/>
        <a:ext cx="1800000" cy="720000"/>
      </dsp:txXfrm>
    </dsp:sp>
    <dsp:sp modelId="{B761FA98-358A-4278-92FE-5984F1DDA933}">
      <dsp:nvSpPr>
        <dsp:cNvPr id="0" name=""/>
        <dsp:cNvSpPr/>
      </dsp:nvSpPr>
      <dsp:spPr>
        <a:xfrm>
          <a:off x="2855927" y="1042120"/>
          <a:ext cx="1098000" cy="1098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3D918-C0AF-4707-ABFF-18658107D71D}">
      <dsp:nvSpPr>
        <dsp:cNvPr id="0" name=""/>
        <dsp:cNvSpPr/>
      </dsp:nvSpPr>
      <dsp:spPr>
        <a:xfrm>
          <a:off x="3089927" y="1276120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9978E5-1681-426D-A55A-4CE81BF4B746}">
      <dsp:nvSpPr>
        <dsp:cNvPr id="0" name=""/>
        <dsp:cNvSpPr/>
      </dsp:nvSpPr>
      <dsp:spPr>
        <a:xfrm>
          <a:off x="2504927" y="248212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Bottleneck: I/O and window extraction on CPU</a:t>
          </a:r>
        </a:p>
      </dsp:txBody>
      <dsp:txXfrm>
        <a:off x="2504927" y="2482120"/>
        <a:ext cx="1800000" cy="720000"/>
      </dsp:txXfrm>
    </dsp:sp>
    <dsp:sp modelId="{29A1C445-E977-4613-893E-E49A855F24B7}">
      <dsp:nvSpPr>
        <dsp:cNvPr id="0" name=""/>
        <dsp:cNvSpPr/>
      </dsp:nvSpPr>
      <dsp:spPr>
        <a:xfrm>
          <a:off x="4970927" y="1042120"/>
          <a:ext cx="1098000" cy="1098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ACA2D9-1C60-4E91-8BA4-03530227992F}">
      <dsp:nvSpPr>
        <dsp:cNvPr id="0" name=""/>
        <dsp:cNvSpPr/>
      </dsp:nvSpPr>
      <dsp:spPr>
        <a:xfrm>
          <a:off x="5204927" y="1276120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4473B-6D2E-427D-A3AD-A67E9C4C497D}">
      <dsp:nvSpPr>
        <dsp:cNvPr id="0" name=""/>
        <dsp:cNvSpPr/>
      </dsp:nvSpPr>
      <dsp:spPr>
        <a:xfrm>
          <a:off x="4619927" y="248212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Batched FFT and convolution</a:t>
          </a:r>
        </a:p>
      </dsp:txBody>
      <dsp:txXfrm>
        <a:off x="4619927" y="2482120"/>
        <a:ext cx="1800000" cy="720000"/>
      </dsp:txXfrm>
    </dsp:sp>
    <dsp:sp modelId="{C6D4C99B-6D3A-4E70-AD59-32D820940323}">
      <dsp:nvSpPr>
        <dsp:cNvPr id="0" name=""/>
        <dsp:cNvSpPr/>
      </dsp:nvSpPr>
      <dsp:spPr>
        <a:xfrm>
          <a:off x="7085927" y="1042120"/>
          <a:ext cx="1098000" cy="1098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E2CFCD-77D4-4ADD-B855-1C82E4005089}">
      <dsp:nvSpPr>
        <dsp:cNvPr id="0" name=""/>
        <dsp:cNvSpPr/>
      </dsp:nvSpPr>
      <dsp:spPr>
        <a:xfrm>
          <a:off x="7319927" y="1276120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BB75E-6463-4B15-A993-678877F2F6F0}">
      <dsp:nvSpPr>
        <dsp:cNvPr id="0" name=""/>
        <dsp:cNvSpPr/>
      </dsp:nvSpPr>
      <dsp:spPr>
        <a:xfrm>
          <a:off x="6734927" y="248212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Achieved 11.58x speedup(45s/slide) compared to CPU-only approach</a:t>
          </a:r>
        </a:p>
      </dsp:txBody>
      <dsp:txXfrm>
        <a:off x="6734927" y="2482120"/>
        <a:ext cx="1800000" cy="720000"/>
      </dsp:txXfrm>
    </dsp:sp>
    <dsp:sp modelId="{215E79A3-A62E-4257-9823-6B6DBB4D1112}">
      <dsp:nvSpPr>
        <dsp:cNvPr id="0" name=""/>
        <dsp:cNvSpPr/>
      </dsp:nvSpPr>
      <dsp:spPr>
        <a:xfrm>
          <a:off x="9200927" y="1042120"/>
          <a:ext cx="1098000" cy="1098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B0747E-6D6D-4E7D-B1CE-2C308E826883}">
      <dsp:nvSpPr>
        <dsp:cNvPr id="0" name=""/>
        <dsp:cNvSpPr/>
      </dsp:nvSpPr>
      <dsp:spPr>
        <a:xfrm>
          <a:off x="9434927" y="1276120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3F538-6B82-497D-B394-B5A2E4AB01B3}">
      <dsp:nvSpPr>
        <dsp:cNvPr id="0" name=""/>
        <dsp:cNvSpPr/>
      </dsp:nvSpPr>
      <dsp:spPr>
        <a:xfrm>
          <a:off x="8849927" y="248212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Future: multi-</a:t>
          </a:r>
          <a:r>
            <a:rPr lang="en-US" sz="1200" kern="1200" dirty="0" err="1"/>
            <a:t>gpu</a:t>
          </a:r>
          <a:r>
            <a:rPr lang="en-US" sz="1200" kern="1200" dirty="0"/>
            <a:t> scaling</a:t>
          </a:r>
        </a:p>
      </dsp:txBody>
      <dsp:txXfrm>
        <a:off x="8849927" y="2482120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D5382-6D42-074F-8A8A-6F0E9B24A5CA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9B7FF-7CD4-2F42-8284-34389CB5BFD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9478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We cannot load them entirely into memory.</a:t>
            </a:r>
          </a:p>
          <a:p>
            <a:endParaRPr lang="en" altLang="zh-TW" dirty="0"/>
          </a:p>
          <a:p>
            <a:r>
              <a:rPr lang="en" altLang="zh-TW" dirty="0"/>
              <a:t>Extracting frequency-based features requires sliding window</a:t>
            </a:r>
          </a:p>
          <a:p>
            <a:endParaRPr lang="en" altLang="zh-TW" dirty="0"/>
          </a:p>
          <a:p>
            <a:r>
              <a:rPr lang="en" altLang="zh-TW" dirty="0"/>
              <a:t>so the goal of this project is to move as much computation as possible to the GPU.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121364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TW" dirty="0"/>
              <a:t>In conclusion,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TW" dirty="0"/>
              <a:t>The acceleration comes entirely from moving preprocessing steps onto the GPU and increasing parallelism.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TW" dirty="0"/>
              <a:t>The final pipeline is efficient and scalable for large WSI datasets. In the future, the workflow could be extended to multiple GPUs.</a:t>
            </a:r>
          </a:p>
          <a:p>
            <a:endParaRPr kumimoji="1" lang="en-US" altLang="zh-TW" dirty="0"/>
          </a:p>
          <a:p>
            <a:r>
              <a:rPr lang="en" altLang="zh-TW" dirty="0"/>
              <a:t>"In this project, I have demonstrated the effectiveness of using GPU for accelerating the processing of whole-slide images. </a:t>
            </a:r>
          </a:p>
          <a:p>
            <a:r>
              <a:rPr lang="en" altLang="zh-TW" dirty="0"/>
              <a:t>By fully offloading computationally intensive tasks, such as grayscale conversion, Gaussian smoothing, and 2D FFT, to the GPU, we achieve a significant speedup.</a:t>
            </a:r>
          </a:p>
          <a:p>
            <a:endParaRPr lang="en" altLang="zh-TW" dirty="0"/>
          </a:p>
          <a:p>
            <a:r>
              <a:rPr lang="en" altLang="zh-TW" dirty="0"/>
              <a:t>This approach allows us to handle larger datasets and process images much faster compared to traditional CPU-only methods. </a:t>
            </a:r>
          </a:p>
          <a:p>
            <a:endParaRPr lang="en" altLang="zh-TW" dirty="0"/>
          </a:p>
          <a:p>
            <a:r>
              <a:rPr lang="en" altLang="zh-TW" dirty="0"/>
              <a:t>However, there are still limitations, particularly with I/O latency, which impacts overall performance.</a:t>
            </a:r>
          </a:p>
          <a:p>
            <a:endParaRPr lang="en" altLang="zh-TW" dirty="0"/>
          </a:p>
          <a:p>
            <a:r>
              <a:rPr lang="en" altLang="zh-TW" dirty="0"/>
              <a:t>In conclusion, this GPU-accelerated pipeline greatly reduces processing time while maintaining consistency in spectral features.</a:t>
            </a:r>
          </a:p>
          <a:p>
            <a:r>
              <a:rPr lang="en" altLang="zh-TW" dirty="0"/>
              <a:t> Moving forward, one of the key areas for improvement is exploring multi-GPU scaling to further boost performance, especially for larger datasets.</a:t>
            </a:r>
          </a:p>
          <a:p>
            <a:r>
              <a:rPr lang="en" altLang="zh-TW" dirty="0"/>
              <a:t> 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14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39539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The dataset contains 3,505 de-identified whole-slide images in .svs format. All file paths are stored in a files.list. </a:t>
            </a:r>
          </a:p>
          <a:p>
            <a:endParaRPr lang="en" altLang="zh-TW" dirty="0"/>
          </a:p>
          <a:p>
            <a:r>
              <a:rPr lang="en" altLang="zh-TW" dirty="0"/>
              <a:t>Because these files are too large, I process them using streaming window extraction instead of full loading.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01358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This figure shows the entire pipeline. </a:t>
            </a:r>
          </a:p>
          <a:p>
            <a:endParaRPr lang="en" altLang="zh-TW" dirty="0"/>
          </a:p>
          <a:p>
            <a:r>
              <a:rPr lang="en" altLang="zh-TW" dirty="0"/>
              <a:t>Windows are extracted on CPU, but all heavy numerical operations are on GPU:</a:t>
            </a:r>
          </a:p>
          <a:p>
            <a:endParaRPr lang="en" altLang="zh-TW" dirty="0"/>
          </a:p>
          <a:p>
            <a:r>
              <a:rPr lang="en" altLang="zh-TW" dirty="0"/>
              <a:t>grayscale conversion, Gaussian blur, FFT, logarithmic magnitude, and histogram.</a:t>
            </a:r>
          </a:p>
          <a:p>
            <a:endParaRPr lang="en" altLang="zh-TW" dirty="0"/>
          </a:p>
          <a:p>
            <a:r>
              <a:rPr lang="en" altLang="zh-TW" dirty="0"/>
              <a:t> Finally, mean and standard deviation are computed across all slides.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36927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Window extraction is performed entirely on the CPU. </a:t>
            </a:r>
          </a:p>
          <a:p>
            <a:endParaRPr lang="en" altLang="zh-TW" dirty="0"/>
          </a:p>
          <a:p>
            <a:r>
              <a:rPr lang="en" altLang="zh-TW" dirty="0"/>
              <a:t>The function </a:t>
            </a:r>
            <a:r>
              <a:rPr lang="en" altLang="zh-TW" dirty="0" err="1"/>
              <a:t>stream_windows</a:t>
            </a:r>
            <a:r>
              <a:rPr lang="en" altLang="zh-TW" dirty="0"/>
              <a:t> streams windows in batches. These batches are then transferred to the GPU for processing.</a:t>
            </a:r>
          </a:p>
          <a:p>
            <a:endParaRPr kumimoji="1" lang="en" altLang="zh-TW" dirty="0"/>
          </a:p>
          <a:p>
            <a:r>
              <a:rPr lang="en" altLang="zh-TW" dirty="0"/>
              <a:t>Instead of processing one window at a time, I use mini-batch processing, where 256 windows are stacked into a single tensor and transferred to the GPU at once. This significantly reduces CPU–GPU data transfer overhead and improves GPU utilization, leading to much faster computation.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56385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One major optimization is moving the </a:t>
            </a:r>
          </a:p>
          <a:p>
            <a:r>
              <a:rPr lang="en" altLang="zh-TW" dirty="0"/>
              <a:t>RGB-to-grayscale conversion onto the GPU.</a:t>
            </a:r>
          </a:p>
          <a:p>
            <a:br>
              <a:rPr lang="en" altLang="zh-TW" dirty="0"/>
            </a:br>
            <a:r>
              <a:rPr lang="en" altLang="zh-TW" dirty="0"/>
              <a:t>Previously, each window was converted on the CPU before being copied to the GPU, which caused unnecessary CPU load and extra transfer overhead.</a:t>
            </a:r>
          </a:p>
          <a:p>
            <a:endParaRPr kumimoji="1" lang="en" altLang="zh-TW" dirty="0"/>
          </a:p>
          <a:p>
            <a:r>
              <a:rPr lang="en" altLang="zh-TW" dirty="0"/>
              <a:t>On the GPU, the conversion becomes a simple tensor operation applied to the entire batch at once.</a:t>
            </a:r>
            <a:br>
              <a:rPr lang="en" altLang="zh-TW" dirty="0"/>
            </a:br>
            <a:r>
              <a:rPr lang="en" altLang="zh-TW" dirty="0"/>
              <a:t>The formula 0.2989 R + 0.5870 G + 0.1140 B is the standard luminance-based grayscale conversion.</a:t>
            </a:r>
          </a:p>
          <a:p>
            <a:endParaRPr kumimoji="1" lang="en" altLang="zh-TW" dirty="0"/>
          </a:p>
          <a:p>
            <a:r>
              <a:rPr lang="en" altLang="zh-TW" dirty="0"/>
              <a:t>After grayscale, I apply a 7×7 Gaussian blur using </a:t>
            </a:r>
            <a:r>
              <a:rPr lang="en" altLang="zh-TW" dirty="0" err="1"/>
              <a:t>PyTorch’s</a:t>
            </a:r>
            <a:r>
              <a:rPr lang="en" altLang="zh-TW" dirty="0"/>
              <a:t> conv2d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6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5969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The log-magnitude results are flattened and passed to </a:t>
            </a:r>
            <a:r>
              <a:rPr lang="en" altLang="zh-TW" dirty="0" err="1"/>
              <a:t>torch.histc</a:t>
            </a:r>
            <a:r>
              <a:rPr lang="en" altLang="zh-TW" dirty="0"/>
              <a:t> to compute a 16-bin histogram.</a:t>
            </a:r>
          </a:p>
          <a:p>
            <a:endParaRPr lang="en" altLang="zh-TW" dirty="0"/>
          </a:p>
          <a:p>
            <a:r>
              <a:rPr lang="en" altLang="zh-TW" dirty="0"/>
              <a:t> Performing the histogram on the GPU avoids transferring intermediate results back to the CPU.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1019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" altLang="zh-TW" dirty="0"/>
          </a:p>
          <a:p>
            <a:r>
              <a:rPr lang="en" altLang="zh-TW" dirty="0"/>
              <a:t>I applied three key optimizations. </a:t>
            </a:r>
          </a:p>
          <a:p>
            <a:endParaRPr lang="en" altLang="zh-TW" dirty="0"/>
          </a:p>
          <a:p>
            <a:r>
              <a:rPr lang="en" altLang="zh-TW" dirty="0"/>
              <a:t>First, grayscale conversion was moved to the GPU. </a:t>
            </a:r>
          </a:p>
          <a:p>
            <a:endParaRPr lang="en" altLang="zh-TW" dirty="0"/>
          </a:p>
          <a:p>
            <a:r>
              <a:rPr lang="en" altLang="zh-TW" dirty="0"/>
              <a:t>Second, increasing the batch size from 128 to 256 improved GPU utilization. </a:t>
            </a:r>
          </a:p>
          <a:p>
            <a:endParaRPr lang="en" altLang="zh-TW" dirty="0"/>
          </a:p>
          <a:p>
            <a:r>
              <a:rPr lang="en" altLang="zh-TW" dirty="0"/>
              <a:t>Third, I disabled unnecessary debug printing to avoid I/O overhead.</a:t>
            </a:r>
          </a:p>
          <a:p>
            <a:endParaRPr lang="en" altLang="zh-TW" dirty="0"/>
          </a:p>
          <a:p>
            <a:r>
              <a:rPr lang="en" altLang="zh-TW" dirty="0"/>
              <a:t> After these optimizations, the average processing time per slide was about 45 seconds.."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8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32792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Here I summarize the statistical results over all 3,505 slides.</a:t>
            </a:r>
          </a:p>
          <a:p>
            <a:br>
              <a:rPr lang="en" altLang="zh-TW" dirty="0"/>
            </a:br>
            <a:r>
              <a:rPr lang="en" altLang="zh-TW" dirty="0"/>
              <a:t>The bar chart on the  shows the </a:t>
            </a:r>
            <a:r>
              <a:rPr lang="en" altLang="zh-TW" b="1" dirty="0"/>
              <a:t>mean histogram</a:t>
            </a:r>
            <a:r>
              <a:rPr lang="en" altLang="zh-TW" dirty="0"/>
              <a:t> across all slides.</a:t>
            </a:r>
          </a:p>
          <a:p>
            <a:br>
              <a:rPr lang="en" altLang="zh-TW" dirty="0"/>
            </a:br>
            <a:r>
              <a:rPr lang="en" altLang="zh-TW" dirty="0"/>
              <a:t>You can see that most log-magnitude values fall within the lower bins, roughly between bin 2 and bin 6.</a:t>
            </a:r>
            <a:br>
              <a:rPr lang="en" altLang="zh-TW" dirty="0"/>
            </a:br>
            <a:r>
              <a:rPr lang="en" altLang="zh-TW" dirty="0"/>
              <a:t>This means the frequency content of the blurred windows is concentrated in the low-to-mid range.</a:t>
            </a:r>
          </a:p>
          <a:p>
            <a:endParaRPr lang="en" altLang="zh-TW" dirty="0"/>
          </a:p>
          <a:p>
            <a:r>
              <a:rPr lang="en" altLang="zh-TW" dirty="0"/>
              <a:t>Below that, I also computed the </a:t>
            </a:r>
            <a:r>
              <a:rPr lang="en" altLang="zh-TW" b="1" dirty="0"/>
              <a:t>standard deviation</a:t>
            </a:r>
            <a:r>
              <a:rPr lang="en" altLang="zh-TW" dirty="0"/>
              <a:t> for the same 16 bins.</a:t>
            </a:r>
            <a:br>
              <a:rPr lang="en" altLang="zh-TW" dirty="0"/>
            </a:br>
            <a:r>
              <a:rPr lang="en" altLang="zh-TW" dirty="0"/>
              <a:t>The standard deviations are very small,</a:t>
            </a:r>
            <a:r>
              <a:rPr lang="en" altLang="zh-TW" b="1" dirty="0"/>
              <a:t> </a:t>
            </a:r>
            <a:r>
              <a:rPr lang="en" altLang="zh-TW" dirty="0"/>
              <a:t>less than </a:t>
            </a:r>
            <a:r>
              <a:rPr lang="en" altLang="zh-TW" b="1" dirty="0"/>
              <a:t>0.02</a:t>
            </a:r>
            <a:r>
              <a:rPr lang="en" altLang="zh-TW" dirty="0"/>
              <a:t> across all bins </a:t>
            </a:r>
          </a:p>
          <a:p>
            <a:r>
              <a:rPr lang="en" altLang="zh-TW" dirty="0"/>
              <a:t>which indicates that the histogram distribution is quite stable across different slides.</a:t>
            </a:r>
            <a:br>
              <a:rPr lang="en" altLang="zh-TW" dirty="0"/>
            </a:br>
            <a:r>
              <a:rPr lang="en" altLang="zh-TW" dirty="0"/>
              <a:t>This stability is important, because it shows that the feature extraction pipeline is consistent and robust.</a:t>
            </a:r>
          </a:p>
          <a:p>
            <a:r>
              <a:rPr lang="en" altLang="zh-TW" dirty="0"/>
              <a:t>Finally, the entire GPU-accelerated pipeline achieves an average runtime of about </a:t>
            </a:r>
            <a:r>
              <a:rPr lang="en" altLang="zh-TW" b="1" dirty="0"/>
              <a:t>45 seconds per slide</a:t>
            </a:r>
            <a:r>
              <a:rPr lang="en" altLang="zh-TW" dirty="0"/>
              <a:t>, which is a significant improvement without modifying the core FFT-based algorithm.</a:t>
            </a:r>
          </a:p>
          <a:p>
            <a:endParaRPr kumimoji="1" lang="en-US" altLang="zh-TW" dirty="0"/>
          </a:p>
          <a:p>
            <a:r>
              <a:rPr lang="zh-TW" altLang="en-US" dirty="0"/>
              <a:t>這一頁我總結所有 </a:t>
            </a:r>
            <a:r>
              <a:rPr lang="en-US" altLang="zh-TW" dirty="0"/>
              <a:t>3505 </a:t>
            </a:r>
            <a:r>
              <a:rPr lang="zh-TW" altLang="en-US" dirty="0"/>
              <a:t>張 </a:t>
            </a:r>
            <a:r>
              <a:rPr lang="en" altLang="zh-TW" dirty="0"/>
              <a:t>slide </a:t>
            </a:r>
            <a:r>
              <a:rPr lang="zh-TW" altLang="en-US" dirty="0"/>
              <a:t>的統計結果。</a:t>
            </a:r>
            <a:br>
              <a:rPr lang="zh-TW" altLang="en-US" dirty="0"/>
            </a:br>
            <a:r>
              <a:rPr lang="zh-TW" altLang="en-US" dirty="0"/>
              <a:t>右邊的長條圖顯示的是所有 </a:t>
            </a:r>
            <a:r>
              <a:rPr lang="en" altLang="zh-TW" dirty="0"/>
              <a:t>slide </a:t>
            </a:r>
            <a:r>
              <a:rPr lang="zh-TW" altLang="en-US" dirty="0"/>
              <a:t>的「平均直方圖」。</a:t>
            </a:r>
            <a:br>
              <a:rPr lang="zh-TW" altLang="en-US" dirty="0"/>
            </a:br>
            <a:r>
              <a:rPr lang="zh-TW" altLang="en-US" dirty="0"/>
              <a:t>可以看到大部分的 </a:t>
            </a:r>
            <a:r>
              <a:rPr lang="en" altLang="zh-TW" dirty="0"/>
              <a:t>log-magnitude </a:t>
            </a:r>
            <a:r>
              <a:rPr lang="zh-TW" altLang="en-US" dirty="0"/>
              <a:t>值集中在 </a:t>
            </a:r>
            <a:r>
              <a:rPr lang="en" altLang="zh-TW" dirty="0"/>
              <a:t>bin 2 </a:t>
            </a:r>
            <a:r>
              <a:rPr lang="zh-TW" altLang="en-US" dirty="0"/>
              <a:t>到 </a:t>
            </a:r>
            <a:r>
              <a:rPr lang="en" altLang="zh-TW" dirty="0"/>
              <a:t>bin 6 </a:t>
            </a:r>
            <a:r>
              <a:rPr lang="zh-TW" altLang="en-US" dirty="0"/>
              <a:t>之間，</a:t>
            </a:r>
            <a:br>
              <a:rPr lang="zh-TW" altLang="en-US" dirty="0"/>
            </a:br>
            <a:r>
              <a:rPr lang="zh-TW" altLang="en-US" dirty="0"/>
              <a:t>代表經過 </a:t>
            </a:r>
            <a:r>
              <a:rPr lang="en" altLang="zh-TW" dirty="0"/>
              <a:t>Gaussian </a:t>
            </a:r>
            <a:r>
              <a:rPr lang="zh-TW" altLang="en-US" dirty="0"/>
              <a:t>模糊後的頻率能量主要集中在低到中頻段。</a:t>
            </a:r>
            <a:endParaRPr lang="en-US" altLang="zh-TW" dirty="0"/>
          </a:p>
          <a:p>
            <a:endParaRPr lang="zh-TW" altLang="en-US" dirty="0"/>
          </a:p>
          <a:p>
            <a:r>
              <a:rPr lang="zh-TW" altLang="en-US" dirty="0"/>
              <a:t>下面的數字則是 </a:t>
            </a:r>
            <a:r>
              <a:rPr lang="en-US" altLang="zh-TW" dirty="0"/>
              <a:t>16 </a:t>
            </a:r>
            <a:r>
              <a:rPr lang="zh-TW" altLang="en-US" dirty="0"/>
              <a:t>個 </a:t>
            </a:r>
            <a:r>
              <a:rPr lang="en" altLang="zh-TW" dirty="0"/>
              <a:t>bins </a:t>
            </a:r>
            <a:r>
              <a:rPr lang="zh-TW" altLang="en-US" dirty="0"/>
              <a:t>的「標準差」。</a:t>
            </a:r>
            <a:br>
              <a:rPr lang="zh-TW" altLang="en-US" dirty="0"/>
            </a:br>
            <a:r>
              <a:rPr lang="zh-TW" altLang="en-US" dirty="0"/>
              <a:t>標準差非常小，表示不同 </a:t>
            </a:r>
            <a:r>
              <a:rPr lang="en" altLang="zh-TW" dirty="0"/>
              <a:t>slide </a:t>
            </a:r>
            <a:r>
              <a:rPr lang="zh-TW" altLang="en-US" dirty="0"/>
              <a:t>的直方圖分布其實相當一致。</a:t>
            </a:r>
            <a:br>
              <a:rPr lang="zh-TW" altLang="en-US" dirty="0"/>
            </a:br>
            <a:r>
              <a:rPr lang="zh-TW" altLang="en-US" dirty="0"/>
              <a:t>這代表整個特徵抽取流程是穩定且具有一致性的。</a:t>
            </a:r>
          </a:p>
          <a:p>
            <a:r>
              <a:rPr lang="zh-TW" altLang="en-US" dirty="0"/>
              <a:t>最後，使用 </a:t>
            </a:r>
            <a:r>
              <a:rPr lang="en" altLang="zh-TW" dirty="0"/>
              <a:t>GPU </a:t>
            </a:r>
            <a:r>
              <a:rPr lang="zh-TW" altLang="en-US" dirty="0"/>
              <a:t>加速後，整體流程平均每張 </a:t>
            </a:r>
            <a:r>
              <a:rPr lang="en" altLang="zh-TW" dirty="0"/>
              <a:t>slide </a:t>
            </a:r>
            <a:r>
              <a:rPr lang="zh-TW" altLang="en-US" dirty="0"/>
              <a:t>大約 </a:t>
            </a:r>
            <a:r>
              <a:rPr lang="en-US" altLang="zh-TW" b="1" dirty="0"/>
              <a:t>45 </a:t>
            </a:r>
            <a:r>
              <a:rPr lang="zh-TW" altLang="en-US" b="1" dirty="0"/>
              <a:t>秒</a:t>
            </a:r>
            <a:r>
              <a:rPr lang="zh-TW" altLang="en-US" dirty="0"/>
              <a:t>，</a:t>
            </a:r>
            <a:br>
              <a:rPr lang="zh-TW" altLang="en-US" dirty="0"/>
            </a:br>
            <a:r>
              <a:rPr lang="zh-TW" altLang="en-US" dirty="0"/>
              <a:t>而且完全沒有更動核心 </a:t>
            </a:r>
            <a:r>
              <a:rPr lang="en" altLang="zh-TW" dirty="0"/>
              <a:t>FFT-based </a:t>
            </a:r>
            <a:r>
              <a:rPr lang="zh-TW" altLang="en-US" dirty="0"/>
              <a:t>演算法，屬於純粹的效率提升</a:t>
            </a:r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12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57343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TW" dirty="0"/>
              <a:t>This table summarizes the performance difference between the initial version and the optimized version of the pipeline.</a:t>
            </a:r>
          </a:p>
          <a:p>
            <a:r>
              <a:rPr lang="en" altLang="zh-TW" dirty="0"/>
              <a:t>In the </a:t>
            </a:r>
            <a:r>
              <a:rPr lang="en" altLang="zh-TW" b="1" dirty="0"/>
              <a:t>initial version</a:t>
            </a:r>
            <a:r>
              <a:rPr lang="en" altLang="zh-TW" dirty="0"/>
              <a:t>, the grayscale conversion was performed on the CPU.</a:t>
            </a:r>
            <a:br>
              <a:rPr lang="en" altLang="zh-TW" dirty="0"/>
            </a:br>
            <a:r>
              <a:rPr lang="en" altLang="zh-TW" dirty="0"/>
              <a:t>For 10 slides, the total processing time was </a:t>
            </a:r>
            <a:r>
              <a:rPr lang="en" altLang="zh-TW" b="1" dirty="0"/>
              <a:t>5230 seconds</a:t>
            </a:r>
            <a:r>
              <a:rPr lang="en" altLang="zh-TW" dirty="0"/>
              <a:t>, which results in an average of </a:t>
            </a:r>
            <a:r>
              <a:rPr lang="en" altLang="zh-TW" b="1" dirty="0"/>
              <a:t>523 seconds per slide</a:t>
            </a:r>
          </a:p>
          <a:p>
            <a:endParaRPr lang="en" altLang="zh-TW" dirty="0"/>
          </a:p>
          <a:p>
            <a:r>
              <a:rPr lang="en" altLang="zh-TW" dirty="0"/>
              <a:t>In the </a:t>
            </a:r>
            <a:r>
              <a:rPr lang="en" altLang="zh-TW" b="1" dirty="0"/>
              <a:t>optimized version</a:t>
            </a:r>
            <a:r>
              <a:rPr lang="en" altLang="zh-TW" dirty="0"/>
              <a:t>, the grayscale operation was moved to the GPU.</a:t>
            </a:r>
            <a:br>
              <a:rPr lang="en" altLang="zh-TW" dirty="0"/>
            </a:br>
            <a:r>
              <a:rPr lang="en" altLang="zh-TW" dirty="0"/>
              <a:t>The same 10 slides now take </a:t>
            </a:r>
            <a:r>
              <a:rPr lang="en" altLang="zh-TW" b="1" dirty="0"/>
              <a:t>463 seconds</a:t>
            </a:r>
            <a:r>
              <a:rPr lang="en" altLang="zh-TW" dirty="0"/>
              <a:t> in total, which is only </a:t>
            </a:r>
            <a:r>
              <a:rPr lang="en" altLang="zh-TW" b="1" dirty="0"/>
              <a:t>46.3 seconds per slide</a:t>
            </a:r>
            <a:r>
              <a:rPr lang="en" altLang="zh-TW" dirty="0"/>
              <a:t>.</a:t>
            </a:r>
          </a:p>
          <a:p>
            <a:endParaRPr lang="en" altLang="zh-TW" dirty="0"/>
          </a:p>
          <a:p>
            <a:r>
              <a:rPr lang="en" altLang="zh-TW" dirty="0"/>
              <a:t>This means the GPU pipeline is approximately </a:t>
            </a:r>
            <a:r>
              <a:rPr lang="en" altLang="zh-TW" b="1" dirty="0"/>
              <a:t>11 times faster</a:t>
            </a:r>
            <a:r>
              <a:rPr lang="en" altLang="zh-TW" dirty="0"/>
              <a:t> than the CPU-based version, even though the core algorithm remains exactly the same.</a:t>
            </a:r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B7FF-7CD4-2F42-8284-34389CB5BFD7}" type="slidenum">
              <a:rPr kumimoji="1" lang="zh-TW" altLang="en-US" smtClean="0"/>
              <a:t>13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801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EA9AF4-72DD-F055-908A-5C2553DFB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32CF624-FD85-DB92-4531-DAB69BBD5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338685-6A34-B020-ADED-CE072C1F3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BE80859-7EC0-40E5-140D-5390E55F5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3B93D9-E6CD-B14B-22B7-B1209AC5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1994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CC8CF6-B082-08FB-2735-CA848C4E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0E6EC3A-2C6D-FBF1-C254-23F4EB167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635BF3-B7C1-C17D-141C-746984BB9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DE6B78C-61D3-63FC-9461-87985CE66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A1F12AE-5CB3-4700-2E64-0B6BD3D9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1033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3A44E87-935A-DD48-C873-96AD3BE9FD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6DE0ED9-DB99-15FC-7695-BFC124196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4E43B6-0724-944B-44D1-C288E00F0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02BAD7F-DA62-EE77-EFAA-180D0AFC4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8208F7-1515-1823-7C40-CB0E62F09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7032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5FAF12-2229-8639-3AA6-4842BFB7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0FF080-FA2E-FC7D-5547-29F1C4DDC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AE62BA-0631-8A99-0237-C714B16B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7DF9EA7-3F8B-CDF0-F40C-20C93B7F0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D3802D-9AB1-E028-66D9-A1C2798D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8381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53F917-CC43-3585-CE36-0175606EF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13F762E-FD64-E602-3FB8-4BD39BD9F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4EBF3E-FB06-B867-8FA6-16C86AC16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26B45F-199D-E367-38B7-C94DEA5AE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95E551-C67D-028E-4B6E-465C0EC0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4709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36D451-17A3-DB5C-104F-61A7B7589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F0040D1-1CA3-F6AD-A1C5-A13AB37ACB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EC7FDF1-CDC8-CA41-98AB-1ADFAA718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AA7EA0C-2FB9-5256-6756-6157B5F3E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80AF779-EFB0-A463-90AE-BEF50DC7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70CA94-D040-8565-9BDE-C52B126C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364109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EC68A8-4D1E-898A-FE19-9349B6024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CFCE847-EF86-A1B4-B9DA-908F7AB33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D497306-F9A8-68B7-E03C-F27929C7D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70075F1-9D74-A61E-D8DC-5F3D096549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E97305E-6472-0666-4ACA-571F25D1F4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2EED152-B245-C63B-B51D-91E8C5152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8252F5C-E65E-314B-06EC-469430CA6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4E0A9AC-FFA1-87C8-DBD7-9C63EB15D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9339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4AACB4-AA46-B482-26AF-7E5A5386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9C32A59-E995-289A-38F3-ED3AB1F3C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D9926D9-3A00-5748-854F-E0713FD14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E0C94C8-CFA8-9FFB-782F-E46C5EF2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1586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4DB69D3-2D53-FC2D-FA9A-CAE54DF53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1709864-0CCF-EF33-ADB5-255123F21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C529B8-7810-590C-1E98-8B92C783C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5466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39D9CE-AD45-1261-FB6C-91A2035F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5085E7-F527-E31A-30CA-F793424B5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8C7D55A-5524-69B3-EFB6-755E7EA9C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219CB75-E348-8675-B3B9-6F79CE348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A152BDB-5F6C-AFF0-D705-14EF82BFE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7FB5669-11B3-291E-4F98-257A319B7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9344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E7DC8B-E32C-BAE0-B2EA-F169DA76B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B6F255-DA09-8A98-773E-DBA7DCA50D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09DD790-0F83-A5CB-1328-B0FDEFF53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85B39EF-8CF0-4707-9C77-11C0203F1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A2CC6B-9CB3-3C92-B404-16927F4B0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909F9A7-349B-2A09-0B27-48C298A3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6755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DAD4954-57D1-6BB2-8560-5F1249AE2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559902-7287-D89B-98CF-F31A52AFC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E08F5E-AA81-6A6C-216E-4A8CA3A14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62EA88-A6C6-514F-A110-8E2B561DB5CD}" type="datetimeFigureOut">
              <a:rPr kumimoji="1" lang="zh-TW" altLang="en-US" smtClean="0"/>
              <a:t>2025/12/11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0AA6D98-7E25-9CB2-8DA9-849C1000D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3A1D28C-D4EE-07C5-A47F-3A5317DB8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071881-9C47-0448-97EF-CDC919FF691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4989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E333E5A5-35C8-FE42-0D27-F91488642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881" y="1055097"/>
            <a:ext cx="5760719" cy="4747805"/>
          </a:xfrm>
        </p:spPr>
        <p:txBody>
          <a:bodyPr anchor="ctr">
            <a:normAutofit/>
          </a:bodyPr>
          <a:lstStyle/>
          <a:p>
            <a:pPr algn="l"/>
            <a:r>
              <a:rPr lang="en-US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Project: GPU-Accelerated Processing of Large-Scale SVS Images</a:t>
            </a:r>
            <a:endParaRPr kumimoji="1" lang="zh-TW" alt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1D64469-E9E7-AF1F-7A55-DB1CA500C8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884" y="4642757"/>
            <a:ext cx="7695974" cy="3581400"/>
          </a:xfrm>
        </p:spPr>
        <p:txBody>
          <a:bodyPr anchor="ctr">
            <a:normAutofit/>
          </a:bodyPr>
          <a:lstStyle/>
          <a:p>
            <a:pPr algn="l"/>
            <a:r>
              <a:rPr lang="en-US" altLang="zh-TW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Temple University ECE 4822  </a:t>
            </a:r>
            <a:r>
              <a:rPr kumimoji="1" lang="en-US" altLang="zh-TW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 </a:t>
            </a:r>
            <a:r>
              <a:rPr kumimoji="1" lang="en-US" altLang="zh-TW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Hsuan</a:t>
            </a:r>
            <a:r>
              <a:rPr kumimoji="1" lang="en-US" altLang="zh-TW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Huang</a:t>
            </a:r>
            <a:endParaRPr kumimoji="1" lang="zh-TW" altLang="en-US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49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FBDDDA4E-2275-0671-B084-A84DEF7F3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>
            <a:normAutofit/>
          </a:bodyPr>
          <a:lstStyle/>
          <a:p>
            <a: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Batch Size Optimization</a:t>
            </a:r>
            <a:endParaRPr kumimoji="1" lang="zh-TW" altLang="en-US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E568A3-DB87-EDD4-28A9-71DBE480A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695" y="1032986"/>
            <a:ext cx="6350633" cy="5097991"/>
          </a:xfrm>
        </p:spPr>
        <p:txBody>
          <a:bodyPr anchor="ctr">
            <a:normAutofit fontScale="92500" lnSpcReduction="20000"/>
          </a:bodyPr>
          <a:lstStyle/>
          <a:p>
            <a:r>
              <a:rPr lang="en" altLang="zh-TW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Before:</a:t>
            </a: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Batch size = 8, 64, 128</a:t>
            </a: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GPU utilization was not fully saturated.</a:t>
            </a:r>
          </a:p>
          <a:p>
            <a:pPr marL="0" indent="0">
              <a:buNone/>
            </a:pP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After:</a:t>
            </a: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Batch size = 256</a:t>
            </a: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windows are processed simultaneously on the GPU.</a:t>
            </a: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FFT and convolution are executed in larger batched operations.</a:t>
            </a:r>
          </a:p>
          <a:p>
            <a:pPr marL="0" indent="0">
              <a:buNone/>
            </a:pP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Effect:</a:t>
            </a: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 GPU parallelism</a:t>
            </a: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Faster average processing time per slide</a:t>
            </a:r>
          </a:p>
          <a:p>
            <a:endParaRPr kumimoji="1" lang="zh-TW" altLang="en-US" sz="1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47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2BE19D3-D46B-F74C-C882-4B82287D0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>
            <a:normAutofit/>
          </a:bodyPr>
          <a:lstStyle/>
          <a:p>
            <a: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Disabling Debug Printing</a:t>
            </a:r>
            <a:br>
              <a:rPr lang="en" altLang="zh-TW" sz="3600" b="1" dirty="0">
                <a:solidFill>
                  <a:schemeClr val="tx2"/>
                </a:solidFill>
              </a:rPr>
            </a:br>
            <a:endParaRPr kumimoji="1" lang="zh-TW" altLang="en-US" sz="3600" dirty="0">
              <a:solidFill>
                <a:schemeClr val="tx2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DE8CFB-6B97-6584-C4B2-80F87EEFD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193" y="1032987"/>
            <a:ext cx="5750727" cy="4792027"/>
          </a:xfrm>
        </p:spPr>
        <p:txBody>
          <a:bodyPr anchor="ctr">
            <a:normAutofit fontScale="92500" lnSpcReduction="10000"/>
          </a:bodyPr>
          <a:lstStyle/>
          <a:p>
            <a:r>
              <a:rPr lang="en" altLang="zh-TW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Before:</a:t>
            </a: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Debug information was printed every 2000 windows.</a:t>
            </a: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 console I/O caused performance slowdown during long runs.</a:t>
            </a:r>
          </a:p>
          <a:p>
            <a:pPr marL="0" indent="0">
              <a:buNone/>
            </a:pP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After:</a:t>
            </a: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Debug printing is disabled during the full experiment.</a:t>
            </a:r>
          </a:p>
          <a:p>
            <a:endParaRPr lang="en" altLang="zh-TW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Effect:</a:t>
            </a: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Reduced I/O interruption</a:t>
            </a:r>
          </a:p>
          <a:p>
            <a:pPr marL="0" indent="0">
              <a:buNone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accurate wall-clock timing</a:t>
            </a:r>
          </a:p>
          <a:p>
            <a:endParaRPr kumimoji="1" lang="zh-TW" altLang="en-US" sz="1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424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0">
            <a:extLst>
              <a:ext uri="{FF2B5EF4-FFF2-40B4-BE49-F238E27FC236}">
                <a16:creationId xmlns:a16="http://schemas.microsoft.com/office/drawing/2014/main" id="{6B92FAF7-0AD3-4B47-9111-D0E9CD79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22">
            <a:extLst>
              <a:ext uri="{FF2B5EF4-FFF2-40B4-BE49-F238E27FC236}">
                <a16:creationId xmlns:a16="http://schemas.microsoft.com/office/drawing/2014/main" id="{D6A77139-BADB-4B2C-BD41-B67A4D37D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55526" y="2227167"/>
            <a:ext cx="4336168" cy="4630834"/>
            <a:chOff x="7855526" y="2145638"/>
            <a:chExt cx="4336168" cy="4630834"/>
          </a:xfrm>
          <a:gradFill>
            <a:gsLst>
              <a:gs pos="2000">
                <a:schemeClr val="bg1">
                  <a:alpha val="10000"/>
                </a:schemeClr>
              </a:gs>
              <a:gs pos="16000">
                <a:schemeClr val="accent6">
                  <a:alpha val="10000"/>
                </a:schemeClr>
              </a:gs>
              <a:gs pos="100000">
                <a:schemeClr val="bg1">
                  <a:alpha val="10000"/>
                </a:schemeClr>
              </a:gs>
              <a:gs pos="85000">
                <a:schemeClr val="accent1">
                  <a:alpha val="10000"/>
                </a:schemeClr>
              </a:gs>
            </a:gsLst>
            <a:lin ang="12000000" scaled="0"/>
          </a:gradFill>
        </p:grpSpPr>
        <p:sp useBgFill="1">
          <p:nvSpPr>
            <p:cNvPr id="24" name="Freeform: Shape 23">
              <a:extLst>
                <a:ext uri="{FF2B5EF4-FFF2-40B4-BE49-F238E27FC236}">
                  <a16:creationId xmlns:a16="http://schemas.microsoft.com/office/drawing/2014/main" id="{DAC7B25D-E1A6-459A-B45A-1912B0CD95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208150 h 4312749"/>
                <a:gd name="connsiteX4" fmla="*/ 4145996 w 4315791"/>
                <a:gd name="connsiteY4" fmla="*/ 1085198 h 4312749"/>
                <a:gd name="connsiteX5" fmla="*/ 3631470 w 4315791"/>
                <a:gd name="connsiteY5" fmla="*/ 767158 h 4312749"/>
                <a:gd name="connsiteX6" fmla="*/ 2987009 w 4315791"/>
                <a:gd name="connsiteY6" fmla="*/ 611504 h 4312749"/>
                <a:gd name="connsiteX7" fmla="*/ 1985110 w 4315791"/>
                <a:gd name="connsiteY7" fmla="*/ 855943 h 4312749"/>
                <a:gd name="connsiteX8" fmla="*/ 1223061 w 4315791"/>
                <a:gd name="connsiteY8" fmla="*/ 1585590 h 4312749"/>
                <a:gd name="connsiteX9" fmla="*/ 1023311 w 4315791"/>
                <a:gd name="connsiteY9" fmla="*/ 1849089 h 4312749"/>
                <a:gd name="connsiteX10" fmla="*/ 652067 w 4315791"/>
                <a:gd name="connsiteY10" fmla="*/ 2610233 h 4312749"/>
                <a:gd name="connsiteX11" fmla="*/ 876921 w 4315791"/>
                <a:gd name="connsiteY11" fmla="*/ 3447930 h 4312749"/>
                <a:gd name="connsiteX12" fmla="*/ 1504428 w 4315791"/>
                <a:gd name="connsiteY12" fmla="*/ 4177169 h 4312749"/>
                <a:gd name="connsiteX13" fmla="*/ 1689053 w 4315791"/>
                <a:gd name="connsiteY13" fmla="*/ 4312749 h 4312749"/>
                <a:gd name="connsiteX14" fmla="*/ 729636 w 4315791"/>
                <a:gd name="connsiteY14" fmla="*/ 4312749 h 4312749"/>
                <a:gd name="connsiteX15" fmla="*/ 638463 w 4315791"/>
                <a:gd name="connsiteY15" fmla="*/ 4216521 h 4312749"/>
                <a:gd name="connsiteX16" fmla="*/ 0 w 4315791"/>
                <a:gd name="connsiteY16" fmla="*/ 2610335 h 4312749"/>
                <a:gd name="connsiteX17" fmla="*/ 683474 w 4315791"/>
                <a:gd name="connsiteY17" fmla="*/ 1242376 h 4312749"/>
                <a:gd name="connsiteX18" fmla="*/ 2987009 w 4315791"/>
                <a:gd name="connsiteY18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208150"/>
                  </a:lnTo>
                  <a:lnTo>
                    <a:pt x="4145996" y="1085198"/>
                  </a:lnTo>
                  <a:cubicBezTo>
                    <a:pt x="3968282" y="958859"/>
                    <a:pt x="3800518" y="848961"/>
                    <a:pt x="3631470" y="767158"/>
                  </a:cubicBezTo>
                  <a:cubicBezTo>
                    <a:pt x="3411941" y="660943"/>
                    <a:pt x="3207191" y="611504"/>
                    <a:pt x="2987009" y="611504"/>
                  </a:cubicBezTo>
                  <a:cubicBezTo>
                    <a:pt x="2599030" y="611504"/>
                    <a:pt x="2271258" y="691421"/>
                    <a:pt x="1985110" y="855943"/>
                  </a:cubicBezTo>
                  <a:cubicBezTo>
                    <a:pt x="1715153" y="1011087"/>
                    <a:pt x="1465955" y="1249819"/>
                    <a:pt x="1223061" y="1585590"/>
                  </a:cubicBezTo>
                  <a:cubicBezTo>
                    <a:pt x="1154375" y="1680490"/>
                    <a:pt x="1087756" y="1766217"/>
                    <a:pt x="1023311" y="1849089"/>
                  </a:cubicBezTo>
                  <a:cubicBezTo>
                    <a:pt x="765853" y="2180172"/>
                    <a:pt x="652067" y="2338069"/>
                    <a:pt x="652067" y="2610233"/>
                  </a:cubicBezTo>
                  <a:cubicBezTo>
                    <a:pt x="652067" y="2895038"/>
                    <a:pt x="727707" y="3176887"/>
                    <a:pt x="876921" y="3447930"/>
                  </a:cubicBezTo>
                  <a:cubicBezTo>
                    <a:pt x="1022224" y="3711838"/>
                    <a:pt x="1239145" y="3964023"/>
                    <a:pt x="1504428" y="4177169"/>
                  </a:cubicBezTo>
                  <a:lnTo>
                    <a:pt x="1689053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35" name="Freeform: Shape 24">
              <a:extLst>
                <a:ext uri="{FF2B5EF4-FFF2-40B4-BE49-F238E27FC236}">
                  <a16:creationId xmlns:a16="http://schemas.microsoft.com/office/drawing/2014/main" id="{920A7C7E-00F6-490C-A8E7-5167EA6A4B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079495 h 4312749"/>
                <a:gd name="connsiteX4" fmla="*/ 4206793 w 4315791"/>
                <a:gd name="connsiteY4" fmla="*/ 1000737 h 4312749"/>
                <a:gd name="connsiteX5" fmla="*/ 2987119 w 4315791"/>
                <a:gd name="connsiteY5" fmla="*/ 509571 h 4312749"/>
                <a:gd name="connsiteX6" fmla="*/ 1133184 w 4315791"/>
                <a:gd name="connsiteY6" fmla="*/ 1528405 h 4312749"/>
                <a:gd name="connsiteX7" fmla="*/ 935607 w 4315791"/>
                <a:gd name="connsiteY7" fmla="*/ 1789050 h 4312749"/>
                <a:gd name="connsiteX8" fmla="*/ 543498 w 4315791"/>
                <a:gd name="connsiteY8" fmla="*/ 2610233 h 4312749"/>
                <a:gd name="connsiteX9" fmla="*/ 780416 w 4315791"/>
                <a:gd name="connsiteY9" fmla="*/ 3494616 h 4312749"/>
                <a:gd name="connsiteX10" fmla="*/ 1433786 w 4315791"/>
                <a:gd name="connsiteY10" fmla="*/ 4254537 h 4312749"/>
                <a:gd name="connsiteX11" fmla="*/ 1513041 w 4315791"/>
                <a:gd name="connsiteY11" fmla="*/ 4312749 h 4312749"/>
                <a:gd name="connsiteX12" fmla="*/ 729636 w 4315791"/>
                <a:gd name="connsiteY12" fmla="*/ 4312749 h 4312749"/>
                <a:gd name="connsiteX13" fmla="*/ 638463 w 4315791"/>
                <a:gd name="connsiteY13" fmla="*/ 4216521 h 4312749"/>
                <a:gd name="connsiteX14" fmla="*/ 0 w 4315791"/>
                <a:gd name="connsiteY14" fmla="*/ 2610335 h 4312749"/>
                <a:gd name="connsiteX15" fmla="*/ 683474 w 4315791"/>
                <a:gd name="connsiteY15" fmla="*/ 1242376 h 4312749"/>
                <a:gd name="connsiteX16" fmla="*/ 2987009 w 4315791"/>
                <a:gd name="connsiteY16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079495"/>
                  </a:lnTo>
                  <a:lnTo>
                    <a:pt x="4206793" y="1000737"/>
                  </a:lnTo>
                  <a:cubicBezTo>
                    <a:pt x="3781561" y="699607"/>
                    <a:pt x="3436718" y="509571"/>
                    <a:pt x="2987119" y="509571"/>
                  </a:cubicBezTo>
                  <a:cubicBezTo>
                    <a:pt x="2204204" y="509571"/>
                    <a:pt x="1649730" y="814251"/>
                    <a:pt x="1133184" y="1528405"/>
                  </a:cubicBezTo>
                  <a:cubicBezTo>
                    <a:pt x="1065585" y="1621878"/>
                    <a:pt x="999510" y="1706892"/>
                    <a:pt x="935607" y="1789050"/>
                  </a:cubicBezTo>
                  <a:cubicBezTo>
                    <a:pt x="670760" y="2129716"/>
                    <a:pt x="543498" y="2306877"/>
                    <a:pt x="543498" y="2610233"/>
                  </a:cubicBezTo>
                  <a:cubicBezTo>
                    <a:pt x="543498" y="2911449"/>
                    <a:pt x="623267" y="3208997"/>
                    <a:pt x="780416" y="3494616"/>
                  </a:cubicBezTo>
                  <a:cubicBezTo>
                    <a:pt x="934194" y="3774018"/>
                    <a:pt x="1154050" y="4029772"/>
                    <a:pt x="1433786" y="4254537"/>
                  </a:cubicBezTo>
                  <a:lnTo>
                    <a:pt x="1513041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26" name="Freeform: Shape 25">
              <a:extLst>
                <a:ext uri="{FF2B5EF4-FFF2-40B4-BE49-F238E27FC236}">
                  <a16:creationId xmlns:a16="http://schemas.microsoft.com/office/drawing/2014/main" id="{2E166FC5-8F23-41C3-879A-BFF8D5B70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7037" y="2411531"/>
              <a:ext cx="4314657" cy="4364939"/>
            </a:xfrm>
            <a:custGeom>
              <a:avLst/>
              <a:gdLst>
                <a:gd name="connsiteX0" fmla="*/ 3028307 w 4314657"/>
                <a:gd name="connsiteY0" fmla="*/ 21 h 4364939"/>
                <a:gd name="connsiteX1" fmla="*/ 3066670 w 4314657"/>
                <a:gd name="connsiteY1" fmla="*/ 836 h 4364939"/>
                <a:gd name="connsiteX2" fmla="*/ 3220125 w 4314657"/>
                <a:gd name="connsiteY2" fmla="*/ 9909 h 4364939"/>
                <a:gd name="connsiteX3" fmla="*/ 3816113 w 4314657"/>
                <a:gd name="connsiteY3" fmla="*/ 150272 h 4364939"/>
                <a:gd name="connsiteX4" fmla="*/ 4089981 w 4314657"/>
                <a:gd name="connsiteY4" fmla="*/ 272287 h 4364939"/>
                <a:gd name="connsiteX5" fmla="*/ 4314657 w 4314657"/>
                <a:gd name="connsiteY5" fmla="*/ 398926 h 4364939"/>
                <a:gd name="connsiteX6" fmla="*/ 4314657 w 4314657"/>
                <a:gd name="connsiteY6" fmla="*/ 911199 h 4364939"/>
                <a:gd name="connsiteX7" fmla="*/ 4310597 w 4314657"/>
                <a:gd name="connsiteY7" fmla="*/ 908154 h 4364939"/>
                <a:gd name="connsiteX8" fmla="*/ 4203223 w 4314657"/>
                <a:gd name="connsiteY8" fmla="*/ 829562 h 4364939"/>
                <a:gd name="connsiteX9" fmla="*/ 4095850 w 4314657"/>
                <a:gd name="connsiteY9" fmla="*/ 753520 h 4364939"/>
                <a:gd name="connsiteX10" fmla="*/ 3652987 w 4314657"/>
                <a:gd name="connsiteY10" fmla="*/ 494811 h 4364939"/>
                <a:gd name="connsiteX11" fmla="*/ 3173610 w 4314657"/>
                <a:gd name="connsiteY11" fmla="*/ 347209 h 4364939"/>
                <a:gd name="connsiteX12" fmla="*/ 3047760 w 4314657"/>
                <a:gd name="connsiteY12" fmla="*/ 332632 h 4364939"/>
                <a:gd name="connsiteX13" fmla="*/ 3016027 w 4314657"/>
                <a:gd name="connsiteY13" fmla="*/ 330186 h 4364939"/>
                <a:gd name="connsiteX14" fmla="*/ 2984184 w 4314657"/>
                <a:gd name="connsiteY14" fmla="*/ 328658 h 4364939"/>
                <a:gd name="connsiteX15" fmla="*/ 2952233 w 4314657"/>
                <a:gd name="connsiteY15" fmla="*/ 327332 h 4364939"/>
                <a:gd name="connsiteX16" fmla="*/ 2919085 w 4314657"/>
                <a:gd name="connsiteY16" fmla="*/ 327026 h 4364939"/>
                <a:gd name="connsiteX17" fmla="*/ 2852901 w 4314657"/>
                <a:gd name="connsiteY17" fmla="*/ 326720 h 4364939"/>
                <a:gd name="connsiteX18" fmla="*/ 2786826 w 4314657"/>
                <a:gd name="connsiteY18" fmla="*/ 328148 h 4364939"/>
                <a:gd name="connsiteX19" fmla="*/ 2720965 w 4314657"/>
                <a:gd name="connsiteY19" fmla="*/ 331409 h 4364939"/>
                <a:gd name="connsiteX20" fmla="*/ 2655325 w 4314657"/>
                <a:gd name="connsiteY20" fmla="*/ 336098 h 4364939"/>
                <a:gd name="connsiteX21" fmla="*/ 2524803 w 4314657"/>
                <a:gd name="connsiteY21" fmla="*/ 350573 h 4364939"/>
                <a:gd name="connsiteX22" fmla="*/ 2460139 w 4314657"/>
                <a:gd name="connsiteY22" fmla="*/ 360664 h 4364939"/>
                <a:gd name="connsiteX23" fmla="*/ 2396019 w 4314657"/>
                <a:gd name="connsiteY23" fmla="*/ 372693 h 4364939"/>
                <a:gd name="connsiteX24" fmla="*/ 2145843 w 4314657"/>
                <a:gd name="connsiteY24" fmla="*/ 440989 h 4364939"/>
                <a:gd name="connsiteX25" fmla="*/ 1698635 w 4314657"/>
                <a:gd name="connsiteY25" fmla="*/ 682676 h 4364939"/>
                <a:gd name="connsiteX26" fmla="*/ 1498450 w 4314657"/>
                <a:gd name="connsiteY26" fmla="*/ 835474 h 4364939"/>
                <a:gd name="connsiteX27" fmla="*/ 1307285 w 4314657"/>
                <a:gd name="connsiteY27" fmla="*/ 1001220 h 4364939"/>
                <a:gd name="connsiteX28" fmla="*/ 947780 w 4314657"/>
                <a:gd name="connsiteY28" fmla="*/ 1369612 h 4364939"/>
                <a:gd name="connsiteX29" fmla="*/ 905939 w 4314657"/>
                <a:gd name="connsiteY29" fmla="*/ 1419458 h 4364939"/>
                <a:gd name="connsiteX30" fmla="*/ 863228 w 4314657"/>
                <a:gd name="connsiteY30" fmla="*/ 1471545 h 4364939"/>
                <a:gd name="connsiteX31" fmla="*/ 774330 w 4314657"/>
                <a:gd name="connsiteY31" fmla="*/ 1577659 h 4364939"/>
                <a:gd name="connsiteX32" fmla="*/ 595554 w 4314657"/>
                <a:gd name="connsiteY32" fmla="*/ 1780916 h 4364939"/>
                <a:gd name="connsiteX33" fmla="*/ 430365 w 4314657"/>
                <a:gd name="connsiteY33" fmla="*/ 1982644 h 4364939"/>
                <a:gd name="connsiteX34" fmla="*/ 358855 w 4314657"/>
                <a:gd name="connsiteY34" fmla="*/ 2087025 h 4364939"/>
                <a:gd name="connsiteX35" fmla="*/ 296583 w 4314657"/>
                <a:gd name="connsiteY35" fmla="*/ 2194872 h 4364939"/>
                <a:gd name="connsiteX36" fmla="*/ 207358 w 4314657"/>
                <a:gd name="connsiteY36" fmla="*/ 2423918 h 4364939"/>
                <a:gd name="connsiteX37" fmla="*/ 177146 w 4314657"/>
                <a:gd name="connsiteY37" fmla="*/ 2668765 h 4364939"/>
                <a:gd name="connsiteX38" fmla="*/ 248763 w 4314657"/>
                <a:gd name="connsiteY38" fmla="*/ 3168854 h 4364939"/>
                <a:gd name="connsiteX39" fmla="*/ 445688 w 4314657"/>
                <a:gd name="connsiteY39" fmla="*/ 3637956 h 4364939"/>
                <a:gd name="connsiteX40" fmla="*/ 735859 w 4314657"/>
                <a:gd name="connsiteY40" fmla="*/ 4062310 h 4364939"/>
                <a:gd name="connsiteX41" fmla="*/ 910884 w 4314657"/>
                <a:gd name="connsiteY41" fmla="*/ 4254366 h 4364939"/>
                <a:gd name="connsiteX42" fmla="*/ 1030507 w 4314657"/>
                <a:gd name="connsiteY42" fmla="*/ 4364939 h 4364939"/>
                <a:gd name="connsiteX43" fmla="*/ 676755 w 4314657"/>
                <a:gd name="connsiteY43" fmla="*/ 4364939 h 4364939"/>
                <a:gd name="connsiteX44" fmla="*/ 538105 w 4314657"/>
                <a:gd name="connsiteY44" fmla="*/ 4202315 h 4364939"/>
                <a:gd name="connsiteX45" fmla="*/ 241592 w 4314657"/>
                <a:gd name="connsiteY45" fmla="*/ 3731226 h 4364939"/>
                <a:gd name="connsiteX46" fmla="*/ 60317 w 4314657"/>
                <a:gd name="connsiteY46" fmla="*/ 3211362 h 4364939"/>
                <a:gd name="connsiteX47" fmla="*/ 0 w 4314657"/>
                <a:gd name="connsiteY47" fmla="*/ 2668765 h 4364939"/>
                <a:gd name="connsiteX48" fmla="*/ 21736 w 4314657"/>
                <a:gd name="connsiteY48" fmla="*/ 2390280 h 4364939"/>
                <a:gd name="connsiteX49" fmla="*/ 27605 w 4314657"/>
                <a:gd name="connsiteY49" fmla="*/ 2355521 h 4364939"/>
                <a:gd name="connsiteX50" fmla="*/ 34669 w 4314657"/>
                <a:gd name="connsiteY50" fmla="*/ 2320862 h 4364939"/>
                <a:gd name="connsiteX51" fmla="*/ 50753 w 4314657"/>
                <a:gd name="connsiteY51" fmla="*/ 2251750 h 4364939"/>
                <a:gd name="connsiteX52" fmla="*/ 93899 w 4314657"/>
                <a:gd name="connsiteY52" fmla="*/ 2116179 h 4364939"/>
                <a:gd name="connsiteX53" fmla="*/ 150194 w 4314657"/>
                <a:gd name="connsiteY53" fmla="*/ 1985498 h 4364939"/>
                <a:gd name="connsiteX54" fmla="*/ 216486 w 4314657"/>
                <a:gd name="connsiteY54" fmla="*/ 1860628 h 4364939"/>
                <a:gd name="connsiteX55" fmla="*/ 363527 w 4314657"/>
                <a:gd name="connsiteY55" fmla="*/ 1625058 h 4364939"/>
                <a:gd name="connsiteX56" fmla="*/ 514155 w 4314657"/>
                <a:gd name="connsiteY56" fmla="*/ 1402231 h 4364939"/>
                <a:gd name="connsiteX57" fmla="*/ 586861 w 4314657"/>
                <a:gd name="connsiteY57" fmla="*/ 1293160 h 4364939"/>
                <a:gd name="connsiteX58" fmla="*/ 623702 w 4314657"/>
                <a:gd name="connsiteY58" fmla="*/ 1236892 h 4364939"/>
                <a:gd name="connsiteX59" fmla="*/ 662283 w 4314657"/>
                <a:gd name="connsiteY59" fmla="*/ 1178892 h 4364939"/>
                <a:gd name="connsiteX60" fmla="*/ 827364 w 4314657"/>
                <a:gd name="connsiteY60" fmla="*/ 951170 h 4364939"/>
                <a:gd name="connsiteX61" fmla="*/ 1016355 w 4314657"/>
                <a:gd name="connsiteY61" fmla="*/ 736089 h 4364939"/>
                <a:gd name="connsiteX62" fmla="*/ 1482474 w 4314657"/>
                <a:gd name="connsiteY62" fmla="*/ 378707 h 4364939"/>
                <a:gd name="connsiteX63" fmla="*/ 2035644 w 4314657"/>
                <a:gd name="connsiteY63" fmla="*/ 149151 h 4364939"/>
                <a:gd name="connsiteX64" fmla="*/ 2324619 w 4314657"/>
                <a:gd name="connsiteY64" fmla="*/ 72802 h 4364939"/>
                <a:gd name="connsiteX65" fmla="*/ 2618809 w 4314657"/>
                <a:gd name="connsiteY65" fmla="*/ 24078 h 4364939"/>
                <a:gd name="connsiteX66" fmla="*/ 2914849 w 4314657"/>
                <a:gd name="connsiteY66" fmla="*/ 1957 h 4364939"/>
                <a:gd name="connsiteX67" fmla="*/ 2951907 w 4314657"/>
                <a:gd name="connsiteY67" fmla="*/ 633 h 4364939"/>
                <a:gd name="connsiteX68" fmla="*/ 2990052 w 4314657"/>
                <a:gd name="connsiteY68" fmla="*/ 224 h 4364939"/>
                <a:gd name="connsiteX69" fmla="*/ 3028307 w 4314657"/>
                <a:gd name="connsiteY69" fmla="*/ 21 h 4364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314657" h="4364939">
                  <a:moveTo>
                    <a:pt x="3028307" y="21"/>
                  </a:moveTo>
                  <a:lnTo>
                    <a:pt x="3066670" y="836"/>
                  </a:lnTo>
                  <a:cubicBezTo>
                    <a:pt x="3117749" y="1856"/>
                    <a:pt x="3168937" y="5320"/>
                    <a:pt x="3220125" y="9909"/>
                  </a:cubicBezTo>
                  <a:cubicBezTo>
                    <a:pt x="3424763" y="29073"/>
                    <a:pt x="3627448" y="77898"/>
                    <a:pt x="3816113" y="150272"/>
                  </a:cubicBezTo>
                  <a:cubicBezTo>
                    <a:pt x="3910880" y="185950"/>
                    <a:pt x="4001951" y="227538"/>
                    <a:pt x="4089981" y="272287"/>
                  </a:cubicBezTo>
                  <a:lnTo>
                    <a:pt x="4314657" y="398926"/>
                  </a:lnTo>
                  <a:lnTo>
                    <a:pt x="4314657" y="911199"/>
                  </a:lnTo>
                  <a:lnTo>
                    <a:pt x="4310597" y="908154"/>
                  </a:lnTo>
                  <a:cubicBezTo>
                    <a:pt x="4274842" y="881549"/>
                    <a:pt x="4239087" y="855352"/>
                    <a:pt x="4203223" y="829562"/>
                  </a:cubicBezTo>
                  <a:cubicBezTo>
                    <a:pt x="4167576" y="803773"/>
                    <a:pt x="4131821" y="778086"/>
                    <a:pt x="4095850" y="753520"/>
                  </a:cubicBezTo>
                  <a:cubicBezTo>
                    <a:pt x="3951852" y="654949"/>
                    <a:pt x="3806115" y="565043"/>
                    <a:pt x="3652987" y="494811"/>
                  </a:cubicBezTo>
                  <a:cubicBezTo>
                    <a:pt x="3500404" y="423761"/>
                    <a:pt x="3340213" y="373101"/>
                    <a:pt x="3173610" y="347209"/>
                  </a:cubicBezTo>
                  <a:cubicBezTo>
                    <a:pt x="3131987" y="341093"/>
                    <a:pt x="3090036" y="335792"/>
                    <a:pt x="3047760" y="332632"/>
                  </a:cubicBezTo>
                  <a:lnTo>
                    <a:pt x="3016027" y="330186"/>
                  </a:lnTo>
                  <a:cubicBezTo>
                    <a:pt x="3005485" y="329472"/>
                    <a:pt x="2994834" y="329168"/>
                    <a:pt x="2984184" y="328658"/>
                  </a:cubicBezTo>
                  <a:cubicBezTo>
                    <a:pt x="2973533" y="328249"/>
                    <a:pt x="2962992" y="327638"/>
                    <a:pt x="2952233" y="327332"/>
                  </a:cubicBezTo>
                  <a:lnTo>
                    <a:pt x="2919085" y="327026"/>
                  </a:lnTo>
                  <a:cubicBezTo>
                    <a:pt x="2897025" y="326925"/>
                    <a:pt x="2874854" y="326212"/>
                    <a:pt x="2852901" y="326720"/>
                  </a:cubicBezTo>
                  <a:lnTo>
                    <a:pt x="2786826" y="328148"/>
                  </a:lnTo>
                  <a:cubicBezTo>
                    <a:pt x="2764763" y="328759"/>
                    <a:pt x="2742919" y="330391"/>
                    <a:pt x="2720965" y="331409"/>
                  </a:cubicBezTo>
                  <a:cubicBezTo>
                    <a:pt x="2699013" y="332326"/>
                    <a:pt x="2677170" y="334162"/>
                    <a:pt x="2655325" y="336098"/>
                  </a:cubicBezTo>
                  <a:cubicBezTo>
                    <a:pt x="2611528" y="339463"/>
                    <a:pt x="2568165" y="345170"/>
                    <a:pt x="2524803" y="350573"/>
                  </a:cubicBezTo>
                  <a:lnTo>
                    <a:pt x="2460139" y="360664"/>
                  </a:lnTo>
                  <a:cubicBezTo>
                    <a:pt x="2438622" y="364130"/>
                    <a:pt x="2417430" y="368717"/>
                    <a:pt x="2396019" y="372693"/>
                  </a:cubicBezTo>
                  <a:cubicBezTo>
                    <a:pt x="2310709" y="389513"/>
                    <a:pt x="2226809" y="411836"/>
                    <a:pt x="2145843" y="440989"/>
                  </a:cubicBezTo>
                  <a:cubicBezTo>
                    <a:pt x="1983479" y="499295"/>
                    <a:pt x="1835678" y="585838"/>
                    <a:pt x="1698635" y="682676"/>
                  </a:cubicBezTo>
                  <a:cubicBezTo>
                    <a:pt x="1629841" y="730992"/>
                    <a:pt x="1563549" y="782367"/>
                    <a:pt x="1498450" y="835474"/>
                  </a:cubicBezTo>
                  <a:cubicBezTo>
                    <a:pt x="1433352" y="888583"/>
                    <a:pt x="1369775" y="943932"/>
                    <a:pt x="1307285" y="1001220"/>
                  </a:cubicBezTo>
                  <a:cubicBezTo>
                    <a:pt x="1182958" y="1116304"/>
                    <a:pt x="1060588" y="1237708"/>
                    <a:pt x="947780" y="1369612"/>
                  </a:cubicBezTo>
                  <a:cubicBezTo>
                    <a:pt x="933325" y="1385818"/>
                    <a:pt x="919958" y="1402841"/>
                    <a:pt x="905939" y="1419458"/>
                  </a:cubicBezTo>
                  <a:lnTo>
                    <a:pt x="863228" y="1471545"/>
                  </a:lnTo>
                  <a:cubicBezTo>
                    <a:pt x="833776" y="1507529"/>
                    <a:pt x="804215" y="1543001"/>
                    <a:pt x="774330" y="1577659"/>
                  </a:cubicBezTo>
                  <a:cubicBezTo>
                    <a:pt x="714665" y="1647178"/>
                    <a:pt x="653806" y="1714046"/>
                    <a:pt x="595554" y="1780916"/>
                  </a:cubicBezTo>
                  <a:cubicBezTo>
                    <a:pt x="537303" y="1847683"/>
                    <a:pt x="481009" y="1914144"/>
                    <a:pt x="430365" y="1982644"/>
                  </a:cubicBezTo>
                  <a:cubicBezTo>
                    <a:pt x="405369" y="2016995"/>
                    <a:pt x="381351" y="2051756"/>
                    <a:pt x="358855" y="2087025"/>
                  </a:cubicBezTo>
                  <a:cubicBezTo>
                    <a:pt x="336685" y="2122396"/>
                    <a:pt x="315601" y="2158277"/>
                    <a:pt x="296583" y="2194872"/>
                  </a:cubicBezTo>
                  <a:cubicBezTo>
                    <a:pt x="258980" y="2268161"/>
                    <a:pt x="227572" y="2344307"/>
                    <a:pt x="207358" y="2423918"/>
                  </a:cubicBezTo>
                  <a:cubicBezTo>
                    <a:pt x="186817" y="2503426"/>
                    <a:pt x="178124" y="2585790"/>
                    <a:pt x="177146" y="2668765"/>
                  </a:cubicBezTo>
                  <a:cubicBezTo>
                    <a:pt x="177037" y="2837670"/>
                    <a:pt x="201490" y="3006472"/>
                    <a:pt x="248763" y="3168854"/>
                  </a:cubicBezTo>
                  <a:cubicBezTo>
                    <a:pt x="295931" y="3331644"/>
                    <a:pt x="363962" y="3488316"/>
                    <a:pt x="445688" y="3637956"/>
                  </a:cubicBezTo>
                  <a:cubicBezTo>
                    <a:pt x="527413" y="3787697"/>
                    <a:pt x="625115" y="3929794"/>
                    <a:pt x="735859" y="4062310"/>
                  </a:cubicBezTo>
                  <a:cubicBezTo>
                    <a:pt x="791121" y="4128668"/>
                    <a:pt x="849589" y="4192733"/>
                    <a:pt x="910884" y="4254366"/>
                  </a:cubicBezTo>
                  <a:lnTo>
                    <a:pt x="1030507" y="4364939"/>
                  </a:lnTo>
                  <a:lnTo>
                    <a:pt x="676755" y="4364939"/>
                  </a:lnTo>
                  <a:lnTo>
                    <a:pt x="538105" y="4202315"/>
                  </a:lnTo>
                  <a:cubicBezTo>
                    <a:pt x="423518" y="4054791"/>
                    <a:pt x="323372" y="3897379"/>
                    <a:pt x="241592" y="3731226"/>
                  </a:cubicBezTo>
                  <a:cubicBezTo>
                    <a:pt x="160193" y="3565073"/>
                    <a:pt x="99768" y="3389950"/>
                    <a:pt x="60317" y="3211362"/>
                  </a:cubicBezTo>
                  <a:cubicBezTo>
                    <a:pt x="20759" y="3032669"/>
                    <a:pt x="435" y="2850716"/>
                    <a:pt x="0" y="2668765"/>
                  </a:cubicBezTo>
                  <a:cubicBezTo>
                    <a:pt x="0" y="2576309"/>
                    <a:pt x="6413" y="2483039"/>
                    <a:pt x="21736" y="2390280"/>
                  </a:cubicBezTo>
                  <a:lnTo>
                    <a:pt x="27605" y="2355521"/>
                  </a:lnTo>
                  <a:lnTo>
                    <a:pt x="34669" y="2320862"/>
                  </a:lnTo>
                  <a:cubicBezTo>
                    <a:pt x="39343" y="2297723"/>
                    <a:pt x="45102" y="2274686"/>
                    <a:pt x="50753" y="2251750"/>
                  </a:cubicBezTo>
                  <a:cubicBezTo>
                    <a:pt x="62708" y="2205881"/>
                    <a:pt x="77379" y="2160723"/>
                    <a:pt x="93899" y="2116179"/>
                  </a:cubicBezTo>
                  <a:cubicBezTo>
                    <a:pt x="110744" y="2071734"/>
                    <a:pt x="129762" y="2028209"/>
                    <a:pt x="150194" y="1985498"/>
                  </a:cubicBezTo>
                  <a:cubicBezTo>
                    <a:pt x="170734" y="1942890"/>
                    <a:pt x="193229" y="1901402"/>
                    <a:pt x="216486" y="1860628"/>
                  </a:cubicBezTo>
                  <a:cubicBezTo>
                    <a:pt x="263109" y="1779183"/>
                    <a:pt x="312993" y="1701000"/>
                    <a:pt x="363527" y="1625058"/>
                  </a:cubicBezTo>
                  <a:lnTo>
                    <a:pt x="514155" y="1402231"/>
                  </a:lnTo>
                  <a:cubicBezTo>
                    <a:pt x="538825" y="1365636"/>
                    <a:pt x="563277" y="1329551"/>
                    <a:pt x="586861" y="1293160"/>
                  </a:cubicBezTo>
                  <a:lnTo>
                    <a:pt x="623702" y="1236892"/>
                  </a:lnTo>
                  <a:cubicBezTo>
                    <a:pt x="636526" y="1217525"/>
                    <a:pt x="649025" y="1198055"/>
                    <a:pt x="662283" y="1178892"/>
                  </a:cubicBezTo>
                  <a:cubicBezTo>
                    <a:pt x="713905" y="1101523"/>
                    <a:pt x="769222" y="1025786"/>
                    <a:pt x="827364" y="951170"/>
                  </a:cubicBezTo>
                  <a:cubicBezTo>
                    <a:pt x="885834" y="876861"/>
                    <a:pt x="947997" y="804283"/>
                    <a:pt x="1016355" y="736089"/>
                  </a:cubicBezTo>
                  <a:cubicBezTo>
                    <a:pt x="1152311" y="599497"/>
                    <a:pt x="1308047" y="476054"/>
                    <a:pt x="1482474" y="378707"/>
                  </a:cubicBezTo>
                  <a:cubicBezTo>
                    <a:pt x="1656793" y="281156"/>
                    <a:pt x="1845132" y="207966"/>
                    <a:pt x="2035644" y="149151"/>
                  </a:cubicBezTo>
                  <a:cubicBezTo>
                    <a:pt x="2131063" y="119997"/>
                    <a:pt x="2227460" y="94412"/>
                    <a:pt x="2324619" y="72802"/>
                  </a:cubicBezTo>
                  <a:cubicBezTo>
                    <a:pt x="2421885" y="51396"/>
                    <a:pt x="2520239" y="35291"/>
                    <a:pt x="2618809" y="24078"/>
                  </a:cubicBezTo>
                  <a:cubicBezTo>
                    <a:pt x="2717272" y="12252"/>
                    <a:pt x="2816168" y="4914"/>
                    <a:pt x="2914849" y="1957"/>
                  </a:cubicBezTo>
                  <a:lnTo>
                    <a:pt x="2951907" y="633"/>
                  </a:lnTo>
                  <a:lnTo>
                    <a:pt x="2990052" y="224"/>
                  </a:lnTo>
                  <a:cubicBezTo>
                    <a:pt x="3002768" y="224"/>
                    <a:pt x="3015592" y="-81"/>
                    <a:pt x="3028307" y="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27" name="Freeform: Shape 26">
              <a:extLst>
                <a:ext uri="{FF2B5EF4-FFF2-40B4-BE49-F238E27FC236}">
                  <a16:creationId xmlns:a16="http://schemas.microsoft.com/office/drawing/2014/main" id="{5C727C6A-DB0B-482E-B0E4-4F035FC023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55526" y="2145638"/>
              <a:ext cx="4336168" cy="4630833"/>
            </a:xfrm>
            <a:custGeom>
              <a:avLst/>
              <a:gdLst>
                <a:gd name="connsiteX0" fmla="*/ 3053738 w 4336168"/>
                <a:gd name="connsiteY0" fmla="*/ 111 h 4630833"/>
                <a:gd name="connsiteX1" fmla="*/ 3093948 w 4336168"/>
                <a:gd name="connsiteY1" fmla="*/ 316 h 4630833"/>
                <a:gd name="connsiteX2" fmla="*/ 3134268 w 4336168"/>
                <a:gd name="connsiteY2" fmla="*/ 1743 h 4630833"/>
                <a:gd name="connsiteX3" fmla="*/ 3295438 w 4336168"/>
                <a:gd name="connsiteY3" fmla="*/ 13058 h 4630833"/>
                <a:gd name="connsiteX4" fmla="*/ 3918813 w 4336168"/>
                <a:gd name="connsiteY4" fmla="*/ 169935 h 4630833"/>
                <a:gd name="connsiteX5" fmla="*/ 4203331 w 4336168"/>
                <a:gd name="connsiteY5" fmla="*/ 305405 h 4630833"/>
                <a:gd name="connsiteX6" fmla="*/ 4336168 w 4336168"/>
                <a:gd name="connsiteY6" fmla="*/ 386579 h 4630833"/>
                <a:gd name="connsiteX7" fmla="*/ 4336168 w 4336168"/>
                <a:gd name="connsiteY7" fmla="*/ 772673 h 4630833"/>
                <a:gd name="connsiteX8" fmla="*/ 4270820 w 4336168"/>
                <a:gd name="connsiteY8" fmla="*/ 728127 h 4630833"/>
                <a:gd name="connsiteX9" fmla="*/ 4030208 w 4336168"/>
                <a:gd name="connsiteY9" fmla="*/ 587253 h 4630833"/>
                <a:gd name="connsiteX10" fmla="*/ 3781010 w 4336168"/>
                <a:gd name="connsiteY10" fmla="*/ 471455 h 4630833"/>
                <a:gd name="connsiteX11" fmla="*/ 3254466 w 4336168"/>
                <a:gd name="connsiteY11" fmla="*/ 338024 h 4630833"/>
                <a:gd name="connsiteX12" fmla="*/ 3117966 w 4336168"/>
                <a:gd name="connsiteY12" fmla="*/ 326812 h 4630833"/>
                <a:gd name="connsiteX13" fmla="*/ 3083625 w 4336168"/>
                <a:gd name="connsiteY13" fmla="*/ 325179 h 4630833"/>
                <a:gd name="connsiteX14" fmla="*/ 3049173 w 4336168"/>
                <a:gd name="connsiteY14" fmla="*/ 324366 h 4630833"/>
                <a:gd name="connsiteX15" fmla="*/ 2978858 w 4336168"/>
                <a:gd name="connsiteY15" fmla="*/ 323855 h 4630833"/>
                <a:gd name="connsiteX16" fmla="*/ 2695862 w 4336168"/>
                <a:gd name="connsiteY16" fmla="*/ 335373 h 4630833"/>
                <a:gd name="connsiteX17" fmla="*/ 2417972 w 4336168"/>
                <a:gd name="connsiteY17" fmla="*/ 372070 h 4630833"/>
                <a:gd name="connsiteX18" fmla="*/ 2148451 w 4336168"/>
                <a:gd name="connsiteY18" fmla="*/ 437613 h 4630833"/>
                <a:gd name="connsiteX19" fmla="*/ 1889690 w 4336168"/>
                <a:gd name="connsiteY19" fmla="*/ 532515 h 4630833"/>
                <a:gd name="connsiteX20" fmla="*/ 1644512 w 4336168"/>
                <a:gd name="connsiteY20" fmla="*/ 658098 h 4630833"/>
                <a:gd name="connsiteX21" fmla="*/ 1200999 w 4336168"/>
                <a:gd name="connsiteY21" fmla="*/ 992137 h 4630833"/>
                <a:gd name="connsiteX22" fmla="*/ 1003531 w 4336168"/>
                <a:gd name="connsiteY22" fmla="*/ 1192234 h 4630833"/>
                <a:gd name="connsiteX23" fmla="*/ 910394 w 4336168"/>
                <a:gd name="connsiteY23" fmla="*/ 1298347 h 4630833"/>
                <a:gd name="connsiteX24" fmla="*/ 821278 w 4336168"/>
                <a:gd name="connsiteY24" fmla="*/ 1408233 h 4630833"/>
                <a:gd name="connsiteX25" fmla="*/ 732162 w 4336168"/>
                <a:gd name="connsiteY25" fmla="*/ 1521993 h 4630833"/>
                <a:gd name="connsiteX26" fmla="*/ 640548 w 4336168"/>
                <a:gd name="connsiteY26" fmla="*/ 1634323 h 4630833"/>
                <a:gd name="connsiteX27" fmla="*/ 457317 w 4336168"/>
                <a:gd name="connsiteY27" fmla="*/ 1855930 h 4630833"/>
                <a:gd name="connsiteX28" fmla="*/ 369288 w 4336168"/>
                <a:gd name="connsiteY28" fmla="*/ 1967955 h 4630833"/>
                <a:gd name="connsiteX29" fmla="*/ 287128 w 4336168"/>
                <a:gd name="connsiteY29" fmla="*/ 2083243 h 4630833"/>
                <a:gd name="connsiteX30" fmla="*/ 212683 w 4336168"/>
                <a:gd name="connsiteY30" fmla="*/ 2202607 h 4630833"/>
                <a:gd name="connsiteX31" fmla="*/ 179101 w 4336168"/>
                <a:gd name="connsiteY31" fmla="*/ 2264177 h 4630833"/>
                <a:gd name="connsiteX32" fmla="*/ 148890 w 4336168"/>
                <a:gd name="connsiteY32" fmla="*/ 2327172 h 4630833"/>
                <a:gd name="connsiteX33" fmla="*/ 61295 w 4336168"/>
                <a:gd name="connsiteY33" fmla="*/ 2590672 h 4630833"/>
                <a:gd name="connsiteX34" fmla="*/ 32604 w 4336168"/>
                <a:gd name="connsiteY34" fmla="*/ 2866202 h 4630833"/>
                <a:gd name="connsiteX35" fmla="*/ 100853 w 4336168"/>
                <a:gd name="connsiteY35" fmla="*/ 3418074 h 4630833"/>
                <a:gd name="connsiteX36" fmla="*/ 184971 w 4336168"/>
                <a:gd name="connsiteY36" fmla="*/ 3684428 h 4630833"/>
                <a:gd name="connsiteX37" fmla="*/ 210836 w 4336168"/>
                <a:gd name="connsiteY37" fmla="*/ 3749462 h 4630833"/>
                <a:gd name="connsiteX38" fmla="*/ 238440 w 4336168"/>
                <a:gd name="connsiteY38" fmla="*/ 3813783 h 4630833"/>
                <a:gd name="connsiteX39" fmla="*/ 252894 w 4336168"/>
                <a:gd name="connsiteY39" fmla="*/ 3845688 h 4630833"/>
                <a:gd name="connsiteX40" fmla="*/ 268109 w 4336168"/>
                <a:gd name="connsiteY40" fmla="*/ 3877287 h 4630833"/>
                <a:gd name="connsiteX41" fmla="*/ 299409 w 4336168"/>
                <a:gd name="connsiteY41" fmla="*/ 3939978 h 4630833"/>
                <a:gd name="connsiteX42" fmla="*/ 440689 w 4336168"/>
                <a:gd name="connsiteY42" fmla="*/ 4182378 h 4630833"/>
                <a:gd name="connsiteX43" fmla="*/ 606640 w 4336168"/>
                <a:gd name="connsiteY43" fmla="*/ 4409488 h 4630833"/>
                <a:gd name="connsiteX44" fmla="*/ 792425 w 4336168"/>
                <a:gd name="connsiteY44" fmla="*/ 4621205 h 4630833"/>
                <a:gd name="connsiteX45" fmla="*/ 802442 w 4336168"/>
                <a:gd name="connsiteY45" fmla="*/ 4630833 h 4630833"/>
                <a:gd name="connsiteX46" fmla="*/ 592561 w 4336168"/>
                <a:gd name="connsiteY46" fmla="*/ 4630833 h 4630833"/>
                <a:gd name="connsiteX47" fmla="*/ 489377 w 4336168"/>
                <a:gd name="connsiteY47" fmla="*/ 4483185 h 4630833"/>
                <a:gd name="connsiteX48" fmla="*/ 344944 w 4336168"/>
                <a:gd name="connsiteY48" fmla="*/ 4231611 h 4630833"/>
                <a:gd name="connsiteX49" fmla="*/ 224311 w 4336168"/>
                <a:gd name="connsiteY49" fmla="*/ 3970456 h 4630833"/>
                <a:gd name="connsiteX50" fmla="*/ 0 w 4336168"/>
                <a:gd name="connsiteY50" fmla="*/ 2866202 h 4630833"/>
                <a:gd name="connsiteX51" fmla="*/ 25105 w 4336168"/>
                <a:gd name="connsiteY51" fmla="*/ 2584351 h 4630833"/>
                <a:gd name="connsiteX52" fmla="*/ 105200 w 4336168"/>
                <a:gd name="connsiteY52" fmla="*/ 2310863 h 4630833"/>
                <a:gd name="connsiteX53" fmla="*/ 232245 w 4336168"/>
                <a:gd name="connsiteY53" fmla="*/ 2053172 h 4630833"/>
                <a:gd name="connsiteX54" fmla="*/ 307667 w 4336168"/>
                <a:gd name="connsiteY54" fmla="*/ 1930341 h 4630833"/>
                <a:gd name="connsiteX55" fmla="*/ 386893 w 4336168"/>
                <a:gd name="connsiteY55" fmla="*/ 1810161 h 4630833"/>
                <a:gd name="connsiteX56" fmla="*/ 548823 w 4336168"/>
                <a:gd name="connsiteY56" fmla="*/ 1573876 h 4630833"/>
                <a:gd name="connsiteX57" fmla="*/ 626419 w 4336168"/>
                <a:gd name="connsiteY57" fmla="*/ 1455224 h 4630833"/>
                <a:gd name="connsiteX58" fmla="*/ 701081 w 4336168"/>
                <a:gd name="connsiteY58" fmla="*/ 1334534 h 4630833"/>
                <a:gd name="connsiteX59" fmla="*/ 861162 w 4336168"/>
                <a:gd name="connsiteY59" fmla="*/ 1091320 h 4630833"/>
                <a:gd name="connsiteX60" fmla="*/ 1042329 w 4336168"/>
                <a:gd name="connsiteY60" fmla="*/ 858093 h 4630833"/>
                <a:gd name="connsiteX61" fmla="*/ 1487799 w 4336168"/>
                <a:gd name="connsiteY61" fmla="*/ 446686 h 4630833"/>
                <a:gd name="connsiteX62" fmla="*/ 1754060 w 4336168"/>
                <a:gd name="connsiteY62" fmla="*/ 283388 h 4630833"/>
                <a:gd name="connsiteX63" fmla="*/ 2044121 w 4336168"/>
                <a:gd name="connsiteY63" fmla="*/ 157906 h 4630833"/>
                <a:gd name="connsiteX64" fmla="*/ 2349287 w 4336168"/>
                <a:gd name="connsiteY64" fmla="*/ 71364 h 4630833"/>
                <a:gd name="connsiteX65" fmla="*/ 2661411 w 4336168"/>
                <a:gd name="connsiteY65" fmla="*/ 21213 h 4630833"/>
                <a:gd name="connsiteX66" fmla="*/ 2818124 w 4336168"/>
                <a:gd name="connsiteY66" fmla="*/ 7146 h 4630833"/>
                <a:gd name="connsiteX67" fmla="*/ 2974728 w 4336168"/>
                <a:gd name="connsiteY67" fmla="*/ 1029 h 4630833"/>
                <a:gd name="connsiteX68" fmla="*/ 3053738 w 4336168"/>
                <a:gd name="connsiteY68" fmla="*/ 111 h 4630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336168" h="4630833">
                  <a:moveTo>
                    <a:pt x="3053738" y="111"/>
                  </a:moveTo>
                  <a:lnTo>
                    <a:pt x="3093948" y="316"/>
                  </a:lnTo>
                  <a:lnTo>
                    <a:pt x="3134268" y="1743"/>
                  </a:lnTo>
                  <a:cubicBezTo>
                    <a:pt x="3187955" y="3475"/>
                    <a:pt x="3241749" y="7756"/>
                    <a:pt x="3295438" y="13058"/>
                  </a:cubicBezTo>
                  <a:cubicBezTo>
                    <a:pt x="3510076" y="35585"/>
                    <a:pt x="3722324" y="89406"/>
                    <a:pt x="3918813" y="169935"/>
                  </a:cubicBezTo>
                  <a:cubicBezTo>
                    <a:pt x="4017384" y="209689"/>
                    <a:pt x="4111933" y="255763"/>
                    <a:pt x="4203331" y="305405"/>
                  </a:cubicBezTo>
                  <a:lnTo>
                    <a:pt x="4336168" y="386579"/>
                  </a:lnTo>
                  <a:lnTo>
                    <a:pt x="4336168" y="772673"/>
                  </a:lnTo>
                  <a:lnTo>
                    <a:pt x="4270820" y="728127"/>
                  </a:lnTo>
                  <a:cubicBezTo>
                    <a:pt x="4191920" y="677771"/>
                    <a:pt x="4111825" y="630168"/>
                    <a:pt x="4030208" y="587253"/>
                  </a:cubicBezTo>
                  <a:cubicBezTo>
                    <a:pt x="3948699" y="544136"/>
                    <a:pt x="3865886" y="504687"/>
                    <a:pt x="3781010" y="471455"/>
                  </a:cubicBezTo>
                  <a:cubicBezTo>
                    <a:pt x="3611688" y="404384"/>
                    <a:pt x="3435522" y="358818"/>
                    <a:pt x="3254466" y="338024"/>
                  </a:cubicBezTo>
                  <a:cubicBezTo>
                    <a:pt x="3209255" y="333029"/>
                    <a:pt x="3163720" y="328748"/>
                    <a:pt x="3117966" y="326812"/>
                  </a:cubicBezTo>
                  <a:lnTo>
                    <a:pt x="3083625" y="325179"/>
                  </a:lnTo>
                  <a:lnTo>
                    <a:pt x="3049173" y="324366"/>
                  </a:lnTo>
                  <a:cubicBezTo>
                    <a:pt x="3026568" y="323447"/>
                    <a:pt x="3002550" y="323855"/>
                    <a:pt x="2978858" y="323855"/>
                  </a:cubicBezTo>
                  <a:cubicBezTo>
                    <a:pt x="2883983" y="323956"/>
                    <a:pt x="2789434" y="327423"/>
                    <a:pt x="2695862" y="335373"/>
                  </a:cubicBezTo>
                  <a:cubicBezTo>
                    <a:pt x="2602290" y="343223"/>
                    <a:pt x="2509371" y="354945"/>
                    <a:pt x="2417972" y="372070"/>
                  </a:cubicBezTo>
                  <a:cubicBezTo>
                    <a:pt x="2326683" y="389500"/>
                    <a:pt x="2236697" y="411009"/>
                    <a:pt x="2148451" y="437613"/>
                  </a:cubicBezTo>
                  <a:cubicBezTo>
                    <a:pt x="2060204" y="464116"/>
                    <a:pt x="1973588" y="495411"/>
                    <a:pt x="1889690" y="532515"/>
                  </a:cubicBezTo>
                  <a:cubicBezTo>
                    <a:pt x="1805247" y="568599"/>
                    <a:pt x="1723848" y="611411"/>
                    <a:pt x="1644512" y="658098"/>
                  </a:cubicBezTo>
                  <a:cubicBezTo>
                    <a:pt x="1486169" y="751979"/>
                    <a:pt x="1338149" y="865229"/>
                    <a:pt x="1200999" y="992137"/>
                  </a:cubicBezTo>
                  <a:cubicBezTo>
                    <a:pt x="1132531" y="1055744"/>
                    <a:pt x="1066782" y="1122715"/>
                    <a:pt x="1003531" y="1192234"/>
                  </a:cubicBezTo>
                  <a:cubicBezTo>
                    <a:pt x="971688" y="1226790"/>
                    <a:pt x="941150" y="1262568"/>
                    <a:pt x="910394" y="1298347"/>
                  </a:cubicBezTo>
                  <a:cubicBezTo>
                    <a:pt x="880507" y="1334738"/>
                    <a:pt x="850187" y="1370925"/>
                    <a:pt x="821278" y="1408233"/>
                  </a:cubicBezTo>
                  <a:cubicBezTo>
                    <a:pt x="792152" y="1444624"/>
                    <a:pt x="762266" y="1484480"/>
                    <a:pt x="732162" y="1521993"/>
                  </a:cubicBezTo>
                  <a:cubicBezTo>
                    <a:pt x="701950" y="1559810"/>
                    <a:pt x="671302" y="1597219"/>
                    <a:pt x="640548" y="1634323"/>
                  </a:cubicBezTo>
                  <a:cubicBezTo>
                    <a:pt x="579362" y="1708838"/>
                    <a:pt x="516980" y="1781618"/>
                    <a:pt x="457317" y="1855930"/>
                  </a:cubicBezTo>
                  <a:cubicBezTo>
                    <a:pt x="427540" y="1893033"/>
                    <a:pt x="397870" y="1930239"/>
                    <a:pt x="369288" y="1967955"/>
                  </a:cubicBezTo>
                  <a:cubicBezTo>
                    <a:pt x="341141" y="2005976"/>
                    <a:pt x="313211" y="2044100"/>
                    <a:pt x="287128" y="2083243"/>
                  </a:cubicBezTo>
                  <a:cubicBezTo>
                    <a:pt x="260936" y="2122284"/>
                    <a:pt x="235506" y="2161835"/>
                    <a:pt x="212683" y="2202607"/>
                  </a:cubicBezTo>
                  <a:cubicBezTo>
                    <a:pt x="200728" y="2222791"/>
                    <a:pt x="190187" y="2243586"/>
                    <a:pt x="179101" y="2264177"/>
                  </a:cubicBezTo>
                  <a:cubicBezTo>
                    <a:pt x="168886" y="2285072"/>
                    <a:pt x="158127" y="2305867"/>
                    <a:pt x="148890" y="2327172"/>
                  </a:cubicBezTo>
                  <a:cubicBezTo>
                    <a:pt x="109982" y="2411777"/>
                    <a:pt x="81183" y="2500256"/>
                    <a:pt x="61295" y="2590672"/>
                  </a:cubicBezTo>
                  <a:cubicBezTo>
                    <a:pt x="42386" y="2681292"/>
                    <a:pt x="33147" y="2773643"/>
                    <a:pt x="32604" y="2866202"/>
                  </a:cubicBezTo>
                  <a:cubicBezTo>
                    <a:pt x="32495" y="3051925"/>
                    <a:pt x="55643" y="3237650"/>
                    <a:pt x="100853" y="3418074"/>
                  </a:cubicBezTo>
                  <a:cubicBezTo>
                    <a:pt x="123133" y="3508490"/>
                    <a:pt x="151498" y="3597377"/>
                    <a:pt x="184971" y="3684428"/>
                  </a:cubicBezTo>
                  <a:cubicBezTo>
                    <a:pt x="192796" y="3706344"/>
                    <a:pt x="202250" y="3727751"/>
                    <a:pt x="210836" y="3749462"/>
                  </a:cubicBezTo>
                  <a:cubicBezTo>
                    <a:pt x="219421" y="3771175"/>
                    <a:pt x="228985" y="3792479"/>
                    <a:pt x="238440" y="3813783"/>
                  </a:cubicBezTo>
                  <a:lnTo>
                    <a:pt x="252894" y="3845688"/>
                  </a:lnTo>
                  <a:lnTo>
                    <a:pt x="268109" y="3877287"/>
                  </a:lnTo>
                  <a:cubicBezTo>
                    <a:pt x="278215" y="3898287"/>
                    <a:pt x="288432" y="3919284"/>
                    <a:pt x="299409" y="3939978"/>
                  </a:cubicBezTo>
                  <a:cubicBezTo>
                    <a:pt x="341792" y="4023258"/>
                    <a:pt x="389828" y="4103787"/>
                    <a:pt x="440689" y="4182378"/>
                  </a:cubicBezTo>
                  <a:cubicBezTo>
                    <a:pt x="492420" y="4260561"/>
                    <a:pt x="547953" y="4336299"/>
                    <a:pt x="606640" y="4409488"/>
                  </a:cubicBezTo>
                  <a:cubicBezTo>
                    <a:pt x="665381" y="4482677"/>
                    <a:pt x="727435" y="4553292"/>
                    <a:pt x="792425" y="4621205"/>
                  </a:cubicBezTo>
                  <a:lnTo>
                    <a:pt x="802442" y="4630833"/>
                  </a:lnTo>
                  <a:lnTo>
                    <a:pt x="592561" y="4630833"/>
                  </a:lnTo>
                  <a:lnTo>
                    <a:pt x="489377" y="4483185"/>
                  </a:lnTo>
                  <a:cubicBezTo>
                    <a:pt x="437212" y="4401230"/>
                    <a:pt x="388850" y="4317339"/>
                    <a:pt x="344944" y="4231611"/>
                  </a:cubicBezTo>
                  <a:cubicBezTo>
                    <a:pt x="300386" y="4146191"/>
                    <a:pt x="260828" y="4058731"/>
                    <a:pt x="224311" y="3970456"/>
                  </a:cubicBezTo>
                  <a:cubicBezTo>
                    <a:pt x="78901" y="3617049"/>
                    <a:pt x="1413" y="3242136"/>
                    <a:pt x="0" y="2866202"/>
                  </a:cubicBezTo>
                  <a:cubicBezTo>
                    <a:pt x="0" y="2771912"/>
                    <a:pt x="8043" y="2677417"/>
                    <a:pt x="25105" y="2584351"/>
                  </a:cubicBezTo>
                  <a:cubicBezTo>
                    <a:pt x="42928" y="2491285"/>
                    <a:pt x="69446" y="2399444"/>
                    <a:pt x="105200" y="2310863"/>
                  </a:cubicBezTo>
                  <a:cubicBezTo>
                    <a:pt x="140304" y="2221974"/>
                    <a:pt x="184318" y="2136351"/>
                    <a:pt x="232245" y="2053172"/>
                  </a:cubicBezTo>
                  <a:cubicBezTo>
                    <a:pt x="256154" y="2011379"/>
                    <a:pt x="281802" y="1970810"/>
                    <a:pt x="307667" y="1930341"/>
                  </a:cubicBezTo>
                  <a:cubicBezTo>
                    <a:pt x="333533" y="1889873"/>
                    <a:pt x="360049" y="1849915"/>
                    <a:pt x="386893" y="1810161"/>
                  </a:cubicBezTo>
                  <a:lnTo>
                    <a:pt x="548823" y="1573876"/>
                  </a:lnTo>
                  <a:cubicBezTo>
                    <a:pt x="575341" y="1534529"/>
                    <a:pt x="601098" y="1494877"/>
                    <a:pt x="626419" y="1455224"/>
                  </a:cubicBezTo>
                  <a:cubicBezTo>
                    <a:pt x="651959" y="1415266"/>
                    <a:pt x="675434" y="1376225"/>
                    <a:pt x="701081" y="1334534"/>
                  </a:cubicBezTo>
                  <a:cubicBezTo>
                    <a:pt x="751290" y="1252070"/>
                    <a:pt x="804324" y="1170828"/>
                    <a:pt x="861162" y="1091320"/>
                  </a:cubicBezTo>
                  <a:cubicBezTo>
                    <a:pt x="917894" y="1011810"/>
                    <a:pt x="977884" y="933729"/>
                    <a:pt x="1042329" y="858093"/>
                  </a:cubicBezTo>
                  <a:cubicBezTo>
                    <a:pt x="1171765" y="707536"/>
                    <a:pt x="1319348" y="566764"/>
                    <a:pt x="1487799" y="446686"/>
                  </a:cubicBezTo>
                  <a:cubicBezTo>
                    <a:pt x="1571699" y="386340"/>
                    <a:pt x="1661031" y="332010"/>
                    <a:pt x="1754060" y="283388"/>
                  </a:cubicBezTo>
                  <a:cubicBezTo>
                    <a:pt x="1847414" y="235478"/>
                    <a:pt x="1944463" y="193278"/>
                    <a:pt x="2044121" y="157906"/>
                  </a:cubicBezTo>
                  <a:cubicBezTo>
                    <a:pt x="2143778" y="122638"/>
                    <a:pt x="2245936" y="93789"/>
                    <a:pt x="2349287" y="71364"/>
                  </a:cubicBezTo>
                  <a:cubicBezTo>
                    <a:pt x="2452641" y="48939"/>
                    <a:pt x="2556971" y="32935"/>
                    <a:pt x="2661411" y="21213"/>
                  </a:cubicBezTo>
                  <a:cubicBezTo>
                    <a:pt x="2713576" y="14994"/>
                    <a:pt x="2765850" y="11222"/>
                    <a:pt x="2818124" y="7146"/>
                  </a:cubicBezTo>
                  <a:cubicBezTo>
                    <a:pt x="2870290" y="4596"/>
                    <a:pt x="2922672" y="1640"/>
                    <a:pt x="2974728" y="1029"/>
                  </a:cubicBezTo>
                  <a:cubicBezTo>
                    <a:pt x="3000811" y="519"/>
                    <a:pt x="3026568" y="-296"/>
                    <a:pt x="3053738" y="11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786ABD8-AB9F-46F2-A7D9-36F1F7338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112326" y="0"/>
            <a:ext cx="4683941" cy="3456291"/>
            <a:chOff x="4345582" y="0"/>
            <a:chExt cx="5069918" cy="3741104"/>
          </a:xfrm>
          <a:solidFill>
            <a:schemeClr val="accent5">
              <a:alpha val="5000"/>
            </a:schemeClr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B26E49F-E19A-487B-A8A4-A26128CFD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45582" y="1"/>
              <a:ext cx="5069918" cy="3741103"/>
            </a:xfrm>
            <a:custGeom>
              <a:avLst/>
              <a:gdLst>
                <a:gd name="connsiteX0" fmla="*/ 475344 w 5069918"/>
                <a:gd name="connsiteY0" fmla="*/ 0 h 3741103"/>
                <a:gd name="connsiteX1" fmla="*/ 643707 w 5069918"/>
                <a:gd name="connsiteY1" fmla="*/ 0 h 3741103"/>
                <a:gd name="connsiteX2" fmla="*/ 635672 w 5069918"/>
                <a:gd name="connsiteY2" fmla="*/ 7778 h 3741103"/>
                <a:gd name="connsiteX3" fmla="*/ 486638 w 5069918"/>
                <a:gd name="connsiteY3" fmla="*/ 178818 h 3741103"/>
                <a:gd name="connsiteX4" fmla="*/ 353514 w 5069918"/>
                <a:gd name="connsiteY4" fmla="*/ 362293 h 3741103"/>
                <a:gd name="connsiteX5" fmla="*/ 240181 w 5069918"/>
                <a:gd name="connsiteY5" fmla="*/ 558120 h 3741103"/>
                <a:gd name="connsiteX6" fmla="*/ 215073 w 5069918"/>
                <a:gd name="connsiteY6" fmla="*/ 608766 h 3741103"/>
                <a:gd name="connsiteX7" fmla="*/ 202868 w 5069918"/>
                <a:gd name="connsiteY7" fmla="*/ 634294 h 3741103"/>
                <a:gd name="connsiteX8" fmla="*/ 191273 w 5069918"/>
                <a:gd name="connsiteY8" fmla="*/ 660069 h 3741103"/>
                <a:gd name="connsiteX9" fmla="*/ 169129 w 5069918"/>
                <a:gd name="connsiteY9" fmla="*/ 712032 h 3741103"/>
                <a:gd name="connsiteX10" fmla="*/ 148381 w 5069918"/>
                <a:gd name="connsiteY10" fmla="*/ 764571 h 3741103"/>
                <a:gd name="connsiteX11" fmla="*/ 80903 w 5069918"/>
                <a:gd name="connsiteY11" fmla="*/ 979750 h 3741103"/>
                <a:gd name="connsiteX12" fmla="*/ 26154 w 5069918"/>
                <a:gd name="connsiteY12" fmla="*/ 1425590 h 3741103"/>
                <a:gd name="connsiteX13" fmla="*/ 49170 w 5069918"/>
                <a:gd name="connsiteY13" fmla="*/ 1648182 h 3741103"/>
                <a:gd name="connsiteX14" fmla="*/ 119437 w 5069918"/>
                <a:gd name="connsiteY14" fmla="*/ 1861055 h 3741103"/>
                <a:gd name="connsiteX15" fmla="*/ 143672 w 5069918"/>
                <a:gd name="connsiteY15" fmla="*/ 1911947 h 3741103"/>
                <a:gd name="connsiteX16" fmla="*/ 170611 w 5069918"/>
                <a:gd name="connsiteY16" fmla="*/ 1961687 h 3741103"/>
                <a:gd name="connsiteX17" fmla="*/ 230330 w 5069918"/>
                <a:gd name="connsiteY17" fmla="*/ 2058118 h 3741103"/>
                <a:gd name="connsiteX18" fmla="*/ 296237 w 5069918"/>
                <a:gd name="connsiteY18" fmla="*/ 2151255 h 3741103"/>
                <a:gd name="connsiteX19" fmla="*/ 366853 w 5069918"/>
                <a:gd name="connsiteY19" fmla="*/ 2241757 h 3741103"/>
                <a:gd name="connsiteX20" fmla="*/ 513838 w 5069918"/>
                <a:gd name="connsiteY20" fmla="*/ 2420786 h 3741103"/>
                <a:gd name="connsiteX21" fmla="*/ 587330 w 5069918"/>
                <a:gd name="connsiteY21" fmla="*/ 2511534 h 3741103"/>
                <a:gd name="connsiteX22" fmla="*/ 658817 w 5069918"/>
                <a:gd name="connsiteY22" fmla="*/ 2603437 h 3741103"/>
                <a:gd name="connsiteX23" fmla="*/ 730305 w 5069918"/>
                <a:gd name="connsiteY23" fmla="*/ 2692210 h 3741103"/>
                <a:gd name="connsiteX24" fmla="*/ 805018 w 5069918"/>
                <a:gd name="connsiteY24" fmla="*/ 2777936 h 3741103"/>
                <a:gd name="connsiteX25" fmla="*/ 963424 w 5069918"/>
                <a:gd name="connsiteY25" fmla="*/ 2939588 h 3741103"/>
                <a:gd name="connsiteX26" fmla="*/ 1319204 w 5069918"/>
                <a:gd name="connsiteY26" fmla="*/ 3209447 h 3741103"/>
                <a:gd name="connsiteX27" fmla="*/ 1515882 w 5069918"/>
                <a:gd name="connsiteY27" fmla="*/ 3310902 h 3741103"/>
                <a:gd name="connsiteX28" fmla="*/ 1723456 w 5069918"/>
                <a:gd name="connsiteY28" fmla="*/ 3387570 h 3741103"/>
                <a:gd name="connsiteX29" fmla="*/ 1939662 w 5069918"/>
                <a:gd name="connsiteY29" fmla="*/ 3440520 h 3741103"/>
                <a:gd name="connsiteX30" fmla="*/ 2162581 w 5069918"/>
                <a:gd name="connsiteY30" fmla="*/ 3470167 h 3741103"/>
                <a:gd name="connsiteX31" fmla="*/ 2389597 w 5069918"/>
                <a:gd name="connsiteY31" fmla="*/ 3479472 h 3741103"/>
                <a:gd name="connsiteX32" fmla="*/ 2446002 w 5069918"/>
                <a:gd name="connsiteY32" fmla="*/ 3479059 h 3741103"/>
                <a:gd name="connsiteX33" fmla="*/ 2473639 w 5069918"/>
                <a:gd name="connsiteY33" fmla="*/ 3478402 h 3741103"/>
                <a:gd name="connsiteX34" fmla="*/ 2501187 w 5069918"/>
                <a:gd name="connsiteY34" fmla="*/ 3477083 h 3741103"/>
                <a:gd name="connsiteX35" fmla="*/ 2610685 w 5069918"/>
                <a:gd name="connsiteY35" fmla="*/ 3468025 h 3741103"/>
                <a:gd name="connsiteX36" fmla="*/ 3033071 w 5069918"/>
                <a:gd name="connsiteY36" fmla="*/ 3360230 h 3741103"/>
                <a:gd name="connsiteX37" fmla="*/ 3232974 w 5069918"/>
                <a:gd name="connsiteY37" fmla="*/ 3266681 h 3741103"/>
                <a:gd name="connsiteX38" fmla="*/ 3425990 w 5069918"/>
                <a:gd name="connsiteY38" fmla="*/ 3152873 h 3741103"/>
                <a:gd name="connsiteX39" fmla="*/ 3613601 w 5069918"/>
                <a:gd name="connsiteY39" fmla="*/ 3024078 h 3741103"/>
                <a:gd name="connsiteX40" fmla="*/ 3706185 w 5069918"/>
                <a:gd name="connsiteY40" fmla="*/ 2955893 h 3741103"/>
                <a:gd name="connsiteX41" fmla="*/ 3799729 w 5069918"/>
                <a:gd name="connsiteY41" fmla="*/ 2885155 h 3741103"/>
                <a:gd name="connsiteX42" fmla="*/ 4175561 w 5069918"/>
                <a:gd name="connsiteY42" fmla="*/ 2606072 h 3741103"/>
                <a:gd name="connsiteX43" fmla="*/ 4517132 w 5069918"/>
                <a:gd name="connsiteY43" fmla="*/ 2312331 h 3741103"/>
                <a:gd name="connsiteX44" fmla="*/ 4659758 w 5069918"/>
                <a:gd name="connsiteY44" fmla="*/ 2148703 h 3741103"/>
                <a:gd name="connsiteX45" fmla="*/ 4773178 w 5069918"/>
                <a:gd name="connsiteY45" fmla="*/ 1969674 h 3741103"/>
                <a:gd name="connsiteX46" fmla="*/ 4892092 w 5069918"/>
                <a:gd name="connsiteY46" fmla="*/ 1567562 h 3741103"/>
                <a:gd name="connsiteX47" fmla="*/ 4898804 w 5069918"/>
                <a:gd name="connsiteY47" fmla="*/ 1460754 h 3741103"/>
                <a:gd name="connsiteX48" fmla="*/ 4899153 w 5069918"/>
                <a:gd name="connsiteY48" fmla="*/ 1406239 h 3741103"/>
                <a:gd name="connsiteX49" fmla="*/ 4898456 w 5069918"/>
                <a:gd name="connsiteY49" fmla="*/ 1350735 h 3741103"/>
                <a:gd name="connsiteX50" fmla="*/ 4886774 w 5069918"/>
                <a:gd name="connsiteY50" fmla="*/ 1128886 h 3741103"/>
                <a:gd name="connsiteX51" fmla="*/ 4815896 w 5069918"/>
                <a:gd name="connsiteY51" fmla="*/ 689221 h 3741103"/>
                <a:gd name="connsiteX52" fmla="*/ 4673183 w 5069918"/>
                <a:gd name="connsiteY52" fmla="*/ 264874 h 3741103"/>
                <a:gd name="connsiteX53" fmla="*/ 4625496 w 5069918"/>
                <a:gd name="connsiteY53" fmla="*/ 162925 h 3741103"/>
                <a:gd name="connsiteX54" fmla="*/ 4572490 w 5069918"/>
                <a:gd name="connsiteY54" fmla="*/ 63364 h 3741103"/>
                <a:gd name="connsiteX55" fmla="*/ 4532299 w 5069918"/>
                <a:gd name="connsiteY55" fmla="*/ 0 h 3741103"/>
                <a:gd name="connsiteX56" fmla="*/ 4626680 w 5069918"/>
                <a:gd name="connsiteY56" fmla="*/ 0 h 3741103"/>
                <a:gd name="connsiteX57" fmla="*/ 4643978 w 5069918"/>
                <a:gd name="connsiteY57" fmla="*/ 26636 h 3741103"/>
                <a:gd name="connsiteX58" fmla="*/ 4700644 w 5069918"/>
                <a:gd name="connsiteY58" fmla="*/ 128338 h 3741103"/>
                <a:gd name="connsiteX59" fmla="*/ 4753214 w 5069918"/>
                <a:gd name="connsiteY59" fmla="*/ 232016 h 3741103"/>
                <a:gd name="connsiteX60" fmla="*/ 4921297 w 5069918"/>
                <a:gd name="connsiteY60" fmla="*/ 663363 h 3741103"/>
                <a:gd name="connsiteX61" fmla="*/ 5027482 w 5069918"/>
                <a:gd name="connsiteY61" fmla="*/ 1112991 h 3741103"/>
                <a:gd name="connsiteX62" fmla="*/ 5058082 w 5069918"/>
                <a:gd name="connsiteY62" fmla="*/ 1342088 h 3741103"/>
                <a:gd name="connsiteX63" fmla="*/ 5063486 w 5069918"/>
                <a:gd name="connsiteY63" fmla="*/ 1399651 h 3741103"/>
                <a:gd name="connsiteX64" fmla="*/ 5067846 w 5069918"/>
                <a:gd name="connsiteY64" fmla="*/ 1458284 h 3741103"/>
                <a:gd name="connsiteX65" fmla="*/ 5069414 w 5069918"/>
                <a:gd name="connsiteY65" fmla="*/ 1577772 h 3741103"/>
                <a:gd name="connsiteX66" fmla="*/ 5040732 w 5069918"/>
                <a:gd name="connsiteY66" fmla="*/ 1817822 h 3741103"/>
                <a:gd name="connsiteX67" fmla="*/ 4964102 w 5069918"/>
                <a:gd name="connsiteY67" fmla="*/ 2050871 h 3741103"/>
                <a:gd name="connsiteX68" fmla="*/ 4689486 w 5069918"/>
                <a:gd name="connsiteY68" fmla="*/ 2458008 h 3741103"/>
                <a:gd name="connsiteX69" fmla="*/ 4333792 w 5069918"/>
                <a:gd name="connsiteY69" fmla="*/ 2784606 h 3741103"/>
                <a:gd name="connsiteX70" fmla="*/ 3965197 w 5069918"/>
                <a:gd name="connsiteY70" fmla="*/ 3076041 h 3741103"/>
                <a:gd name="connsiteX71" fmla="*/ 3873745 w 5069918"/>
                <a:gd name="connsiteY71" fmla="*/ 3149167 h 3741103"/>
                <a:gd name="connsiteX72" fmla="*/ 3779416 w 5069918"/>
                <a:gd name="connsiteY72" fmla="*/ 3222705 h 3741103"/>
                <a:gd name="connsiteX73" fmla="*/ 3582739 w 5069918"/>
                <a:gd name="connsiteY73" fmla="*/ 3364594 h 3741103"/>
                <a:gd name="connsiteX74" fmla="*/ 3371851 w 5069918"/>
                <a:gd name="connsiteY74" fmla="*/ 3494377 h 3741103"/>
                <a:gd name="connsiteX75" fmla="*/ 3143615 w 5069918"/>
                <a:gd name="connsiteY75" fmla="*/ 3603819 h 3741103"/>
                <a:gd name="connsiteX76" fmla="*/ 2643552 w 5069918"/>
                <a:gd name="connsiteY76" fmla="*/ 3730555 h 3741103"/>
                <a:gd name="connsiteX77" fmla="*/ 2514264 w 5069918"/>
                <a:gd name="connsiteY77" fmla="*/ 3739696 h 3741103"/>
                <a:gd name="connsiteX78" fmla="*/ 2481920 w 5069918"/>
                <a:gd name="connsiteY78" fmla="*/ 3740849 h 3741103"/>
                <a:gd name="connsiteX79" fmla="*/ 2449664 w 5069918"/>
                <a:gd name="connsiteY79" fmla="*/ 3741014 h 3741103"/>
                <a:gd name="connsiteX80" fmla="*/ 2386284 w 5069918"/>
                <a:gd name="connsiteY80" fmla="*/ 3740273 h 3741103"/>
                <a:gd name="connsiteX81" fmla="*/ 2260658 w 5069918"/>
                <a:gd name="connsiteY81" fmla="*/ 3735331 h 3741103"/>
                <a:gd name="connsiteX82" fmla="*/ 2134945 w 5069918"/>
                <a:gd name="connsiteY82" fmla="*/ 3723967 h 3741103"/>
                <a:gd name="connsiteX83" fmla="*/ 1884564 w 5069918"/>
                <a:gd name="connsiteY83" fmla="*/ 3683451 h 3741103"/>
                <a:gd name="connsiteX84" fmla="*/ 1639764 w 5069918"/>
                <a:gd name="connsiteY84" fmla="*/ 3613537 h 3741103"/>
                <a:gd name="connsiteX85" fmla="*/ 1407081 w 5069918"/>
                <a:gd name="connsiteY85" fmla="*/ 3512164 h 3741103"/>
                <a:gd name="connsiteX86" fmla="*/ 1193491 w 5069918"/>
                <a:gd name="connsiteY86" fmla="*/ 3380240 h 3741103"/>
                <a:gd name="connsiteX87" fmla="*/ 836141 w 5069918"/>
                <a:gd name="connsiteY87" fmla="*/ 3047878 h 3741103"/>
                <a:gd name="connsiteX88" fmla="*/ 690812 w 5069918"/>
                <a:gd name="connsiteY88" fmla="*/ 2859461 h 3741103"/>
                <a:gd name="connsiteX89" fmla="*/ 562397 w 5069918"/>
                <a:gd name="connsiteY89" fmla="*/ 2662976 h 3741103"/>
                <a:gd name="connsiteX90" fmla="*/ 502504 w 5069918"/>
                <a:gd name="connsiteY90" fmla="*/ 2565474 h 3741103"/>
                <a:gd name="connsiteX91" fmla="*/ 440258 w 5069918"/>
                <a:gd name="connsiteY91" fmla="*/ 2469619 h 3741103"/>
                <a:gd name="connsiteX92" fmla="*/ 310360 w 5069918"/>
                <a:gd name="connsiteY92" fmla="*/ 2278732 h 3741103"/>
                <a:gd name="connsiteX93" fmla="*/ 246806 w 5069918"/>
                <a:gd name="connsiteY93" fmla="*/ 2181642 h 3741103"/>
                <a:gd name="connsiteX94" fmla="*/ 186303 w 5069918"/>
                <a:gd name="connsiteY94" fmla="*/ 2082411 h 3741103"/>
                <a:gd name="connsiteX95" fmla="*/ 84390 w 5069918"/>
                <a:gd name="connsiteY95" fmla="*/ 1874231 h 3741103"/>
                <a:gd name="connsiteX96" fmla="*/ 20139 w 5069918"/>
                <a:gd name="connsiteY96" fmla="*/ 1653288 h 3741103"/>
                <a:gd name="connsiteX97" fmla="*/ 0 w 5069918"/>
                <a:gd name="connsiteY97" fmla="*/ 1425590 h 3741103"/>
                <a:gd name="connsiteX98" fmla="*/ 179939 w 5069918"/>
                <a:gd name="connsiteY98" fmla="*/ 533498 h 3741103"/>
                <a:gd name="connsiteX99" fmla="*/ 276709 w 5069918"/>
                <a:gd name="connsiteY99" fmla="*/ 322519 h 3741103"/>
                <a:gd name="connsiteX100" fmla="*/ 392571 w 5069918"/>
                <a:gd name="connsiteY100" fmla="*/ 119280 h 3741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5069918" h="3741103">
                  <a:moveTo>
                    <a:pt x="475344" y="0"/>
                  </a:moveTo>
                  <a:lnTo>
                    <a:pt x="643707" y="0"/>
                  </a:lnTo>
                  <a:lnTo>
                    <a:pt x="635672" y="7778"/>
                  </a:lnTo>
                  <a:cubicBezTo>
                    <a:pt x="583538" y="62643"/>
                    <a:pt x="533759" y="119691"/>
                    <a:pt x="486638" y="178818"/>
                  </a:cubicBezTo>
                  <a:cubicBezTo>
                    <a:pt x="439560" y="237945"/>
                    <a:pt x="395012" y="299131"/>
                    <a:pt x="353514" y="362293"/>
                  </a:cubicBezTo>
                  <a:cubicBezTo>
                    <a:pt x="312714" y="425784"/>
                    <a:pt x="274180" y="490841"/>
                    <a:pt x="240181" y="558120"/>
                  </a:cubicBezTo>
                  <a:cubicBezTo>
                    <a:pt x="231376" y="574838"/>
                    <a:pt x="223180" y="591801"/>
                    <a:pt x="215073" y="608766"/>
                  </a:cubicBezTo>
                  <a:lnTo>
                    <a:pt x="202868" y="634294"/>
                  </a:lnTo>
                  <a:lnTo>
                    <a:pt x="191273" y="660069"/>
                  </a:lnTo>
                  <a:cubicBezTo>
                    <a:pt x="183688" y="677280"/>
                    <a:pt x="176016" y="694491"/>
                    <a:pt x="169129" y="712032"/>
                  </a:cubicBezTo>
                  <a:cubicBezTo>
                    <a:pt x="162242" y="729572"/>
                    <a:pt x="154658" y="746866"/>
                    <a:pt x="148381" y="764571"/>
                  </a:cubicBezTo>
                  <a:cubicBezTo>
                    <a:pt x="121529" y="834897"/>
                    <a:pt x="98775" y="906706"/>
                    <a:pt x="80903" y="979750"/>
                  </a:cubicBezTo>
                  <a:cubicBezTo>
                    <a:pt x="44636" y="1125509"/>
                    <a:pt x="26067" y="1275550"/>
                    <a:pt x="26154" y="1425590"/>
                  </a:cubicBezTo>
                  <a:cubicBezTo>
                    <a:pt x="26590" y="1500365"/>
                    <a:pt x="34001" y="1574973"/>
                    <a:pt x="49170" y="1648182"/>
                  </a:cubicBezTo>
                  <a:cubicBezTo>
                    <a:pt x="65124" y="1721226"/>
                    <a:pt x="88226" y="1792705"/>
                    <a:pt x="119437" y="1861055"/>
                  </a:cubicBezTo>
                  <a:cubicBezTo>
                    <a:pt x="126847" y="1878267"/>
                    <a:pt x="135478" y="1895066"/>
                    <a:pt x="143672" y="1911947"/>
                  </a:cubicBezTo>
                  <a:cubicBezTo>
                    <a:pt x="152565" y="1928582"/>
                    <a:pt x="161021" y="1945381"/>
                    <a:pt x="170611" y="1961687"/>
                  </a:cubicBezTo>
                  <a:cubicBezTo>
                    <a:pt x="188919" y="1994626"/>
                    <a:pt x="209319" y="2026578"/>
                    <a:pt x="230330" y="2058118"/>
                  </a:cubicBezTo>
                  <a:cubicBezTo>
                    <a:pt x="251253" y="2089740"/>
                    <a:pt x="273658" y="2120539"/>
                    <a:pt x="296237" y="2151255"/>
                  </a:cubicBezTo>
                  <a:cubicBezTo>
                    <a:pt x="319165" y="2181725"/>
                    <a:pt x="342966" y="2211782"/>
                    <a:pt x="366853" y="2241757"/>
                  </a:cubicBezTo>
                  <a:cubicBezTo>
                    <a:pt x="414714" y="2301791"/>
                    <a:pt x="464756" y="2360588"/>
                    <a:pt x="513838" y="2420786"/>
                  </a:cubicBezTo>
                  <a:cubicBezTo>
                    <a:pt x="538509" y="2450761"/>
                    <a:pt x="563094" y="2480983"/>
                    <a:pt x="587330" y="2511534"/>
                  </a:cubicBezTo>
                  <a:cubicBezTo>
                    <a:pt x="611479" y="2541839"/>
                    <a:pt x="635453" y="2574038"/>
                    <a:pt x="658817" y="2603437"/>
                  </a:cubicBezTo>
                  <a:cubicBezTo>
                    <a:pt x="682008" y="2633577"/>
                    <a:pt x="706330" y="2662811"/>
                    <a:pt x="730305" y="2692210"/>
                  </a:cubicBezTo>
                  <a:cubicBezTo>
                    <a:pt x="754977" y="2721115"/>
                    <a:pt x="779474" y="2750019"/>
                    <a:pt x="805018" y="2777936"/>
                  </a:cubicBezTo>
                  <a:cubicBezTo>
                    <a:pt x="855757" y="2834098"/>
                    <a:pt x="908500" y="2888202"/>
                    <a:pt x="963424" y="2939588"/>
                  </a:cubicBezTo>
                  <a:cubicBezTo>
                    <a:pt x="1073444" y="3042113"/>
                    <a:pt x="1192183" y="3133604"/>
                    <a:pt x="1319204" y="3209447"/>
                  </a:cubicBezTo>
                  <a:cubicBezTo>
                    <a:pt x="1382846" y="3247164"/>
                    <a:pt x="1448143" y="3281751"/>
                    <a:pt x="1515882" y="3310902"/>
                  </a:cubicBezTo>
                  <a:cubicBezTo>
                    <a:pt x="1583184" y="3340877"/>
                    <a:pt x="1652666" y="3366159"/>
                    <a:pt x="1723456" y="3387570"/>
                  </a:cubicBezTo>
                  <a:cubicBezTo>
                    <a:pt x="1794246" y="3409063"/>
                    <a:pt x="1866431" y="3426439"/>
                    <a:pt x="1939662" y="3440520"/>
                  </a:cubicBezTo>
                  <a:cubicBezTo>
                    <a:pt x="2012981" y="3454355"/>
                    <a:pt x="2087519" y="3463825"/>
                    <a:pt x="2162581" y="3470167"/>
                  </a:cubicBezTo>
                  <a:cubicBezTo>
                    <a:pt x="2237643" y="3476589"/>
                    <a:pt x="2313489" y="3479390"/>
                    <a:pt x="2389597" y="3479472"/>
                  </a:cubicBezTo>
                  <a:cubicBezTo>
                    <a:pt x="2408602" y="3479472"/>
                    <a:pt x="2427869" y="3479801"/>
                    <a:pt x="2446002" y="3479059"/>
                  </a:cubicBezTo>
                  <a:lnTo>
                    <a:pt x="2473639" y="3478402"/>
                  </a:lnTo>
                  <a:lnTo>
                    <a:pt x="2501187" y="3477083"/>
                  </a:lnTo>
                  <a:cubicBezTo>
                    <a:pt x="2537890" y="3475519"/>
                    <a:pt x="2574418" y="3472060"/>
                    <a:pt x="2610685" y="3468025"/>
                  </a:cubicBezTo>
                  <a:cubicBezTo>
                    <a:pt x="2755926" y="3451226"/>
                    <a:pt x="2897244" y="3414415"/>
                    <a:pt x="3033071" y="3360230"/>
                  </a:cubicBezTo>
                  <a:cubicBezTo>
                    <a:pt x="3101158" y="3333383"/>
                    <a:pt x="3167589" y="3301514"/>
                    <a:pt x="3232974" y="3266681"/>
                  </a:cubicBezTo>
                  <a:cubicBezTo>
                    <a:pt x="3298446" y="3232011"/>
                    <a:pt x="3362697" y="3193554"/>
                    <a:pt x="3425990" y="3152873"/>
                  </a:cubicBezTo>
                  <a:cubicBezTo>
                    <a:pt x="3489282" y="3112110"/>
                    <a:pt x="3551529" y="3068712"/>
                    <a:pt x="3613601" y="3024078"/>
                  </a:cubicBezTo>
                  <a:cubicBezTo>
                    <a:pt x="3644549" y="3001762"/>
                    <a:pt x="3675411" y="2978868"/>
                    <a:pt x="3706185" y="2955893"/>
                  </a:cubicBezTo>
                  <a:lnTo>
                    <a:pt x="3799729" y="2885155"/>
                  </a:lnTo>
                  <a:cubicBezTo>
                    <a:pt x="3926402" y="2790205"/>
                    <a:pt x="4053597" y="2699374"/>
                    <a:pt x="4175561" y="2606072"/>
                  </a:cubicBezTo>
                  <a:cubicBezTo>
                    <a:pt x="4297526" y="2512852"/>
                    <a:pt x="4414084" y="2416833"/>
                    <a:pt x="4517132" y="2312331"/>
                  </a:cubicBezTo>
                  <a:cubicBezTo>
                    <a:pt x="4568480" y="2259956"/>
                    <a:pt x="4616604" y="2205689"/>
                    <a:pt x="4659758" y="2148703"/>
                  </a:cubicBezTo>
                  <a:cubicBezTo>
                    <a:pt x="4702650" y="2091634"/>
                    <a:pt x="4741184" y="2032096"/>
                    <a:pt x="4773178" y="1969674"/>
                  </a:cubicBezTo>
                  <a:cubicBezTo>
                    <a:pt x="4837865" y="1845080"/>
                    <a:pt x="4877446" y="1709038"/>
                    <a:pt x="4892092" y="1567562"/>
                  </a:cubicBezTo>
                  <a:cubicBezTo>
                    <a:pt x="4895666" y="1532233"/>
                    <a:pt x="4897845" y="1496576"/>
                    <a:pt x="4898804" y="1460754"/>
                  </a:cubicBezTo>
                  <a:cubicBezTo>
                    <a:pt x="4899066" y="1442884"/>
                    <a:pt x="4899414" y="1425015"/>
                    <a:pt x="4899153" y="1406239"/>
                  </a:cubicBezTo>
                  <a:cubicBezTo>
                    <a:pt x="4898979" y="1387711"/>
                    <a:pt x="4899066" y="1369263"/>
                    <a:pt x="4898456" y="1350735"/>
                  </a:cubicBezTo>
                  <a:cubicBezTo>
                    <a:pt x="4896974" y="1276703"/>
                    <a:pt x="4893226" y="1202753"/>
                    <a:pt x="4886774" y="1128886"/>
                  </a:cubicBezTo>
                  <a:cubicBezTo>
                    <a:pt x="4873610" y="981232"/>
                    <a:pt x="4851030" y="833991"/>
                    <a:pt x="4815896" y="689221"/>
                  </a:cubicBezTo>
                  <a:cubicBezTo>
                    <a:pt x="4780676" y="544533"/>
                    <a:pt x="4733860" y="402068"/>
                    <a:pt x="4673183" y="264874"/>
                  </a:cubicBezTo>
                  <a:cubicBezTo>
                    <a:pt x="4658101" y="230533"/>
                    <a:pt x="4642147" y="196605"/>
                    <a:pt x="4625496" y="162925"/>
                  </a:cubicBezTo>
                  <a:cubicBezTo>
                    <a:pt x="4608583" y="129326"/>
                    <a:pt x="4590885" y="96222"/>
                    <a:pt x="4572490" y="63364"/>
                  </a:cubicBezTo>
                  <a:lnTo>
                    <a:pt x="4532299" y="0"/>
                  </a:lnTo>
                  <a:lnTo>
                    <a:pt x="4626680" y="0"/>
                  </a:lnTo>
                  <a:lnTo>
                    <a:pt x="4643978" y="26636"/>
                  </a:lnTo>
                  <a:cubicBezTo>
                    <a:pt x="4663594" y="60152"/>
                    <a:pt x="4682598" y="94080"/>
                    <a:pt x="4700644" y="128338"/>
                  </a:cubicBezTo>
                  <a:cubicBezTo>
                    <a:pt x="4718866" y="162595"/>
                    <a:pt x="4736476" y="197100"/>
                    <a:pt x="4753214" y="232016"/>
                  </a:cubicBezTo>
                  <a:cubicBezTo>
                    <a:pt x="4820082" y="371681"/>
                    <a:pt x="4875964" y="515957"/>
                    <a:pt x="4921297" y="663363"/>
                  </a:cubicBezTo>
                  <a:cubicBezTo>
                    <a:pt x="4966630" y="810687"/>
                    <a:pt x="5002460" y="960975"/>
                    <a:pt x="5027482" y="1112991"/>
                  </a:cubicBezTo>
                  <a:cubicBezTo>
                    <a:pt x="5040123" y="1189000"/>
                    <a:pt x="5050323" y="1265421"/>
                    <a:pt x="5058082" y="1342088"/>
                  </a:cubicBezTo>
                  <a:cubicBezTo>
                    <a:pt x="5060261" y="1361276"/>
                    <a:pt x="5061743" y="1380464"/>
                    <a:pt x="5063486" y="1399651"/>
                  </a:cubicBezTo>
                  <a:cubicBezTo>
                    <a:pt x="5065318" y="1418591"/>
                    <a:pt x="5066625" y="1438437"/>
                    <a:pt x="5067846" y="1458284"/>
                  </a:cubicBezTo>
                  <a:cubicBezTo>
                    <a:pt x="5069851" y="1497894"/>
                    <a:pt x="5070461" y="1537751"/>
                    <a:pt x="5069414" y="1577772"/>
                  </a:cubicBezTo>
                  <a:cubicBezTo>
                    <a:pt x="5067060" y="1657734"/>
                    <a:pt x="5057820" y="1738272"/>
                    <a:pt x="5040732" y="1817822"/>
                  </a:cubicBezTo>
                  <a:cubicBezTo>
                    <a:pt x="5023123" y="1897289"/>
                    <a:pt x="4997578" y="1975686"/>
                    <a:pt x="4964102" y="2050871"/>
                  </a:cubicBezTo>
                  <a:cubicBezTo>
                    <a:pt x="4897409" y="2201736"/>
                    <a:pt x="4799942" y="2338271"/>
                    <a:pt x="4689486" y="2458008"/>
                  </a:cubicBezTo>
                  <a:cubicBezTo>
                    <a:pt x="4579116" y="2578485"/>
                    <a:pt x="4456716" y="2684139"/>
                    <a:pt x="4333792" y="2784606"/>
                  </a:cubicBezTo>
                  <a:cubicBezTo>
                    <a:pt x="4210520" y="2884908"/>
                    <a:pt x="4085853" y="2979775"/>
                    <a:pt x="3965197" y="3076041"/>
                  </a:cubicBezTo>
                  <a:lnTo>
                    <a:pt x="3873745" y="3149167"/>
                  </a:lnTo>
                  <a:cubicBezTo>
                    <a:pt x="3842621" y="3173790"/>
                    <a:pt x="3811325" y="3198413"/>
                    <a:pt x="3779416" y="3222705"/>
                  </a:cubicBezTo>
                  <a:cubicBezTo>
                    <a:pt x="3715863" y="3271374"/>
                    <a:pt x="3650652" y="3319055"/>
                    <a:pt x="3582739" y="3364594"/>
                  </a:cubicBezTo>
                  <a:cubicBezTo>
                    <a:pt x="3514913" y="3410051"/>
                    <a:pt x="3445170" y="3454190"/>
                    <a:pt x="3371851" y="3494377"/>
                  </a:cubicBezTo>
                  <a:cubicBezTo>
                    <a:pt x="3298533" y="3534481"/>
                    <a:pt x="3222687" y="3571703"/>
                    <a:pt x="3143615" y="3603819"/>
                  </a:cubicBezTo>
                  <a:cubicBezTo>
                    <a:pt x="2985994" y="3668876"/>
                    <a:pt x="2815732" y="3712356"/>
                    <a:pt x="2643552" y="3730555"/>
                  </a:cubicBezTo>
                  <a:cubicBezTo>
                    <a:pt x="2600484" y="3734838"/>
                    <a:pt x="2557331" y="3738297"/>
                    <a:pt x="2514264" y="3739696"/>
                  </a:cubicBezTo>
                  <a:lnTo>
                    <a:pt x="2481920" y="3740849"/>
                  </a:lnTo>
                  <a:lnTo>
                    <a:pt x="2449664" y="3741014"/>
                  </a:lnTo>
                  <a:cubicBezTo>
                    <a:pt x="2427869" y="3741343"/>
                    <a:pt x="2407207" y="3740685"/>
                    <a:pt x="2386284" y="3740273"/>
                  </a:cubicBezTo>
                  <a:cubicBezTo>
                    <a:pt x="2344525" y="3739779"/>
                    <a:pt x="2302505" y="3737391"/>
                    <a:pt x="2260658" y="3735331"/>
                  </a:cubicBezTo>
                  <a:cubicBezTo>
                    <a:pt x="2218725" y="3732038"/>
                    <a:pt x="2176791" y="3728991"/>
                    <a:pt x="2134945" y="3723967"/>
                  </a:cubicBezTo>
                  <a:cubicBezTo>
                    <a:pt x="2051165" y="3714497"/>
                    <a:pt x="1967473" y="3701568"/>
                    <a:pt x="1884564" y="3683451"/>
                  </a:cubicBezTo>
                  <a:cubicBezTo>
                    <a:pt x="1801657" y="3665335"/>
                    <a:pt x="1719708" y="3642029"/>
                    <a:pt x="1639764" y="3613537"/>
                  </a:cubicBezTo>
                  <a:cubicBezTo>
                    <a:pt x="1559820" y="3584961"/>
                    <a:pt x="1481969" y="3550869"/>
                    <a:pt x="1407081" y="3512164"/>
                  </a:cubicBezTo>
                  <a:cubicBezTo>
                    <a:pt x="1332455" y="3472884"/>
                    <a:pt x="1260794" y="3428992"/>
                    <a:pt x="1193491" y="3380240"/>
                  </a:cubicBezTo>
                  <a:cubicBezTo>
                    <a:pt x="1058362" y="3283233"/>
                    <a:pt x="939973" y="3169508"/>
                    <a:pt x="836141" y="3047878"/>
                  </a:cubicBezTo>
                  <a:cubicBezTo>
                    <a:pt x="784444" y="2986774"/>
                    <a:pt x="736321" y="2923695"/>
                    <a:pt x="690812" y="2859461"/>
                  </a:cubicBezTo>
                  <a:cubicBezTo>
                    <a:pt x="645217" y="2795229"/>
                    <a:pt x="602674" y="2729596"/>
                    <a:pt x="562397" y="2662976"/>
                  </a:cubicBezTo>
                  <a:cubicBezTo>
                    <a:pt x="541823" y="2629295"/>
                    <a:pt x="522992" y="2597755"/>
                    <a:pt x="502504" y="2565474"/>
                  </a:cubicBezTo>
                  <a:cubicBezTo>
                    <a:pt x="482192" y="2533440"/>
                    <a:pt x="461530" y="2501406"/>
                    <a:pt x="440258" y="2469619"/>
                  </a:cubicBezTo>
                  <a:lnTo>
                    <a:pt x="310360" y="2278732"/>
                  </a:lnTo>
                  <a:cubicBezTo>
                    <a:pt x="288826" y="2246616"/>
                    <a:pt x="267555" y="2214335"/>
                    <a:pt x="246806" y="2181642"/>
                  </a:cubicBezTo>
                  <a:cubicBezTo>
                    <a:pt x="226057" y="2148949"/>
                    <a:pt x="205483" y="2116174"/>
                    <a:pt x="186303" y="2082411"/>
                  </a:cubicBezTo>
                  <a:cubicBezTo>
                    <a:pt x="147857" y="2015213"/>
                    <a:pt x="112550" y="1946041"/>
                    <a:pt x="84390" y="1874231"/>
                  </a:cubicBezTo>
                  <a:cubicBezTo>
                    <a:pt x="55708" y="1802669"/>
                    <a:pt x="34436" y="1728473"/>
                    <a:pt x="20139" y="1653288"/>
                  </a:cubicBezTo>
                  <a:cubicBezTo>
                    <a:pt x="6452" y="1578103"/>
                    <a:pt x="0" y="1501764"/>
                    <a:pt x="0" y="1425590"/>
                  </a:cubicBezTo>
                  <a:cubicBezTo>
                    <a:pt x="1133" y="1121885"/>
                    <a:pt x="63293" y="819004"/>
                    <a:pt x="179939" y="533498"/>
                  </a:cubicBezTo>
                  <a:cubicBezTo>
                    <a:pt x="209232" y="462183"/>
                    <a:pt x="240965" y="391527"/>
                    <a:pt x="276709" y="322519"/>
                  </a:cubicBezTo>
                  <a:cubicBezTo>
                    <a:pt x="311930" y="253262"/>
                    <a:pt x="350725" y="185489"/>
                    <a:pt x="392571" y="11928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8E67742-7BE5-458C-BC8D-9EE855763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2838" y="1"/>
              <a:ext cx="4960548" cy="3526297"/>
            </a:xfrm>
            <a:custGeom>
              <a:avLst/>
              <a:gdLst>
                <a:gd name="connsiteX0" fmla="*/ 542883 w 4960548"/>
                <a:gd name="connsiteY0" fmla="*/ 0 h 3526297"/>
                <a:gd name="connsiteX1" fmla="*/ 826658 w 4960548"/>
                <a:gd name="connsiteY1" fmla="*/ 0 h 3526297"/>
                <a:gd name="connsiteX2" fmla="*/ 730698 w 4960548"/>
                <a:gd name="connsiteY2" fmla="*/ 89329 h 3526297"/>
                <a:gd name="connsiteX3" fmla="*/ 590295 w 4960548"/>
                <a:gd name="connsiteY3" fmla="*/ 244485 h 3526297"/>
                <a:gd name="connsiteX4" fmla="*/ 357524 w 4960548"/>
                <a:gd name="connsiteY4" fmla="*/ 587307 h 3526297"/>
                <a:gd name="connsiteX5" fmla="*/ 199554 w 4960548"/>
                <a:gd name="connsiteY5" fmla="*/ 966280 h 3526297"/>
                <a:gd name="connsiteX6" fmla="*/ 142104 w 4960548"/>
                <a:gd name="connsiteY6" fmla="*/ 1370286 h 3526297"/>
                <a:gd name="connsiteX7" fmla="*/ 166339 w 4960548"/>
                <a:gd name="connsiteY7" fmla="*/ 1568090 h 3526297"/>
                <a:gd name="connsiteX8" fmla="*/ 237914 w 4960548"/>
                <a:gd name="connsiteY8" fmla="*/ 1753129 h 3526297"/>
                <a:gd name="connsiteX9" fmla="*/ 287868 w 4960548"/>
                <a:gd name="connsiteY9" fmla="*/ 1840255 h 3526297"/>
                <a:gd name="connsiteX10" fmla="*/ 345232 w 4960548"/>
                <a:gd name="connsiteY10" fmla="*/ 1924581 h 3526297"/>
                <a:gd name="connsiteX11" fmla="*/ 477745 w 4960548"/>
                <a:gd name="connsiteY11" fmla="*/ 2087551 h 3526297"/>
                <a:gd name="connsiteX12" fmla="*/ 621156 w 4960548"/>
                <a:gd name="connsiteY12" fmla="*/ 2251756 h 3526297"/>
                <a:gd name="connsiteX13" fmla="*/ 692469 w 4960548"/>
                <a:gd name="connsiteY13" fmla="*/ 2337482 h 3526297"/>
                <a:gd name="connsiteX14" fmla="*/ 726731 w 4960548"/>
                <a:gd name="connsiteY14" fmla="*/ 2379562 h 3526297"/>
                <a:gd name="connsiteX15" fmla="*/ 760295 w 4960548"/>
                <a:gd name="connsiteY15" fmla="*/ 2419831 h 3526297"/>
                <a:gd name="connsiteX16" fmla="*/ 1048685 w 4960548"/>
                <a:gd name="connsiteY16" fmla="*/ 2717443 h 3526297"/>
                <a:gd name="connsiteX17" fmla="*/ 1202035 w 4960548"/>
                <a:gd name="connsiteY17" fmla="*/ 2851344 h 3526297"/>
                <a:gd name="connsiteX18" fmla="*/ 1362620 w 4960548"/>
                <a:gd name="connsiteY18" fmla="*/ 2974785 h 3526297"/>
                <a:gd name="connsiteX19" fmla="*/ 1721364 w 4960548"/>
                <a:gd name="connsiteY19" fmla="*/ 3170036 h 3526297"/>
                <a:gd name="connsiteX20" fmla="*/ 1922052 w 4960548"/>
                <a:gd name="connsiteY20" fmla="*/ 3225210 h 3526297"/>
                <a:gd name="connsiteX21" fmla="*/ 1973488 w 4960548"/>
                <a:gd name="connsiteY21" fmla="*/ 3234928 h 3526297"/>
                <a:gd name="connsiteX22" fmla="*/ 2025360 w 4960548"/>
                <a:gd name="connsiteY22" fmla="*/ 3243080 h 3526297"/>
                <a:gd name="connsiteX23" fmla="*/ 2130063 w 4960548"/>
                <a:gd name="connsiteY23" fmla="*/ 3254774 h 3526297"/>
                <a:gd name="connsiteX24" fmla="*/ 2182719 w 4960548"/>
                <a:gd name="connsiteY24" fmla="*/ 3258562 h 3526297"/>
                <a:gd name="connsiteX25" fmla="*/ 2235551 w 4960548"/>
                <a:gd name="connsiteY25" fmla="*/ 3261197 h 3526297"/>
                <a:gd name="connsiteX26" fmla="*/ 2288556 w 4960548"/>
                <a:gd name="connsiteY26" fmla="*/ 3262350 h 3526297"/>
                <a:gd name="connsiteX27" fmla="*/ 2341648 w 4960548"/>
                <a:gd name="connsiteY27" fmla="*/ 3262103 h 3526297"/>
                <a:gd name="connsiteX28" fmla="*/ 2368238 w 4960548"/>
                <a:gd name="connsiteY28" fmla="*/ 3261856 h 3526297"/>
                <a:gd name="connsiteX29" fmla="*/ 2393869 w 4960548"/>
                <a:gd name="connsiteY29" fmla="*/ 3260785 h 3526297"/>
                <a:gd name="connsiteX30" fmla="*/ 2419413 w 4960548"/>
                <a:gd name="connsiteY30" fmla="*/ 3259550 h 3526297"/>
                <a:gd name="connsiteX31" fmla="*/ 2444869 w 4960548"/>
                <a:gd name="connsiteY31" fmla="*/ 3257574 h 3526297"/>
                <a:gd name="connsiteX32" fmla="*/ 2545824 w 4960548"/>
                <a:gd name="connsiteY32" fmla="*/ 3245798 h 3526297"/>
                <a:gd name="connsiteX33" fmla="*/ 2930373 w 4960548"/>
                <a:gd name="connsiteY33" fmla="*/ 3126555 h 3526297"/>
                <a:gd name="connsiteX34" fmla="*/ 3285631 w 4960548"/>
                <a:gd name="connsiteY34" fmla="*/ 2917552 h 3526297"/>
                <a:gd name="connsiteX35" fmla="*/ 3371764 w 4960548"/>
                <a:gd name="connsiteY35" fmla="*/ 2856120 h 3526297"/>
                <a:gd name="connsiteX36" fmla="*/ 3457898 w 4960548"/>
                <a:gd name="connsiteY36" fmla="*/ 2792628 h 3526297"/>
                <a:gd name="connsiteX37" fmla="*/ 3632344 w 4960548"/>
                <a:gd name="connsiteY37" fmla="*/ 2660869 h 3526297"/>
                <a:gd name="connsiteX38" fmla="*/ 3990915 w 4960548"/>
                <a:gd name="connsiteY38" fmla="*/ 2405832 h 3526297"/>
                <a:gd name="connsiteX39" fmla="*/ 4324988 w 4960548"/>
                <a:gd name="connsiteY39" fmla="*/ 2152196 h 3526297"/>
                <a:gd name="connsiteX40" fmla="*/ 4592106 w 4960548"/>
                <a:gd name="connsiteY40" fmla="*/ 1861501 h 3526297"/>
                <a:gd name="connsiteX41" fmla="*/ 4683122 w 4960548"/>
                <a:gd name="connsiteY41" fmla="*/ 1692521 h 3526297"/>
                <a:gd name="connsiteX42" fmla="*/ 4738568 w 4960548"/>
                <a:gd name="connsiteY42" fmla="*/ 1507893 h 3526297"/>
                <a:gd name="connsiteX43" fmla="*/ 4753912 w 4960548"/>
                <a:gd name="connsiteY43" fmla="*/ 1411050 h 3526297"/>
                <a:gd name="connsiteX44" fmla="*/ 4756440 w 4960548"/>
                <a:gd name="connsiteY44" fmla="*/ 1386509 h 3526297"/>
                <a:gd name="connsiteX45" fmla="*/ 4758358 w 4960548"/>
                <a:gd name="connsiteY45" fmla="*/ 1361475 h 3526297"/>
                <a:gd name="connsiteX46" fmla="*/ 4761148 w 4960548"/>
                <a:gd name="connsiteY46" fmla="*/ 1309759 h 3526297"/>
                <a:gd name="connsiteX47" fmla="*/ 4756354 w 4960548"/>
                <a:gd name="connsiteY47" fmla="*/ 1102980 h 3526297"/>
                <a:gd name="connsiteX48" fmla="*/ 4725578 w 4960548"/>
                <a:gd name="connsiteY48" fmla="*/ 898753 h 3526297"/>
                <a:gd name="connsiteX49" fmla="*/ 4673358 w 4960548"/>
                <a:gd name="connsiteY49" fmla="*/ 699384 h 3526297"/>
                <a:gd name="connsiteX50" fmla="*/ 4538491 w 4960548"/>
                <a:gd name="connsiteY50" fmla="*/ 312754 h 3526297"/>
                <a:gd name="connsiteX51" fmla="*/ 4446604 w 4960548"/>
                <a:gd name="connsiteY51" fmla="*/ 129196 h 3526297"/>
                <a:gd name="connsiteX52" fmla="*/ 4419840 w 4960548"/>
                <a:gd name="connsiteY52" fmla="*/ 85222 h 3526297"/>
                <a:gd name="connsiteX53" fmla="*/ 4391680 w 4960548"/>
                <a:gd name="connsiteY53" fmla="*/ 42071 h 3526297"/>
                <a:gd name="connsiteX54" fmla="*/ 4361930 w 4960548"/>
                <a:gd name="connsiteY54" fmla="*/ 0 h 3526297"/>
                <a:gd name="connsiteX55" fmla="*/ 4588871 w 4960548"/>
                <a:gd name="connsiteY55" fmla="*/ 0 h 3526297"/>
                <a:gd name="connsiteX56" fmla="*/ 4613640 w 4960548"/>
                <a:gd name="connsiteY56" fmla="*/ 38859 h 3526297"/>
                <a:gd name="connsiteX57" fmla="*/ 4724445 w 4960548"/>
                <a:gd name="connsiteY57" fmla="*/ 234687 h 3526297"/>
                <a:gd name="connsiteX58" fmla="*/ 4876138 w 4960548"/>
                <a:gd name="connsiteY58" fmla="*/ 653022 h 3526297"/>
                <a:gd name="connsiteX59" fmla="*/ 4911707 w 4960548"/>
                <a:gd name="connsiteY59" fmla="*/ 870671 h 3526297"/>
                <a:gd name="connsiteX60" fmla="*/ 4934810 w 4960548"/>
                <a:gd name="connsiteY60" fmla="*/ 1088487 h 3526297"/>
                <a:gd name="connsiteX61" fmla="*/ 4953206 w 4960548"/>
                <a:gd name="connsiteY61" fmla="*/ 1306301 h 3526297"/>
                <a:gd name="connsiteX62" fmla="*/ 4956954 w 4960548"/>
                <a:gd name="connsiteY62" fmla="*/ 1360899 h 3526297"/>
                <a:gd name="connsiteX63" fmla="*/ 4958610 w 4960548"/>
                <a:gd name="connsiteY63" fmla="*/ 1388980 h 3526297"/>
                <a:gd name="connsiteX64" fmla="*/ 4959830 w 4960548"/>
                <a:gd name="connsiteY64" fmla="*/ 1417555 h 3526297"/>
                <a:gd name="connsiteX65" fmla="*/ 4958174 w 4960548"/>
                <a:gd name="connsiteY65" fmla="*/ 1532680 h 3526297"/>
                <a:gd name="connsiteX66" fmla="*/ 4834030 w 4960548"/>
                <a:gd name="connsiteY66" fmla="*/ 1984861 h 3526297"/>
                <a:gd name="connsiteX67" fmla="*/ 4558106 w 4960548"/>
                <a:gd name="connsiteY67" fmla="*/ 2368857 h 3526297"/>
                <a:gd name="connsiteX68" fmla="*/ 4389936 w 4960548"/>
                <a:gd name="connsiteY68" fmla="*/ 2528945 h 3526297"/>
                <a:gd name="connsiteX69" fmla="*/ 4214618 w 4960548"/>
                <a:gd name="connsiteY69" fmla="*/ 2674457 h 3526297"/>
                <a:gd name="connsiteX70" fmla="*/ 3858489 w 4960548"/>
                <a:gd name="connsiteY70" fmla="*/ 2936658 h 3526297"/>
                <a:gd name="connsiteX71" fmla="*/ 3768868 w 4960548"/>
                <a:gd name="connsiteY71" fmla="*/ 3000643 h 3526297"/>
                <a:gd name="connsiteX72" fmla="*/ 3676806 w 4960548"/>
                <a:gd name="connsiteY72" fmla="*/ 3065040 h 3526297"/>
                <a:gd name="connsiteX73" fmla="*/ 3582477 w 4960548"/>
                <a:gd name="connsiteY73" fmla="*/ 3128614 h 3526297"/>
                <a:gd name="connsiteX74" fmla="*/ 3485185 w 4960548"/>
                <a:gd name="connsiteY74" fmla="*/ 3190377 h 3526297"/>
                <a:gd name="connsiteX75" fmla="*/ 3280923 w 4960548"/>
                <a:gd name="connsiteY75" fmla="*/ 3306325 h 3526297"/>
                <a:gd name="connsiteX76" fmla="*/ 3061230 w 4960548"/>
                <a:gd name="connsiteY76" fmla="*/ 3404897 h 3526297"/>
                <a:gd name="connsiteX77" fmla="*/ 2583137 w 4960548"/>
                <a:gd name="connsiteY77" fmla="*/ 3518292 h 3526297"/>
                <a:gd name="connsiteX78" fmla="*/ 2460038 w 4960548"/>
                <a:gd name="connsiteY78" fmla="*/ 3525622 h 3526297"/>
                <a:gd name="connsiteX79" fmla="*/ 2429264 w 4960548"/>
                <a:gd name="connsiteY79" fmla="*/ 3526280 h 3526297"/>
                <a:gd name="connsiteX80" fmla="*/ 2398576 w 4960548"/>
                <a:gd name="connsiteY80" fmla="*/ 3526116 h 3526297"/>
                <a:gd name="connsiteX81" fmla="*/ 2367977 w 4960548"/>
                <a:gd name="connsiteY81" fmla="*/ 3525786 h 3526297"/>
                <a:gd name="connsiteX82" fmla="*/ 2338249 w 4960548"/>
                <a:gd name="connsiteY82" fmla="*/ 3524716 h 3526297"/>
                <a:gd name="connsiteX83" fmla="*/ 2100770 w 4960548"/>
                <a:gd name="connsiteY83" fmla="*/ 3506845 h 3526297"/>
                <a:gd name="connsiteX84" fmla="*/ 1864776 w 4960548"/>
                <a:gd name="connsiteY84" fmla="*/ 3467483 h 3526297"/>
                <a:gd name="connsiteX85" fmla="*/ 1632964 w 4960548"/>
                <a:gd name="connsiteY85" fmla="*/ 3405803 h 3526297"/>
                <a:gd name="connsiteX86" fmla="*/ 1189219 w 4960548"/>
                <a:gd name="connsiteY86" fmla="*/ 3220352 h 3526297"/>
                <a:gd name="connsiteX87" fmla="*/ 815305 w 4960548"/>
                <a:gd name="connsiteY87" fmla="*/ 2931634 h 3526297"/>
                <a:gd name="connsiteX88" fmla="*/ 663699 w 4960548"/>
                <a:gd name="connsiteY88" fmla="*/ 2757877 h 3526297"/>
                <a:gd name="connsiteX89" fmla="*/ 531274 w 4960548"/>
                <a:gd name="connsiteY89" fmla="*/ 2573907 h 3526297"/>
                <a:gd name="connsiteX90" fmla="*/ 500325 w 4960548"/>
                <a:gd name="connsiteY90" fmla="*/ 2527051 h 3526297"/>
                <a:gd name="connsiteX91" fmla="*/ 470771 w 4960548"/>
                <a:gd name="connsiteY91" fmla="*/ 2481594 h 3526297"/>
                <a:gd name="connsiteX92" fmla="*/ 412448 w 4960548"/>
                <a:gd name="connsiteY92" fmla="*/ 2393479 h 3526297"/>
                <a:gd name="connsiteX93" fmla="*/ 291616 w 4960548"/>
                <a:gd name="connsiteY93" fmla="*/ 2213464 h 3526297"/>
                <a:gd name="connsiteX94" fmla="*/ 173662 w 4960548"/>
                <a:gd name="connsiteY94" fmla="*/ 2023154 h 3526297"/>
                <a:gd name="connsiteX95" fmla="*/ 120483 w 4960548"/>
                <a:gd name="connsiteY95" fmla="*/ 1922276 h 3526297"/>
                <a:gd name="connsiteX96" fmla="*/ 75324 w 4960548"/>
                <a:gd name="connsiteY96" fmla="*/ 1816703 h 3526297"/>
                <a:gd name="connsiteX97" fmla="*/ 40713 w 4960548"/>
                <a:gd name="connsiteY97" fmla="*/ 1707179 h 3526297"/>
                <a:gd name="connsiteX98" fmla="*/ 27811 w 4960548"/>
                <a:gd name="connsiteY98" fmla="*/ 1651346 h 3526297"/>
                <a:gd name="connsiteX99" fmla="*/ 22144 w 4960548"/>
                <a:gd name="connsiteY99" fmla="*/ 1623346 h 3526297"/>
                <a:gd name="connsiteX100" fmla="*/ 17436 w 4960548"/>
                <a:gd name="connsiteY100" fmla="*/ 1595265 h 3526297"/>
                <a:gd name="connsiteX101" fmla="*/ 0 w 4960548"/>
                <a:gd name="connsiteY101" fmla="*/ 1370286 h 3526297"/>
                <a:gd name="connsiteX102" fmla="*/ 48385 w 4960548"/>
                <a:gd name="connsiteY102" fmla="*/ 931939 h 3526297"/>
                <a:gd name="connsiteX103" fmla="*/ 193801 w 4960548"/>
                <a:gd name="connsiteY103" fmla="*/ 511957 h 3526297"/>
                <a:gd name="connsiteX104" fmla="*/ 431660 w 4960548"/>
                <a:gd name="connsiteY104" fmla="*/ 131379 h 3526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4960548" h="3526297">
                  <a:moveTo>
                    <a:pt x="542883" y="0"/>
                  </a:moveTo>
                  <a:lnTo>
                    <a:pt x="826658" y="0"/>
                  </a:lnTo>
                  <a:lnTo>
                    <a:pt x="730698" y="89329"/>
                  </a:lnTo>
                  <a:cubicBezTo>
                    <a:pt x="681528" y="139120"/>
                    <a:pt x="634626" y="190876"/>
                    <a:pt x="590295" y="244485"/>
                  </a:cubicBezTo>
                  <a:cubicBezTo>
                    <a:pt x="501458" y="351540"/>
                    <a:pt x="423083" y="466336"/>
                    <a:pt x="357524" y="587307"/>
                  </a:cubicBezTo>
                  <a:cubicBezTo>
                    <a:pt x="291965" y="708196"/>
                    <a:pt x="237391" y="834767"/>
                    <a:pt x="199554" y="966280"/>
                  </a:cubicBezTo>
                  <a:cubicBezTo>
                    <a:pt x="161632" y="1097463"/>
                    <a:pt x="142016" y="1233833"/>
                    <a:pt x="142104" y="1370286"/>
                  </a:cubicBezTo>
                  <a:cubicBezTo>
                    <a:pt x="142888" y="1437319"/>
                    <a:pt x="149862" y="1503858"/>
                    <a:pt x="166339" y="1568090"/>
                  </a:cubicBezTo>
                  <a:cubicBezTo>
                    <a:pt x="182555" y="1632405"/>
                    <a:pt x="207750" y="1693921"/>
                    <a:pt x="237914" y="1753129"/>
                  </a:cubicBezTo>
                  <a:cubicBezTo>
                    <a:pt x="253170" y="1782693"/>
                    <a:pt x="270084" y="1811680"/>
                    <a:pt x="287868" y="1840255"/>
                  </a:cubicBezTo>
                  <a:cubicBezTo>
                    <a:pt x="305914" y="1868748"/>
                    <a:pt x="325181" y="1896830"/>
                    <a:pt x="345232" y="1924581"/>
                  </a:cubicBezTo>
                  <a:cubicBezTo>
                    <a:pt x="385858" y="1979920"/>
                    <a:pt x="431017" y="2033612"/>
                    <a:pt x="477745" y="2087551"/>
                  </a:cubicBezTo>
                  <a:cubicBezTo>
                    <a:pt x="524474" y="2141573"/>
                    <a:pt x="573294" y="2195594"/>
                    <a:pt x="621156" y="2251756"/>
                  </a:cubicBezTo>
                  <a:cubicBezTo>
                    <a:pt x="645130" y="2279755"/>
                    <a:pt x="668843" y="2308412"/>
                    <a:pt x="692469" y="2337482"/>
                  </a:cubicBezTo>
                  <a:lnTo>
                    <a:pt x="726731" y="2379562"/>
                  </a:lnTo>
                  <a:cubicBezTo>
                    <a:pt x="737977" y="2392986"/>
                    <a:pt x="748700" y="2406738"/>
                    <a:pt x="760295" y="2419831"/>
                  </a:cubicBezTo>
                  <a:cubicBezTo>
                    <a:pt x="850788" y="2526392"/>
                    <a:pt x="948952" y="2624470"/>
                    <a:pt x="1048685" y="2717443"/>
                  </a:cubicBezTo>
                  <a:cubicBezTo>
                    <a:pt x="1098814" y="2763724"/>
                    <a:pt x="1149814" y="2808439"/>
                    <a:pt x="1202035" y="2851344"/>
                  </a:cubicBezTo>
                  <a:cubicBezTo>
                    <a:pt x="1254256" y="2894248"/>
                    <a:pt x="1307435" y="2935752"/>
                    <a:pt x="1362620" y="2974785"/>
                  </a:cubicBezTo>
                  <a:cubicBezTo>
                    <a:pt x="1472554" y="3053017"/>
                    <a:pt x="1591118" y="3122932"/>
                    <a:pt x="1721364" y="3170036"/>
                  </a:cubicBezTo>
                  <a:cubicBezTo>
                    <a:pt x="1786314" y="3193588"/>
                    <a:pt x="1853617" y="3211622"/>
                    <a:pt x="1922052" y="3225210"/>
                  </a:cubicBezTo>
                  <a:cubicBezTo>
                    <a:pt x="1939227" y="3228422"/>
                    <a:pt x="1956227" y="3232128"/>
                    <a:pt x="1973488" y="3234928"/>
                  </a:cubicBezTo>
                  <a:lnTo>
                    <a:pt x="2025360" y="3243080"/>
                  </a:lnTo>
                  <a:cubicBezTo>
                    <a:pt x="2060145" y="3247445"/>
                    <a:pt x="2094930" y="3252056"/>
                    <a:pt x="2130063" y="3254774"/>
                  </a:cubicBezTo>
                  <a:cubicBezTo>
                    <a:pt x="2147587" y="3256338"/>
                    <a:pt x="2165109" y="3257821"/>
                    <a:pt x="2182719" y="3258562"/>
                  </a:cubicBezTo>
                  <a:cubicBezTo>
                    <a:pt x="2200330" y="3259385"/>
                    <a:pt x="2217853" y="3260703"/>
                    <a:pt x="2235551" y="3261197"/>
                  </a:cubicBezTo>
                  <a:lnTo>
                    <a:pt x="2288556" y="3262350"/>
                  </a:lnTo>
                  <a:cubicBezTo>
                    <a:pt x="2306166" y="3262761"/>
                    <a:pt x="2323951" y="3262185"/>
                    <a:pt x="2341648" y="3262103"/>
                  </a:cubicBezTo>
                  <a:lnTo>
                    <a:pt x="2368238" y="3261856"/>
                  </a:lnTo>
                  <a:cubicBezTo>
                    <a:pt x="2376869" y="3261609"/>
                    <a:pt x="2385325" y="3261115"/>
                    <a:pt x="2393869" y="3260785"/>
                  </a:cubicBezTo>
                  <a:cubicBezTo>
                    <a:pt x="2402412" y="3260373"/>
                    <a:pt x="2410956" y="3260127"/>
                    <a:pt x="2419413" y="3259550"/>
                  </a:cubicBezTo>
                  <a:lnTo>
                    <a:pt x="2444869" y="3257574"/>
                  </a:lnTo>
                  <a:cubicBezTo>
                    <a:pt x="2478782" y="3255021"/>
                    <a:pt x="2512434" y="3250739"/>
                    <a:pt x="2545824" y="3245798"/>
                  </a:cubicBezTo>
                  <a:cubicBezTo>
                    <a:pt x="2679470" y="3224881"/>
                    <a:pt x="2807973" y="3183954"/>
                    <a:pt x="2930373" y="3126555"/>
                  </a:cubicBezTo>
                  <a:cubicBezTo>
                    <a:pt x="3053210" y="3069817"/>
                    <a:pt x="3170118" y="2997184"/>
                    <a:pt x="3285631" y="2917552"/>
                  </a:cubicBezTo>
                  <a:cubicBezTo>
                    <a:pt x="3314487" y="2897706"/>
                    <a:pt x="3343169" y="2876954"/>
                    <a:pt x="3371764" y="2856120"/>
                  </a:cubicBezTo>
                  <a:cubicBezTo>
                    <a:pt x="3400534" y="2835285"/>
                    <a:pt x="3429216" y="2814121"/>
                    <a:pt x="3457898" y="2792628"/>
                  </a:cubicBezTo>
                  <a:lnTo>
                    <a:pt x="3632344" y="2660869"/>
                  </a:lnTo>
                  <a:cubicBezTo>
                    <a:pt x="3752043" y="2571190"/>
                    <a:pt x="3872873" y="2487687"/>
                    <a:pt x="3990915" y="2405832"/>
                  </a:cubicBezTo>
                  <a:cubicBezTo>
                    <a:pt x="4108869" y="2323976"/>
                    <a:pt x="4222378" y="2241297"/>
                    <a:pt x="4324988" y="2152196"/>
                  </a:cubicBezTo>
                  <a:cubicBezTo>
                    <a:pt x="4427598" y="2063258"/>
                    <a:pt x="4520270" y="1968474"/>
                    <a:pt x="4592106" y="1861501"/>
                  </a:cubicBezTo>
                  <a:cubicBezTo>
                    <a:pt x="4628024" y="1808057"/>
                    <a:pt x="4658712" y="1751730"/>
                    <a:pt x="4683122" y="1692521"/>
                  </a:cubicBezTo>
                  <a:cubicBezTo>
                    <a:pt x="4707706" y="1633393"/>
                    <a:pt x="4725404" y="1571467"/>
                    <a:pt x="4738568" y="1507893"/>
                  </a:cubicBezTo>
                  <a:cubicBezTo>
                    <a:pt x="4745106" y="1476106"/>
                    <a:pt x="4750338" y="1443742"/>
                    <a:pt x="4753912" y="1411050"/>
                  </a:cubicBezTo>
                  <a:cubicBezTo>
                    <a:pt x="4754958" y="1402897"/>
                    <a:pt x="4755656" y="1394662"/>
                    <a:pt x="4756440" y="1386509"/>
                  </a:cubicBezTo>
                  <a:cubicBezTo>
                    <a:pt x="4757138" y="1378274"/>
                    <a:pt x="4758010" y="1370204"/>
                    <a:pt x="4758358" y="1361475"/>
                  </a:cubicBezTo>
                  <a:lnTo>
                    <a:pt x="4761148" y="1309759"/>
                  </a:lnTo>
                  <a:cubicBezTo>
                    <a:pt x="4763676" y="1240751"/>
                    <a:pt x="4762106" y="1171659"/>
                    <a:pt x="4756354" y="1102980"/>
                  </a:cubicBezTo>
                  <a:cubicBezTo>
                    <a:pt x="4750774" y="1034218"/>
                    <a:pt x="4740050" y="966033"/>
                    <a:pt x="4725578" y="898753"/>
                  </a:cubicBezTo>
                  <a:cubicBezTo>
                    <a:pt x="4710932" y="831473"/>
                    <a:pt x="4692624" y="765100"/>
                    <a:pt x="4673358" y="699384"/>
                  </a:cubicBezTo>
                  <a:cubicBezTo>
                    <a:pt x="4634912" y="568037"/>
                    <a:pt x="4592456" y="438419"/>
                    <a:pt x="4538491" y="312754"/>
                  </a:cubicBezTo>
                  <a:cubicBezTo>
                    <a:pt x="4511464" y="250003"/>
                    <a:pt x="4481301" y="188406"/>
                    <a:pt x="4446604" y="129196"/>
                  </a:cubicBezTo>
                  <a:cubicBezTo>
                    <a:pt x="4438147" y="114291"/>
                    <a:pt x="4428819" y="99798"/>
                    <a:pt x="4419840" y="85222"/>
                  </a:cubicBezTo>
                  <a:cubicBezTo>
                    <a:pt x="4410598" y="70728"/>
                    <a:pt x="4401008" y="56482"/>
                    <a:pt x="4391680" y="42071"/>
                  </a:cubicBezTo>
                  <a:lnTo>
                    <a:pt x="4361930" y="0"/>
                  </a:lnTo>
                  <a:lnTo>
                    <a:pt x="4588871" y="0"/>
                  </a:lnTo>
                  <a:lnTo>
                    <a:pt x="4613640" y="38859"/>
                  </a:lnTo>
                  <a:cubicBezTo>
                    <a:pt x="4653306" y="102762"/>
                    <a:pt x="4690706" y="167901"/>
                    <a:pt x="4724445" y="234687"/>
                  </a:cubicBezTo>
                  <a:cubicBezTo>
                    <a:pt x="4792096" y="368257"/>
                    <a:pt x="4844230" y="508828"/>
                    <a:pt x="4876138" y="653022"/>
                  </a:cubicBezTo>
                  <a:cubicBezTo>
                    <a:pt x="4892005" y="725161"/>
                    <a:pt x="4903077" y="797874"/>
                    <a:pt x="4911707" y="870671"/>
                  </a:cubicBezTo>
                  <a:cubicBezTo>
                    <a:pt x="4920513" y="943386"/>
                    <a:pt x="4927574" y="1016019"/>
                    <a:pt x="4934810" y="1088487"/>
                  </a:cubicBezTo>
                  <a:cubicBezTo>
                    <a:pt x="4941697" y="1161036"/>
                    <a:pt x="4947799" y="1233586"/>
                    <a:pt x="4953206" y="1306301"/>
                  </a:cubicBezTo>
                  <a:lnTo>
                    <a:pt x="4956954" y="1360899"/>
                  </a:lnTo>
                  <a:cubicBezTo>
                    <a:pt x="4957651" y="1369875"/>
                    <a:pt x="4958087" y="1379510"/>
                    <a:pt x="4958610" y="1388980"/>
                  </a:cubicBezTo>
                  <a:cubicBezTo>
                    <a:pt x="4959133" y="1398450"/>
                    <a:pt x="4959656" y="1408003"/>
                    <a:pt x="4959830" y="1417555"/>
                  </a:cubicBezTo>
                  <a:cubicBezTo>
                    <a:pt x="4961138" y="1455683"/>
                    <a:pt x="4960702" y="1494140"/>
                    <a:pt x="4958174" y="1532680"/>
                  </a:cubicBezTo>
                  <a:cubicBezTo>
                    <a:pt x="4948760" y="1686920"/>
                    <a:pt x="4904908" y="1842314"/>
                    <a:pt x="4834030" y="1984861"/>
                  </a:cubicBezTo>
                  <a:cubicBezTo>
                    <a:pt x="4763328" y="2127820"/>
                    <a:pt x="4665860" y="2256121"/>
                    <a:pt x="4558106" y="2368857"/>
                  </a:cubicBezTo>
                  <a:cubicBezTo>
                    <a:pt x="4504230" y="2425432"/>
                    <a:pt x="4447650" y="2478465"/>
                    <a:pt x="4389936" y="2528945"/>
                  </a:cubicBezTo>
                  <a:cubicBezTo>
                    <a:pt x="4332223" y="2579425"/>
                    <a:pt x="4273726" y="2628011"/>
                    <a:pt x="4214618" y="2674457"/>
                  </a:cubicBezTo>
                  <a:cubicBezTo>
                    <a:pt x="4096664" y="2767759"/>
                    <a:pt x="3976094" y="2852826"/>
                    <a:pt x="3858489" y="2936658"/>
                  </a:cubicBezTo>
                  <a:lnTo>
                    <a:pt x="3768868" y="3000643"/>
                  </a:lnTo>
                  <a:cubicBezTo>
                    <a:pt x="3738530" y="3022136"/>
                    <a:pt x="3707929" y="3043794"/>
                    <a:pt x="3676806" y="3065040"/>
                  </a:cubicBezTo>
                  <a:cubicBezTo>
                    <a:pt x="3645770" y="3086369"/>
                    <a:pt x="3614386" y="3107615"/>
                    <a:pt x="3582477" y="3128614"/>
                  </a:cubicBezTo>
                  <a:cubicBezTo>
                    <a:pt x="3550483" y="3149449"/>
                    <a:pt x="3518226" y="3170118"/>
                    <a:pt x="3485185" y="3190377"/>
                  </a:cubicBezTo>
                  <a:cubicBezTo>
                    <a:pt x="3419452" y="3230975"/>
                    <a:pt x="3351625" y="3270338"/>
                    <a:pt x="3280923" y="3306325"/>
                  </a:cubicBezTo>
                  <a:cubicBezTo>
                    <a:pt x="3210307" y="3342476"/>
                    <a:pt x="3137251" y="3376074"/>
                    <a:pt x="3061230" y="3404897"/>
                  </a:cubicBezTo>
                  <a:cubicBezTo>
                    <a:pt x="2909886" y="3463366"/>
                    <a:pt x="2747295" y="3502810"/>
                    <a:pt x="2583137" y="3518292"/>
                  </a:cubicBezTo>
                  <a:cubicBezTo>
                    <a:pt x="2542075" y="3521999"/>
                    <a:pt x="2501013" y="3524798"/>
                    <a:pt x="2460038" y="3525622"/>
                  </a:cubicBezTo>
                  <a:lnTo>
                    <a:pt x="2429264" y="3526280"/>
                  </a:lnTo>
                  <a:cubicBezTo>
                    <a:pt x="2419064" y="3526363"/>
                    <a:pt x="2408777" y="3526116"/>
                    <a:pt x="2398576" y="3526116"/>
                  </a:cubicBezTo>
                  <a:lnTo>
                    <a:pt x="2367977" y="3525786"/>
                  </a:lnTo>
                  <a:lnTo>
                    <a:pt x="2338249" y="3524716"/>
                  </a:lnTo>
                  <a:cubicBezTo>
                    <a:pt x="2259089" y="3522327"/>
                    <a:pt x="2179756" y="3516399"/>
                    <a:pt x="2100770" y="3506845"/>
                  </a:cubicBezTo>
                  <a:cubicBezTo>
                    <a:pt x="2021699" y="3497787"/>
                    <a:pt x="1942801" y="3484776"/>
                    <a:pt x="1864776" y="3467483"/>
                  </a:cubicBezTo>
                  <a:cubicBezTo>
                    <a:pt x="1786836" y="3450025"/>
                    <a:pt x="1709508" y="3429355"/>
                    <a:pt x="1632964" y="3405803"/>
                  </a:cubicBezTo>
                  <a:cubicBezTo>
                    <a:pt x="1480138" y="3358288"/>
                    <a:pt x="1329055" y="3299160"/>
                    <a:pt x="1189219" y="3220352"/>
                  </a:cubicBezTo>
                  <a:cubicBezTo>
                    <a:pt x="1049296" y="3141708"/>
                    <a:pt x="924367" y="3041982"/>
                    <a:pt x="815305" y="2931634"/>
                  </a:cubicBezTo>
                  <a:cubicBezTo>
                    <a:pt x="760469" y="2876542"/>
                    <a:pt x="710603" y="2817909"/>
                    <a:pt x="663699" y="2757877"/>
                  </a:cubicBezTo>
                  <a:cubicBezTo>
                    <a:pt x="617059" y="2697597"/>
                    <a:pt x="572684" y="2636411"/>
                    <a:pt x="531274" y="2573907"/>
                  </a:cubicBezTo>
                  <a:cubicBezTo>
                    <a:pt x="520638" y="2558426"/>
                    <a:pt x="510612" y="2542697"/>
                    <a:pt x="500325" y="2527051"/>
                  </a:cubicBezTo>
                  <a:lnTo>
                    <a:pt x="470771" y="2481594"/>
                  </a:lnTo>
                  <a:cubicBezTo>
                    <a:pt x="451853" y="2452195"/>
                    <a:pt x="432238" y="2423043"/>
                    <a:pt x="412448" y="2393479"/>
                  </a:cubicBezTo>
                  <a:lnTo>
                    <a:pt x="291616" y="2213464"/>
                  </a:lnTo>
                  <a:cubicBezTo>
                    <a:pt x="251078" y="2152113"/>
                    <a:pt x="211062" y="2088951"/>
                    <a:pt x="173662" y="2023154"/>
                  </a:cubicBezTo>
                  <a:cubicBezTo>
                    <a:pt x="155005" y="1990214"/>
                    <a:pt x="136960" y="1956697"/>
                    <a:pt x="120483" y="1922276"/>
                  </a:cubicBezTo>
                  <a:cubicBezTo>
                    <a:pt x="104093" y="1887771"/>
                    <a:pt x="88837" y="1852608"/>
                    <a:pt x="75324" y="1816703"/>
                  </a:cubicBezTo>
                  <a:cubicBezTo>
                    <a:pt x="62072" y="1780717"/>
                    <a:pt x="50303" y="1744235"/>
                    <a:pt x="40713" y="1707179"/>
                  </a:cubicBezTo>
                  <a:cubicBezTo>
                    <a:pt x="36180" y="1688650"/>
                    <a:pt x="31560" y="1670039"/>
                    <a:pt x="27811" y="1651346"/>
                  </a:cubicBezTo>
                  <a:lnTo>
                    <a:pt x="22144" y="1623346"/>
                  </a:lnTo>
                  <a:lnTo>
                    <a:pt x="17436" y="1595265"/>
                  </a:lnTo>
                  <a:cubicBezTo>
                    <a:pt x="5144" y="1520328"/>
                    <a:pt x="0" y="1444978"/>
                    <a:pt x="0" y="1370286"/>
                  </a:cubicBezTo>
                  <a:cubicBezTo>
                    <a:pt x="349" y="1223293"/>
                    <a:pt x="16652" y="1076299"/>
                    <a:pt x="48385" y="931939"/>
                  </a:cubicBezTo>
                  <a:cubicBezTo>
                    <a:pt x="80032" y="787663"/>
                    <a:pt x="128504" y="646187"/>
                    <a:pt x="193801" y="511957"/>
                  </a:cubicBezTo>
                  <a:cubicBezTo>
                    <a:pt x="259404" y="377727"/>
                    <a:pt x="339740" y="250559"/>
                    <a:pt x="431660" y="13137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B03BE98-6C07-41CD-ACA9-5244A3DA10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213739 w 4934374"/>
                <a:gd name="connsiteY1" fmla="*/ 0 h 3484134"/>
                <a:gd name="connsiteX2" fmla="*/ 1150162 w 4934374"/>
                <a:gd name="connsiteY2" fmla="*/ 47028 h 3484134"/>
                <a:gd name="connsiteX3" fmla="*/ 626038 w 4934374"/>
                <a:gd name="connsiteY3" fmla="*/ 660944 h 3484134"/>
                <a:gd name="connsiteX4" fmla="*/ 435986 w 4934374"/>
                <a:gd name="connsiteY4" fmla="*/ 1375409 h 3484134"/>
                <a:gd name="connsiteX5" fmla="*/ 750530 w 4934374"/>
                <a:gd name="connsiteY5" fmla="*/ 2038817 h 3484134"/>
                <a:gd name="connsiteX6" fmla="*/ 909024 w 4934374"/>
                <a:gd name="connsiteY6" fmla="*/ 2249384 h 3484134"/>
                <a:gd name="connsiteX7" fmla="*/ 2396223 w 4934374"/>
                <a:gd name="connsiteY7" fmla="*/ 3072468 h 3484134"/>
                <a:gd name="connsiteX8" fmla="*/ 3525201 w 4934374"/>
                <a:gd name="connsiteY8" fmla="*/ 2566101 h 3484134"/>
                <a:gd name="connsiteX9" fmla="*/ 3662596 w 4934374"/>
                <a:gd name="connsiteY9" fmla="*/ 2465552 h 3484134"/>
                <a:gd name="connsiteX10" fmla="*/ 4287500 w 4934374"/>
                <a:gd name="connsiteY10" fmla="*/ 1939915 h 3484134"/>
                <a:gd name="connsiteX11" fmla="*/ 4498563 w 4934374"/>
                <a:gd name="connsiteY11" fmla="*/ 1375409 h 3484134"/>
                <a:gd name="connsiteX12" fmla="*/ 4132831 w 4934374"/>
                <a:gd name="connsiteY12" fmla="*/ 134540 h 3484134"/>
                <a:gd name="connsiteX13" fmla="*/ 4025590 w 4934374"/>
                <a:gd name="connsiteY13" fmla="*/ 0 h 3484134"/>
                <a:gd name="connsiteX14" fmla="*/ 4555675 w 4934374"/>
                <a:gd name="connsiteY14" fmla="*/ 0 h 3484134"/>
                <a:gd name="connsiteX15" fmla="*/ 4605933 w 4934374"/>
                <a:gd name="connsiteY15" fmla="*/ 77740 h 3484134"/>
                <a:gd name="connsiteX16" fmla="*/ 4934374 w 4934374"/>
                <a:gd name="connsiteY16" fmla="*/ 1375327 h 3484134"/>
                <a:gd name="connsiteX17" fmla="*/ 3793540 w 4934374"/>
                <a:gd name="connsiteY17" fmla="*/ 2890475 h 3484134"/>
                <a:gd name="connsiteX18" fmla="*/ 2396135 w 4934374"/>
                <a:gd name="connsiteY18" fmla="*/ 3484134 h 3484134"/>
                <a:gd name="connsiteX19" fmla="*/ 548273 w 4934374"/>
                <a:gd name="connsiteY19" fmla="*/ 2480458 h 3484134"/>
                <a:gd name="connsiteX20" fmla="*/ 0 w 4934374"/>
                <a:gd name="connsiteY20" fmla="*/ 1375327 h 3484134"/>
                <a:gd name="connsiteX21" fmla="*/ 512166 w 4934374"/>
                <a:gd name="connsiteY21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213739" y="0"/>
                  </a:lnTo>
                  <a:lnTo>
                    <a:pt x="1150162" y="47028"/>
                  </a:lnTo>
                  <a:cubicBezTo>
                    <a:pt x="925762" y="228608"/>
                    <a:pt x="749397" y="435224"/>
                    <a:pt x="626038" y="660944"/>
                  </a:cubicBezTo>
                  <a:cubicBezTo>
                    <a:pt x="499976" y="891687"/>
                    <a:pt x="435986" y="1132066"/>
                    <a:pt x="435986" y="1375409"/>
                  </a:cubicBezTo>
                  <a:cubicBezTo>
                    <a:pt x="435986" y="1620481"/>
                    <a:pt x="538074" y="1763604"/>
                    <a:pt x="750530" y="2038817"/>
                  </a:cubicBezTo>
                  <a:cubicBezTo>
                    <a:pt x="801792" y="2105190"/>
                    <a:pt x="854797" y="2173870"/>
                    <a:pt x="909024" y="2249384"/>
                  </a:cubicBezTo>
                  <a:cubicBezTo>
                    <a:pt x="1323389" y="2826326"/>
                    <a:pt x="1768180" y="3072468"/>
                    <a:pt x="2396223" y="3072468"/>
                  </a:cubicBezTo>
                  <a:cubicBezTo>
                    <a:pt x="2808409" y="3072468"/>
                    <a:pt x="3110835" y="2871947"/>
                    <a:pt x="3525201" y="2566101"/>
                  </a:cubicBezTo>
                  <a:cubicBezTo>
                    <a:pt x="3571493" y="2531926"/>
                    <a:pt x="3617786" y="2498162"/>
                    <a:pt x="3662596" y="2465552"/>
                  </a:cubicBezTo>
                  <a:cubicBezTo>
                    <a:pt x="3905479" y="2288583"/>
                    <a:pt x="4134849" y="2121414"/>
                    <a:pt x="4287500" y="1939915"/>
                  </a:cubicBezTo>
                  <a:cubicBezTo>
                    <a:pt x="4433440" y="1766404"/>
                    <a:pt x="4498563" y="1592317"/>
                    <a:pt x="4498563" y="1375409"/>
                  </a:cubicBezTo>
                  <a:cubicBezTo>
                    <a:pt x="4498563" y="899696"/>
                    <a:pt x="4369741" y="465973"/>
                    <a:pt x="4132831" y="134540"/>
                  </a:cubicBezTo>
                  <a:lnTo>
                    <a:pt x="4025590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13CCE92-2C5E-48BC-9713-FBEEDBAE61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354934 w 4934374"/>
                <a:gd name="connsiteY1" fmla="*/ 0 h 3484134"/>
                <a:gd name="connsiteX2" fmla="*/ 1206830 w 4934374"/>
                <a:gd name="connsiteY2" fmla="*/ 109531 h 3484134"/>
                <a:gd name="connsiteX3" fmla="*/ 703453 w 4934374"/>
                <a:gd name="connsiteY3" fmla="*/ 698660 h 3484134"/>
                <a:gd name="connsiteX4" fmla="*/ 523079 w 4934374"/>
                <a:gd name="connsiteY4" fmla="*/ 1375409 h 3484134"/>
                <a:gd name="connsiteX5" fmla="*/ 820885 w 4934374"/>
                <a:gd name="connsiteY5" fmla="*/ 1990313 h 3484134"/>
                <a:gd name="connsiteX6" fmla="*/ 981122 w 4934374"/>
                <a:gd name="connsiteY6" fmla="*/ 2203186 h 3484134"/>
                <a:gd name="connsiteX7" fmla="*/ 1592426 w 4934374"/>
                <a:gd name="connsiteY7" fmla="*/ 2792645 h 3484134"/>
                <a:gd name="connsiteX8" fmla="*/ 2396135 w 4934374"/>
                <a:gd name="connsiteY8" fmla="*/ 2990119 h 3484134"/>
                <a:gd name="connsiteX9" fmla="*/ 2913112 w 4934374"/>
                <a:gd name="connsiteY9" fmla="*/ 2864371 h 3484134"/>
                <a:gd name="connsiteX10" fmla="*/ 3471411 w 4934374"/>
                <a:gd name="connsiteY10" fmla="*/ 2501292 h 3484134"/>
                <a:gd name="connsiteX11" fmla="*/ 3609242 w 4934374"/>
                <a:gd name="connsiteY11" fmla="*/ 2400414 h 3484134"/>
                <a:gd name="connsiteX12" fmla="*/ 4219151 w 4934374"/>
                <a:gd name="connsiteY12" fmla="*/ 1888693 h 3484134"/>
                <a:gd name="connsiteX13" fmla="*/ 4411296 w 4934374"/>
                <a:gd name="connsiteY13" fmla="*/ 1375409 h 3484134"/>
                <a:gd name="connsiteX14" fmla="*/ 3957874 w 4934374"/>
                <a:gd name="connsiteY14" fmla="*/ 51887 h 3484134"/>
                <a:gd name="connsiteX15" fmla="*/ 3906637 w 4934374"/>
                <a:gd name="connsiteY15" fmla="*/ 0 h 3484134"/>
                <a:gd name="connsiteX16" fmla="*/ 4555675 w 4934374"/>
                <a:gd name="connsiteY16" fmla="*/ 0 h 3484134"/>
                <a:gd name="connsiteX17" fmla="*/ 4605933 w 4934374"/>
                <a:gd name="connsiteY17" fmla="*/ 77740 h 3484134"/>
                <a:gd name="connsiteX18" fmla="*/ 4934374 w 4934374"/>
                <a:gd name="connsiteY18" fmla="*/ 1375327 h 3484134"/>
                <a:gd name="connsiteX19" fmla="*/ 3793540 w 4934374"/>
                <a:gd name="connsiteY19" fmla="*/ 2890475 h 3484134"/>
                <a:gd name="connsiteX20" fmla="*/ 2396135 w 4934374"/>
                <a:gd name="connsiteY20" fmla="*/ 3484134 h 3484134"/>
                <a:gd name="connsiteX21" fmla="*/ 548273 w 4934374"/>
                <a:gd name="connsiteY21" fmla="*/ 2480458 h 3484134"/>
                <a:gd name="connsiteX22" fmla="*/ 0 w 4934374"/>
                <a:gd name="connsiteY22" fmla="*/ 1375327 h 3484134"/>
                <a:gd name="connsiteX23" fmla="*/ 512166 w 4934374"/>
                <a:gd name="connsiteY23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354934" y="0"/>
                  </a:lnTo>
                  <a:lnTo>
                    <a:pt x="1206830" y="109531"/>
                  </a:lnTo>
                  <a:cubicBezTo>
                    <a:pt x="994024" y="281725"/>
                    <a:pt x="820013" y="485457"/>
                    <a:pt x="703453" y="698660"/>
                  </a:cubicBezTo>
                  <a:cubicBezTo>
                    <a:pt x="583756" y="917627"/>
                    <a:pt x="523079" y="1145324"/>
                    <a:pt x="523079" y="1375409"/>
                  </a:cubicBezTo>
                  <a:cubicBezTo>
                    <a:pt x="523079" y="1595282"/>
                    <a:pt x="614356" y="1722842"/>
                    <a:pt x="820885" y="1990313"/>
                  </a:cubicBezTo>
                  <a:cubicBezTo>
                    <a:pt x="872582" y="2057263"/>
                    <a:pt x="926023" y="2126519"/>
                    <a:pt x="981122" y="2203186"/>
                  </a:cubicBezTo>
                  <a:cubicBezTo>
                    <a:pt x="1175968" y="2474445"/>
                    <a:pt x="1375871" y="2667309"/>
                    <a:pt x="1592426" y="2792645"/>
                  </a:cubicBezTo>
                  <a:cubicBezTo>
                    <a:pt x="1821970" y="2925557"/>
                    <a:pt x="2084904" y="2990119"/>
                    <a:pt x="2396135" y="2990119"/>
                  </a:cubicBezTo>
                  <a:cubicBezTo>
                    <a:pt x="2572762" y="2990119"/>
                    <a:pt x="2737009" y="2950179"/>
                    <a:pt x="2913112" y="2864371"/>
                  </a:cubicBezTo>
                  <a:cubicBezTo>
                    <a:pt x="3093922" y="2776257"/>
                    <a:pt x="3272903" y="2647792"/>
                    <a:pt x="3471411" y="2501292"/>
                  </a:cubicBezTo>
                  <a:cubicBezTo>
                    <a:pt x="3517964" y="2466952"/>
                    <a:pt x="3564344" y="2433106"/>
                    <a:pt x="3609242" y="2400414"/>
                  </a:cubicBezTo>
                  <a:cubicBezTo>
                    <a:pt x="3847766" y="2226574"/>
                    <a:pt x="4073038" y="2062368"/>
                    <a:pt x="4219151" y="1888693"/>
                  </a:cubicBezTo>
                  <a:cubicBezTo>
                    <a:pt x="4353844" y="1728606"/>
                    <a:pt x="4411296" y="1575106"/>
                    <a:pt x="4411296" y="1375409"/>
                  </a:cubicBezTo>
                  <a:cubicBezTo>
                    <a:pt x="4411296" y="851089"/>
                    <a:pt x="4250274" y="381038"/>
                    <a:pt x="3957874" y="51887"/>
                  </a:cubicBezTo>
                  <a:lnTo>
                    <a:pt x="3906637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37BA9DC4-163C-BDEB-83F6-FB95A1E4C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92" y="-537718"/>
            <a:ext cx="5145024" cy="1454051"/>
          </a:xfrm>
        </p:spPr>
        <p:txBody>
          <a:bodyPr anchor="b">
            <a:normAutofit/>
          </a:bodyPr>
          <a:lstStyle/>
          <a:p>
            <a:r>
              <a:rPr lang="en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Dataset  (Mean &amp; Std)</a:t>
            </a:r>
            <a:endParaRPr kumimoji="1" lang="zh-TW" altLang="en-US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圖片 6" descr="一張含有 文字, 螢幕擷取畫面, 字型 的圖片&#10;&#10;自動產生的描述">
            <a:extLst>
              <a:ext uri="{FF2B5EF4-FFF2-40B4-BE49-F238E27FC236}">
                <a16:creationId xmlns:a16="http://schemas.microsoft.com/office/drawing/2014/main" id="{E7DA343E-47FF-D4A6-1636-547E32675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3147" y="4507156"/>
            <a:ext cx="7041537" cy="1742779"/>
          </a:xfrm>
          <a:prstGeom prst="rect">
            <a:avLst/>
          </a:prstGeom>
        </p:spPr>
      </p:pic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9BB942-C4AD-D223-1100-D475D74E3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553909" cy="3639289"/>
          </a:xfrm>
        </p:spPr>
        <p:txBody>
          <a:bodyPr anchor="ctr">
            <a:normAutofit/>
          </a:bodyPr>
          <a:lstStyle/>
          <a:p>
            <a:endParaRPr lang="en" altLang="zh-TW" sz="18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zh-TW" altLang="en-US" sz="1800" dirty="0">
              <a:solidFill>
                <a:schemeClr val="tx2"/>
              </a:solidFill>
            </a:endParaRPr>
          </a:p>
        </p:txBody>
      </p:sp>
      <p:pic>
        <p:nvPicPr>
          <p:cNvPr id="4" name="圖片 3" descr="一張含有 文字, 螢幕擷取畫面, 字型, 繪圖 的圖片&#10;&#10;自動產生的描述">
            <a:extLst>
              <a:ext uri="{FF2B5EF4-FFF2-40B4-BE49-F238E27FC236}">
                <a16:creationId xmlns:a16="http://schemas.microsoft.com/office/drawing/2014/main" id="{D6AE2EE4-0D21-B1CF-C7C1-612BC3E216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259" y="913346"/>
            <a:ext cx="5368551" cy="3257837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DB3F4E6B-DEE9-6967-C649-E996B3C1ED4C}"/>
              </a:ext>
            </a:extLst>
          </p:cNvPr>
          <p:cNvSpPr txBox="1"/>
          <p:nvPr/>
        </p:nvSpPr>
        <p:spPr>
          <a:xfrm>
            <a:off x="2671948" y="3896333"/>
            <a:ext cx="6470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Figure1 </a:t>
            </a:r>
            <a:r>
              <a:rPr lang="en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Spectral Histogram across 3,505 Whole Slide Images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F1E77A5-3356-0315-564F-6ED82AD637EF}"/>
              </a:ext>
            </a:extLst>
          </p:cNvPr>
          <p:cNvSpPr txBox="1"/>
          <p:nvPr/>
        </p:nvSpPr>
        <p:spPr>
          <a:xfrm>
            <a:off x="3352141" y="6302127"/>
            <a:ext cx="4763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Figure2</a:t>
            </a:r>
            <a:r>
              <a:rPr kumimoji="1"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and Std of the 16-Bin Histogram</a:t>
            </a:r>
            <a:r>
              <a:rPr kumimoji="1"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8285684-493F-F6A0-7905-0E6E149D54C1}"/>
              </a:ext>
            </a:extLst>
          </p:cNvPr>
          <p:cNvSpPr txBox="1"/>
          <p:nvPr/>
        </p:nvSpPr>
        <p:spPr>
          <a:xfrm>
            <a:off x="3578442" y="4199378"/>
            <a:ext cx="60979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zh-TW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Spectral Centroid (Expected Value): Bin 4.77</a:t>
            </a:r>
            <a:endParaRPr lang="zh-TW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974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AFE8D3CA-0789-D556-E3B8-7E2A61121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148" y="483816"/>
            <a:ext cx="4766330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4000" b="1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endParaRPr kumimoji="1" lang="en-US" altLang="zh-TW" sz="4000" b="1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C28CA78-4EC5-83EF-39D2-97FFA419BC71}"/>
              </a:ext>
            </a:extLst>
          </p:cNvPr>
          <p:cNvSpPr txBox="1"/>
          <p:nvPr/>
        </p:nvSpPr>
        <p:spPr>
          <a:xfrm>
            <a:off x="804673" y="1693888"/>
            <a:ext cx="3752338" cy="42556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1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 improvement mainly comes from better GPU utilization.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1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1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Moving grayscale conversion to the GPU and increasing the batch size reduce overhead significantly.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1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19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Performance:</a:t>
            </a:r>
            <a:endParaRPr lang="en" altLang="zh-TW" sz="1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" altLang="zh-TW" sz="1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runtime ≈ </a:t>
            </a:r>
            <a:r>
              <a:rPr lang="en" altLang="zh-TW" sz="19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45.139 seconds per slide</a:t>
            </a:r>
          </a:p>
          <a:p>
            <a:pPr>
              <a:buFont typeface="Arial" panose="020B0604020202020204" pitchFamily="34" charset="0"/>
              <a:buChar char="•"/>
            </a:pPr>
            <a:endParaRPr lang="en" altLang="zh-TW" sz="1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altLang="zh-TW" sz="1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" altLang="zh-TW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means the GPU pipeline is approximately </a:t>
            </a:r>
            <a:r>
              <a:rPr lang="en-US" altLang="zh-TW" sz="19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conservative </a:t>
            </a:r>
            <a:r>
              <a:rPr lang="en" altLang="zh-TW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11.58 times faster than the CPU-based version.</a:t>
            </a:r>
            <a:endParaRPr lang="en-US" altLang="zh-TW" sz="1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Group 38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48" name="Freeform: Shape 39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0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1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42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" name="內容版面配置區 6">
            <a:extLst>
              <a:ext uri="{FF2B5EF4-FFF2-40B4-BE49-F238E27FC236}">
                <a16:creationId xmlns:a16="http://schemas.microsoft.com/office/drawing/2014/main" id="{6AE92079-BB5F-0EA6-7160-C082439F79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876372"/>
              </p:ext>
            </p:extLst>
          </p:nvPr>
        </p:nvGraphicFramePr>
        <p:xfrm>
          <a:off x="5968495" y="532171"/>
          <a:ext cx="5871201" cy="2811391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656421">
                  <a:extLst>
                    <a:ext uri="{9D8B030D-6E8A-4147-A177-3AD203B41FA5}">
                      <a16:colId xmlns:a16="http://schemas.microsoft.com/office/drawing/2014/main" val="3010288781"/>
                    </a:ext>
                  </a:extLst>
                </a:gridCol>
                <a:gridCol w="1133007">
                  <a:extLst>
                    <a:ext uri="{9D8B030D-6E8A-4147-A177-3AD203B41FA5}">
                      <a16:colId xmlns:a16="http://schemas.microsoft.com/office/drawing/2014/main" val="4282489510"/>
                    </a:ext>
                  </a:extLst>
                </a:gridCol>
                <a:gridCol w="1298412">
                  <a:extLst>
                    <a:ext uri="{9D8B030D-6E8A-4147-A177-3AD203B41FA5}">
                      <a16:colId xmlns:a16="http://schemas.microsoft.com/office/drawing/2014/main" val="7752162"/>
                    </a:ext>
                  </a:extLst>
                </a:gridCol>
                <a:gridCol w="1783361">
                  <a:extLst>
                    <a:ext uri="{9D8B030D-6E8A-4147-A177-3AD203B41FA5}">
                      <a16:colId xmlns:a16="http://schemas.microsoft.com/office/drawing/2014/main" val="267942379"/>
                    </a:ext>
                  </a:extLst>
                </a:gridCol>
              </a:tblGrid>
              <a:tr h="672671">
                <a:tc>
                  <a:txBody>
                    <a:bodyPr/>
                    <a:lstStyle/>
                    <a:p>
                      <a:r>
                        <a:rPr lang="en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Version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Grayscale Location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Batch Size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Notes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68160"/>
                  </a:ext>
                </a:extLst>
              </a:tr>
              <a:tr h="1069360">
                <a:tc>
                  <a:txBody>
                    <a:bodyPr/>
                    <a:lstStyle/>
                    <a:p>
                      <a:r>
                        <a:rPr lang="en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Initial Version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CPU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CPU gray + smaller batch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087443"/>
                  </a:ext>
                </a:extLst>
              </a:tr>
              <a:tr h="1069360">
                <a:tc>
                  <a:txBody>
                    <a:bodyPr/>
                    <a:lstStyle/>
                    <a:p>
                      <a:r>
                        <a:rPr lang="en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Optimized Version</a:t>
                      </a:r>
                    </a:p>
                  </a:txBody>
                  <a:tcPr marL="144535" marR="86721" marT="86721" marB="86721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GPU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GPU gray + larger batch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345255"/>
                  </a:ext>
                </a:extLst>
              </a:tr>
            </a:tbl>
          </a:graphicData>
        </a:graphic>
      </p:graphicFrame>
      <p:graphicFrame>
        <p:nvGraphicFramePr>
          <p:cNvPr id="5" name="內容版面配置區 6">
            <a:extLst>
              <a:ext uri="{FF2B5EF4-FFF2-40B4-BE49-F238E27FC236}">
                <a16:creationId xmlns:a16="http://schemas.microsoft.com/office/drawing/2014/main" id="{DCCD5006-0BE9-CA50-2DBC-3F41B63F93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875609"/>
              </p:ext>
            </p:extLst>
          </p:nvPr>
        </p:nvGraphicFramePr>
        <p:xfrm>
          <a:off x="5818239" y="3706130"/>
          <a:ext cx="6021457" cy="2332862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307740">
                  <a:extLst>
                    <a:ext uri="{9D8B030D-6E8A-4147-A177-3AD203B41FA5}">
                      <a16:colId xmlns:a16="http://schemas.microsoft.com/office/drawing/2014/main" val="3010288781"/>
                    </a:ext>
                  </a:extLst>
                </a:gridCol>
                <a:gridCol w="1436894">
                  <a:extLst>
                    <a:ext uri="{9D8B030D-6E8A-4147-A177-3AD203B41FA5}">
                      <a16:colId xmlns:a16="http://schemas.microsoft.com/office/drawing/2014/main" val="4282489510"/>
                    </a:ext>
                  </a:extLst>
                </a:gridCol>
                <a:gridCol w="1132099">
                  <a:extLst>
                    <a:ext uri="{9D8B030D-6E8A-4147-A177-3AD203B41FA5}">
                      <a16:colId xmlns:a16="http://schemas.microsoft.com/office/drawing/2014/main" val="3639582992"/>
                    </a:ext>
                  </a:extLst>
                </a:gridCol>
                <a:gridCol w="1144724">
                  <a:extLst>
                    <a:ext uri="{9D8B030D-6E8A-4147-A177-3AD203B41FA5}">
                      <a16:colId xmlns:a16="http://schemas.microsoft.com/office/drawing/2014/main" val="267942379"/>
                    </a:ext>
                  </a:extLst>
                </a:gridCol>
              </a:tblGrid>
              <a:tr h="599355"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Version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CPU or GPU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Slides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Average/ slide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68160"/>
                  </a:ext>
                </a:extLst>
              </a:tr>
              <a:tr h="835870"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Initial Version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CPU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5230.147 s</a:t>
                      </a:r>
                      <a:endParaRPr lang="en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523.0147 s</a:t>
                      </a:r>
                      <a:endParaRPr lang="en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087443"/>
                  </a:ext>
                </a:extLst>
              </a:tr>
              <a:tr h="835870"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Optimized Version</a:t>
                      </a:r>
                    </a:p>
                  </a:txBody>
                  <a:tcPr marL="144535" marR="86721" marT="86721" marB="86721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GPU</a:t>
                      </a: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463.312 s</a:t>
                      </a:r>
                      <a:endParaRPr lang="en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46.3312 s</a:t>
                      </a:r>
                      <a:endParaRPr lang="en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535" marR="86721" marT="86721" marB="8672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345255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6C9F3001-29A2-A26F-7C4A-4109E53CAF12}"/>
              </a:ext>
            </a:extLst>
          </p:cNvPr>
          <p:cNvSpPr txBox="1"/>
          <p:nvPr/>
        </p:nvSpPr>
        <p:spPr>
          <a:xfrm>
            <a:off x="5177627" y="6187329"/>
            <a:ext cx="70005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CPU baseline was limited to only 2000 windows, while my GPU version processed the full resolution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567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B57099E-5635-7F20-5492-2D9F2FE0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kumimoji="1" lang="zh-TW" altLang="en-US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12">
            <a:extLst>
              <a:ext uri="{FF2B5EF4-FFF2-40B4-BE49-F238E27FC236}">
                <a16:creationId xmlns:a16="http://schemas.microsoft.com/office/drawing/2014/main" id="{76566969-F813-4CC5-B3E9-363D85B55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881264" y="-5116"/>
            <a:ext cx="3318648" cy="2490264"/>
            <a:chOff x="-305" y="-1"/>
            <a:chExt cx="3832880" cy="2876136"/>
          </a:xfrm>
        </p:grpSpPr>
        <p:sp>
          <p:nvSpPr>
            <p:cNvPr id="29" name="Freeform: Shape 13">
              <a:extLst>
                <a:ext uri="{FF2B5EF4-FFF2-40B4-BE49-F238E27FC236}">
                  <a16:creationId xmlns:a16="http://schemas.microsoft.com/office/drawing/2014/main" id="{AF8CF66C-45E2-456B-92B0-9E97A331D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14">
              <a:extLst>
                <a:ext uri="{FF2B5EF4-FFF2-40B4-BE49-F238E27FC236}">
                  <a16:creationId xmlns:a16="http://schemas.microsoft.com/office/drawing/2014/main" id="{D65D590E-D70D-4D25-B853-D5208F2AA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231501E-3F84-4705-A001-13995FA68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52617E4-47FD-4C38-8F70-93BF9B125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217D733-97B6-4C43-AF0C-5E3CB0EA1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07887"/>
            <a:ext cx="2605762" cy="2252847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D288266-7E76-4D4A-BAAC-E233FA013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697F88A-8624-4BA2-AF06-E6C3A52F0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CA77163-C052-481C-9DCF-68C23ACAB3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2B425B5-0A0E-4B85-B718-E5DA73431A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74A54B83-90B4-4DDA-238C-63838B6FD8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032794"/>
              </p:ext>
            </p:extLst>
          </p:nvPr>
        </p:nvGraphicFramePr>
        <p:xfrm>
          <a:off x="804673" y="1425039"/>
          <a:ext cx="11039854" cy="4244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284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A6EBF0B8-1954-606F-E9F3-853D09A4D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729" y="1764407"/>
            <a:ext cx="5760846" cy="23103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en-US" altLang="zh-TW" sz="520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9821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91B61D1C-B89C-F681-0C6F-135B8674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072" y="1282542"/>
            <a:ext cx="3855720" cy="4371974"/>
          </a:xfrm>
        </p:spPr>
        <p:txBody>
          <a:bodyPr>
            <a:normAutofit/>
          </a:bodyPr>
          <a:lstStyle/>
          <a:p>
            <a:r>
              <a:rPr lang="en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 &amp; Problem</a:t>
            </a:r>
            <a:endParaRPr kumimoji="1" lang="zh-TW" altLang="en-US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1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21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3E159D4-C5D7-F7E4-BADD-3EDA67E07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521" y="1425244"/>
            <a:ext cx="8177479" cy="4938323"/>
          </a:xfrm>
        </p:spPr>
        <p:txBody>
          <a:bodyPr anchor="ctr">
            <a:normAutofit fontScale="85000" lnSpcReduction="20000"/>
          </a:bodyPr>
          <a:lstStyle/>
          <a:p>
            <a:r>
              <a:rPr lang="en" altLang="zh-TW" sz="31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Motivation: Frequency-Based Analysis of Whole-Slide Images</a:t>
            </a:r>
          </a:p>
          <a:p>
            <a:endParaRPr lang="en" altLang="zh-TW" sz="3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31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Whole-slide images  are extremely large</a:t>
            </a:r>
          </a:p>
          <a:p>
            <a:endParaRPr lang="en" altLang="zh-TW" sz="3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31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pixel-wise comparison is impractical</a:t>
            </a:r>
          </a:p>
          <a:p>
            <a:endParaRPr lang="en" altLang="zh-TW" sz="3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CPU-only processing is too slow</a:t>
            </a:r>
            <a:endParaRPr lang="en" altLang="zh-TW" sz="3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" altLang="zh-TW" sz="3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31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GPU to accelerate heavy computation</a:t>
            </a:r>
          </a:p>
          <a:p>
            <a:endParaRPr lang="en" altLang="zh-TW" sz="3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accelerate preprocessing using GPU</a:t>
            </a:r>
            <a:endParaRPr lang="en" altLang="zh-TW" sz="31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zh-TW" alt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549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476558DF-56C0-BBC0-B334-6E17E6D9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338" y="1441113"/>
            <a:ext cx="3855720" cy="4371974"/>
          </a:xfrm>
        </p:spPr>
        <p:txBody>
          <a:bodyPr>
            <a:normAutofit/>
          </a:bodyPr>
          <a:lstStyle/>
          <a:p>
            <a:r>
              <a:rPr lang="en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Dataset &amp;</a:t>
            </a:r>
            <a:br>
              <a:rPr lang="en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Format</a:t>
            </a:r>
            <a:endParaRPr kumimoji="1" lang="zh-TW" altLang="en-US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284B625-3767-392B-9D33-8E6334431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2514" y="804672"/>
            <a:ext cx="5790910" cy="5230368"/>
          </a:xfrm>
        </p:spPr>
        <p:txBody>
          <a:bodyPr anchor="ctr">
            <a:normAutofit/>
          </a:bodyPr>
          <a:lstStyle/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</a:t>
            </a:r>
            <a:r>
              <a:rPr lang="en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format: .svs files</a:t>
            </a:r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(WSIs) </a:t>
            </a:r>
          </a:p>
          <a:p>
            <a:endParaRPr lang="en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paths stored in </a:t>
            </a:r>
            <a:r>
              <a:rPr lang="en" altLang="zh-TW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files.list</a:t>
            </a:r>
            <a:endParaRPr lang="en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Images streamed instead of fully loaded into memory</a:t>
            </a:r>
          </a:p>
          <a:p>
            <a:endParaRPr lang="en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number of slides: 3505</a:t>
            </a:r>
            <a:endParaRPr lang="en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zh-TW" alt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155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919E89C-70BF-E0E5-FC5C-418D9E878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463" y="1243013"/>
            <a:ext cx="3855720" cy="4371974"/>
          </a:xfrm>
        </p:spPr>
        <p:txBody>
          <a:bodyPr>
            <a:normAutofit/>
          </a:bodyPr>
          <a:lstStyle/>
          <a:p>
            <a:r>
              <a:rPr lang="en" altLang="zh-TW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Overall Pipeline</a:t>
            </a:r>
            <a:endParaRPr kumimoji="1" lang="zh-TW" altLang="en-US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B8D1F7-7DDC-517D-ADA5-9CBCF442B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8846" y="1430760"/>
            <a:ext cx="5862320" cy="4792027"/>
          </a:xfrm>
        </p:spPr>
        <p:txBody>
          <a:bodyPr anchor="ctr">
            <a:normAutofit/>
          </a:bodyPr>
          <a:lstStyle/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.svs (WSI) → sliding windows</a:t>
            </a:r>
          </a:p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RGB → grayscale</a:t>
            </a:r>
          </a:p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Gaussian blur</a:t>
            </a:r>
          </a:p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2D FFT → magnitude → log</a:t>
            </a:r>
          </a:p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Histogram feature (16 bins)</a:t>
            </a:r>
          </a:p>
          <a:p>
            <a:r>
              <a:rPr lang="en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&amp; standard deviation </a:t>
            </a:r>
          </a:p>
          <a:p>
            <a:endParaRPr kumimoji="1" lang="zh-TW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1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F75AD06-DFC4-4B3A-8490-330823D0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587C93-0840-40DF-96D5-D1F2137E6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E04A4FAD-FA9E-9D82-0E1B-A34889C4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530" y="1439586"/>
            <a:ext cx="4130185" cy="4054282"/>
          </a:xfrm>
        </p:spPr>
        <p:txBody>
          <a:bodyPr>
            <a:normAutofit/>
          </a:bodyPr>
          <a:lstStyle/>
          <a:p>
            <a: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 Extraction (CPU I/O)</a:t>
            </a:r>
            <a:endParaRPr kumimoji="1" lang="zh-TW" altLang="en-US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02D55A-F529-4B19-BAF9-F63240A7B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3839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367E3C-3947-493D-9458-5955DB20A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E8D9785-21DB-4CE6-B138-2999AD616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3AA5AD5-8F29-4165-8112-305DDDDDD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4EC0CF-F38F-4D7F-B48D-9A26E814DF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E77F1AC-0C38-6E86-20FB-EAF40029E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644" y="1840763"/>
            <a:ext cx="6128539" cy="3751732"/>
          </a:xfrm>
        </p:spPr>
        <p:txBody>
          <a:bodyPr anchor="ctr">
            <a:normAutofit/>
          </a:bodyPr>
          <a:lstStyle/>
          <a:p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 size: 256 × 256</a:t>
            </a:r>
          </a:p>
          <a:p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Stride (frame size): 128 × 128</a:t>
            </a:r>
          </a:p>
          <a:p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Overlapping windows</a:t>
            </a:r>
          </a:p>
          <a:p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Implemented by </a:t>
            </a:r>
            <a:r>
              <a:rPr lang="en" altLang="zh-TW" sz="24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stream_windows</a:t>
            </a:r>
            <a:endParaRPr lang="en" altLang="zh-TW" sz="24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I/O operations on CPU</a:t>
            </a:r>
          </a:p>
          <a:p>
            <a:r>
              <a:rPr lang="en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sent to GPU in batches (batch = 256)</a:t>
            </a:r>
            <a:endParaRPr kumimoji="1" lang="zh-TW" altLang="en-US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7A3A52F-BCB3-444D-9372-EE018B135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535970" y="4114799"/>
            <a:ext cx="3655725" cy="274320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1E32C13-DED6-4967-85B8-68DD7710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8DDA515-BC6A-47FB-951E-E1E792875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97EEFA7-6787-4EC0-8284-6D3D273061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A9621AC-50AB-4B43-896D-78FE571A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文字方塊 4">
            <a:extLst>
              <a:ext uri="{FF2B5EF4-FFF2-40B4-BE49-F238E27FC236}">
                <a16:creationId xmlns:a16="http://schemas.microsoft.com/office/drawing/2014/main" id="{7636BA4D-293E-256D-D706-78F3179CD6A3}"/>
              </a:ext>
            </a:extLst>
          </p:cNvPr>
          <p:cNvSpPr txBox="1"/>
          <p:nvPr/>
        </p:nvSpPr>
        <p:spPr>
          <a:xfrm>
            <a:off x="529339" y="6122892"/>
            <a:ext cx="105184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slide, windows are streamed in mini-batches (batch size = 256).</a:t>
            </a:r>
          </a:p>
          <a:p>
            <a:r>
              <a:rPr lang="en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 size refers to the number of windows processed simultaneously on the GPU, not the number of slides.</a:t>
            </a:r>
          </a:p>
        </p:txBody>
      </p:sp>
    </p:spTree>
    <p:extLst>
      <p:ext uri="{BB962C8B-B14F-4D97-AF65-F5344CB8AC3E}">
        <p14:creationId xmlns:p14="http://schemas.microsoft.com/office/powerpoint/2010/main" val="276364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6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7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AFEFE1EB-6203-643F-F5A2-8D5D079D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470" y="1243013"/>
            <a:ext cx="4615284" cy="4371974"/>
          </a:xfrm>
        </p:spPr>
        <p:txBody>
          <a:bodyPr>
            <a:normAutofit/>
          </a:bodyPr>
          <a:lstStyle/>
          <a:p>
            <a: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GPU Preprocessing: Grayscale + Gaussian</a:t>
            </a:r>
            <a:endParaRPr kumimoji="1" lang="zh-TW" altLang="en-US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0814BE6-CCB7-926E-5159-30C6515FE8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52523" y="950524"/>
                <a:ext cx="5221224" cy="5230368"/>
              </a:xfrm>
            </p:spPr>
            <p:txBody>
              <a:bodyPr anchor="ctr">
                <a:normAutofit/>
              </a:bodyPr>
              <a:lstStyle/>
              <a:p>
                <a:r>
                  <a:rPr lang="en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RGB → grayscale on GPU</a:t>
                </a:r>
              </a:p>
              <a:p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Standard luminance conversion</a:t>
                </a:r>
              </a:p>
              <a:p>
                <a:pPr marL="0" indent="0">
                  <a:buNone/>
                </a:pPr>
                <a:br>
                  <a:rPr lang="en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" altLang="zh-TW" sz="20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𝐺𝑟𝑎𝑦</m:t>
                      </m:r>
                      <m:r>
                        <a:rPr lang="en" altLang="zh-TW" sz="20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= 0.2989</m:t>
                      </m:r>
                      <m:r>
                        <a:rPr lang="en" altLang="zh-TW" sz="20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𝑅</m:t>
                      </m:r>
                      <m:r>
                        <a:rPr lang="en" altLang="zh-TW" sz="20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+ 0.5870</m:t>
                      </m:r>
                      <m:r>
                        <a:rPr lang="en" altLang="zh-TW" sz="20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𝐺</m:t>
                      </m:r>
                      <m:r>
                        <a:rPr lang="en" altLang="zh-TW" sz="20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+ 0.1140</m:t>
                      </m:r>
                      <m:r>
                        <a:rPr lang="en" altLang="zh-TW" sz="200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</m:oMath>
                  </m:oMathPara>
                </a14:m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7×7 Gaussian kernel (</a:t>
                </a:r>
                <a:r>
                  <a:rPr lang="el-GR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 = 1.5)</a:t>
                </a:r>
                <a:r>
                  <a:rPr lang="en-US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using </a:t>
                </a:r>
                <a14:m>
                  <m:oMath xmlns:m="http://schemas.openxmlformats.org/officeDocument/2006/math">
                    <m:r>
                      <a:rPr lang="en" altLang="zh-TW" sz="20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𝑐𝑜𝑛𝑣</m:t>
                    </m:r>
                    <m:r>
                      <a:rPr lang="en" altLang="zh-TW" sz="20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" altLang="zh-TW" sz="20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𝑑</m:t>
                    </m:r>
                  </m:oMath>
                </a14:m>
                <a:endParaRPr lang="en-US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l-GR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Implemented by conv2d on GPU</a:t>
                </a:r>
              </a:p>
              <a:p>
                <a:endParaRPr kumimoji="1" lang="zh-TW" altLang="en-US" sz="1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0814BE6-CCB7-926E-5159-30C6515FE8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52523" y="950524"/>
                <a:ext cx="5221224" cy="5230368"/>
              </a:xfrm>
              <a:blipFill>
                <a:blip r:embed="rId3"/>
                <a:stretch>
                  <a:fillRect l="-971" t="-290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 descr="一張含有 文字, 螢幕擷取畫面, 字型 的圖片&#10;&#10;自動產生的描述">
            <a:extLst>
              <a:ext uri="{FF2B5EF4-FFF2-40B4-BE49-F238E27FC236}">
                <a16:creationId xmlns:a16="http://schemas.microsoft.com/office/drawing/2014/main" id="{74FA5183-F8BF-8229-5ECB-5EA9F38BE4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3449" y="3055600"/>
            <a:ext cx="58166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947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F75AD06-DFC4-4B3A-8490-330823D0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587C93-0840-40DF-96D5-D1F2137E6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6DA2D78E-29A9-56E1-D75F-6C8A0959F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401859"/>
            <a:ext cx="4130185" cy="4054282"/>
          </a:xfrm>
        </p:spPr>
        <p:txBody>
          <a:bodyPr>
            <a:normAutofit/>
          </a:bodyPr>
          <a:lstStyle/>
          <a:p>
            <a: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2D FFT &amp;</a:t>
            </a:r>
            <a:b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Log-Magnitude &amp; </a:t>
            </a:r>
            <a:b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altLang="zh-TW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GPU Histogram</a:t>
            </a:r>
            <a:endParaRPr kumimoji="1" lang="zh-TW" altLang="en-US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02D55A-F529-4B19-BAF9-F63240A7B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3839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367E3C-3947-493D-9458-5955DB20A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E8D9785-21DB-4CE6-B138-2999AD616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3AA5AD5-8F29-4165-8112-305DDDDDD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15">
              <a:extLst>
                <a:ext uri="{FF2B5EF4-FFF2-40B4-BE49-F238E27FC236}">
                  <a16:creationId xmlns:a16="http://schemas.microsoft.com/office/drawing/2014/main" id="{2A4EC0CF-F38F-4D7F-B48D-9A26E814DF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6D8BA97-7B7E-4A0E-76CD-E127A779C7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43071" y="1166493"/>
                <a:ext cx="6128539" cy="3751732"/>
              </a:xfrm>
            </p:spPr>
            <p:txBody>
              <a:bodyPr anchor="ctr">
                <a:normAutofit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2D FFT applied to each window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" altLang="zh-TW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FFT computed using </a:t>
                </a:r>
                <a14:m>
                  <m:oMath xmlns:m="http://schemas.openxmlformats.org/officeDocument/2006/math">
                    <m:r>
                      <a:rPr lang="en" altLang="zh-TW" sz="200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𝑡𝑜𝑟𝑐h</m:t>
                    </m:r>
                    <m:r>
                      <a:rPr lang="en" altLang="zh-TW" sz="200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" altLang="zh-TW" sz="200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𝑓𝑓𝑡</m:t>
                    </m:r>
                    <m:r>
                      <a:rPr lang="en" altLang="zh-TW" sz="200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" altLang="zh-TW" sz="200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𝑓𝑓𝑡</m:t>
                    </m:r>
                    <m:r>
                      <a:rPr lang="en" altLang="zh-TW" sz="200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endParaRPr lang="en" altLang="zh-TW" sz="2000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endParaRPr lang="en" altLang="zh-TW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" altLang="zh-TW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16-bin Histogram (GPU)</a:t>
                </a:r>
                <a:endParaRPr lang="en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Log-magnitude values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Flatten and histogram on GPU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Implemented with </a:t>
                </a:r>
                <a14:m>
                  <m:oMath xmlns:m="http://schemas.openxmlformats.org/officeDocument/2006/math">
                    <m:r>
                      <a:rPr lang="en" altLang="zh-TW" sz="20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𝑡𝑜𝑟𝑐h</m:t>
                    </m:r>
                    <m:r>
                      <a:rPr lang="en" altLang="zh-TW" sz="20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" altLang="zh-TW" sz="20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h𝑖𝑠𝑡𝑐</m:t>
                    </m:r>
                  </m:oMath>
                </a14:m>
                <a:endParaRPr lang="en" altLang="zh-TW" sz="20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" altLang="zh-TW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Range: [0, 10]</a:t>
                </a:r>
              </a:p>
              <a:p>
                <a:endParaRPr kumimoji="1" lang="zh-TW" altLang="en-US" sz="1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6D8BA97-7B7E-4A0E-76CD-E127A779C7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43071" y="1166493"/>
                <a:ext cx="6128539" cy="3751732"/>
              </a:xfrm>
              <a:blipFill>
                <a:blip r:embed="rId3"/>
                <a:stretch>
                  <a:fillRect l="-1242" t="-404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17">
            <a:extLst>
              <a:ext uri="{FF2B5EF4-FFF2-40B4-BE49-F238E27FC236}">
                <a16:creationId xmlns:a16="http://schemas.microsoft.com/office/drawing/2014/main" id="{47A3A52F-BCB3-444D-9372-EE018B135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535970" y="4114799"/>
            <a:ext cx="3655725" cy="2743201"/>
            <a:chOff x="-305" y="-1"/>
            <a:chExt cx="3832880" cy="2876136"/>
          </a:xfrm>
        </p:grpSpPr>
        <p:sp>
          <p:nvSpPr>
            <p:cNvPr id="26" name="Freeform: Shape 18">
              <a:extLst>
                <a:ext uri="{FF2B5EF4-FFF2-40B4-BE49-F238E27FC236}">
                  <a16:creationId xmlns:a16="http://schemas.microsoft.com/office/drawing/2014/main" id="{91E32C13-DED6-4967-85B8-68DD7710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19">
              <a:extLst>
                <a:ext uri="{FF2B5EF4-FFF2-40B4-BE49-F238E27FC236}">
                  <a16:creationId xmlns:a16="http://schemas.microsoft.com/office/drawing/2014/main" id="{38DDA515-BC6A-47FB-951E-E1E792875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0">
              <a:extLst>
                <a:ext uri="{FF2B5EF4-FFF2-40B4-BE49-F238E27FC236}">
                  <a16:creationId xmlns:a16="http://schemas.microsoft.com/office/drawing/2014/main" id="{B97EEFA7-6787-4EC0-8284-6D3D273061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1">
              <a:extLst>
                <a:ext uri="{FF2B5EF4-FFF2-40B4-BE49-F238E27FC236}">
                  <a16:creationId xmlns:a16="http://schemas.microsoft.com/office/drawing/2014/main" id="{1A9621AC-50AB-4B43-896D-78FE571A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圖片 4" descr="一張含有 文字, 字型, 螢幕擷取畫面, 印刷術 的圖片&#10;&#10;自動產生的描述">
            <a:extLst>
              <a:ext uri="{FF2B5EF4-FFF2-40B4-BE49-F238E27FC236}">
                <a16:creationId xmlns:a16="http://schemas.microsoft.com/office/drawing/2014/main" id="{D131F853-84F3-9F44-1F97-381EAC7E35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1957" y="5081037"/>
            <a:ext cx="4326206" cy="100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7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156E6C91-8E94-2202-99D6-1627F3C62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032986"/>
            <a:ext cx="3677387" cy="4932935"/>
          </a:xfrm>
        </p:spPr>
        <p:txBody>
          <a:bodyPr>
            <a:normAutofit/>
          </a:bodyPr>
          <a:lstStyle/>
          <a:p>
            <a:r>
              <a:rPr lang="en" altLang="zh-TW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Improvements</a:t>
            </a:r>
            <a:br>
              <a:rPr lang="en" altLang="zh-TW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altLang="zh-TW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GPU Optimization </a:t>
            </a:r>
            <a:endParaRPr kumimoji="1" lang="zh-TW" alt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5D9800-1290-A9E4-AAC2-6D1E969F3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6164" y="1032986"/>
            <a:ext cx="5541164" cy="4792027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altLang="zh-TW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core algorithm (Gaussian + FFT + histogram) is unchanged.</a:t>
            </a:r>
          </a:p>
          <a:p>
            <a:pPr>
              <a:buFont typeface="Arial" panose="020B0604020202020204" pitchFamily="34" charset="0"/>
              <a:buChar char="•"/>
            </a:pPr>
            <a:endParaRPr lang="en" altLang="zh-TW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Key Optimizations</a:t>
            </a:r>
            <a:endParaRPr lang="en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Grayscale moved to GPU</a:t>
            </a:r>
          </a:p>
          <a:p>
            <a:pPr>
              <a:buFont typeface="+mj-lt"/>
              <a:buAutoNum type="arabicPeriod"/>
            </a:pPr>
            <a:r>
              <a:rPr lang="en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 size increased: 128 → 256</a:t>
            </a:r>
          </a:p>
          <a:p>
            <a:pPr>
              <a:buFont typeface="+mj-lt"/>
              <a:buAutoNum type="arabicPeriod"/>
            </a:pPr>
            <a:r>
              <a:rPr lang="en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Disabled debug printing</a:t>
            </a:r>
          </a:p>
          <a:p>
            <a:endParaRPr lang="en" altLang="zh-TW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Result:</a:t>
            </a:r>
            <a:br>
              <a:rPr lang="en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runtime per slide ≈ </a:t>
            </a:r>
            <a:r>
              <a:rPr lang="en" altLang="zh-TW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seconds</a:t>
            </a:r>
            <a:endParaRPr lang="en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zh-TW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459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8BD9D2C2-FEFA-D56D-C085-900244BCC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" altLang="zh-TW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Moving Grayscale Conversion from CPU to GPU</a:t>
            </a:r>
            <a:endParaRPr kumimoji="1" lang="zh-TW" altLang="en-US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61E30B-F7B7-A489-0ECE-617CA2436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1"/>
            <a:ext cx="5221224" cy="5943827"/>
          </a:xfrm>
        </p:spPr>
        <p:txBody>
          <a:bodyPr anchor="ctr">
            <a:normAutofit/>
          </a:bodyPr>
          <a:lstStyle/>
          <a:p>
            <a:r>
              <a:rPr lang="en" altLang="zh-TW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(Initial Implementation):</a:t>
            </a:r>
            <a:endParaRPr lang="en" altLang="zh-TW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Grayscale conversion was performed on the CPU.</a:t>
            </a: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window was converted one by one before being sent to the GPU.</a:t>
            </a: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introduced extra CPU workload and CPU–GPU data transfer overhead.</a:t>
            </a:r>
          </a:p>
          <a:p>
            <a:pPr marL="0" indent="0">
              <a:buNone/>
            </a:pPr>
            <a:endParaRPr lang="en" altLang="zh-TW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(Final Implementation):</a:t>
            </a:r>
            <a:endParaRPr lang="en" altLang="zh-TW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RGB windows are directly transferred to the GPU.</a:t>
            </a: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Grayscale conversion is performed on the GPU using tensor operations.</a:t>
            </a: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windows in a batch are processed in parallel.</a:t>
            </a:r>
          </a:p>
          <a:p>
            <a:endParaRPr lang="en" altLang="zh-TW" sz="1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altLang="zh-TW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Effect:</a:t>
            </a:r>
            <a:endParaRPr lang="en" altLang="zh-TW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Reduced CPU computation</a:t>
            </a:r>
          </a:p>
          <a:p>
            <a:pPr marL="0" indent="0">
              <a:buNone/>
            </a:pPr>
            <a:r>
              <a:rPr lang="en" altLang="zh-TW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Reduced data transfer overhead</a:t>
            </a:r>
          </a:p>
          <a:p>
            <a:endParaRPr kumimoji="1" lang="zh-TW" alt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70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1698</Words>
  <Application>Microsoft Macintosh PowerPoint</Application>
  <PresentationFormat>寬螢幕</PresentationFormat>
  <Paragraphs>239</Paragraphs>
  <Slides>15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Cambria Math</vt:lpstr>
      <vt:lpstr>Times New Roman</vt:lpstr>
      <vt:lpstr>Office 佈景主題</vt:lpstr>
      <vt:lpstr>Final Project: GPU-Accelerated Processing of Large-Scale SVS Images</vt:lpstr>
      <vt:lpstr>Motivation &amp; Problem</vt:lpstr>
      <vt:lpstr>Dataset &amp; Input Format</vt:lpstr>
      <vt:lpstr>Overall Pipeline</vt:lpstr>
      <vt:lpstr>Window Extraction (CPU I/O)</vt:lpstr>
      <vt:lpstr>GPU Preprocessing: Grayscale + Gaussian</vt:lpstr>
      <vt:lpstr>2D FFT &amp; Log-Magnitude &amp;  GPU Histogram</vt:lpstr>
      <vt:lpstr>Performance Improvements GPU Optimization </vt:lpstr>
      <vt:lpstr>Moving Grayscale Conversion from CPU to GPU</vt:lpstr>
      <vt:lpstr>Batch Size Optimization</vt:lpstr>
      <vt:lpstr>Disabling Debug Printing </vt:lpstr>
      <vt:lpstr>Dataset  (Mean &amp; Std)</vt:lpstr>
      <vt:lpstr>Performance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Yi Hsuan Huang</dc:creator>
  <cp:lastModifiedBy>Yi Hsuan Huang</cp:lastModifiedBy>
  <cp:revision>38</cp:revision>
  <dcterms:created xsi:type="dcterms:W3CDTF">2025-12-08T19:18:43Z</dcterms:created>
  <dcterms:modified xsi:type="dcterms:W3CDTF">2025-12-12T06:10:06Z</dcterms:modified>
</cp:coreProperties>
</file>