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2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9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2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09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9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2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6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84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0E52DF2-6802-459B-AC2A-AF976DEB1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08B478-64F8-8C16-11E0-88BFD8B5F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2184" y="2386295"/>
            <a:ext cx="3730839" cy="3569150"/>
          </a:xfrm>
        </p:spPr>
        <p:txBody>
          <a:bodyPr anchor="b">
            <a:normAutofit/>
          </a:bodyPr>
          <a:lstStyle/>
          <a:p>
            <a:r>
              <a:rPr lang="en-US" sz="4000" dirty="0"/>
              <a:t>Ece 4822 final image processing with a GPU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386CD-B75C-6BCE-21B7-483B35EFA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5300" y="1208146"/>
            <a:ext cx="3137031" cy="979680"/>
          </a:xfrm>
        </p:spPr>
        <p:txBody>
          <a:bodyPr anchor="t">
            <a:normAutofit/>
          </a:bodyPr>
          <a:lstStyle/>
          <a:p>
            <a:r>
              <a:rPr lang="en-US" sz="1800" dirty="0"/>
              <a:t>Massimo Graham</a:t>
            </a:r>
          </a:p>
        </p:txBody>
      </p:sp>
      <p:pic>
        <p:nvPicPr>
          <p:cNvPr id="14" name="Picture 13" descr="The colorful explosion of powder on a black background">
            <a:extLst>
              <a:ext uri="{FF2B5EF4-FFF2-40B4-BE49-F238E27FC236}">
                <a16:creationId xmlns:a16="http://schemas.microsoft.com/office/drawing/2014/main" id="{406525A7-BA16-282A-641A-F1EB3BF82F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788" r="7958" b="-1"/>
          <a:stretch>
            <a:fillRect/>
          </a:stretch>
        </p:blipFill>
        <p:spPr>
          <a:xfrm>
            <a:off x="20" y="10"/>
            <a:ext cx="7320707" cy="685798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53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23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60C5-DAE3-9E8C-9CBF-B7213BAC9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task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DBCC7E4-284B-432C-A215-9CC26B5FD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5745" y="2104007"/>
            <a:ext cx="3026664" cy="511175"/>
          </a:xfrm>
          <a:prstGeom prst="round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r>
              <a:rPr lang="en-US" dirty="0"/>
              <a:t>Apply 2D gaussian filter</a:t>
            </a: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2E52AAD1-36CE-F65D-F3B7-5AEC5F07B270}"/>
              </a:ext>
            </a:extLst>
          </p:cNvPr>
          <p:cNvSpPr txBox="1">
            <a:spLocks/>
          </p:cNvSpPr>
          <p:nvPr/>
        </p:nvSpPr>
        <p:spPr>
          <a:xfrm>
            <a:off x="619887" y="2104007"/>
            <a:ext cx="3026664" cy="511175"/>
          </a:xfrm>
          <a:prstGeom prst="roundRect">
            <a:avLst/>
          </a:prstGeom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Load and read .</a:t>
            </a:r>
            <a:r>
              <a:rPr lang="en-US" dirty="0" err="1"/>
              <a:t>svs</a:t>
            </a:r>
            <a:r>
              <a:rPr lang="en-US" dirty="0"/>
              <a:t> file</a:t>
            </a: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5DD30ECA-6D1C-344B-AE83-BBE5A8DF1D4A}"/>
              </a:ext>
            </a:extLst>
          </p:cNvPr>
          <p:cNvSpPr txBox="1">
            <a:spLocks/>
          </p:cNvSpPr>
          <p:nvPr/>
        </p:nvSpPr>
        <p:spPr>
          <a:xfrm>
            <a:off x="7865745" y="3549199"/>
            <a:ext cx="3026664" cy="511175"/>
          </a:xfrm>
          <a:prstGeom prst="roundRect">
            <a:avLst/>
          </a:prstGeom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Compute 2d </a:t>
            </a:r>
            <a:r>
              <a:rPr lang="en-US" dirty="0" err="1"/>
              <a:t>fft</a:t>
            </a:r>
            <a:r>
              <a:rPr lang="en-US" dirty="0"/>
              <a:t> </a:t>
            </a: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F4BACE1D-0AFE-4B3A-87C6-DE4D530B3F6A}"/>
              </a:ext>
            </a:extLst>
          </p:cNvPr>
          <p:cNvSpPr txBox="1">
            <a:spLocks/>
          </p:cNvSpPr>
          <p:nvPr/>
        </p:nvSpPr>
        <p:spPr>
          <a:xfrm>
            <a:off x="619887" y="3549199"/>
            <a:ext cx="3026664" cy="511175"/>
          </a:xfrm>
          <a:prstGeom prst="roundRect">
            <a:avLst/>
          </a:prstGeom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Place magnitudes into log magnitude spectrum histogram</a:t>
            </a:r>
          </a:p>
        </p:txBody>
      </p:sp>
      <p:sp>
        <p:nvSpPr>
          <p:cNvPr id="17" name="Content Placeholder 8">
            <a:extLst>
              <a:ext uri="{FF2B5EF4-FFF2-40B4-BE49-F238E27FC236}">
                <a16:creationId xmlns:a16="http://schemas.microsoft.com/office/drawing/2014/main" id="{F2C78307-C54D-18B1-1FF3-920C7055CC9B}"/>
              </a:ext>
            </a:extLst>
          </p:cNvPr>
          <p:cNvSpPr txBox="1">
            <a:spLocks/>
          </p:cNvSpPr>
          <p:nvPr/>
        </p:nvSpPr>
        <p:spPr>
          <a:xfrm>
            <a:off x="4160520" y="3549199"/>
            <a:ext cx="3026664" cy="511175"/>
          </a:xfrm>
          <a:prstGeom prst="roundRect">
            <a:avLst/>
          </a:prstGeom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Convert frequencies to magnitudes</a:t>
            </a: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032960D2-FBF3-B7F6-E9B9-73155BC068F1}"/>
              </a:ext>
            </a:extLst>
          </p:cNvPr>
          <p:cNvSpPr txBox="1">
            <a:spLocks/>
          </p:cNvSpPr>
          <p:nvPr/>
        </p:nvSpPr>
        <p:spPr>
          <a:xfrm>
            <a:off x="4160520" y="2104007"/>
            <a:ext cx="3026664" cy="511175"/>
          </a:xfrm>
          <a:prstGeom prst="roundRect">
            <a:avLst/>
          </a:prstGeom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Loop over image using 256x256 pixel window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BF92C0D-1E9F-1F93-E21D-B5E9347E66C2}"/>
              </a:ext>
            </a:extLst>
          </p:cNvPr>
          <p:cNvCxnSpPr>
            <a:stCxn id="21" idx="3"/>
            <a:endCxn id="9" idx="1"/>
          </p:cNvCxnSpPr>
          <p:nvPr/>
        </p:nvCxnSpPr>
        <p:spPr>
          <a:xfrm>
            <a:off x="7187184" y="2359595"/>
            <a:ext cx="6785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942E69B-F997-918B-2D3E-49E5B6B0332A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9379077" y="2615182"/>
            <a:ext cx="0" cy="934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36DE46B-9206-57C3-E1F1-D6E6C7D8630B}"/>
              </a:ext>
            </a:extLst>
          </p:cNvPr>
          <p:cNvCxnSpPr>
            <a:cxnSpLocks/>
            <a:stCxn id="10" idx="3"/>
            <a:endCxn id="21" idx="1"/>
          </p:cNvCxnSpPr>
          <p:nvPr/>
        </p:nvCxnSpPr>
        <p:spPr>
          <a:xfrm>
            <a:off x="3646551" y="2359595"/>
            <a:ext cx="5139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91D43DD-42DA-D05B-6502-B9BEE08834B2}"/>
              </a:ext>
            </a:extLst>
          </p:cNvPr>
          <p:cNvCxnSpPr>
            <a:cxnSpLocks/>
            <a:stCxn id="11" idx="1"/>
            <a:endCxn id="17" idx="3"/>
          </p:cNvCxnSpPr>
          <p:nvPr/>
        </p:nvCxnSpPr>
        <p:spPr>
          <a:xfrm flipH="1">
            <a:off x="7187184" y="3804787"/>
            <a:ext cx="6785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8FE8658-9C87-A847-C26F-DA22A1EC8BD0}"/>
              </a:ext>
            </a:extLst>
          </p:cNvPr>
          <p:cNvCxnSpPr>
            <a:cxnSpLocks/>
            <a:endCxn id="16" idx="3"/>
          </p:cNvCxnSpPr>
          <p:nvPr/>
        </p:nvCxnSpPr>
        <p:spPr>
          <a:xfrm flipH="1">
            <a:off x="3646551" y="3804786"/>
            <a:ext cx="51396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9225D928-ED17-C276-752B-342F94D3FC0C}"/>
              </a:ext>
            </a:extLst>
          </p:cNvPr>
          <p:cNvCxnSpPr>
            <a:stCxn id="16" idx="0"/>
            <a:endCxn id="10" idx="2"/>
          </p:cNvCxnSpPr>
          <p:nvPr/>
        </p:nvCxnSpPr>
        <p:spPr>
          <a:xfrm flipV="1">
            <a:off x="2133219" y="2615182"/>
            <a:ext cx="0" cy="934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319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BF27-A677-2AAD-6AA3-9B5DEF010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84BCA-C2A1-915E-7447-72EA5BF8E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Cpu</a:t>
            </a:r>
            <a:r>
              <a:rPr lang="en-US" dirty="0"/>
              <a:t> Tasks</a:t>
            </a:r>
          </a:p>
          <a:p>
            <a:pPr lvl="1"/>
            <a:r>
              <a:rPr lang="en-US" dirty="0"/>
              <a:t>Loading and reading images</a:t>
            </a:r>
          </a:p>
          <a:p>
            <a:pPr lvl="1"/>
            <a:r>
              <a:rPr lang="en-US" dirty="0"/>
              <a:t>Batching the data </a:t>
            </a:r>
          </a:p>
          <a:p>
            <a:pPr lvl="1"/>
            <a:r>
              <a:rPr lang="en-US" dirty="0"/>
              <a:t>Transferring data to GPU</a:t>
            </a:r>
          </a:p>
          <a:p>
            <a:pPr lvl="1"/>
            <a:r>
              <a:rPr lang="en-US" dirty="0"/>
              <a:t>Printing results</a:t>
            </a:r>
          </a:p>
          <a:p>
            <a:r>
              <a:rPr lang="en-US" dirty="0" err="1"/>
              <a:t>Gpu</a:t>
            </a:r>
            <a:r>
              <a:rPr lang="en-US" dirty="0"/>
              <a:t> tasks </a:t>
            </a:r>
          </a:p>
          <a:p>
            <a:pPr lvl="1"/>
            <a:r>
              <a:rPr lang="en-US" dirty="0"/>
              <a:t>Gaussian filter</a:t>
            </a:r>
          </a:p>
          <a:p>
            <a:pPr lvl="1"/>
            <a:r>
              <a:rPr lang="en-US" dirty="0"/>
              <a:t>2d FFT</a:t>
            </a:r>
          </a:p>
          <a:p>
            <a:pPr lvl="1"/>
            <a:r>
              <a:rPr lang="en-US" dirty="0"/>
              <a:t>Log magnitude spectrum calculations</a:t>
            </a:r>
          </a:p>
          <a:p>
            <a:pPr lvl="1"/>
            <a:r>
              <a:rPr lang="en-US" dirty="0"/>
              <a:t>Histogram binning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DC3F8C-178B-D66D-B5EE-972F29581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25" y="2221992"/>
            <a:ext cx="4105275" cy="205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15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53615EE-C559-4E03-999B-5477F162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94844-F948-2DB2-F296-7F774EB61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7"/>
            <a:ext cx="10691814" cy="981914"/>
          </a:xfrm>
        </p:spPr>
        <p:txBody>
          <a:bodyPr>
            <a:normAutofit/>
          </a:bodyPr>
          <a:lstStyle/>
          <a:p>
            <a:r>
              <a:rPr lang="en-US" dirty="0"/>
              <a:t>Gaussian </a:t>
            </a:r>
            <a:r>
              <a:rPr lang="en-US" dirty="0" err="1"/>
              <a:t>BLur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43766AD-6614-4710-B2A4-7BB682EE3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9610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E23EB25-1EEA-A2C3-2CC1-91E8EA456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8" y="2226373"/>
            <a:ext cx="4087065" cy="3935127"/>
          </a:xfrm>
        </p:spPr>
        <p:txBody>
          <a:bodyPr>
            <a:normAutofit/>
          </a:bodyPr>
          <a:lstStyle/>
          <a:p>
            <a:r>
              <a:rPr lang="en-US" dirty="0"/>
              <a:t>Reduces detail </a:t>
            </a:r>
          </a:p>
          <a:p>
            <a:pPr lvl="1"/>
            <a:r>
              <a:rPr lang="en-US" dirty="0"/>
              <a:t>Acts as a low pass filter</a:t>
            </a:r>
          </a:p>
          <a:p>
            <a:r>
              <a:rPr lang="en-US" dirty="0"/>
              <a:t>Convolution allows for separation of </a:t>
            </a:r>
            <a:r>
              <a:rPr lang="en-US" dirty="0" err="1"/>
              <a:t>rgb</a:t>
            </a:r>
            <a:r>
              <a:rPr lang="en-US" dirty="0"/>
              <a:t> channels so they are all filtered equally </a:t>
            </a:r>
          </a:p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5BD3F0E-5098-4BEC-9000-7A63FE56D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8049" y="1891551"/>
            <a:ext cx="1953862" cy="3907725"/>
          </a:xfrm>
          <a:prstGeom prst="rect">
            <a:avLst/>
          </a:prstGeom>
        </p:spPr>
      </p:pic>
      <p:pic>
        <p:nvPicPr>
          <p:cNvPr id="7" name="Picture 6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C5D67C17-290C-09CF-EAB5-6BD9F3D99C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3816" y="1955696"/>
            <a:ext cx="3077763" cy="718893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C604713-879B-F5B9-D6A5-083C2B58D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7888" y="5151486"/>
            <a:ext cx="4953691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3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66BE7D-1CC8-8DB2-C7E1-35E7E85D5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687812" cy="798194"/>
          </a:xfrm>
        </p:spPr>
        <p:txBody>
          <a:bodyPr>
            <a:normAutofit/>
          </a:bodyPr>
          <a:lstStyle/>
          <a:p>
            <a:r>
              <a:rPr lang="en-US" dirty="0"/>
              <a:t>2d </a:t>
            </a:r>
            <a:r>
              <a:rPr lang="en-US" dirty="0" err="1"/>
              <a:t>fft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3900"/>
            <a:ext cx="1058875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A computer screen shot of white text&#10;&#10;AI-generated content may be incorrect.">
            <a:extLst>
              <a:ext uri="{FF2B5EF4-FFF2-40B4-BE49-F238E27FC236}">
                <a16:creationId xmlns:a16="http://schemas.microsoft.com/office/drawing/2014/main" id="{29519AED-9184-6966-B081-C34AA2C1D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9939" y="1903093"/>
            <a:ext cx="6072188" cy="2628471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CF6993-D6FB-5FC6-4E97-FE989CFF1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065" y="1994474"/>
            <a:ext cx="4191001" cy="1701224"/>
          </a:xfrm>
        </p:spPr>
        <p:txBody>
          <a:bodyPr anchor="b"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Break down each window into its representative frequency</a:t>
            </a:r>
          </a:p>
          <a:p>
            <a:r>
              <a:rPr lang="en-US" dirty="0"/>
              <a:t>Convert to log mag</a:t>
            </a:r>
          </a:p>
          <a:p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E0104E4-99BC-494F-8342-F250828E5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9065" y="6145599"/>
            <a:ext cx="1058283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535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64F53D-EE7A-E488-8BB0-7698EE39E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5195889" cy="1316736"/>
          </a:xfrm>
        </p:spPr>
        <p:txBody>
          <a:bodyPr>
            <a:normAutofit/>
          </a:bodyPr>
          <a:lstStyle/>
          <a:p>
            <a:r>
              <a:rPr lang="en-US" dirty="0"/>
              <a:t>Testing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583FD9E-C5A7-96F7-951D-7D292013C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9BA6A51-2003-6D1F-288E-BD2ACE0BA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231136"/>
            <a:ext cx="5195889" cy="3931920"/>
          </a:xfrm>
        </p:spPr>
        <p:txBody>
          <a:bodyPr>
            <a:normAutofit/>
          </a:bodyPr>
          <a:lstStyle/>
          <a:p>
            <a:r>
              <a:rPr lang="en-US" dirty="0"/>
              <a:t>Created synthetic images</a:t>
            </a:r>
          </a:p>
          <a:p>
            <a:r>
              <a:rPr lang="en-US" dirty="0"/>
              <a:t>Ran the analyzer on them</a:t>
            </a:r>
          </a:p>
          <a:p>
            <a:pPr lvl="1"/>
            <a:r>
              <a:rPr lang="en-US" dirty="0"/>
              <a:t>Results with majority of the data in low frequency spectrum</a:t>
            </a:r>
          </a:p>
        </p:txBody>
      </p:sp>
      <p:pic>
        <p:nvPicPr>
          <p:cNvPr id="5" name="Content Placeholder 4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D97734F4-061F-DDDD-C462-FFFE8D612A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2121"/>
          <a:stretch>
            <a:fillRect/>
          </a:stretch>
        </p:blipFill>
        <p:spPr>
          <a:xfrm>
            <a:off x="6518056" y="704088"/>
            <a:ext cx="5055865" cy="54223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BAC208-8CD3-C404-B922-48FCE112D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480" y="5793058"/>
            <a:ext cx="6068272" cy="3334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6AF29E4-3139-3285-471B-6694560CBD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478" y="5350672"/>
            <a:ext cx="6068273" cy="40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0B1FD2-C12F-20A0-B44E-C3B765F8C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6001512" cy="1307592"/>
          </a:xfrm>
        </p:spPr>
        <p:txBody>
          <a:bodyPr>
            <a:normAutofit/>
          </a:bodyPr>
          <a:lstStyle/>
          <a:p>
            <a:r>
              <a:rPr lang="en-US" dirty="0"/>
              <a:t>Results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583FD9E-C5A7-96F7-951D-7D292013C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15B6EFC-2077-D54F-EA3F-EE94FF0C3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231136"/>
            <a:ext cx="6001512" cy="3931920"/>
          </a:xfrm>
        </p:spPr>
        <p:txBody>
          <a:bodyPr>
            <a:normAutofit/>
          </a:bodyPr>
          <a:lstStyle/>
          <a:p>
            <a:r>
              <a:rPr lang="en-US" dirty="0"/>
              <a:t>More windows fells into the low frequency spectrum</a:t>
            </a:r>
          </a:p>
          <a:p>
            <a:pPr lvl="1"/>
            <a:r>
              <a:rPr lang="en-US" dirty="0"/>
              <a:t>To be expected after applying blur</a:t>
            </a:r>
          </a:p>
          <a:p>
            <a:r>
              <a:rPr lang="en-US" dirty="0"/>
              <a:t>High standard deviation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28C4912-C0C7-75F2-420C-C5AF6AB2C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421" y="914400"/>
            <a:ext cx="2216666" cy="3260109"/>
          </a:xfrm>
          <a:prstGeom prst="rect">
            <a:avLst/>
          </a:prstGeo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2D1DE0F-343E-2AD0-1C95-5E0D71AB5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7793" y="914400"/>
            <a:ext cx="2216666" cy="32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896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E29B6-AB6B-3C58-2D8B-8AE0B8A2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58C7F-28A3-5A4F-6DAA-5B99A873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Started with python – way to slow</a:t>
            </a:r>
          </a:p>
          <a:p>
            <a:pPr lvl="1"/>
            <a:r>
              <a:rPr lang="en-US" dirty="0"/>
              <a:t>~12 hours for 100 images</a:t>
            </a:r>
          </a:p>
          <a:p>
            <a:r>
              <a:rPr lang="en-US" dirty="0" err="1"/>
              <a:t>Gpu</a:t>
            </a:r>
            <a:r>
              <a:rPr lang="en-US" dirty="0"/>
              <a:t> code was fairly complicated but the speedup is very impressive</a:t>
            </a:r>
          </a:p>
        </p:txBody>
      </p:sp>
      <p:pic>
        <p:nvPicPr>
          <p:cNvPr id="5" name="Picture 4" descr="A close up of a box&#10;&#10;AI-generated content may be incorrect.">
            <a:extLst>
              <a:ext uri="{FF2B5EF4-FFF2-40B4-BE49-F238E27FC236}">
                <a16:creationId xmlns:a16="http://schemas.microsoft.com/office/drawing/2014/main" id="{C458B2F2-5C63-5F53-F6B9-F1D4F4821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6267" y="4532197"/>
            <a:ext cx="4615633" cy="142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750941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172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Calisto MT</vt:lpstr>
      <vt:lpstr>Univers Condensed</vt:lpstr>
      <vt:lpstr>ChronicleVTI</vt:lpstr>
      <vt:lpstr>Ece 4822 final image processing with a GPU</vt:lpstr>
      <vt:lpstr>Overview of the task</vt:lpstr>
      <vt:lpstr>IMplementation</vt:lpstr>
      <vt:lpstr>Gaussian BLur</vt:lpstr>
      <vt:lpstr>2d fft</vt:lpstr>
      <vt:lpstr>Testing</vt:lpstr>
      <vt:lpstr>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Massimo Robert Graham</dc:creator>
  <cp:lastModifiedBy>Massimo Robert Graham</cp:lastModifiedBy>
  <cp:revision>1</cp:revision>
  <dcterms:created xsi:type="dcterms:W3CDTF">2025-12-12T04:47:49Z</dcterms:created>
  <dcterms:modified xsi:type="dcterms:W3CDTF">2025-12-12T07:44:34Z</dcterms:modified>
</cp:coreProperties>
</file>