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2EFBD-DB8C-47DB-9D07-E8A1E0B1D23B}" v="91" dt="2025-12-12T07:48:28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E7EFF-1AAB-18F2-9619-CE3CD78C5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AEF94C-7CDA-B1FB-9B66-136439CD9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70F45-D231-DD6B-A7F0-B506CD70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09271-6547-68DA-6DE5-300286653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23F16-C72C-2322-B4E7-8724F317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4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7E976-CD93-D5FE-3F50-445A1AF5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79037E-4A15-3B43-92DD-9BA86532A4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BAE35-EE7B-BCCC-E398-A5710F78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1FF90-D003-70D5-1B60-5453157A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92D3-B428-D67B-3C16-BFE41A251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5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9C0292-2034-B9F1-9896-DCEB636C2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636CD9-8A72-43F3-41FA-BE341E600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24F77-4AE3-0971-EE27-901B4D058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F28C4-2E79-73AD-487E-6FEF6D43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8C7F2-2529-B4E0-AE69-7855E1625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8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DC7F-735A-27F8-D44D-1C4A634AF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96555-EC82-F2F7-E676-D0D8ED0ED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AF507-8C50-DBD5-AB04-F569C70D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50C27-158C-3B3B-B64A-C8E13F274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21E0-F95A-A912-AD68-2BBA0B3A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5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2A2CC-64CD-DA40-C8AC-AA7A2857B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21451-38E5-0C97-F1F6-3212E3ED5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D7E04-2DF3-170A-6D66-BB3ED9E6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45F78-9567-6BA3-4B77-E2028B5C8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DB1B-9191-8976-1CB0-01ED58C3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9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AB1C2-467C-FF48-785E-30DB416F7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EDEE9-B14C-5405-B01E-A83ED5F82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8D8BF-0CC5-5BEB-2DC6-BE56014C6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AF758-B771-3930-001E-4873E74D9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E8722-CC4D-0328-6F59-726F42A8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8F83C-3820-1148-9AC2-F2ED25E5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0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678F-0360-A99F-D4EF-4B806541B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2F25E-61E7-C583-4276-6BD375D96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CA625-C07A-4A94-C5EC-44C92529E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38CE05-3867-C7E7-3E79-C44339393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7D54F-776A-9EBB-10C8-5C6BB1EA8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9310D9-D7D8-30C8-96A7-DB5BF1B2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04AD31-5279-DDD7-2197-0549F72C2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E14C9-7425-AD62-F2A7-6BBAFD7A0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1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288F8-1164-B9D1-079E-5A050C3A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84B53-9C47-D09E-DA2D-5BDAF17A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BBCE75-A144-9432-91E7-0F25A53B1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E97C0-8C24-99A3-B16B-6AE87D4A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19448E-C849-96F9-B13D-9F2EDC4E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C1359-0EC5-0355-9A22-CF70FD2DE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97121-0B4B-D707-CDB8-DF89274D7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9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DFE9-5993-1974-1CBB-259CF215B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467FE-0DF5-16C8-119F-EF79A455B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9D8303-1B74-77CD-A25E-CFD151BE7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5DF10-00FC-2D6C-1313-A34C53463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5199B-9CFF-320B-7099-0ED65ACE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4D8CC-C34D-BFE9-AA63-766B5DF7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9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A3110-8E9E-8991-223C-6585DBB94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AA3FC3-5B21-EC06-34DF-3140DE795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791A4-0AFC-6FA3-129A-8A9A38302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4983B-36BB-BF06-F4DC-C4D7C16B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937B1-8545-F8C1-A066-B1C3A750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932A9-CEE5-5F24-F338-20893A01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B1B54-F1EF-56F4-A15C-ACF6712A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7FCAD-96E8-9E1D-88C7-D4EADE0D8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BAC02-EC1F-586F-25A7-EEE2074EA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2FF7E-1C1C-4B8E-9DC4-AADF3B0C249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19438-6420-BCAF-90D7-FBE6B3594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24148-6422-432A-5F1E-E0B4F1444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2FD820-3588-4E03-A8D1-2DE1D2842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5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198BCB-3DC5-CC2B-BE32-FDA21C77F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cap="small">
                <a:solidFill>
                  <a:srgbClr val="FFFFFF"/>
                </a:solidFill>
                <a:latin typeface="Times New Roman" panose="02020603050405020304" pitchFamily="18" charset="0"/>
              </a:rPr>
              <a:t>ENGR Computation IV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30E8B-6500-F9A4-C1C9-133A7F23A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</a:rPr>
              <a:t>Korey M. Frazer</a:t>
            </a:r>
          </a:p>
          <a:p>
            <a:pPr algn="l"/>
            <a:r>
              <a:rPr lang="en-US" dirty="0">
                <a:latin typeface="Times New Roman" panose="02020603050405020304" pitchFamily="18" charset="0"/>
              </a:rPr>
              <a:t>Electrical and Computer Engineering Department</a:t>
            </a:r>
          </a:p>
          <a:p>
            <a:pPr algn="l"/>
            <a:r>
              <a:rPr lang="en-US" dirty="0">
                <a:latin typeface="Times New Roman" panose="02020603050405020304" pitchFamily="18" charset="0"/>
              </a:rPr>
              <a:t>Temple University</a:t>
            </a:r>
          </a:p>
          <a:p>
            <a:pPr algn="l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06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5F5ECF-8FC6-A76B-241D-0DE65BF8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</a:rPr>
              <a:t>Objectives, Constraints, and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CE3A2-B9E6-45FC-2B9D-7132B7107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objective of this project is to filter the data located on the images (SVS files) by constantly feeding small amounts of information from the files into NEDC_012 to calculate a log-mag histogram.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time command, take the real time it takes for the code to complete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files from the 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directory is a potential bottleneck since the data would have to be read from somewhere else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PyTorch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instead of CUDA</a:t>
            </a:r>
          </a:p>
        </p:txBody>
      </p:sp>
    </p:spTree>
    <p:extLst>
      <p:ext uri="{BB962C8B-B14F-4D97-AF65-F5344CB8AC3E}">
        <p14:creationId xmlns:p14="http://schemas.microsoft.com/office/powerpoint/2010/main" val="290066855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69C23A-5797-08BE-1ABF-456E46E09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38F2BB-12B9-199D-76E7-E44A0EA2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CB9A21-7F51-6E7A-2C38-ABB571467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A7FC6B-5497-E814-E00E-B8DADA935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2265FA-AE85-BFB5-2558-A0F401E2C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EE319B-9213-9D6D-D032-A0221672D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2B1A7-4C3F-49A5-E545-9E4DD8CCF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PyTorch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404B-28B0-A4B6-0E5A-518A47131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5579707" cy="3683358"/>
          </a:xfrm>
        </p:spPr>
        <p:txBody>
          <a:bodyPr anchor="ctr">
            <a:norm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</a:rPr>
              <a:t>PyTorch</a:t>
            </a:r>
            <a:r>
              <a:rPr lang="en-US" sz="2000" dirty="0">
                <a:latin typeface="Times New Roman" panose="02020603050405020304" pitchFamily="18" charset="0"/>
              </a:rPr>
              <a:t> is an open-source deep learning  framework and tensor computation library. 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Uses tensors (multi-dimensional arrays) and accelerates operations using CUDA.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 Since it can run CUDA, most code written using </a:t>
            </a:r>
            <a:r>
              <a:rPr lang="en-US" sz="2000" dirty="0" err="1">
                <a:latin typeface="Times New Roman" panose="02020603050405020304" pitchFamily="18" charset="0"/>
              </a:rPr>
              <a:t>PyTorch</a:t>
            </a:r>
            <a:r>
              <a:rPr lang="en-US" sz="2000" dirty="0">
                <a:latin typeface="Times New Roman" panose="02020603050405020304" pitchFamily="18" charset="0"/>
              </a:rPr>
              <a:t> can be sent to GPUs without much difficulty.</a:t>
            </a:r>
          </a:p>
        </p:txBody>
      </p:sp>
      <p:pic>
        <p:nvPicPr>
          <p:cNvPr id="1026" name="Picture 2" descr="PyTorch Machine Learning Framework Compromised with Malicious Dependency">
            <a:extLst>
              <a:ext uri="{FF2B5EF4-FFF2-40B4-BE49-F238E27FC236}">
                <a16:creationId xmlns:a16="http://schemas.microsoft.com/office/drawing/2014/main" id="{B3A7E191-9169-7F04-9535-891E8567A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903" y="2718022"/>
            <a:ext cx="4381500" cy="228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128631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5EFB9-0A95-B970-F311-3BF23F3E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Times New Roman" panose="02020603050405020304" pitchFamily="18" charset="0"/>
              </a:rPr>
              <a:t>Order of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ACA31-8E43-4791-46A2-0F69E5410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7987005" cy="3683358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</a:rPr>
              <a:t>1) Read over the image with a 128x128 frame size in a 256x256 window size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2) Apply 2D Gaussian Smoother to the image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3) Compute 2D FFT to find the magnitudes 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4) Compute histogram on log-mag spectrum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5) Print the histogram</a:t>
            </a:r>
          </a:p>
        </p:txBody>
      </p:sp>
      <p:pic>
        <p:nvPicPr>
          <p:cNvPr id="5" name="Picture 4" descr="A diagram of a smoother&#10;&#10;AI-generated content may be incorrect.">
            <a:extLst>
              <a:ext uri="{FF2B5EF4-FFF2-40B4-BE49-F238E27FC236}">
                <a16:creationId xmlns:a16="http://schemas.microsoft.com/office/drawing/2014/main" id="{2E805402-80FE-927B-7397-7810BF5BA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6901" y="1590741"/>
            <a:ext cx="1333499" cy="516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21359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0A8FA2-94E3-8C6D-C744-875E33151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</a:rPr>
              <a:t>2D Gaussian Blur and 2D FFT</a:t>
            </a:r>
          </a:p>
        </p:txBody>
      </p:sp>
      <p:pic>
        <p:nvPicPr>
          <p:cNvPr id="4" name="Content Placeholder 3" descr="A black and white image&#10;&#10;AI-generated content may be incorrect.">
            <a:extLst>
              <a:ext uri="{FF2B5EF4-FFF2-40B4-BE49-F238E27FC236}">
                <a16:creationId xmlns:a16="http://schemas.microsoft.com/office/drawing/2014/main" id="{D73D87CA-CB73-2902-56AC-28E209C960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448" y="1622745"/>
            <a:ext cx="6621702" cy="2647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dog with its head tilted to the side&#10;&#10;AI-generated content may be incorrect.">
            <a:extLst>
              <a:ext uri="{FF2B5EF4-FFF2-40B4-BE49-F238E27FC236}">
                <a16:creationId xmlns:a16="http://schemas.microsoft.com/office/drawing/2014/main" id="{DC395C05-FD03-1A33-EAFE-2447FFCE7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3143" y="4076787"/>
            <a:ext cx="4944377" cy="27812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637C58-E4C4-20D3-695A-D8E5B5FDCEEB}"/>
                  </a:ext>
                </a:extLst>
              </p:cNvPr>
              <p:cNvSpPr txBox="1"/>
              <p:nvPr/>
            </p:nvSpPr>
            <p:spPr>
              <a:xfrm>
                <a:off x="459350" y="2316480"/>
                <a:ext cx="4944377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</a:rPr>
                  <a:t>2D Gaussian Blur: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</a:rPr>
                  <a:t>Image must be blurred to read the shifting magnitude from black to white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</a:rPr>
                  <a:t>The value of sigma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</a:rPr>
                  <a:t>) matters greatly, value used is 1.2</a:t>
                </a:r>
              </a:p>
              <a:p>
                <a:r>
                  <a:rPr lang="en-US" dirty="0">
                    <a:latin typeface="Times New Roman" panose="02020603050405020304" pitchFamily="18" charset="0"/>
                  </a:rPr>
                  <a:t>2D FFT: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</a:rPr>
                  <a:t>Takes a spatial image, converts to the frequency domain and shows where the most power is located.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</a:rPr>
                  <a:t>Light spot in the middle represents the DC component or the point where the lowest frequency resides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</a:rPr>
                  <a:t>Smooth surfaces have lower frequencies, sharper images have higher frequencies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8637C58-E4C4-20D3-695A-D8E5B5FDC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50" y="2316480"/>
                <a:ext cx="4944377" cy="3970318"/>
              </a:xfrm>
              <a:prstGeom prst="rect">
                <a:avLst/>
              </a:prstGeom>
              <a:blipFill>
                <a:blip r:embed="rId4"/>
                <a:stretch>
                  <a:fillRect l="-986" t="-768" r="-617" b="-15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329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D25AC3-F219-F4BD-517F-01AFC1B0B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Times New Roman" panose="02020603050405020304" pitchFamily="18" charset="0"/>
              </a:rPr>
              <a:t>Histogram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BF1D7D-E956-B9EA-5839-DA89E238A5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9350" y="1679825"/>
                <a:ext cx="4417450" cy="5075537"/>
              </a:xfrm>
            </p:spPr>
            <p:txBody>
              <a:bodyPr anchor="ctr">
                <a:normAutofit/>
              </a:bodyPr>
              <a:lstStyle/>
              <a:p>
                <a:r>
                  <a:rPr lang="en-US" sz="2000" dirty="0">
                    <a:latin typeface="Times New Roman" panose="02020603050405020304" pitchFamily="18" charset="0"/>
                  </a:rPr>
                  <a:t>From top to bottom, the histogram total is the approximate number of windows that have been received and processed. The histogram mean can be explained by the following equation:</a:t>
                </a:r>
              </a:p>
              <a:p>
                <a14:m>
                  <m:oMath xmlns:m="http://schemas.openxmlformats.org/officeDocument/2006/math">
                    <m:r>
                      <a:rPr lang="en-US" sz="2000" i="1"/>
                      <m:t>𝑚𝑒𝑎𝑛</m:t>
                    </m:r>
                    <m:r>
                      <a:rPr lang="en-US" sz="2000" i="1"/>
                      <m:t>=</m:t>
                    </m:r>
                    <m:f>
                      <m:fPr>
                        <m:ctrlPr>
                          <a:rPr lang="en-US" sz="2000" i="1"/>
                        </m:ctrlPr>
                      </m:fPr>
                      <m:num>
                        <m:r>
                          <a:rPr lang="en-US" sz="2000" i="1"/>
                          <m:t>h𝑖𝑠𝑡𝑜𝑔𝑟𝑎</m:t>
                        </m:r>
                        <m:sSub>
                          <m:sSubPr>
                            <m:ctrlPr>
                              <a:rPr lang="en-US" sz="2000" i="1"/>
                            </m:ctrlPr>
                          </m:sSubPr>
                          <m:e>
                            <m:r>
                              <a:rPr lang="en-US" sz="2000" i="1"/>
                              <m:t>𝑚</m:t>
                            </m:r>
                          </m:e>
                          <m:sub>
                            <m:r>
                              <a:rPr lang="en-US" sz="2000" i="1"/>
                              <m:t>𝑡𝑜𝑡𝑎𝑙</m:t>
                            </m:r>
                          </m:sub>
                        </m:sSub>
                      </m:num>
                      <m:den>
                        <m:r>
                          <a:rPr lang="en-US" sz="2000" i="1"/>
                          <m:t>𝑏𝑖𝑛𝑠</m:t>
                        </m:r>
                      </m:den>
                    </m:f>
                  </m:oMath>
                </a14:m>
                <a:endParaRPr lang="en-US" sz="2000" dirty="0">
                  <a:latin typeface="Times New Roman" panose="02020603050405020304" pitchFamily="18" charset="0"/>
                </a:endParaRPr>
              </a:p>
              <a:p>
                <a:r>
                  <a:rPr lang="en-US" sz="2000" dirty="0">
                    <a:latin typeface="Times New Roman" panose="02020603050405020304" pitchFamily="18" charset="0"/>
                  </a:rPr>
                  <a:t>Where the bins is where each range of the RGB values exist. Since the number of wanted bins is 16 here, the equation returns the following: </a:t>
                </a:r>
              </a:p>
              <a:p>
                <a14:m>
                  <m:oMath xmlns:m="http://schemas.openxmlformats.org/officeDocument/2006/math">
                    <m:r>
                      <a:rPr lang="en-US" sz="2000" i="1"/>
                      <m:t>𝑚𝑒𝑎𝑛</m:t>
                    </m:r>
                    <m:r>
                      <a:rPr lang="en-US" sz="2000" i="1"/>
                      <m:t>=</m:t>
                    </m:r>
                    <m:f>
                      <m:fPr>
                        <m:ctrlPr>
                          <a:rPr lang="en-US" sz="2000" i="1"/>
                        </m:ctrlPr>
                      </m:fPr>
                      <m:num>
                        <m:r>
                          <a:rPr lang="en-US" sz="2000" i="1"/>
                          <m:t>174231</m:t>
                        </m:r>
                      </m:num>
                      <m:den>
                        <m:r>
                          <a:rPr lang="en-US" sz="2000" i="1"/>
                          <m:t>16</m:t>
                        </m:r>
                      </m:den>
                    </m:f>
                    <m:r>
                      <a:rPr lang="en-US" sz="2000" i="1"/>
                      <m:t>=10980</m:t>
                    </m:r>
                  </m:oMath>
                </a14:m>
                <a:endParaRPr lang="en-US" sz="2000" dirty="0">
                  <a:latin typeface="Times New Roman" panose="02020603050405020304" pitchFamily="18" charset="0"/>
                </a:endParaRPr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1BF1D7D-E956-B9EA-5839-DA89E238A5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9350" y="1679825"/>
                <a:ext cx="4417450" cy="5075537"/>
              </a:xfrm>
              <a:blipFill>
                <a:blip r:embed="rId2"/>
                <a:stretch>
                  <a:fillRect l="-1241" r="-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F0F6DA5-D770-400D-2ADA-BA7F031D9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0057" y="3859139"/>
            <a:ext cx="5947754" cy="1058091"/>
          </a:xfrm>
          <a:prstGeom prst="rect">
            <a:avLst/>
          </a:prstGeom>
        </p:spPr>
      </p:pic>
      <p:pic>
        <p:nvPicPr>
          <p:cNvPr id="5" name="Picture 4" descr="A black background with white numbers and symbols&#10;&#10;AI-generated content may be incorrect.">
            <a:extLst>
              <a:ext uri="{FF2B5EF4-FFF2-40B4-BE49-F238E27FC236}">
                <a16:creationId xmlns:a16="http://schemas.microsoft.com/office/drawing/2014/main" id="{56ABBC17-808C-44E4-FDC5-8C5AD50AC5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8154" y="2881674"/>
            <a:ext cx="7111560" cy="52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792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DC83BF-5DDB-5CA1-299E-75475E9C4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Times New Roman" panose="02020603050405020304" pitchFamily="18" charset="0"/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88984-38F8-30B0-172A-2F6B5CDDB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</a:rPr>
              <a:t>With one GPU and five images, the average time between them was 102 seconds per image.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Speedup can be achieved with more I/O optimization.</a:t>
            </a:r>
          </a:p>
        </p:txBody>
      </p:sp>
    </p:spTree>
    <p:extLst>
      <p:ext uri="{BB962C8B-B14F-4D97-AF65-F5344CB8AC3E}">
        <p14:creationId xmlns:p14="http://schemas.microsoft.com/office/powerpoint/2010/main" val="2074954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D9BC8F-DE6D-88AA-7C79-7818B2CF9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Discussion and Future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36864-AC41-1555-1E32-10A324B36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</a:rPr>
              <a:t>Understood the value of using Python over C/CUDA code when it comes to complex issues, raw CUDA code has its bottlenecks if it’s not carefully created.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More I/O optimization is needed for another time, I imagine grabbing data in batches would speed things up since the CPU and GPUs would be busy with the information already given.</a:t>
            </a:r>
          </a:p>
          <a:p>
            <a:r>
              <a:rPr lang="en-US" sz="2000" dirty="0">
                <a:latin typeface="Times New Roman" panose="02020603050405020304" pitchFamily="18" charset="0"/>
              </a:rPr>
              <a:t>Compare the speed that </a:t>
            </a:r>
            <a:r>
              <a:rPr lang="en-US" sz="2000" dirty="0" err="1">
                <a:latin typeface="Times New Roman" panose="02020603050405020304" pitchFamily="18" charset="0"/>
              </a:rPr>
              <a:t>CuPy</a:t>
            </a:r>
            <a:r>
              <a:rPr lang="en-US" sz="2000" dirty="0">
                <a:latin typeface="Times New Roman" panose="02020603050405020304" pitchFamily="18" charset="0"/>
              </a:rPr>
              <a:t> can get versus </a:t>
            </a:r>
            <a:r>
              <a:rPr lang="en-US" sz="2000" dirty="0" err="1">
                <a:latin typeface="Times New Roman" panose="02020603050405020304" pitchFamily="18" charset="0"/>
              </a:rPr>
              <a:t>PyTorch</a:t>
            </a:r>
            <a:r>
              <a:rPr lang="en-US" sz="2000" dirty="0">
                <a:latin typeface="Times New Roman" panose="02020603050405020304" pitchFamily="18" charset="0"/>
              </a:rPr>
              <a:t> to see which can operate this project faster.</a:t>
            </a:r>
          </a:p>
        </p:txBody>
      </p:sp>
    </p:spTree>
    <p:extLst>
      <p:ext uri="{BB962C8B-B14F-4D97-AF65-F5344CB8AC3E}">
        <p14:creationId xmlns:p14="http://schemas.microsoft.com/office/powerpoint/2010/main" val="166247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C68F0-78FC-A2D4-7FB6-3CD6E4394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 for your time!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B06197-06C0-EB31-F276-FC72ED755059}"/>
              </a:ext>
            </a:extLst>
          </p:cNvPr>
          <p:cNvSpPr txBox="1"/>
          <p:nvPr/>
        </p:nvSpPr>
        <p:spPr>
          <a:xfrm>
            <a:off x="1350682" y="4870824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2421309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480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Times New Roman</vt:lpstr>
      <vt:lpstr>Office Theme</vt:lpstr>
      <vt:lpstr>ENGR Computation IV Project</vt:lpstr>
      <vt:lpstr>Objectives, Constraints, and Notes</vt:lpstr>
      <vt:lpstr>PyTorch</vt:lpstr>
      <vt:lpstr>Order of Functions</vt:lpstr>
      <vt:lpstr>2D Gaussian Blur and 2D FFT</vt:lpstr>
      <vt:lpstr>Histogram</vt:lpstr>
      <vt:lpstr>Results</vt:lpstr>
      <vt:lpstr>Discussion and Future Ideas</vt:lpstr>
      <vt:lpstr>Thank you for your time!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yts Jollyguardian</dc:creator>
  <cp:lastModifiedBy>yts Jollyguardian</cp:lastModifiedBy>
  <cp:revision>2</cp:revision>
  <dcterms:created xsi:type="dcterms:W3CDTF">2025-12-12T05:12:51Z</dcterms:created>
  <dcterms:modified xsi:type="dcterms:W3CDTF">2025-12-12T07:49:05Z</dcterms:modified>
</cp:coreProperties>
</file>