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7" r:id="rId1"/>
    <p:sldMasterId id="2147483681" r:id="rId2"/>
    <p:sldMasterId id="2147483683" r:id="rId3"/>
    <p:sldMasterId id="2147483685" r:id="rId4"/>
    <p:sldMasterId id="2147483688" r:id="rId5"/>
  </p:sldMasterIdLst>
  <p:notesMasterIdLst>
    <p:notesMasterId r:id="rId16"/>
  </p:notesMasterIdLst>
  <p:sldIdLst>
    <p:sldId id="303" r:id="rId6"/>
    <p:sldId id="309" r:id="rId7"/>
    <p:sldId id="310" r:id="rId8"/>
    <p:sldId id="311" r:id="rId9"/>
    <p:sldId id="312" r:id="rId10"/>
    <p:sldId id="316" r:id="rId11"/>
    <p:sldId id="314" r:id="rId12"/>
    <p:sldId id="317" r:id="rId13"/>
    <p:sldId id="318" r:id="rId14"/>
    <p:sldId id="31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432" userDrawn="1">
          <p15:clr>
            <a:srgbClr val="A4A3A4"/>
          </p15:clr>
        </p15:guide>
        <p15:guide id="3" pos="5616" userDrawn="1">
          <p15:clr>
            <a:srgbClr val="A4A3A4"/>
          </p15:clr>
        </p15:guide>
        <p15:guide id="4" pos="144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1440" userDrawn="1">
          <p15:clr>
            <a:srgbClr val="A4A3A4"/>
          </p15:clr>
        </p15:guide>
        <p15:guide id="7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8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00E9D-9473-354C-AEEB-D925A7D9A4C8}" v="34" dt="2025-07-23T13:02:19.140"/>
    <p1510:client id="{B19DA052-6599-EF5F-3DBB-A7679C2AD379}" v="907" dt="2025-07-23T11:45:32.886"/>
    <p1510:client id="{B5BCC876-C5FB-5BF5-2268-060B9C7A3FD9}" v="713" dt="2025-07-23T13:01:00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0"/>
      </p:cViewPr>
      <p:guideLst>
        <p:guide pos="2880"/>
        <p:guide orient="horz" pos="432"/>
        <p:guide pos="5616"/>
        <p:guide pos="144"/>
        <p:guide orient="horz" pos="4183"/>
        <p:guide pos="14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9A63F-A652-A941-943E-42655CBE92D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B6984-104E-F74E-AFCE-72849C32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3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71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4" y="6547620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860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16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4" y="6547620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629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4" y="6547620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70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82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ACAF">
                  <a:alpha val="5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651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ocument 6"/>
          <p:cNvSpPr/>
          <p:nvPr/>
        </p:nvSpPr>
        <p:spPr>
          <a:xfrm flipV="1">
            <a:off x="-11545" y="4335690"/>
            <a:ext cx="9155545" cy="2522310"/>
          </a:xfrm>
          <a:prstGeom prst="flowChartDocument">
            <a:avLst/>
          </a:prstGeom>
          <a:gradFill flip="none" rotWithShape="1">
            <a:gsLst>
              <a:gs pos="0">
                <a:srgbClr val="FF6C76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01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0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sz="10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3" y="6612962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13763" algn="r"/>
              </a:tabLst>
              <a:defRPr/>
            </a:pPr>
            <a:r>
              <a:rPr lang="en-US" sz="1000" b="1" kern="1200" cap="none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 Abdullah : A Comprehensive Guide to Multiple Instance Learning in Whole Slide Image Pathology</a:t>
            </a:r>
            <a:r>
              <a:rPr lang="en-US" sz="1000" b="1">
                <a:solidFill>
                  <a:srgbClr val="1F497D">
                    <a:lumMod val="50000"/>
                  </a:srgbClr>
                </a:solidFill>
                <a:latin typeface="Calibri"/>
              </a:rPr>
              <a:t>	July 23, 2025</a:t>
            </a:r>
            <a:endParaRPr lang="en-US" sz="1000" b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5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0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10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0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93" y="6594644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6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80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0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sz="10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3" y="6612962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13763" algn="r"/>
              </a:tabLst>
              <a:defRPr/>
            </a:pPr>
            <a:r>
              <a:rPr lang="en-US" sz="1000" b="1" kern="1200" cap="none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 Al Mamun: 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High-Performance GPU Computing for Medical Image Spectral Analysis</a:t>
            </a:r>
            <a:r>
              <a:rPr lang="en-US" sz="1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December 12, 2025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5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0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10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0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93" y="6594644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4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0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sz="10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3" y="6612962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>
              <a:lnSpc>
                <a:spcPct val="95000"/>
              </a:lnSpc>
              <a:spcBef>
                <a:spcPts val="1200"/>
              </a:spcBef>
              <a:tabLst>
                <a:tab pos="8513763" algn="r"/>
              </a:tabLst>
            </a:pPr>
            <a:r>
              <a:rPr lang="en-US" sz="1000" b="1" cap="non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S.  Yang: </a:t>
            </a:r>
            <a:r>
              <a:rPr lang="en-US" sz="1000" b="1">
                <a:latin typeface="Arial"/>
                <a:cs typeface="Arial"/>
              </a:rPr>
              <a:t>Semi-automated Annotation</a:t>
            </a:r>
            <a:r>
              <a:rPr lang="en-US" sz="1000" b="1" cap="non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>
                <a:solidFill>
                  <a:srgbClr val="1F497D">
                    <a:lumMod val="50000"/>
                  </a:srgbClr>
                </a:solidFill>
                <a:latin typeface="Calibri"/>
              </a:rPr>
              <a:t>	December 3, 2016</a:t>
            </a:r>
            <a:endParaRPr lang="en-US" sz="1000" b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5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0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10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0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4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1" y="1001610"/>
            <a:ext cx="8686799" cy="11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High-Performance GPU Computing for Medical Image Spectral Analysis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>
          <a:xfrm>
            <a:off x="228600" y="5494884"/>
            <a:ext cx="8686799" cy="11884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fontAlgn="base">
              <a:buNone/>
            </a:pPr>
            <a:r>
              <a:rPr lang="en-US" sz="1400" b="1" i="0" u="none" strike="noStrike" dirty="0">
                <a:solidFill>
                  <a:srgbClr val="E46C0A"/>
                </a:solidFill>
                <a:effectLst/>
                <a:latin typeface="Arial" panose="020B0604020202020204" pitchFamily="34" charset="0"/>
              </a:rPr>
              <a:t>Md Abdullah Al Mamun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400" b="1" i="0" u="none" strike="noStrike" dirty="0">
                <a:solidFill>
                  <a:srgbClr val="E46C0A"/>
                </a:solidFill>
                <a:effectLst/>
                <a:latin typeface="Arial" panose="020B0604020202020204" pitchFamily="34" charset="0"/>
              </a:rPr>
              <a:t>MS Student, Electrical Engineering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buNone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Neural Engineering Data Consortium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ctr" rtl="0" fontAlgn="base">
              <a:buNone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Temple University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D3B5A2-613E-9446-8A7A-F9E967EFC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4649"/>
            <a:ext cx="1004757" cy="671094"/>
          </a:xfrm>
          <a:prstGeom prst="rect">
            <a:avLst/>
          </a:prstGeom>
        </p:spPr>
      </p:pic>
      <p:pic>
        <p:nvPicPr>
          <p:cNvPr id="1030" name="Picture 6" descr="Updated UNM Health Sciences logo standards">
            <a:extLst>
              <a:ext uri="{FF2B5EF4-FFF2-40B4-BE49-F238E27FC236}">
                <a16:creationId xmlns:a16="http://schemas.microsoft.com/office/drawing/2014/main" id="{522CCD96-4423-112C-572E-CE7034FCD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17952" r="65025" b="54914"/>
          <a:stretch/>
        </p:blipFill>
        <p:spPr bwMode="auto">
          <a:xfrm>
            <a:off x="8246569" y="188134"/>
            <a:ext cx="668831" cy="6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in a white coat&#10;&#10;AI-generated content may be incorrect.">
            <a:extLst>
              <a:ext uri="{FF2B5EF4-FFF2-40B4-BE49-F238E27FC236}">
                <a16:creationId xmlns:a16="http://schemas.microsoft.com/office/drawing/2014/main" id="{D86AC245-7C53-DA63-3D0D-58B63EEED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295" y="2345944"/>
            <a:ext cx="4423410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9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CA3FC-F492-DF4A-039B-69D95EC1E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E43AB3-99C3-B882-20B0-FB7BBCCF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" y="45720"/>
            <a:ext cx="5586984" cy="411480"/>
          </a:xfrm>
        </p:spPr>
        <p:txBody>
          <a:bodyPr>
            <a:noAutofit/>
          </a:bodyPr>
          <a:lstStyle/>
          <a:p>
            <a:r>
              <a:rPr lang="en-GB" sz="3600" dirty="0"/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03EE9-0022-99DD-DA86-696EB3FE8BBD}"/>
              </a:ext>
            </a:extLst>
          </p:cNvPr>
          <p:cNvSpPr txBox="1"/>
          <p:nvPr/>
        </p:nvSpPr>
        <p:spPr>
          <a:xfrm>
            <a:off x="265176" y="877824"/>
            <a:ext cx="8366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Computational Resources: </a:t>
            </a:r>
          </a:p>
          <a:p>
            <a:r>
              <a:rPr lang="en-GB" dirty="0"/>
              <a:t>Neural Engineering Data Consortium (NEDC) Lab (nedc_012)</a:t>
            </a:r>
          </a:p>
          <a:p>
            <a:r>
              <a:rPr lang="en-GB" dirty="0" err="1"/>
              <a:t>nedc_image_tools</a:t>
            </a:r>
            <a:r>
              <a:rPr lang="en-GB" dirty="0"/>
              <a:t> (reading WSI data efficiently)</a:t>
            </a:r>
          </a:p>
          <a:p>
            <a:endParaRPr lang="en-GB" dirty="0"/>
          </a:p>
          <a:p>
            <a:r>
              <a:rPr lang="en-GB" dirty="0"/>
              <a:t>Course Support: </a:t>
            </a:r>
          </a:p>
          <a:p>
            <a:r>
              <a:rPr lang="en-GB" dirty="0"/>
              <a:t>Dr. Joseph Picone, </a:t>
            </a:r>
          </a:p>
          <a:p>
            <a:r>
              <a:rPr lang="en-GB" dirty="0"/>
              <a:t>ECE 4822: Engineering Computation IV (ECE 8110 Graduate Level),</a:t>
            </a:r>
          </a:p>
          <a:p>
            <a:r>
              <a:rPr lang="en-GB" dirty="0"/>
              <a:t>Temple University </a:t>
            </a:r>
          </a:p>
          <a:p>
            <a:endParaRPr lang="en-GB" dirty="0"/>
          </a:p>
          <a:p>
            <a:r>
              <a:rPr lang="en-GB" dirty="0"/>
              <a:t>Data Source: </a:t>
            </a:r>
          </a:p>
          <a:p>
            <a:r>
              <a:rPr lang="en-GB" i="1" dirty="0"/>
              <a:t>The Temple University Hospital Digital Pathology Corpus (Houser et al., 2018)</a:t>
            </a:r>
          </a:p>
        </p:txBody>
      </p:sp>
    </p:spTree>
    <p:extLst>
      <p:ext uri="{BB962C8B-B14F-4D97-AF65-F5344CB8AC3E}">
        <p14:creationId xmlns:p14="http://schemas.microsoft.com/office/powerpoint/2010/main" val="58028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20589-46F9-CD61-5DA1-984A5A358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07ADB6-DEE6-CBED-DE37-A283D775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Problem Definition &amp; Constraints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E4D01-48C8-9598-454F-3BCD33E7872B}"/>
              </a:ext>
            </a:extLst>
          </p:cNvPr>
          <p:cNvSpPr txBox="1"/>
          <p:nvPr/>
        </p:nvSpPr>
        <p:spPr>
          <a:xfrm>
            <a:off x="448056" y="950976"/>
            <a:ext cx="82715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Objective: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Compute log-magnitude spectral distributions for 3,505 high-res SVS slides (~30TB uncompressed pixel data).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Hardware: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4x GPUs available (nedc_012).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NVIDIA A40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GPU-Memory: ~45Gi (each)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CPU-Memory: 251Gi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CPU Cores: 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Metric: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Wall-clock time (Total Throughput).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Core Challenge: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The math (Convolution and FFT) is fast; </a:t>
            </a:r>
            <a:r>
              <a:rPr lang="en-GB" b="1" dirty="0"/>
              <a:t>moving terabytes of </a:t>
            </a:r>
            <a:br>
              <a:rPr lang="en-GB" b="1" dirty="0"/>
            </a:br>
            <a:r>
              <a:rPr lang="en-GB" b="1" dirty="0"/>
              <a:t>data from disk to GPU memory</a:t>
            </a:r>
            <a:r>
              <a:rPr lang="en-GB" dirty="0"/>
              <a:t> is the </a:t>
            </a:r>
            <a:br>
              <a:rPr lang="en-GB" dirty="0"/>
            </a:br>
            <a:r>
              <a:rPr lang="en-GB" dirty="0"/>
              <a:t>bottleneck.</a:t>
            </a:r>
          </a:p>
        </p:txBody>
      </p:sp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61AC988-A74B-FCD9-7445-4AEFA2ED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152" y="1758627"/>
            <a:ext cx="4432141" cy="26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4D4633-F0CE-EE04-72BB-38DC812A6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A9DB94-F6B7-1BFB-02E7-4C787C0E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Architecture A (Baseline) – "Producer-Consumer"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472D7-7866-C9AE-38EB-712DE7856EE8}"/>
              </a:ext>
            </a:extLst>
          </p:cNvPr>
          <p:cNvSpPr txBox="1"/>
          <p:nvPr/>
        </p:nvSpPr>
        <p:spPr>
          <a:xfrm>
            <a:off x="292608" y="768096"/>
            <a:ext cx="832104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Design: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Standard Producer-Consumer with </a:t>
            </a:r>
            <a:r>
              <a:rPr lang="en-GB" dirty="0" err="1"/>
              <a:t>nedc_image_tools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Prefetching: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While the GPU is crunching the FFTs for Batch N the I/O async is used to pre-load the data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The GPU less likely stops compute to wait for I/O.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Hidden Flaw: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err="1"/>
              <a:t>CuCIM</a:t>
            </a:r>
            <a:r>
              <a:rPr lang="en-GB" dirty="0"/>
              <a:t> reads the file (Hardware Decode).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Data is moved FROM Device TO CPU RAM (Host) to be handled by Python.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CPU serializes (pickles) the tensor.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Data is moved FROM CPU RAM BACK TO GPU RAM for processing.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Result: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We saturate the PCIe bus moving the same data twice.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Massive CPU overhead managing memory copies.</a:t>
            </a:r>
          </a:p>
        </p:txBody>
      </p:sp>
      <p:pic>
        <p:nvPicPr>
          <p:cNvPr id="7" name="Picture 6" descr="A diagram of a computer flow&#10;&#10;AI-generated content may be incorrect.">
            <a:extLst>
              <a:ext uri="{FF2B5EF4-FFF2-40B4-BE49-F238E27FC236}">
                <a16:creationId xmlns:a16="http://schemas.microsoft.com/office/drawing/2014/main" id="{F820E37F-5D4C-5B5A-A5FD-1254E59E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37637" r="3199" b="36921"/>
          <a:stretch>
            <a:fillRect/>
          </a:stretch>
        </p:blipFill>
        <p:spPr>
          <a:xfrm>
            <a:off x="292608" y="5010912"/>
            <a:ext cx="8558784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1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262A94-3384-EAE2-42E1-A0132B5C4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335E1A-14DE-070A-F1E7-CAD73ED2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Architecture A Performance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139C3-6F22-7F62-4DCB-0E0DB5FA8B08}"/>
              </a:ext>
            </a:extLst>
          </p:cNvPr>
          <p:cNvSpPr txBox="1"/>
          <p:nvPr/>
        </p:nvSpPr>
        <p:spPr>
          <a:xfrm>
            <a:off x="310896" y="608557"/>
            <a:ext cx="81655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Time data: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1 GPU: 141,678s (~39 hrs)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2 GPUs: 78,562s (~22 hrs)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4 GPUs: 59,512s (~16.5 hrs)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Analysis: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Scaling from 2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4 GPUs only yielded a 1.3x speedup.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Failure Point: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Python Serialization (Pickling). The CPU spent more time packing data into Queues than reading from disk. The GPUs were idling, waiting for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Throughput: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Capped at 0.06 files/sec.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04E77B-D9C8-B7FE-AA12-160552D1C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304859"/>
              </p:ext>
            </p:extLst>
          </p:nvPr>
        </p:nvGraphicFramePr>
        <p:xfrm>
          <a:off x="1524000" y="4661171"/>
          <a:ext cx="6096000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18807935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5592173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0513498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2635965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48635807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52029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Configuration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Total Time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 err="1"/>
                        <a:t>Avg</a:t>
                      </a:r>
                      <a:r>
                        <a:rPr lang="en-GB" sz="1200" dirty="0"/>
                        <a:t> Time / Image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Throughput (files/sec)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Speed-up vs 1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Speed-up vs 2 GPUs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9045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1 GPU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141,677.998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40.422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0.025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1.00× (baseline)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5546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/>
                        <a:t>2 GPUs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78,561.901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22.414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0.045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1.81×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1.00× (baseline)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3420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4 GPUs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59,512.124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16.979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0.059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2.38×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1.32×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04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71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709C4-6FC3-CD71-0D76-AC5F07FA4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04B41F-6130-06E2-6CFE-777DDCFE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Architecture B (Optimized) – "Zero-Copy"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DB117-BBAD-4534-5E0D-ADD48D2BEE9A}"/>
              </a:ext>
            </a:extLst>
          </p:cNvPr>
          <p:cNvSpPr txBox="1"/>
          <p:nvPr/>
        </p:nvSpPr>
        <p:spPr>
          <a:xfrm>
            <a:off x="118872" y="561749"/>
            <a:ext cx="62087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Design Shift: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Eliminate Python loop overhead and CPU-GPU serialization.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Tensor-Native processing.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Fix: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err="1"/>
              <a:t>CuCIM</a:t>
            </a:r>
            <a:r>
              <a:rPr lang="en-GB" sz="1600" dirty="0"/>
              <a:t> reads the file directly into GPU tensors.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Data stays on the device (or uses direct transfer).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err="1"/>
              <a:t>CuPy</a:t>
            </a:r>
            <a:r>
              <a:rPr lang="en-GB" sz="1600" dirty="0"/>
              <a:t> is used to convert </a:t>
            </a:r>
            <a:r>
              <a:rPr lang="en-GB" sz="1600" dirty="0" err="1"/>
              <a:t>CuCIM</a:t>
            </a:r>
            <a:r>
              <a:rPr lang="en-GB" sz="1600" dirty="0"/>
              <a:t> objects into </a:t>
            </a:r>
            <a:r>
              <a:rPr lang="en-GB" sz="1600" dirty="0" err="1"/>
              <a:t>CuPy</a:t>
            </a:r>
            <a:r>
              <a:rPr lang="en-GB" sz="1600" dirty="0"/>
              <a:t> array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err="1"/>
              <a:t>PyTorch</a:t>
            </a:r>
            <a:r>
              <a:rPr lang="en-GB" sz="1600" dirty="0"/>
              <a:t> unfold processes the data in-place on the GPU.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Prefetching: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While the GPU is crunching the FFTs for Batch N (Zero-Copy), the I/O thread is loading Batch N+1 into the buffer.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The GPU never stops compute to wait for I/O.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Efficiency: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Eliminates the redundant Device -&gt; Host -&gt; Device round trip.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Key Stat: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CPU usage dropped significantly; GPU utilization spiked because it wasn't waiting for the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9" name="Picture 8" descr="A diagram of a data flow&#10;&#10;AI-generated content may be incorrect.">
            <a:extLst>
              <a:ext uri="{FF2B5EF4-FFF2-40B4-BE49-F238E27FC236}">
                <a16:creationId xmlns:a16="http://schemas.microsoft.com/office/drawing/2014/main" id="{176E816F-4DDC-C67B-7FA4-0085BCCB5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1"/>
          <a:stretch>
            <a:fillRect/>
          </a:stretch>
        </p:blipFill>
        <p:spPr>
          <a:xfrm>
            <a:off x="6255185" y="1325879"/>
            <a:ext cx="2687585" cy="449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67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A266-3238-7359-55CE-D2C996907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7A790-B084-C23D-556D-534669AC9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85C2DE-DB35-65B3-A3D5-F915E472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Architecture B (Optimized) Performance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21CA2-64CB-E0A4-CE1B-0EC3000829B1}"/>
              </a:ext>
            </a:extLst>
          </p:cNvPr>
          <p:cNvSpPr txBox="1"/>
          <p:nvPr/>
        </p:nvSpPr>
        <p:spPr>
          <a:xfrm>
            <a:off x="310896" y="608557"/>
            <a:ext cx="8165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Time data: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1 GPU: 100,540.925s (~27.9 hrs)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2 GPUs: 55,095.679s (~15.3 hrs)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4 GPUs: 32,809.7208s (~9.1 hrs)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Analysis: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Scaling from 2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4 GPUs yielded a 1.7x speedup.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Throughput: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Capped at 0.107 files/sec.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B77380E-729C-0DAC-4354-51E7E6E5A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17998"/>
              </p:ext>
            </p:extLst>
          </p:nvPr>
        </p:nvGraphicFramePr>
        <p:xfrm>
          <a:off x="836676" y="4103387"/>
          <a:ext cx="7114032" cy="1951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672">
                  <a:extLst>
                    <a:ext uri="{9D8B030D-6E8A-4147-A177-3AD203B41FA5}">
                      <a16:colId xmlns:a16="http://schemas.microsoft.com/office/drawing/2014/main" val="2188079353"/>
                    </a:ext>
                  </a:extLst>
                </a:gridCol>
                <a:gridCol w="1185672">
                  <a:extLst>
                    <a:ext uri="{9D8B030D-6E8A-4147-A177-3AD203B41FA5}">
                      <a16:colId xmlns:a16="http://schemas.microsoft.com/office/drawing/2014/main" val="2855921731"/>
                    </a:ext>
                  </a:extLst>
                </a:gridCol>
                <a:gridCol w="1185672">
                  <a:extLst>
                    <a:ext uri="{9D8B030D-6E8A-4147-A177-3AD203B41FA5}">
                      <a16:colId xmlns:a16="http://schemas.microsoft.com/office/drawing/2014/main" val="2805134988"/>
                    </a:ext>
                  </a:extLst>
                </a:gridCol>
                <a:gridCol w="1185672">
                  <a:extLst>
                    <a:ext uri="{9D8B030D-6E8A-4147-A177-3AD203B41FA5}">
                      <a16:colId xmlns:a16="http://schemas.microsoft.com/office/drawing/2014/main" val="2026359657"/>
                    </a:ext>
                  </a:extLst>
                </a:gridCol>
                <a:gridCol w="1185672">
                  <a:extLst>
                    <a:ext uri="{9D8B030D-6E8A-4147-A177-3AD203B41FA5}">
                      <a16:colId xmlns:a16="http://schemas.microsoft.com/office/drawing/2014/main" val="1486358078"/>
                    </a:ext>
                  </a:extLst>
                </a:gridCol>
                <a:gridCol w="1185672">
                  <a:extLst>
                    <a:ext uri="{9D8B030D-6E8A-4147-A177-3AD203B41FA5}">
                      <a16:colId xmlns:a16="http://schemas.microsoft.com/office/drawing/2014/main" val="1652029629"/>
                    </a:ext>
                  </a:extLst>
                </a:gridCol>
              </a:tblGrid>
              <a:tr h="3970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GPUs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Total Time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 err="1"/>
                        <a:t>Avg</a:t>
                      </a:r>
                      <a:r>
                        <a:rPr lang="en-GB" sz="1400" b="1" dirty="0"/>
                        <a:t> Time / Image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Throughput (files/sec)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Speed-up vs 1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Speed-up vs 2 GPUs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9045315"/>
                  </a:ext>
                </a:extLst>
              </a:tr>
              <a:tr h="3970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1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100,540.925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28.677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0.035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/>
                        <a:t>1.00× (baseline)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/>
                        <a:t>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8416152"/>
                  </a:ext>
                </a:extLst>
              </a:tr>
              <a:tr h="3970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2 GPUs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55,095.679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15.720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0.064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1.825×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/>
                        <a:t>1.00× (baseline)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5546334"/>
                  </a:ext>
                </a:extLst>
              </a:tr>
              <a:tr h="3970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4 GPUs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32,809.721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9.360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0.107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/>
                        <a:t>3.066×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0" dirty="0"/>
                        <a:t>1.680×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04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35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7F8B2-578B-2E8B-5236-280B37778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987CD4-0EFB-7468-1C30-E48798D94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B39627-03E1-9100-13D5-6B9BE55B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Architecture B+: Next Level Optimization – Latency Hiding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2C32A-768A-1340-99A9-2BEDE6DD3657}"/>
              </a:ext>
            </a:extLst>
          </p:cNvPr>
          <p:cNvSpPr txBox="1"/>
          <p:nvPr/>
        </p:nvSpPr>
        <p:spPr>
          <a:xfrm>
            <a:off x="283464" y="539496"/>
            <a:ext cx="84361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Tuning Block Size: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Reading small strips (256px) = High overhead per read.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Reading large blocks (1024px) = Maximized sequential throughput.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Time data: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1 GPU: 85,056.208s (~23.6 hrs)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2 GPUs: 40,282.754s (~11.2 hrs)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4 GPUs: 18,894.64s (~5.25 hrs)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5913B8-88FD-AA45-045A-4A256A8FA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57285"/>
              </p:ext>
            </p:extLst>
          </p:nvPr>
        </p:nvGraphicFramePr>
        <p:xfrm>
          <a:off x="1453554" y="3559446"/>
          <a:ext cx="60960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18807935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5592173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0513498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2635965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48635807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52029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GPUs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Total Time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b="1" dirty="0" err="1"/>
                        <a:t>Avg</a:t>
                      </a:r>
                      <a:r>
                        <a:rPr lang="en-GB" sz="1400" b="1" dirty="0"/>
                        <a:t> Time / Image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b="1" dirty="0"/>
                        <a:t>Throughput (files/sec)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b="1" dirty="0"/>
                        <a:t>Speed-up vs 1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b="1" dirty="0"/>
                        <a:t>Speed-up vs 2 GPUs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9045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1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85,056.208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24.2671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0.04121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1.000× (baseline)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dirty="0"/>
                        <a:t>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5546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2 GPUs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/>
                        <a:t>40,282.754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11.4929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0.08701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2.111×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1.000× (baseline)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3420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4 GPUs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18,894.640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b="1" dirty="0"/>
                        <a:t>5.3908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dirty="0"/>
                        <a:t>0.18550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/>
                        <a:t>4.502×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400" dirty="0"/>
                        <a:t>2.132×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04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80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EFFC9-7ACA-3F8A-B2E0-D7DCDD10D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821D3F-7888-3846-DC24-91977BEC6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E97113-F7C6-5095-907B-CF96B926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Benchmark Showdown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B2D014-DCC9-201B-4EA1-0E0D5B292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658551"/>
              </p:ext>
            </p:extLst>
          </p:nvPr>
        </p:nvGraphicFramePr>
        <p:xfrm>
          <a:off x="429767" y="1078778"/>
          <a:ext cx="8061277" cy="2350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611">
                  <a:extLst>
                    <a:ext uri="{9D8B030D-6E8A-4147-A177-3AD203B41FA5}">
                      <a16:colId xmlns:a16="http://schemas.microsoft.com/office/drawing/2014/main" val="436653109"/>
                    </a:ext>
                  </a:extLst>
                </a:gridCol>
                <a:gridCol w="1151611">
                  <a:extLst>
                    <a:ext uri="{9D8B030D-6E8A-4147-A177-3AD203B41FA5}">
                      <a16:colId xmlns:a16="http://schemas.microsoft.com/office/drawing/2014/main" val="606375941"/>
                    </a:ext>
                  </a:extLst>
                </a:gridCol>
                <a:gridCol w="1151611">
                  <a:extLst>
                    <a:ext uri="{9D8B030D-6E8A-4147-A177-3AD203B41FA5}">
                      <a16:colId xmlns:a16="http://schemas.microsoft.com/office/drawing/2014/main" val="2532513757"/>
                    </a:ext>
                  </a:extLst>
                </a:gridCol>
                <a:gridCol w="1151611">
                  <a:extLst>
                    <a:ext uri="{9D8B030D-6E8A-4147-A177-3AD203B41FA5}">
                      <a16:colId xmlns:a16="http://schemas.microsoft.com/office/drawing/2014/main" val="4133945804"/>
                    </a:ext>
                  </a:extLst>
                </a:gridCol>
                <a:gridCol w="1151611">
                  <a:extLst>
                    <a:ext uri="{9D8B030D-6E8A-4147-A177-3AD203B41FA5}">
                      <a16:colId xmlns:a16="http://schemas.microsoft.com/office/drawing/2014/main" val="1666230582"/>
                    </a:ext>
                  </a:extLst>
                </a:gridCol>
                <a:gridCol w="1151611">
                  <a:extLst>
                    <a:ext uri="{9D8B030D-6E8A-4147-A177-3AD203B41FA5}">
                      <a16:colId xmlns:a16="http://schemas.microsoft.com/office/drawing/2014/main" val="2665733605"/>
                    </a:ext>
                  </a:extLst>
                </a:gridCol>
                <a:gridCol w="1151611">
                  <a:extLst>
                    <a:ext uri="{9D8B030D-6E8A-4147-A177-3AD203B41FA5}">
                      <a16:colId xmlns:a16="http://schemas.microsoft.com/office/drawing/2014/main" val="3291212223"/>
                    </a:ext>
                  </a:extLst>
                </a:gridCol>
              </a:tblGrid>
              <a:tr h="7520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GPUs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Approach A (Producer–Consumer)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Avg/Image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Approach B (Optimized)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Avg/Image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Approach B+ (Highly Optimized)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Avg/Image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976382"/>
                  </a:ext>
                </a:extLst>
              </a:tr>
              <a:tr h="5327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/>
                        <a:t>1 GPU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~39.35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40.42 s/image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/>
                        <a:t>~27.9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/>
                        <a:t>28.68 s/image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~23.6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24.27 s/image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617669"/>
                  </a:ext>
                </a:extLst>
              </a:tr>
              <a:tr h="5327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/>
                        <a:t>2 GPUs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~21.82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22.41 s/image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~15.3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15.72 s/image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~11.2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/>
                        <a:t>11.49 s/image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535294"/>
                  </a:ext>
                </a:extLst>
              </a:tr>
              <a:tr h="5327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4 GPUs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~16.53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16.98 s/image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~9.1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9.36 s/image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~5.25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/>
                        <a:t>5.39 s/image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234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89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119A4-D7AD-DF1D-D519-AFE725996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5299F-8C14-B7D2-844D-422CC729F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5A5E43-D771-8CA2-73F8-9B0588D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Histogram and statistics</a:t>
            </a:r>
          </a:p>
        </p:txBody>
      </p:sp>
      <p:sp>
        <p:nvSpPr>
          <p:cNvPr id="23" name="Text 0">
            <a:extLst>
              <a:ext uri="{FF2B5EF4-FFF2-40B4-BE49-F238E27FC236}">
                <a16:creationId xmlns:a16="http://schemas.microsoft.com/office/drawing/2014/main" id="{849DBFB8-CCE9-0FE7-B969-CD48EC846ED3}"/>
              </a:ext>
            </a:extLst>
          </p:cNvPr>
          <p:cNvSpPr/>
          <p:nvPr/>
        </p:nvSpPr>
        <p:spPr>
          <a:xfrm>
            <a:off x="503604" y="5058077"/>
            <a:ext cx="2540000" cy="1085850"/>
          </a:xfrm>
          <a:prstGeom prst="roundRect">
            <a:avLst>
              <a:gd name="adj" fmla="val 50526"/>
            </a:avLst>
          </a:prstGeom>
          <a:solidFill>
            <a:srgbClr val="1E293B"/>
          </a:solidFill>
          <a:ln/>
          <a:effectLst>
            <a:outerShdw blurRad="76200" dist="38100" dir="5400000" algn="bl" rotWithShape="0">
              <a:srgbClr val="000000">
                <a:alpha val="20000"/>
              </a:srgb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9EA16F63-4C5B-3443-E6C2-CF3B33F6B499}"/>
              </a:ext>
            </a:extLst>
          </p:cNvPr>
          <p:cNvSpPr/>
          <p:nvPr/>
        </p:nvSpPr>
        <p:spPr>
          <a:xfrm>
            <a:off x="3196004" y="5058077"/>
            <a:ext cx="2540000" cy="1085850"/>
          </a:xfrm>
          <a:prstGeom prst="roundRect">
            <a:avLst>
              <a:gd name="adj" fmla="val 50526"/>
            </a:avLst>
          </a:prstGeom>
          <a:solidFill>
            <a:srgbClr val="1E293B"/>
          </a:solidFill>
          <a:ln/>
          <a:effectLst>
            <a:outerShdw blurRad="76200" dist="38100" dir="5400000" algn="bl" rotWithShape="0">
              <a:srgbClr val="000000">
                <a:alpha val="20000"/>
              </a:srgb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DDACCBF7-6A5E-53CF-2067-88B76635861C}"/>
              </a:ext>
            </a:extLst>
          </p:cNvPr>
          <p:cNvSpPr/>
          <p:nvPr/>
        </p:nvSpPr>
        <p:spPr>
          <a:xfrm>
            <a:off x="5888404" y="5058077"/>
            <a:ext cx="2540000" cy="1085850"/>
          </a:xfrm>
          <a:prstGeom prst="roundRect">
            <a:avLst>
              <a:gd name="adj" fmla="val 50526"/>
            </a:avLst>
          </a:prstGeom>
          <a:solidFill>
            <a:srgbClr val="1E293B"/>
          </a:solidFill>
          <a:ln/>
          <a:effectLst>
            <a:outerShdw blurRad="76200" dist="38100" dir="5400000" algn="bl" rotWithShape="0">
              <a:srgbClr val="000000">
                <a:alpha val="20000"/>
              </a:srgb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15C932AD-8374-9CFE-A742-FB95FBCEEAB5}"/>
              </a:ext>
            </a:extLst>
          </p:cNvPr>
          <p:cNvSpPr/>
          <p:nvPr/>
        </p:nvSpPr>
        <p:spPr>
          <a:xfrm>
            <a:off x="503604" y="4265616"/>
            <a:ext cx="8083296" cy="411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240"/>
              </a:lnSpc>
              <a:buNone/>
            </a:pPr>
            <a:r>
              <a:rPr lang="en-US" sz="2700" b="1" dirty="0">
                <a:solidFill>
                  <a:srgbClr val="38BDF8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Statistical Comparison</a:t>
            </a:r>
            <a:endParaRPr lang="en-US" sz="2700" dirty="0"/>
          </a:p>
        </p:txBody>
      </p:sp>
      <p:sp>
        <p:nvSpPr>
          <p:cNvPr id="27" name="Text 4">
            <a:extLst>
              <a:ext uri="{FF2B5EF4-FFF2-40B4-BE49-F238E27FC236}">
                <a16:creationId xmlns:a16="http://schemas.microsoft.com/office/drawing/2014/main" id="{25DA2C30-0A73-18CA-93B8-9D42D8924AC6}"/>
              </a:ext>
            </a:extLst>
          </p:cNvPr>
          <p:cNvSpPr/>
          <p:nvPr/>
        </p:nvSpPr>
        <p:spPr>
          <a:xfrm>
            <a:off x="672514" y="5248577"/>
            <a:ext cx="220218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"/>
              </a:lnSpc>
              <a:buNone/>
            </a:pPr>
            <a:r>
              <a:rPr lang="en-US" sz="1200" b="1" dirty="0">
                <a:solidFill>
                  <a:srgbClr val="38BDF8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Mean (dB)</a:t>
            </a:r>
            <a:endParaRPr lang="en-US" sz="120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0297A465-4493-4668-B62A-CB2505BE608B}"/>
              </a:ext>
            </a:extLst>
          </p:cNvPr>
          <p:cNvSpPr/>
          <p:nvPr/>
        </p:nvSpPr>
        <p:spPr>
          <a:xfrm>
            <a:off x="672514" y="5527976"/>
            <a:ext cx="220218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500" dirty="0">
                <a:solidFill>
                  <a:srgbClr val="FBBF24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29.72 vs 29.57</a:t>
            </a:r>
            <a:endParaRPr lang="en-US" sz="1500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3FE86DFD-C67A-9988-30F9-0CA88975FACC}"/>
              </a:ext>
            </a:extLst>
          </p:cNvPr>
          <p:cNvSpPr/>
          <p:nvPr/>
        </p:nvSpPr>
        <p:spPr>
          <a:xfrm>
            <a:off x="672514" y="5781977"/>
            <a:ext cx="22021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18"/>
              </a:lnSpc>
              <a:buNone/>
            </a:pPr>
            <a:r>
              <a:rPr lang="en-US" sz="1020" dirty="0">
                <a:solidFill>
                  <a:srgbClr val="34D399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0.5% diff</a:t>
            </a:r>
            <a:endParaRPr lang="en-US" sz="1020" dirty="0"/>
          </a:p>
        </p:txBody>
      </p:sp>
      <p:sp>
        <p:nvSpPr>
          <p:cNvPr id="30" name="Text 7">
            <a:extLst>
              <a:ext uri="{FF2B5EF4-FFF2-40B4-BE49-F238E27FC236}">
                <a16:creationId xmlns:a16="http://schemas.microsoft.com/office/drawing/2014/main" id="{924B23B9-15D9-379D-FEEC-7C1652AFAC05}"/>
              </a:ext>
            </a:extLst>
          </p:cNvPr>
          <p:cNvSpPr/>
          <p:nvPr/>
        </p:nvSpPr>
        <p:spPr>
          <a:xfrm>
            <a:off x="3364914" y="5248577"/>
            <a:ext cx="220218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"/>
              </a:lnSpc>
              <a:buNone/>
            </a:pPr>
            <a:r>
              <a:rPr lang="en-US" sz="1200" b="1" dirty="0">
                <a:solidFill>
                  <a:srgbClr val="38BDF8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Std Dev (dB)</a:t>
            </a:r>
            <a:endParaRPr lang="en-US" sz="1200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A17141F2-A64F-D1E3-8BEE-E7FD403D5E91}"/>
              </a:ext>
            </a:extLst>
          </p:cNvPr>
          <p:cNvSpPr/>
          <p:nvPr/>
        </p:nvSpPr>
        <p:spPr>
          <a:xfrm>
            <a:off x="3364914" y="5527976"/>
            <a:ext cx="220218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500" dirty="0">
                <a:solidFill>
                  <a:srgbClr val="FBBF24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19.71 vs 20.06</a:t>
            </a:r>
            <a:endParaRPr lang="en-US" sz="1500" dirty="0"/>
          </a:p>
        </p:txBody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02972B70-388B-0C3B-8421-7D4A06792570}"/>
              </a:ext>
            </a:extLst>
          </p:cNvPr>
          <p:cNvSpPr/>
          <p:nvPr/>
        </p:nvSpPr>
        <p:spPr>
          <a:xfrm>
            <a:off x="3364914" y="5781977"/>
            <a:ext cx="22021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18"/>
              </a:lnSpc>
              <a:buNone/>
            </a:pPr>
            <a:r>
              <a:rPr lang="en-US" sz="1020" dirty="0">
                <a:solidFill>
                  <a:srgbClr val="34D399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1.8% diff</a:t>
            </a:r>
            <a:endParaRPr lang="en-US" sz="1020" dirty="0"/>
          </a:p>
        </p:txBody>
      </p:sp>
      <p:sp>
        <p:nvSpPr>
          <p:cNvPr id="33" name="Text 10">
            <a:extLst>
              <a:ext uri="{FF2B5EF4-FFF2-40B4-BE49-F238E27FC236}">
                <a16:creationId xmlns:a16="http://schemas.microsoft.com/office/drawing/2014/main" id="{9DE045BE-4322-86C4-D991-619CED8E91FE}"/>
              </a:ext>
            </a:extLst>
          </p:cNvPr>
          <p:cNvSpPr/>
          <p:nvPr/>
        </p:nvSpPr>
        <p:spPr>
          <a:xfrm>
            <a:off x="6057314" y="5248577"/>
            <a:ext cx="220218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"/>
              </a:lnSpc>
              <a:buNone/>
            </a:pPr>
            <a:r>
              <a:rPr lang="en-US" sz="1200" b="1" dirty="0">
                <a:solidFill>
                  <a:srgbClr val="38BDF8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Total Count</a:t>
            </a:r>
            <a:endParaRPr lang="en-US" sz="1200" dirty="0"/>
          </a:p>
        </p:txBody>
      </p:sp>
      <p:sp>
        <p:nvSpPr>
          <p:cNvPr id="34" name="Text 11">
            <a:extLst>
              <a:ext uri="{FF2B5EF4-FFF2-40B4-BE49-F238E27FC236}">
                <a16:creationId xmlns:a16="http://schemas.microsoft.com/office/drawing/2014/main" id="{6E4AC183-6CCB-0C8A-3574-D118ABE23E2C}"/>
              </a:ext>
            </a:extLst>
          </p:cNvPr>
          <p:cNvSpPr/>
          <p:nvPr/>
        </p:nvSpPr>
        <p:spPr>
          <a:xfrm>
            <a:off x="6057314" y="5527976"/>
            <a:ext cx="220218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500" dirty="0">
                <a:solidFill>
                  <a:srgbClr val="FBBF24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~3.07×10¹³</a:t>
            </a:r>
            <a:endParaRPr lang="en-US" sz="1500" dirty="0"/>
          </a:p>
        </p:txBody>
      </p:sp>
      <p:sp>
        <p:nvSpPr>
          <p:cNvPr id="35" name="Text 12">
            <a:extLst>
              <a:ext uri="{FF2B5EF4-FFF2-40B4-BE49-F238E27FC236}">
                <a16:creationId xmlns:a16="http://schemas.microsoft.com/office/drawing/2014/main" id="{1E68088F-C970-8641-F6B3-55830528D910}"/>
              </a:ext>
            </a:extLst>
          </p:cNvPr>
          <p:cNvSpPr/>
          <p:nvPr/>
        </p:nvSpPr>
        <p:spPr>
          <a:xfrm>
            <a:off x="6057314" y="5781977"/>
            <a:ext cx="22021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18"/>
              </a:lnSpc>
              <a:buNone/>
            </a:pPr>
            <a:r>
              <a:rPr lang="en-US" sz="1020" dirty="0">
                <a:solidFill>
                  <a:srgbClr val="34D399"/>
                </a:solidFill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pixels</a:t>
            </a:r>
            <a:endParaRPr lang="en-US" sz="1020" dirty="0"/>
          </a:p>
        </p:txBody>
      </p:sp>
      <p:sp>
        <p:nvSpPr>
          <p:cNvPr id="36" name="Text 13">
            <a:extLst>
              <a:ext uri="{FF2B5EF4-FFF2-40B4-BE49-F238E27FC236}">
                <a16:creationId xmlns:a16="http://schemas.microsoft.com/office/drawing/2014/main" id="{34D4E9D9-4161-AE98-3C48-FA5D463D1E49}"/>
              </a:ext>
            </a:extLst>
          </p:cNvPr>
          <p:cNvSpPr/>
          <p:nvPr/>
        </p:nvSpPr>
        <p:spPr>
          <a:xfrm>
            <a:off x="424356" y="6197306"/>
            <a:ext cx="8083296" cy="274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60"/>
              </a:lnSpc>
              <a:buNone/>
            </a:pPr>
            <a:r>
              <a:rPr lang="en-US" sz="1350" dirty="0">
                <a:latin typeface="-apple-system" pitchFamily="34" charset="0"/>
                <a:ea typeface="-apple-system" pitchFamily="34" charset="-122"/>
                <a:cs typeface="-apple-system" pitchFamily="34" charset="-120"/>
              </a:rPr>
              <a:t>✓ Both approaches produce nearly identical statistics</a:t>
            </a:r>
            <a:endParaRPr lang="en-US" sz="13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3F1A54-F1B5-F82D-40EC-CD092D5D51BE}"/>
              </a:ext>
            </a:extLst>
          </p:cNvPr>
          <p:cNvSpPr txBox="1"/>
          <p:nvPr/>
        </p:nvSpPr>
        <p:spPr>
          <a:xfrm>
            <a:off x="338328" y="1120676"/>
            <a:ext cx="3179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Baseline: </a:t>
            </a:r>
          </a:p>
          <a:p>
            <a:pPr marL="285750" indent="-285750">
              <a:buFontTx/>
              <a:buChar char="-"/>
            </a:pPr>
            <a:r>
              <a:rPr lang="en-GB" dirty="0"/>
              <a:t>Mean: 29.72</a:t>
            </a:r>
          </a:p>
          <a:p>
            <a:pPr marL="285750" indent="-285750">
              <a:buFontTx/>
              <a:buChar char="-"/>
            </a:pPr>
            <a:r>
              <a:rPr lang="en-GB" dirty="0"/>
              <a:t>Std: 19.71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/>
              <a:t>Optimized:</a:t>
            </a:r>
          </a:p>
          <a:p>
            <a:pPr marL="285750" indent="-285750">
              <a:buFontTx/>
              <a:buChar char="-"/>
            </a:pPr>
            <a:r>
              <a:rPr lang="en-GB" dirty="0"/>
              <a:t>Mean: 29.57</a:t>
            </a:r>
          </a:p>
          <a:p>
            <a:pPr marL="285750" indent="-285750">
              <a:buFontTx/>
              <a:buChar char="-"/>
            </a:pPr>
            <a:r>
              <a:rPr lang="en-GB" dirty="0"/>
              <a:t>Std: 20.06</a:t>
            </a:r>
          </a:p>
        </p:txBody>
      </p:sp>
      <p:pic>
        <p:nvPicPr>
          <p:cNvPr id="39" name="Picture 38" descr="A graph of a number of blue bars&#10;&#10;AI-generated content may be incorrect.">
            <a:extLst>
              <a:ext uri="{FF2B5EF4-FFF2-40B4-BE49-F238E27FC236}">
                <a16:creationId xmlns:a16="http://schemas.microsoft.com/office/drawing/2014/main" id="{170B47D5-2715-AA79-C5E1-48D28E6AD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757" y="639381"/>
            <a:ext cx="4938639" cy="36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32886"/>
      </p:ext>
    </p:extLst>
  </p:cSld>
  <p:clrMapOvr>
    <a:masterClrMapping/>
  </p:clrMapOvr>
</p:sld>
</file>

<file path=ppt/theme/theme1.xml><?xml version="1.0" encoding="utf-8"?>
<a:theme xmlns:a="http://schemas.openxmlformats.org/drawingml/2006/main" name="1_ISIP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990</Words>
  <Application>Microsoft Office PowerPoint</Application>
  <PresentationFormat>On-screen Show (4:3)</PresentationFormat>
  <Paragraphs>231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-apple-system</vt:lpstr>
      <vt:lpstr>Arial</vt:lpstr>
      <vt:lpstr>Calibri</vt:lpstr>
      <vt:lpstr>Segoe UI</vt:lpstr>
      <vt:lpstr>Times New Roman</vt:lpstr>
      <vt:lpstr>Wingdings</vt:lpstr>
      <vt:lpstr>1_ISIP Title Slide</vt:lpstr>
      <vt:lpstr>2_ISIP Content Slide</vt:lpstr>
      <vt:lpstr>Custom Design</vt:lpstr>
      <vt:lpstr>3_ISIP Content Slide</vt:lpstr>
      <vt:lpstr>4_ISIP Content Slide</vt:lpstr>
      <vt:lpstr>PowerPoint Presentation</vt:lpstr>
      <vt:lpstr>Problem Definition &amp; Constraints</vt:lpstr>
      <vt:lpstr>Architecture A (Baseline) – "Producer-Consumer"</vt:lpstr>
      <vt:lpstr>Architecture A Performance</vt:lpstr>
      <vt:lpstr>Architecture B (Optimized) – "Zero-Copy" Pipeline</vt:lpstr>
      <vt:lpstr>Architecture B (Optimized) Performance</vt:lpstr>
      <vt:lpstr>Architecture B+: Next Level Optimization – Latency Hiding</vt:lpstr>
      <vt:lpstr>The Benchmark Showdown</vt:lpstr>
      <vt:lpstr>Histogram and statistics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Approaches to Automate Seizure Detection</dc:title>
  <dc:creator>Vinit Shah</dc:creator>
  <cp:lastModifiedBy>Md. Abdullah Al Mamun</cp:lastModifiedBy>
  <cp:revision>6</cp:revision>
  <dcterms:created xsi:type="dcterms:W3CDTF">2017-04-23T05:30:39Z</dcterms:created>
  <dcterms:modified xsi:type="dcterms:W3CDTF">2025-12-12T04:50:20Z</dcterms:modified>
</cp:coreProperties>
</file>