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1"/>
    <p:sldMasterId id="2147483689" r:id="rId2"/>
    <p:sldMasterId id="2147483691" r:id="rId3"/>
  </p:sldMasterIdLst>
  <p:notesMasterIdLst>
    <p:notesMasterId r:id="rId26"/>
  </p:notesMasterIdLst>
  <p:handoutMasterIdLst>
    <p:handoutMasterId r:id="rId27"/>
  </p:handoutMasterIdLst>
  <p:sldIdLst>
    <p:sldId id="312" r:id="rId4"/>
    <p:sldId id="256" r:id="rId5"/>
    <p:sldId id="259" r:id="rId6"/>
    <p:sldId id="258" r:id="rId7"/>
    <p:sldId id="257" r:id="rId8"/>
    <p:sldId id="274" r:id="rId9"/>
    <p:sldId id="269" r:id="rId10"/>
    <p:sldId id="260" r:id="rId11"/>
    <p:sldId id="261" r:id="rId12"/>
    <p:sldId id="263" r:id="rId13"/>
    <p:sldId id="262" r:id="rId14"/>
    <p:sldId id="275" r:id="rId15"/>
    <p:sldId id="264" r:id="rId16"/>
    <p:sldId id="265" r:id="rId17"/>
    <p:sldId id="266" r:id="rId18"/>
    <p:sldId id="272" r:id="rId19"/>
    <p:sldId id="276" r:id="rId20"/>
    <p:sldId id="273" r:id="rId21"/>
    <p:sldId id="271" r:id="rId22"/>
    <p:sldId id="270" r:id="rId23"/>
    <p:sldId id="267" r:id="rId24"/>
    <p:sldId id="268" r:id="rId25"/>
  </p:sldIdLst>
  <p:sldSz cx="9144000" cy="6858000" type="letter"/>
  <p:notesSz cx="7302500" cy="95885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496" userDrawn="1">
          <p15:clr>
            <a:srgbClr val="A4A3A4"/>
          </p15:clr>
        </p15:guide>
        <p15:guide id="2" pos="2880" userDrawn="1">
          <p15:clr>
            <a:srgbClr val="A4A3A4"/>
          </p15:clr>
        </p15:guide>
        <p15:guide id="3" pos="144" userDrawn="1">
          <p15:clr>
            <a:srgbClr val="A4A3A4"/>
          </p15:clr>
        </p15:guide>
        <p15:guide id="4" pos="5616" userDrawn="1">
          <p15:clr>
            <a:srgbClr val="A4A3A4"/>
          </p15:clr>
        </p15:guide>
      </p15:sldGuideLst>
    </p:ext>
    <p:ext uri="{2D200454-40CA-4A62-9FC3-DE9A4176ACB9}">
      <p15:notesGuideLst xmlns:p15="http://schemas.microsoft.com/office/powerpoint/2012/main">
        <p15:guide id="1" orient="horz" pos="3019">
          <p15:clr>
            <a:srgbClr val="A4A3A4"/>
          </p15:clr>
        </p15:guide>
        <p15:guide id="2" pos="23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2034"/>
    <a:srgbClr val="EFF755"/>
    <a:srgbClr val="CC6600"/>
    <a:srgbClr val="6666FF"/>
    <a:srgbClr val="008000"/>
    <a:srgbClr val="000080"/>
    <a:srgbClr val="004000"/>
    <a:srgbClr val="9966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5044" autoAdjust="0"/>
  </p:normalViewPr>
  <p:slideViewPr>
    <p:cSldViewPr>
      <p:cViewPr varScale="1">
        <p:scale>
          <a:sx n="126" d="100"/>
          <a:sy n="126" d="100"/>
        </p:scale>
        <p:origin x="1720" y="200"/>
      </p:cViewPr>
      <p:guideLst>
        <p:guide orient="horz" pos="2496"/>
        <p:guide pos="2880"/>
        <p:guide pos="144"/>
        <p:guide pos="56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1836" y="-96"/>
      </p:cViewPr>
      <p:guideLst>
        <p:guide orient="horz" pos="3019"/>
        <p:guide pos="23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37025"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algn="r" defTabSz="962025">
              <a:defRPr sz="1200" smtClean="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0"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37025"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algn="r" defTabSz="962025">
              <a:defRPr sz="1200" smtClean="0">
                <a:latin typeface="Times New Roman" pitchFamily="18" charset="0"/>
              </a:defRPr>
            </a:lvl1pPr>
          </a:lstStyle>
          <a:p>
            <a:pPr>
              <a:defRPr/>
            </a:pPr>
            <a:fld id="{66158826-EADE-4792-AB13-43381F09BFE3}" type="slidenum">
              <a:rPr lang="en-US"/>
              <a:pPr>
                <a:defRPr/>
              </a:pPr>
              <a:t>‹#›</a:t>
            </a:fld>
            <a:endParaRPr lang="en-US"/>
          </a:p>
        </p:txBody>
      </p:sp>
    </p:spTree>
    <p:extLst>
      <p:ext uri="{BB962C8B-B14F-4D97-AF65-F5344CB8AC3E}">
        <p14:creationId xmlns:p14="http://schemas.microsoft.com/office/powerpoint/2010/main" val="160925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4137025"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algn="r" defTabSz="962025">
              <a:defRPr sz="1200" smtClean="0">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254125" y="719138"/>
            <a:ext cx="4794250" cy="359568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74725" y="4554538"/>
            <a:ext cx="5353050" cy="43148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4137025"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algn="r" defTabSz="962025">
              <a:defRPr sz="1200" smtClean="0">
                <a:latin typeface="Times New Roman" pitchFamily="18" charset="0"/>
              </a:defRPr>
            </a:lvl1pPr>
          </a:lstStyle>
          <a:p>
            <a:pPr>
              <a:defRPr/>
            </a:pPr>
            <a:fld id="{ECC53042-5A96-4DBC-B738-B843823BA6D7}" type="slidenum">
              <a:rPr lang="en-US"/>
              <a:pPr>
                <a:defRPr/>
              </a:pPr>
              <a:t>‹#›</a:t>
            </a:fld>
            <a:endParaRPr lang="en-US"/>
          </a:p>
        </p:txBody>
      </p:sp>
    </p:spTree>
    <p:extLst>
      <p:ext uri="{BB962C8B-B14F-4D97-AF65-F5344CB8AC3E}">
        <p14:creationId xmlns:p14="http://schemas.microsoft.com/office/powerpoint/2010/main" val="34407555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4CB3-778E-4BF6-B5D4-A4E1F3073979}" type="datetimeFigureOut">
              <a:rPr lang="en-IN" smtClean="0"/>
              <a:t>09/12/24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256006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4CB3-778E-4BF6-B5D4-A4E1F3073979}" type="datetimeFigureOut">
              <a:rPr lang="en-IN" smtClean="0"/>
              <a:t>09/12/24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162582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332410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413803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12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2967154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264466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3878673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4CB3-778E-4BF6-B5D4-A4E1F3073979}" type="datetimeFigureOut">
              <a:rPr lang="en-IN" smtClean="0"/>
              <a:t>09/12/24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65734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4CB3-778E-4BF6-B5D4-A4E1F3073979}" type="datetimeFigureOut">
              <a:rPr lang="en-IN" smtClean="0"/>
              <a:t>09/12/24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3099430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4CB3-778E-4BF6-B5D4-A4E1F3073979}" type="datetimeFigureOut">
              <a:rPr lang="en-IN" smtClean="0"/>
              <a:t>09/12/24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120679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4CB3-778E-4BF6-B5D4-A4E1F3073979}" type="datetimeFigureOut">
              <a:rPr lang="en-IN" smtClean="0"/>
              <a:t>09/12/24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847714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a:solidFill>
                <a:schemeClr val="hlink"/>
              </a:solidFill>
              <a:latin typeface="Times New Roman" pitchFamily="18" charset="0"/>
            </a:endParaRPr>
          </a:p>
        </p:txBody>
      </p:sp>
      <p:sp>
        <p:nvSpPr>
          <p:cNvPr id="8" name="Text Box 8"/>
          <p:cNvSpPr txBox="1">
            <a:spLocks noChangeArrowheads="1"/>
          </p:cNvSpPr>
          <p:nvPr/>
        </p:nvSpPr>
        <p:spPr bwMode="auto">
          <a:xfrm>
            <a:off x="479425" y="130175"/>
            <a:ext cx="3821113" cy="366713"/>
          </a:xfrm>
          <a:prstGeom prst="rect">
            <a:avLst/>
          </a:prstGeom>
          <a:solidFill>
            <a:srgbClr val="FFFFFF"/>
          </a:solidFill>
          <a:ln w="9525">
            <a:noFill/>
            <a:miter lim="800000"/>
            <a:headEnd/>
            <a:tailEnd/>
          </a:ln>
        </p:spPr>
        <p:txBody>
          <a:bodyPr anchor="ctr" anchorCtr="1">
            <a:spAutoFit/>
          </a:bodyPr>
          <a:lstStyle/>
          <a:p>
            <a:pPr>
              <a:spcBef>
                <a:spcPct val="50000"/>
              </a:spcBef>
            </a:pPr>
            <a:r>
              <a:rPr lang="en-US" sz="1800" b="1" dirty="0">
                <a:solidFill>
                  <a:srgbClr val="333399"/>
                </a:solidFill>
              </a:rPr>
              <a:t>ECE 8443 – Pattern Recognition</a:t>
            </a:r>
          </a:p>
        </p:txBody>
      </p:sp>
      <p:sp>
        <p:nvSpPr>
          <p:cNvPr id="4" name="Rectangle 5"/>
          <p:cNvSpPr>
            <a:spLocks noChangeArrowheads="1"/>
          </p:cNvSpPr>
          <p:nvPr userDrawn="1"/>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a:solidFill>
                <a:schemeClr val="hlink"/>
              </a:solidFill>
              <a:latin typeface="Times New Roman" pitchFamily="18" charset="0"/>
            </a:endParaRPr>
          </a:p>
        </p:txBody>
      </p:sp>
      <p:sp>
        <p:nvSpPr>
          <p:cNvPr id="5" name="Text Box 8"/>
          <p:cNvSpPr txBox="1">
            <a:spLocks noChangeArrowheads="1"/>
          </p:cNvSpPr>
          <p:nvPr userDrawn="1"/>
        </p:nvSpPr>
        <p:spPr bwMode="auto">
          <a:xfrm>
            <a:off x="558719" y="191825"/>
            <a:ext cx="4622882" cy="276999"/>
          </a:xfrm>
          <a:prstGeom prst="rect">
            <a:avLst/>
          </a:prstGeom>
          <a:solidFill>
            <a:srgbClr val="FFFFFF"/>
          </a:solidFill>
          <a:ln w="9525">
            <a:noFill/>
            <a:miter lim="800000"/>
            <a:headEnd/>
            <a:tailEnd/>
          </a:ln>
        </p:spPr>
        <p:txBody>
          <a:bodyPr wrap="square" tIns="0" bIns="0" anchor="ctr" anchorCtr="1">
            <a:spAutoFit/>
          </a:bodyPr>
          <a:lstStyle/>
          <a:p>
            <a:pPr>
              <a:spcBef>
                <a:spcPts val="0"/>
              </a:spcBef>
            </a:pPr>
            <a:r>
              <a:rPr lang="en-US" sz="1800" b="1" dirty="0">
                <a:solidFill>
                  <a:srgbClr val="333399"/>
                </a:solidFill>
              </a:rPr>
              <a:t>ECE 4822 – Engineering Computation IV</a:t>
            </a:r>
          </a:p>
        </p:txBody>
      </p:sp>
    </p:spTree>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892034"/>
              </a:gs>
              <a:gs pos="100000">
                <a:srgbClr val="95CAFF"/>
              </a:gs>
            </a:gsLst>
            <a:lin ang="0" scaled="1"/>
          </a:gradFill>
          <a:ln w="9525">
            <a:noFill/>
            <a:miter lim="800000"/>
            <a:headEnd/>
            <a:tailEnd/>
          </a:ln>
          <a:effectLst/>
        </p:spPr>
        <p:txBody>
          <a:bodyPr wrap="none" anchor="ctr"/>
          <a:lstStyle/>
          <a:p>
            <a:pPr>
              <a:defRPr/>
            </a:pPr>
            <a:endParaRPr lang="en-US"/>
          </a:p>
        </p:txBody>
      </p:sp>
      <p:pic>
        <p:nvPicPr>
          <p:cNvPr id="1027" name="Picture 37" descr="isip_logo_plain"/>
          <p:cNvPicPr>
            <a:picLocks noChangeAspect="1" noChangeArrowheads="1"/>
          </p:cNvPicPr>
          <p:nvPr/>
        </p:nvPicPr>
        <p:blipFill>
          <a:blip r:embed="rId3"/>
          <a:srcRect/>
          <a:stretch>
            <a:fillRect/>
          </a:stretch>
        </p:blipFill>
        <p:spPr bwMode="auto">
          <a:xfrm>
            <a:off x="8772525" y="6492875"/>
            <a:ext cx="333375" cy="327025"/>
          </a:xfrm>
          <a:prstGeom prst="rect">
            <a:avLst/>
          </a:prstGeom>
          <a:noFill/>
          <a:ln w="9525">
            <a:noFill/>
            <a:miter lim="800000"/>
            <a:headEnd/>
            <a:tailEnd/>
          </a:ln>
        </p:spPr>
      </p:pic>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a:spcBef>
                <a:spcPct val="50000"/>
              </a:spcBef>
              <a:defRPr/>
            </a:pPr>
            <a:r>
              <a:rPr lang="en-US" sz="1200" b="1" dirty="0">
                <a:solidFill>
                  <a:srgbClr val="892034"/>
                </a:solidFill>
              </a:rPr>
              <a:t>ECE 4822: Lecture 35, Slide </a:t>
            </a:r>
            <a:fld id="{56D32A91-0AE1-4806-AC33-D8959F4B7E0D}" type="slidenum">
              <a:rPr lang="en-US" sz="1200" b="1">
                <a:solidFill>
                  <a:srgbClr val="892034"/>
                </a:solidFill>
              </a:rPr>
              <a:pPr>
                <a:spcBef>
                  <a:spcPct val="50000"/>
                </a:spcBef>
                <a:defRPr/>
              </a:pPr>
              <a:t>‹#›</a:t>
            </a:fld>
            <a:endParaRPr lang="en-US" sz="1200" b="1" dirty="0">
              <a:solidFill>
                <a:srgbClr val="892034"/>
              </a:solidFill>
            </a:endParaRPr>
          </a:p>
        </p:txBody>
      </p:sp>
    </p:spTree>
    <p:extLst>
      <p:ext uri="{BB962C8B-B14F-4D97-AF65-F5344CB8AC3E}">
        <p14:creationId xmlns:p14="http://schemas.microsoft.com/office/powerpoint/2010/main" val="2697717204"/>
      </p:ext>
    </p:extLst>
  </p:cSld>
  <p:clrMap bg1="lt1" tx1="dk1" bg2="lt2" tx2="dk2" accent1="accent1" accent2="accent2" accent3="accent3" accent4="accent4" accent5="accent5" accent6="accent6" hlink="hlink" folHlink="folHlink"/>
  <p:sldLayoutIdLst>
    <p:sldLayoutId id="2147483690" r:id="rId1"/>
  </p:sldLayoutIdLst>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8000"/>
            <a:extLst>
              <a:ext uri="{BEBA8EAE-BF5A-486C-A8C5-ECC9F3942E4B}">
                <a14:imgProps xmlns:a14="http://schemas.microsoft.com/office/drawing/2010/main">
                  <a14:imgLayer r:embed="rId14">
                    <a14:imgEffect>
                      <a14:artisticLineDrawing trans="48000" pencilSize="2"/>
                    </a14:imgEffect>
                    <a14:imgEffect>
                      <a14:saturation sat="200000"/>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8D4CB3-778E-4BF6-B5D4-A4E1F3073979}" type="datetimeFigureOut">
              <a:rPr lang="en-IN" smtClean="0"/>
              <a:t>09/12/24</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1289ED-FD8C-4EEF-8CFF-3D67B2F7043C}" type="slidenum">
              <a:rPr lang="en-IN" smtClean="0"/>
              <a:t>‹#›</a:t>
            </a:fld>
            <a:endParaRPr lang="en-IN"/>
          </a:p>
        </p:txBody>
      </p:sp>
    </p:spTree>
    <p:extLst>
      <p:ext uri="{BB962C8B-B14F-4D97-AF65-F5344CB8AC3E}">
        <p14:creationId xmlns:p14="http://schemas.microsoft.com/office/powerpoint/2010/main" val="34655644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isip.piconepress.com/conferences/ieee_spmb/2021/papers/i01_01.mp4" TargetMode="External"/><Relationship Id="rId7" Type="http://schemas.openxmlformats.org/officeDocument/2006/relationships/hyperlink" Target="https://www.forbes.com/sites/ibm/2020/01/16/the-quantum-computing-era-is-here-why-it-mattersand-how-it-may-change-our-world/?sh=44f0e2bb5c2b" TargetMode="External"/><Relationship Id="rId2" Type="http://schemas.openxmlformats.org/officeDocument/2006/relationships/hyperlink" Target="http://mmrc.amss.cas.cn/tlb/201702/W020170224608150244118.pdf" TargetMode="External"/><Relationship Id="rId1" Type="http://schemas.openxmlformats.org/officeDocument/2006/relationships/slideLayout" Target="../slideLayouts/slideLayout1.xml"/><Relationship Id="rId6" Type="http://schemas.openxmlformats.org/officeDocument/2006/relationships/hyperlink" Target="https://www.ibm.com/topics/quantum-computing" TargetMode="External"/><Relationship Id="rId11" Type="http://schemas.openxmlformats.org/officeDocument/2006/relationships/image" Target="../media/image5.png"/><Relationship Id="rId5" Type="http://schemas.openxmlformats.org/officeDocument/2006/relationships/hyperlink" Target="https://isip.piconepress.com/conferences/ieee_spmb/2021/papers/i01_01_slides.pdf" TargetMode="External"/><Relationship Id="rId10" Type="http://schemas.openxmlformats.org/officeDocument/2006/relationships/hyperlink" Target="https://blog.paperspace.com/beginners-guide-to-quantum-machine-learning/" TargetMode="External"/><Relationship Id="rId4" Type="http://schemas.openxmlformats.org/officeDocument/2006/relationships/hyperlink" Target="https://quantum.country/qcvc"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9">
            <a:extLst>
              <a:ext uri="{FF2B5EF4-FFF2-40B4-BE49-F238E27FC236}">
                <a16:creationId xmlns:a16="http://schemas.microsoft.com/office/drawing/2014/main" id="{AA42D0AD-B820-DB45-AFB4-1313D13CB423}"/>
              </a:ext>
            </a:extLst>
          </p:cNvPr>
          <p:cNvSpPr txBox="1">
            <a:spLocks noChangeArrowheads="1"/>
          </p:cNvSpPr>
          <p:nvPr/>
        </p:nvSpPr>
        <p:spPr bwMode="auto">
          <a:xfrm>
            <a:off x="409575" y="552450"/>
            <a:ext cx="8467725" cy="369332"/>
          </a:xfrm>
          <a:prstGeom prst="rect">
            <a:avLst/>
          </a:prstGeom>
          <a:noFill/>
          <a:ln w="9525">
            <a:noFill/>
            <a:miter lim="800000"/>
            <a:headEnd/>
            <a:tailEnd/>
          </a:ln>
        </p:spPr>
        <p:txBody>
          <a:bodyPr>
            <a:spAutoFit/>
          </a:bodyPr>
          <a:lstStyle/>
          <a:p>
            <a:pPr algn="ctr">
              <a:spcBef>
                <a:spcPct val="50000"/>
              </a:spcBef>
            </a:pPr>
            <a:r>
              <a:rPr lang="en-US" sz="1800" b="1" dirty="0">
                <a:solidFill>
                  <a:schemeClr val="accent1"/>
                </a:solidFill>
                <a:latin typeface="+mn-lt"/>
              </a:rPr>
              <a:t>Lecture 41: </a:t>
            </a:r>
            <a:r>
              <a:rPr lang="en-US" sz="1800" b="1">
                <a:solidFill>
                  <a:schemeClr val="tx2"/>
                </a:solidFill>
                <a:latin typeface="+mn-lt"/>
              </a:rPr>
              <a:t>Applications – </a:t>
            </a:r>
            <a:r>
              <a:rPr lang="en-US" sz="1800" b="1" dirty="0">
                <a:solidFill>
                  <a:schemeClr val="tx2"/>
                </a:solidFill>
                <a:latin typeface="+mn-lt"/>
              </a:rPr>
              <a:t>Quantum Computing</a:t>
            </a:r>
          </a:p>
        </p:txBody>
      </p:sp>
      <p:sp>
        <p:nvSpPr>
          <p:cNvPr id="17" name="Rectangle 3">
            <a:extLst>
              <a:ext uri="{FF2B5EF4-FFF2-40B4-BE49-F238E27FC236}">
                <a16:creationId xmlns:a16="http://schemas.microsoft.com/office/drawing/2014/main" id="{63712A37-4E08-2A43-B87B-12703156136C}"/>
              </a:ext>
            </a:extLst>
          </p:cNvPr>
          <p:cNvSpPr txBox="1">
            <a:spLocks noChangeArrowheads="1"/>
          </p:cNvSpPr>
          <p:nvPr/>
        </p:nvSpPr>
        <p:spPr bwMode="auto">
          <a:xfrm>
            <a:off x="533400" y="1119742"/>
            <a:ext cx="6019800" cy="5257799"/>
          </a:xfrm>
          <a:prstGeom prst="rect">
            <a:avLst/>
          </a:prstGeom>
          <a:noFill/>
          <a:ln>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bodyPr>
          <a:lstStyle/>
          <a:p>
            <a:pPr marL="176213" marR="0" lvl="0" indent="-176213" defTabSz="914400" rtl="0" eaLnBrk="1" fontAlgn="auto" latinLnBrk="0" hangingPunct="1">
              <a:lnSpc>
                <a:spcPct val="100000"/>
              </a:lnSpc>
              <a:spcBef>
                <a:spcPts val="1200"/>
              </a:spcBef>
              <a:spcAft>
                <a:spcPts val="600"/>
              </a:spcAft>
              <a:buClrTx/>
              <a:buSzTx/>
              <a:buFont typeface="Arial" pitchFamily="34" charset="0"/>
              <a:buChar char="•"/>
              <a:tabLst/>
              <a:defRPr/>
            </a:pPr>
            <a:r>
              <a:rPr lang="en-US" sz="1800" b="1" dirty="0">
                <a:solidFill>
                  <a:schemeClr val="accent1"/>
                </a:solidFill>
                <a:latin typeface="+mn-lt"/>
              </a:rPr>
              <a:t>Books:</a:t>
            </a:r>
          </a:p>
          <a:p>
            <a:pPr marL="165100" fontAlgn="auto">
              <a:spcAft>
                <a:spcPts val="0"/>
              </a:spcAft>
              <a:tabLst>
                <a:tab pos="2290763" algn="l"/>
                <a:tab pos="4113213" algn="l"/>
              </a:tabLst>
              <a:defRPr/>
            </a:pPr>
            <a:r>
              <a:rPr lang="en-US" sz="1800" b="1" dirty="0">
                <a:solidFill>
                  <a:schemeClr val="tx2"/>
                </a:solidFill>
                <a:hlinkClick r:id="rId2"/>
              </a:rPr>
              <a:t>Quantum Computing: A Gentle Introduction</a:t>
            </a:r>
            <a:endParaRPr lang="en-US" sz="1800" b="1" dirty="0">
              <a:solidFill>
                <a:schemeClr val="tx2"/>
              </a:solidFill>
            </a:endParaRPr>
          </a:p>
          <a:p>
            <a:pPr marL="176213" indent="-176213" fontAlgn="auto">
              <a:spcBef>
                <a:spcPts val="1200"/>
              </a:spcBef>
              <a:spcAft>
                <a:spcPts val="600"/>
              </a:spcAft>
              <a:buFont typeface="Arial" pitchFamily="34" charset="0"/>
              <a:buChar char="•"/>
              <a:defRPr/>
            </a:pPr>
            <a:r>
              <a:rPr lang="en-US" sz="1800" b="1" dirty="0">
                <a:solidFill>
                  <a:schemeClr val="accent1"/>
                </a:solidFill>
                <a:latin typeface="+mn-lt"/>
              </a:rPr>
              <a:t>Lectures:</a:t>
            </a:r>
          </a:p>
          <a:p>
            <a:pPr marL="165100" fontAlgn="auto">
              <a:spcAft>
                <a:spcPts val="0"/>
              </a:spcAft>
              <a:tabLst>
                <a:tab pos="2290763" algn="l"/>
                <a:tab pos="4113213" algn="l"/>
              </a:tabLst>
              <a:defRPr/>
            </a:pPr>
            <a:r>
              <a:rPr lang="en-US" sz="1800" b="1" dirty="0">
                <a:solidFill>
                  <a:schemeClr val="tx2"/>
                </a:solidFill>
                <a:hlinkClick r:id="rId3"/>
              </a:rPr>
              <a:t>Quantum Machine Learning (IEEE SPMB)</a:t>
            </a:r>
            <a:endParaRPr lang="en-US" sz="1800" b="1" dirty="0">
              <a:solidFill>
                <a:schemeClr val="tx2"/>
              </a:solidFill>
            </a:endParaRPr>
          </a:p>
          <a:p>
            <a:pPr marL="176213" marR="0" lvl="0" indent="-176213" defTabSz="914400" eaLnBrk="1" fontAlgn="auto" latinLnBrk="0" hangingPunct="1">
              <a:lnSpc>
                <a:spcPct val="100000"/>
              </a:lnSpc>
              <a:spcBef>
                <a:spcPts val="1200"/>
              </a:spcBef>
              <a:spcAft>
                <a:spcPts val="600"/>
              </a:spcAft>
              <a:buClrTx/>
              <a:buSzTx/>
              <a:buFont typeface="Arial" pitchFamily="34" charset="0"/>
              <a:buChar char="•"/>
              <a:tabLst/>
              <a:defRPr/>
            </a:pPr>
            <a:r>
              <a:rPr lang="en-US" sz="1800" b="1" dirty="0">
                <a:solidFill>
                  <a:schemeClr val="accent1"/>
                </a:solidFill>
                <a:latin typeface="+mn-lt"/>
              </a:rPr>
              <a:t>Topics:</a:t>
            </a:r>
          </a:p>
          <a:p>
            <a:pPr marL="165100" fontAlgn="auto">
              <a:spcAft>
                <a:spcPts val="0"/>
              </a:spcAft>
              <a:tabLst>
                <a:tab pos="2290763" algn="l"/>
                <a:tab pos="4113213" algn="l"/>
              </a:tabLst>
              <a:defRPr/>
            </a:pPr>
            <a:r>
              <a:rPr lang="en-US" sz="1800" b="1" dirty="0">
                <a:solidFill>
                  <a:schemeClr val="tx2"/>
                </a:solidFill>
                <a:hlinkClick r:id="rId4"/>
              </a:rPr>
              <a:t>Quantum Computing For The Very Curious</a:t>
            </a:r>
            <a:endParaRPr lang="en-US" sz="1800" b="1" dirty="0">
              <a:solidFill>
                <a:schemeClr val="tx2"/>
              </a:solidFill>
            </a:endParaRPr>
          </a:p>
          <a:p>
            <a:pPr marL="165100" fontAlgn="auto">
              <a:spcAft>
                <a:spcPts val="0"/>
              </a:spcAft>
              <a:tabLst>
                <a:tab pos="2290763" algn="l"/>
                <a:tab pos="4113213" algn="l"/>
              </a:tabLst>
              <a:defRPr/>
            </a:pPr>
            <a:r>
              <a:rPr lang="en-US" sz="1800" b="1" dirty="0">
                <a:solidFill>
                  <a:schemeClr val="tx2"/>
                </a:solidFill>
                <a:hlinkClick r:id="rId5"/>
              </a:rPr>
              <a:t>Quantum Machine Learning (IEEE SPMB)</a:t>
            </a:r>
            <a:endParaRPr lang="en-US" sz="1800" b="1" dirty="0">
              <a:solidFill>
                <a:schemeClr val="tx2"/>
              </a:solidFill>
            </a:endParaRPr>
          </a:p>
          <a:p>
            <a:pPr marL="165100" fontAlgn="auto">
              <a:spcAft>
                <a:spcPts val="0"/>
              </a:spcAft>
              <a:tabLst>
                <a:tab pos="2290763" algn="l"/>
                <a:tab pos="4113213" algn="l"/>
              </a:tabLst>
              <a:defRPr/>
            </a:pPr>
            <a:r>
              <a:rPr lang="en-US" sz="1800" b="1" dirty="0">
                <a:solidFill>
                  <a:schemeClr val="tx2"/>
                </a:solidFill>
                <a:hlinkClick r:id="rId6"/>
              </a:rPr>
              <a:t>Quantum Computing (</a:t>
            </a:r>
            <a:r>
              <a:rPr lang="en-US" sz="1800" b="1">
                <a:solidFill>
                  <a:schemeClr val="tx2"/>
                </a:solidFill>
                <a:hlinkClick r:id="rId6"/>
              </a:rPr>
              <a:t>IBM)</a:t>
            </a:r>
            <a:endParaRPr lang="en-US" sz="1800" b="1" dirty="0">
              <a:solidFill>
                <a:schemeClr val="tx2"/>
              </a:solidFill>
            </a:endParaRPr>
          </a:p>
        </p:txBody>
      </p:sp>
      <p:pic>
        <p:nvPicPr>
          <p:cNvPr id="1026" name="Picture 2" descr="image of IBM's Quantum Computer">
            <a:hlinkClick r:id="rId7"/>
            <a:extLst>
              <a:ext uri="{FF2B5EF4-FFF2-40B4-BE49-F238E27FC236}">
                <a16:creationId xmlns:a16="http://schemas.microsoft.com/office/drawing/2014/main" id="{485CC685-8A86-73D1-B6D9-19F3316CB8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447800"/>
            <a:ext cx="2556360" cy="170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EF7F8F-347F-FC1D-09E0-0D13771F0D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198" y="3152040"/>
            <a:ext cx="2556361" cy="143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hlinkClick r:id="rId10"/>
            <a:extLst>
              <a:ext uri="{FF2B5EF4-FFF2-40B4-BE49-F238E27FC236}">
                <a16:creationId xmlns:a16="http://schemas.microsoft.com/office/drawing/2014/main" id="{1027FBFE-A4DD-9CF3-B301-CE0C2E00E7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3435" y="4589993"/>
            <a:ext cx="2777898" cy="1776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38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4F2F-2009-618E-42D5-487F019ECFE6}"/>
              </a:ext>
            </a:extLst>
          </p:cNvPr>
          <p:cNvSpPr>
            <a:spLocks noGrp="1"/>
          </p:cNvSpPr>
          <p:nvPr>
            <p:ph type="title"/>
          </p:nvPr>
        </p:nvSpPr>
        <p:spPr>
          <a:xfrm>
            <a:off x="628650" y="1054533"/>
            <a:ext cx="7886700" cy="739948"/>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Quantum Entanglement</a:t>
            </a:r>
            <a:endParaRPr lang="en-IN" sz="4050" dirty="0"/>
          </a:p>
        </p:txBody>
      </p:sp>
      <p:sp>
        <p:nvSpPr>
          <p:cNvPr id="3" name="Content Placeholder 2">
            <a:extLst>
              <a:ext uri="{FF2B5EF4-FFF2-40B4-BE49-F238E27FC236}">
                <a16:creationId xmlns:a16="http://schemas.microsoft.com/office/drawing/2014/main" id="{3C6A5EEC-C5AB-852A-1280-E9028AB509A4}"/>
              </a:ext>
            </a:extLst>
          </p:cNvPr>
          <p:cNvSpPr>
            <a:spLocks noGrp="1"/>
          </p:cNvSpPr>
          <p:nvPr>
            <p:ph idx="1"/>
          </p:nvPr>
        </p:nvSpPr>
        <p:spPr>
          <a:xfrm>
            <a:off x="457200" y="1797248"/>
            <a:ext cx="8229600" cy="3263504"/>
          </a:xfrm>
        </p:spPr>
        <p:txBody>
          <a:bodyPr/>
          <a:lstStyle/>
          <a:p>
            <a:r>
              <a:rPr lang="en-US" dirty="0">
                <a:latin typeface="Times New Roman" panose="02020603050405020304" pitchFamily="18" charset="0"/>
                <a:cs typeface="Times New Roman" panose="02020603050405020304" pitchFamily="18" charset="0"/>
              </a:rPr>
              <a:t>It is an extremely strong correlation that exists between quantum particles </a:t>
            </a:r>
          </a:p>
          <a:p>
            <a:r>
              <a:rPr lang="en-US" dirty="0">
                <a:latin typeface="Times New Roman" panose="02020603050405020304" pitchFamily="18" charset="0"/>
                <a:cs typeface="Times New Roman" panose="02020603050405020304" pitchFamily="18" charset="0"/>
              </a:rPr>
              <a:t>Two or more quantum particles can be inextricably linked in perfect unis-on, even when placed at opposite ends of the universe.</a:t>
            </a:r>
          </a:p>
          <a:p>
            <a:r>
              <a:rPr lang="en-US" dirty="0">
                <a:latin typeface="Times New Roman" panose="02020603050405020304" pitchFamily="18" charset="0"/>
                <a:cs typeface="Times New Roman" panose="02020603050405020304" pitchFamily="18" charset="0"/>
              </a:rPr>
              <a:t>This seemingly impossible connection inspired Einstein to describe entanglement as </a:t>
            </a:r>
            <a:r>
              <a:rPr lang="en-US" b="1" dirty="0">
                <a:latin typeface="Times New Roman" panose="02020603050405020304" pitchFamily="18" charset="0"/>
                <a:cs typeface="Times New Roman" panose="02020603050405020304" pitchFamily="18" charset="0"/>
              </a:rPr>
              <a:t>“Spooky action at a distance”</a:t>
            </a:r>
            <a:r>
              <a:rPr lang="en-US"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83CB6E-ED91-B4F2-9B6D-F3DF13CE8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393" y="3679963"/>
            <a:ext cx="4109215" cy="2034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6436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2C56-E9D6-819C-A2EA-404E1F3EA7E9}"/>
              </a:ext>
            </a:extLst>
          </p:cNvPr>
          <p:cNvSpPr>
            <a:spLocks noGrp="1"/>
          </p:cNvSpPr>
          <p:nvPr>
            <p:ph type="title"/>
          </p:nvPr>
        </p:nvSpPr>
        <p:spPr>
          <a:xfrm>
            <a:off x="628650" y="1131094"/>
            <a:ext cx="7886700" cy="710130"/>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How a Quantum Computer works ?</a:t>
            </a:r>
            <a:endParaRPr lang="en-IN" sz="4050" dirty="0"/>
          </a:p>
        </p:txBody>
      </p:sp>
      <p:sp>
        <p:nvSpPr>
          <p:cNvPr id="3" name="Content Placeholder 2">
            <a:extLst>
              <a:ext uri="{FF2B5EF4-FFF2-40B4-BE49-F238E27FC236}">
                <a16:creationId xmlns:a16="http://schemas.microsoft.com/office/drawing/2014/main" id="{AD83E608-8983-ADEF-2FFC-450723263DD8}"/>
              </a:ext>
            </a:extLst>
          </p:cNvPr>
          <p:cNvSpPr>
            <a:spLocks noGrp="1"/>
          </p:cNvSpPr>
          <p:nvPr>
            <p:ph idx="1"/>
          </p:nvPr>
        </p:nvSpPr>
        <p:spPr>
          <a:xfrm>
            <a:off x="784274" y="2031138"/>
            <a:ext cx="7575453" cy="3194130"/>
          </a:xfrm>
        </p:spPr>
        <p:txBody>
          <a:bodyPr>
            <a:normAutofit/>
          </a:bodyPr>
          <a:lstStyle/>
          <a:p>
            <a:pPr marL="0" indent="0" fontAlgn="base">
              <a:lnSpc>
                <a:spcPct val="150000"/>
              </a:lnSpc>
              <a:buNone/>
            </a:pPr>
            <a:r>
              <a:rPr lang="en-US" sz="1800" dirty="0">
                <a:solidFill>
                  <a:srgbClr val="080809"/>
                </a:solidFill>
                <a:latin typeface="Times New Roman" panose="02020603050405020304" pitchFamily="18" charset="0"/>
                <a:cs typeface="Times New Roman" panose="02020603050405020304" pitchFamily="18" charset="0"/>
              </a:rPr>
              <a:t>	Let’s say you invite five colleagues to your wedding, and you need to plan their seating arrangements. The total number of ways to do so is 5! = 120. </a:t>
            </a:r>
          </a:p>
          <a:p>
            <a:pPr marL="0" indent="0" fontAlgn="base">
              <a:lnSpc>
                <a:spcPct val="150000"/>
              </a:lnSpc>
              <a:buNone/>
            </a:pPr>
            <a:r>
              <a:rPr lang="en-US" sz="1800" dirty="0">
                <a:solidFill>
                  <a:srgbClr val="080809"/>
                </a:solidFill>
                <a:latin typeface="Times New Roman" panose="02020603050405020304" pitchFamily="18" charset="0"/>
                <a:cs typeface="Times New Roman" panose="02020603050405020304" pitchFamily="18" charset="0"/>
              </a:rPr>
              <a:t>	Now, a conventional computing system tends to evaluate each of the 120 possibilities, compare them, and then decide on the final optimization. </a:t>
            </a:r>
          </a:p>
          <a:p>
            <a:pPr marL="0" indent="0" fontAlgn="base">
              <a:lnSpc>
                <a:spcPct val="150000"/>
              </a:lnSpc>
              <a:buNone/>
            </a:pPr>
            <a:r>
              <a:rPr lang="en-US" sz="1800" dirty="0">
                <a:solidFill>
                  <a:srgbClr val="080809"/>
                </a:solidFill>
                <a:latin typeface="Times New Roman" panose="02020603050405020304" pitchFamily="18" charset="0"/>
                <a:cs typeface="Times New Roman" panose="02020603050405020304" pitchFamily="18" charset="0"/>
              </a:rPr>
              <a:t>	However, a quantum computer undertakes the following steps for optimizing seat allocation:</a:t>
            </a:r>
          </a:p>
        </p:txBody>
      </p:sp>
    </p:spTree>
    <p:extLst>
      <p:ext uri="{BB962C8B-B14F-4D97-AF65-F5344CB8AC3E}">
        <p14:creationId xmlns:p14="http://schemas.microsoft.com/office/powerpoint/2010/main" val="2504878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2C56-E9D6-819C-A2EA-404E1F3EA7E9}"/>
              </a:ext>
            </a:extLst>
          </p:cNvPr>
          <p:cNvSpPr>
            <a:spLocks noGrp="1"/>
          </p:cNvSpPr>
          <p:nvPr>
            <p:ph type="title"/>
          </p:nvPr>
        </p:nvSpPr>
        <p:spPr>
          <a:xfrm>
            <a:off x="628650" y="1131094"/>
            <a:ext cx="7886700" cy="710130"/>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How a Quantum Computer works ?</a:t>
            </a:r>
            <a:endParaRPr lang="en-IN" sz="4050" dirty="0"/>
          </a:p>
        </p:txBody>
      </p:sp>
      <p:sp>
        <p:nvSpPr>
          <p:cNvPr id="3" name="Content Placeholder 2">
            <a:extLst>
              <a:ext uri="{FF2B5EF4-FFF2-40B4-BE49-F238E27FC236}">
                <a16:creationId xmlns:a16="http://schemas.microsoft.com/office/drawing/2014/main" id="{AD83E608-8983-ADEF-2FFC-450723263DD8}"/>
              </a:ext>
            </a:extLst>
          </p:cNvPr>
          <p:cNvSpPr>
            <a:spLocks noGrp="1"/>
          </p:cNvSpPr>
          <p:nvPr>
            <p:ph idx="1"/>
          </p:nvPr>
        </p:nvSpPr>
        <p:spPr>
          <a:xfrm>
            <a:off x="628650" y="2115544"/>
            <a:ext cx="7886700" cy="3257435"/>
          </a:xfrm>
        </p:spPr>
        <p:txBody>
          <a:bodyPr>
            <a:normAutofit fontScale="92500"/>
          </a:bodyPr>
          <a:lstStyle/>
          <a:p>
            <a:pPr fontAlgn="base">
              <a:lnSpc>
                <a:spcPct val="150000"/>
              </a:lnSpc>
              <a:buFont typeface="+mj-lt"/>
              <a:buAutoNum type="arabicPeriod"/>
            </a:pPr>
            <a:r>
              <a:rPr lang="en-US" sz="1800" dirty="0">
                <a:solidFill>
                  <a:srgbClr val="0D0D0D"/>
                </a:solidFill>
                <a:latin typeface="Times New Roman" panose="02020603050405020304" pitchFamily="18" charset="0"/>
                <a:cs typeface="Times New Roman" panose="02020603050405020304" pitchFamily="18" charset="0"/>
              </a:rPr>
              <a:t>Considers qubits and creates quantum superposition for all possible quantum states.</a:t>
            </a:r>
          </a:p>
          <a:p>
            <a:pPr algn="l" fontAlgn="base">
              <a:lnSpc>
                <a:spcPct val="150000"/>
              </a:lnSpc>
              <a:buFont typeface="+mj-lt"/>
              <a:buAutoNum type="arabicPeriod"/>
            </a:pPr>
            <a:r>
              <a:rPr lang="en-US" sz="1800" dirty="0">
                <a:solidFill>
                  <a:srgbClr val="0D0D0D"/>
                </a:solidFill>
                <a:latin typeface="Times New Roman" panose="02020603050405020304" pitchFamily="18" charset="0"/>
                <a:cs typeface="Times New Roman" panose="02020603050405020304" pitchFamily="18" charset="0"/>
              </a:rPr>
              <a:t>The encoder applies phases to each quantum state and configures the qubits. For the possible sitting ways that fall in phase, the amplitudes add up, while for the out-of-phase ways, the amplitudes cancel out. </a:t>
            </a:r>
          </a:p>
          <a:p>
            <a:pPr algn="l" fontAlgn="base">
              <a:lnSpc>
                <a:spcPct val="150000"/>
              </a:lnSpc>
              <a:buFont typeface="+mj-lt"/>
              <a:buAutoNum type="arabicPeriod"/>
            </a:pPr>
            <a:r>
              <a:rPr lang="en-US" sz="1800" dirty="0">
                <a:solidFill>
                  <a:srgbClr val="0D0D0D"/>
                </a:solidFill>
                <a:latin typeface="Times New Roman" panose="02020603050405020304" pitchFamily="18" charset="0"/>
                <a:cs typeface="Times New Roman" panose="02020603050405020304" pitchFamily="18" charset="0"/>
              </a:rPr>
              <a:t>The quantum computer then uses interference to reinforce or amplify some answers and cancel or diminish the others. As a result, a single solution for optimized seat allocation is finally reached.</a:t>
            </a:r>
          </a:p>
        </p:txBody>
      </p:sp>
    </p:spTree>
    <p:extLst>
      <p:ext uri="{BB962C8B-B14F-4D97-AF65-F5344CB8AC3E}">
        <p14:creationId xmlns:p14="http://schemas.microsoft.com/office/powerpoint/2010/main" val="4234899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628650" y="1007993"/>
            <a:ext cx="7886700" cy="720069"/>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Why Quantum Computing ?</a:t>
            </a:r>
            <a:endParaRPr lang="en-IN" sz="405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583370" y="2009425"/>
            <a:ext cx="7977261" cy="3405758"/>
          </a:xfrm>
        </p:spPr>
        <p:txBody>
          <a:bodyPr>
            <a:normAutofit/>
          </a:bodyPr>
          <a:lstStyle/>
          <a:p>
            <a:pPr>
              <a:lnSpc>
                <a:spcPct val="100000"/>
              </a:lnSpc>
            </a:pPr>
            <a:r>
              <a:rPr lang="en-US" sz="1800" dirty="0">
                <a:latin typeface="Times New Roman" panose="02020603050405020304" pitchFamily="18" charset="0"/>
                <a:cs typeface="Times New Roman" panose="02020603050405020304" pitchFamily="18" charset="0"/>
              </a:rPr>
              <a:t>Quantum computers take up a fraction of the space of classical computers.</a:t>
            </a:r>
          </a:p>
          <a:p>
            <a:pPr>
              <a:lnSpc>
                <a:spcPct val="100000"/>
              </a:lnSpc>
            </a:pPr>
            <a:r>
              <a:rPr lang="en-US" sz="1800" dirty="0">
                <a:latin typeface="Times New Roman" panose="02020603050405020304" pitchFamily="18" charset="0"/>
                <a:cs typeface="Times New Roman" panose="02020603050405020304" pitchFamily="18" charset="0"/>
              </a:rPr>
              <a:t>Level of power that can find solutions to problems out of the reach of today's computers.</a:t>
            </a:r>
          </a:p>
          <a:p>
            <a:pPr>
              <a:lnSpc>
                <a:spcPct val="100000"/>
              </a:lnSpc>
            </a:pPr>
            <a:r>
              <a:rPr lang="en-US" sz="1800" dirty="0">
                <a:latin typeface="Times New Roman" panose="02020603050405020304" pitchFamily="18" charset="0"/>
                <a:cs typeface="Times New Roman" panose="02020603050405020304" pitchFamily="18" charset="0"/>
              </a:rPr>
              <a:t>By decreasing the size of transistors we are gradually approaching to the atom stage, beyond which we can’t move down except applying the quantum mechanics which in-turn give rise to quantum computing.</a:t>
            </a:r>
          </a:p>
          <a:p>
            <a:pPr>
              <a:lnSpc>
                <a:spcPct val="100000"/>
              </a:lnSpc>
            </a:pPr>
            <a:r>
              <a:rPr lang="en-US" sz="1800" dirty="0">
                <a:latin typeface="Times New Roman" panose="02020603050405020304" pitchFamily="18" charset="0"/>
                <a:cs typeface="Times New Roman" panose="02020603050405020304" pitchFamily="18" charset="0"/>
              </a:rPr>
              <a:t>"A quantum computer can create superposition with multiple probabilities that we cannot achieve today, let alone examine the features of those probabilities. With this type of application, the quantum computer will be much more efficient than a classical computer,” asserts García Ripoll.</a:t>
            </a:r>
            <a:endParaRPr lang="en-I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96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628650" y="1112161"/>
            <a:ext cx="7886700" cy="720069"/>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Types of Quantum Computing</a:t>
            </a:r>
            <a:endParaRPr lang="en-IN" sz="4050" dirty="0"/>
          </a:p>
        </p:txBody>
      </p:sp>
      <p:pic>
        <p:nvPicPr>
          <p:cNvPr id="9" name="Content Placeholder 8">
            <a:extLst>
              <a:ext uri="{FF2B5EF4-FFF2-40B4-BE49-F238E27FC236}">
                <a16:creationId xmlns:a16="http://schemas.microsoft.com/office/drawing/2014/main" id="{113A9D9D-1CAF-F758-A8D7-3390522D08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32" t="18651" r="3175" b="15565"/>
          <a:stretch/>
        </p:blipFill>
        <p:spPr>
          <a:xfrm>
            <a:off x="670892" y="1975631"/>
            <a:ext cx="7802217" cy="3763486"/>
          </a:xfrm>
        </p:spPr>
      </p:pic>
    </p:spTree>
    <p:extLst>
      <p:ext uri="{BB962C8B-B14F-4D97-AF65-F5344CB8AC3E}">
        <p14:creationId xmlns:p14="http://schemas.microsoft.com/office/powerpoint/2010/main" val="245614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09147"/>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1. Quantum Annealing</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335446" y="1715586"/>
            <a:ext cx="8473109" cy="2630299"/>
          </a:xfrm>
        </p:spPr>
        <p:txBody>
          <a:bodyPr>
            <a:normAutofit/>
          </a:bodyPr>
          <a:lstStyle/>
          <a:p>
            <a:r>
              <a:rPr lang="en-US" sz="1800" dirty="0">
                <a:solidFill>
                  <a:srgbClr val="292929"/>
                </a:solidFill>
                <a:latin typeface="Times New Roman" panose="02020603050405020304" pitchFamily="18" charset="0"/>
                <a:cs typeface="Times New Roman" panose="02020603050405020304" pitchFamily="18" charset="0"/>
              </a:rPr>
              <a:t>Quantum annealing is best for solving optimization problems.</a:t>
            </a:r>
          </a:p>
          <a:p>
            <a:r>
              <a:rPr lang="en-US" sz="1800" dirty="0">
                <a:solidFill>
                  <a:srgbClr val="292929"/>
                </a:solidFill>
                <a:latin typeface="Times New Roman" panose="02020603050405020304" pitchFamily="18" charset="0"/>
                <a:cs typeface="Times New Roman" panose="02020603050405020304" pitchFamily="18" charset="0"/>
              </a:rPr>
              <a:t>Quantum annealing is the least powerful and most narrowly applied form of quantum computing.</a:t>
            </a:r>
          </a:p>
          <a:p>
            <a:pPr marL="0" indent="0">
              <a:buNone/>
            </a:pPr>
            <a:endParaRPr lang="en-US" sz="788" dirty="0">
              <a:solidFill>
                <a:srgbClr val="292929"/>
              </a:solidFill>
              <a:latin typeface="Times New Roman" panose="02020603050405020304" pitchFamily="18" charset="0"/>
              <a:cs typeface="Times New Roman" panose="02020603050405020304" pitchFamily="18" charset="0"/>
            </a:endParaRPr>
          </a:p>
          <a:p>
            <a:r>
              <a:rPr lang="en-US" sz="1650" dirty="0">
                <a:solidFill>
                  <a:srgbClr val="292929"/>
                </a:solidFill>
                <a:latin typeface="Times New Roman" panose="02020603050405020304" pitchFamily="18" charset="0"/>
                <a:cs typeface="Times New Roman" panose="02020603050405020304" pitchFamily="18" charset="0"/>
              </a:rPr>
              <a:t>For example, Volkswagen (VW) recently conducted a quantum experiment to optimize traffic flows in the overcrowded city of Beijing, China. The experiment was run in partnership with Google and D-Wave Systems. The algorithm could successfully reduce traffic by choosing the ideal path for each vehicle, according to VW. Classical computers would take thousands of years to compute the optimum solution to such a problem. Quantum computers, theoretically, can do it in a few hours or less, as the number of qubits per quantum computer increases.</a:t>
            </a:r>
            <a:endParaRPr lang="en-IN" sz="165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820BB46-6D1A-031E-49DA-9C1E33CF5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425" y="4455183"/>
            <a:ext cx="2459151" cy="1374462"/>
          </a:xfrm>
          <a:prstGeom prst="rect">
            <a:avLst/>
          </a:prstGeom>
        </p:spPr>
      </p:pic>
    </p:spTree>
    <p:extLst>
      <p:ext uri="{BB962C8B-B14F-4D97-AF65-F5344CB8AC3E}">
        <p14:creationId xmlns:p14="http://schemas.microsoft.com/office/powerpoint/2010/main" val="2510213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2. Quantum Simulation</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801859" y="1900159"/>
            <a:ext cx="7554351" cy="3057682"/>
          </a:xfrm>
        </p:spPr>
        <p:txBody>
          <a:bodyPr>
            <a:normAutofit/>
          </a:bodyPr>
          <a:lstStyle/>
          <a:p>
            <a:pPr>
              <a:lnSpc>
                <a:spcPct val="150000"/>
              </a:lnSpc>
            </a:pPr>
            <a:r>
              <a:rPr lang="en-US" sz="1800" dirty="0">
                <a:latin typeface="Times New Roman" panose="02020603050405020304" pitchFamily="18" charset="0"/>
                <a:cs typeface="Times New Roman" panose="02020603050405020304" pitchFamily="18" charset="0"/>
              </a:rPr>
              <a:t>Quantum simulations explore specific problems in quantum physics that are beyond the capacity of classical systems. Simulating complex quantum phenomena could be one of the most important applications of quantum computing.</a:t>
            </a:r>
          </a:p>
          <a:p>
            <a:pPr>
              <a:lnSpc>
                <a:spcPct val="150000"/>
              </a:lnSpc>
            </a:pPr>
            <a:r>
              <a:rPr lang="en-US" sz="1800" dirty="0">
                <a:latin typeface="Times New Roman" panose="02020603050405020304" pitchFamily="18" charset="0"/>
                <a:cs typeface="Times New Roman" panose="02020603050405020304" pitchFamily="18" charset="0"/>
              </a:rPr>
              <a:t> Quantum simulation promises to have applications in the study of many problems in, e.g., condensed-matter physics, high-energy physics, atomic physics, quantum chemistry and cosmology.</a:t>
            </a:r>
          </a:p>
        </p:txBody>
      </p:sp>
    </p:spTree>
    <p:extLst>
      <p:ext uri="{BB962C8B-B14F-4D97-AF65-F5344CB8AC3E}">
        <p14:creationId xmlns:p14="http://schemas.microsoft.com/office/powerpoint/2010/main" val="1402508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2. Quantum Simulation</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509953" y="1693922"/>
            <a:ext cx="8124092" cy="2913695"/>
          </a:xfrm>
        </p:spPr>
        <p:txBody>
          <a:bodyPr>
            <a:normAutofit/>
          </a:bodyPr>
          <a:lstStyle/>
          <a:p>
            <a:pPr marL="0" indent="0">
              <a:lnSpc>
                <a:spcPct val="150000"/>
              </a:lnSpc>
              <a:buNone/>
            </a:pPr>
            <a:r>
              <a:rPr lang="en-US" sz="1650" dirty="0">
                <a:latin typeface="Times New Roman" panose="02020603050405020304" pitchFamily="18" charset="0"/>
                <a:cs typeface="Times New Roman" panose="02020603050405020304" pitchFamily="18" charset="0"/>
              </a:rPr>
              <a:t>In particular, quantum simulators could be used to simulate protein folding — one of biochemistry’s toughest problems. Misfolded proteins can cause diseases like Alzheimer’s and Parkinson’s, and researchers testing new treatments must learn which drugs cause reactions for each protein through the use of random computer modeling. Quantum computers can help compute the vast number of possible protein folding sequences for making more effective medications. In the future, quantum simulations will enable rapid designer drug testing by accounting for every possible protein-to-drug combination.</a:t>
            </a:r>
          </a:p>
        </p:txBody>
      </p:sp>
      <p:pic>
        <p:nvPicPr>
          <p:cNvPr id="5" name="Picture 4">
            <a:extLst>
              <a:ext uri="{FF2B5EF4-FFF2-40B4-BE49-F238E27FC236}">
                <a16:creationId xmlns:a16="http://schemas.microsoft.com/office/drawing/2014/main" id="{2CB55449-F8F7-865E-AA8F-717110EF3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492" y="4424577"/>
            <a:ext cx="1967017" cy="1435674"/>
          </a:xfrm>
          <a:prstGeom prst="rect">
            <a:avLst/>
          </a:prstGeom>
        </p:spPr>
      </p:pic>
    </p:spTree>
    <p:extLst>
      <p:ext uri="{BB962C8B-B14F-4D97-AF65-F5344CB8AC3E}">
        <p14:creationId xmlns:p14="http://schemas.microsoft.com/office/powerpoint/2010/main" val="288056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2. Universal Quantum</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280782" y="1715587"/>
            <a:ext cx="8582438" cy="3435368"/>
          </a:xfrm>
        </p:spPr>
        <p:txBody>
          <a:bodyPr>
            <a:normAutofit/>
          </a:bodyPr>
          <a:lstStyle/>
          <a:p>
            <a:r>
              <a:rPr lang="en-US" sz="1800" dirty="0">
                <a:latin typeface="Times New Roman" panose="02020603050405020304" pitchFamily="18" charset="0"/>
                <a:cs typeface="Times New Roman" panose="02020603050405020304" pitchFamily="18" charset="0"/>
              </a:rPr>
              <a:t>Universal quantum computers are the most powerful and most generally applicable, but also the hardest to build. </a:t>
            </a:r>
          </a:p>
          <a:p>
            <a:r>
              <a:rPr lang="en-US" sz="1800" dirty="0">
                <a:latin typeface="Times New Roman" panose="02020603050405020304" pitchFamily="18" charset="0"/>
                <a:cs typeface="Times New Roman" panose="02020603050405020304" pitchFamily="18" charset="0"/>
              </a:rPr>
              <a:t>A truly universal quantum computer would likely make use of over 100,000 qubits.</a:t>
            </a:r>
          </a:p>
          <a:p>
            <a:r>
              <a:rPr lang="en-US" sz="1800" dirty="0">
                <a:latin typeface="Times New Roman" panose="02020603050405020304" pitchFamily="18" charset="0"/>
                <a:cs typeface="Times New Roman" panose="02020603050405020304" pitchFamily="18" charset="0"/>
              </a:rPr>
              <a:t>The basic idea behind the universal quantum computer is that you could direct the machine at any massively complex computation and get a quick solution.</a:t>
            </a:r>
          </a:p>
          <a:p>
            <a:r>
              <a:rPr lang="en-US" sz="1800" dirty="0">
                <a:latin typeface="Times New Roman" panose="02020603050405020304" pitchFamily="18" charset="0"/>
                <a:cs typeface="Times New Roman" panose="02020603050405020304" pitchFamily="18" charset="0"/>
              </a:rPr>
              <a:t>In the distant future, universal quantum computers could revolutionize the field of artificial intelligence. Quantum AI could enable machine learning that is faster than that of classical computers.</a:t>
            </a:r>
          </a:p>
        </p:txBody>
      </p:sp>
      <p:pic>
        <p:nvPicPr>
          <p:cNvPr id="8" name="Picture 7">
            <a:extLst>
              <a:ext uri="{FF2B5EF4-FFF2-40B4-BE49-F238E27FC236}">
                <a16:creationId xmlns:a16="http://schemas.microsoft.com/office/drawing/2014/main" id="{D42B2861-A169-86E5-D300-B058BF62E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280" y="4060948"/>
            <a:ext cx="1669439" cy="1669439"/>
          </a:xfrm>
          <a:prstGeom prst="rect">
            <a:avLst/>
          </a:prstGeom>
        </p:spPr>
      </p:pic>
      <p:sp>
        <p:nvSpPr>
          <p:cNvPr id="9" name="TextBox 8">
            <a:extLst>
              <a:ext uri="{FF2B5EF4-FFF2-40B4-BE49-F238E27FC236}">
                <a16:creationId xmlns:a16="http://schemas.microsoft.com/office/drawing/2014/main" id="{E1DE75F4-A14D-BD51-B865-08BFD20D8467}"/>
              </a:ext>
            </a:extLst>
          </p:cNvPr>
          <p:cNvSpPr txBox="1"/>
          <p:nvPr/>
        </p:nvSpPr>
        <p:spPr>
          <a:xfrm>
            <a:off x="3096040" y="5506490"/>
            <a:ext cx="2951921" cy="323165"/>
          </a:xfrm>
          <a:prstGeom prst="rect">
            <a:avLst/>
          </a:prstGeom>
          <a:noFill/>
        </p:spPr>
        <p:txBody>
          <a:bodyPr wrap="square" rtlCol="0">
            <a:spAutoFit/>
          </a:bodyPr>
          <a:lstStyle/>
          <a:p>
            <a:pPr algn="ctr" defTabSz="342900" fontAlgn="auto">
              <a:spcBef>
                <a:spcPts val="0"/>
              </a:spcBef>
              <a:spcAft>
                <a:spcPts val="0"/>
              </a:spcAft>
            </a:pPr>
            <a:r>
              <a:rPr lang="en-IN" sz="1500" dirty="0" err="1">
                <a:solidFill>
                  <a:prstClr val="black"/>
                </a:solidFill>
                <a:latin typeface="Times New Roman" panose="02020603050405020304" pitchFamily="18" charset="0"/>
                <a:cs typeface="Times New Roman" panose="02020603050405020304" pitchFamily="18" charset="0"/>
              </a:rPr>
              <a:t>Rigetti’s</a:t>
            </a:r>
            <a:r>
              <a:rPr lang="en-IN" sz="1500" dirty="0">
                <a:solidFill>
                  <a:prstClr val="black"/>
                </a:solidFill>
                <a:latin typeface="Times New Roman" panose="02020603050405020304" pitchFamily="18" charset="0"/>
                <a:cs typeface="Times New Roman" panose="02020603050405020304" pitchFamily="18" charset="0"/>
              </a:rPr>
              <a:t> 128 qubit quantum chip</a:t>
            </a:r>
          </a:p>
        </p:txBody>
      </p:sp>
    </p:spTree>
    <p:extLst>
      <p:ext uri="{BB962C8B-B14F-4D97-AF65-F5344CB8AC3E}">
        <p14:creationId xmlns:p14="http://schemas.microsoft.com/office/powerpoint/2010/main" val="298770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0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Drawbacks (In Today’s World)</a:t>
            </a:r>
            <a:endParaRPr lang="en-IN" sz="300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628650" y="2091690"/>
            <a:ext cx="7886700" cy="3398282"/>
          </a:xfrm>
        </p:spPr>
        <p:txBody>
          <a:bodyPr/>
          <a:lstStyle/>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Algorithm creation</a:t>
            </a:r>
          </a:p>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The low temperature needed</a:t>
            </a:r>
          </a:p>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Not open for public</a:t>
            </a:r>
          </a:p>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Internet Security</a:t>
            </a:r>
            <a:endParaRPr lang="en-I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925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E99F-3CAA-F569-26D6-E0766A92D387}"/>
              </a:ext>
            </a:extLst>
          </p:cNvPr>
          <p:cNvSpPr>
            <a:spLocks noGrp="1"/>
          </p:cNvSpPr>
          <p:nvPr>
            <p:ph type="ctrTitle"/>
          </p:nvPr>
        </p:nvSpPr>
        <p:spPr>
          <a:xfrm>
            <a:off x="661182" y="1215059"/>
            <a:ext cx="7821636" cy="1148181"/>
          </a:xfrm>
          <a:noFill/>
        </p:spPr>
        <p:txBody>
          <a:bodyPr>
            <a:normAutofit/>
          </a:bodyPr>
          <a:lstStyle/>
          <a:p>
            <a:r>
              <a:rPr lang="en-IN" sz="66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Quantum Computing</a:t>
            </a:r>
          </a:p>
        </p:txBody>
      </p:sp>
      <p:sp>
        <p:nvSpPr>
          <p:cNvPr id="3" name="Subtitle 2">
            <a:extLst>
              <a:ext uri="{FF2B5EF4-FFF2-40B4-BE49-F238E27FC236}">
                <a16:creationId xmlns:a16="http://schemas.microsoft.com/office/drawing/2014/main" id="{63D8EBD2-547D-D12D-03E4-D94AFDC9D88E}"/>
              </a:ext>
            </a:extLst>
          </p:cNvPr>
          <p:cNvSpPr>
            <a:spLocks noGrp="1"/>
          </p:cNvSpPr>
          <p:nvPr>
            <p:ph type="subTitle" idx="1"/>
          </p:nvPr>
        </p:nvSpPr>
        <p:spPr>
          <a:xfrm>
            <a:off x="1806475" y="3429001"/>
            <a:ext cx="6858000" cy="2021408"/>
          </a:xfrm>
        </p:spPr>
        <p:txBody>
          <a:bodyPr>
            <a:normAutofit/>
          </a:bodyPr>
          <a:lstStyle/>
          <a:p>
            <a:r>
              <a:rPr lang="en-IN" dirty="0">
                <a:latin typeface="Times New Roman" panose="02020603050405020304" pitchFamily="18" charset="0"/>
                <a:cs typeface="Times New Roman" panose="02020603050405020304" pitchFamily="18" charset="0"/>
              </a:rPr>
              <a:t>Presented By –</a:t>
            </a:r>
          </a:p>
          <a:p>
            <a:pPr algn="r"/>
            <a:r>
              <a:rPr lang="en-IN" b="1" dirty="0" err="1">
                <a:latin typeface="Times New Roman" panose="02020603050405020304" pitchFamily="18" charset="0"/>
                <a:cs typeface="Times New Roman" panose="02020603050405020304" pitchFamily="18" charset="0"/>
              </a:rPr>
              <a:t>Biswadeep</a:t>
            </a:r>
            <a:r>
              <a:rPr lang="en-IN" b="1" dirty="0">
                <a:latin typeface="Times New Roman" panose="02020603050405020304" pitchFamily="18" charset="0"/>
                <a:cs typeface="Times New Roman" panose="02020603050405020304" pitchFamily="18" charset="0"/>
              </a:rPr>
              <a:t> Mukhopadhyay</a:t>
            </a:r>
          </a:p>
          <a:p>
            <a:pPr algn="r"/>
            <a:r>
              <a:rPr lang="en-IN" b="1" dirty="0">
                <a:latin typeface="Times New Roman" panose="02020603050405020304" pitchFamily="18" charset="0"/>
                <a:cs typeface="Times New Roman" panose="02020603050405020304" pitchFamily="18" charset="0"/>
              </a:rPr>
              <a:t> Roll No.: CTS/20/602</a:t>
            </a:r>
          </a:p>
          <a:p>
            <a:pPr algn="r"/>
            <a:r>
              <a:rPr lang="en-IN" b="1" dirty="0">
                <a:latin typeface="Times New Roman" panose="02020603050405020304" pitchFamily="18" charset="0"/>
                <a:cs typeface="Times New Roman" panose="02020603050405020304" pitchFamily="18" charset="0"/>
              </a:rPr>
              <a:t>Department of Computer Science</a:t>
            </a:r>
          </a:p>
          <a:p>
            <a:pPr algn="r"/>
            <a:r>
              <a:rPr lang="en-IN" b="1" dirty="0">
                <a:latin typeface="Times New Roman" panose="02020603050405020304" pitchFamily="18" charset="0"/>
                <a:cs typeface="Times New Roman" panose="02020603050405020304" pitchFamily="18" charset="0"/>
              </a:rPr>
              <a:t>5</a:t>
            </a:r>
            <a:r>
              <a:rPr lang="en-IN" b="1" baseline="30000" dirty="0">
                <a:latin typeface="Times New Roman" panose="02020603050405020304" pitchFamily="18" charset="0"/>
                <a:cs typeface="Times New Roman" panose="02020603050405020304" pitchFamily="18" charset="0"/>
              </a:rPr>
              <a:t>th</a:t>
            </a:r>
            <a:r>
              <a:rPr lang="en-IN" b="1" dirty="0">
                <a:latin typeface="Times New Roman" panose="02020603050405020304" pitchFamily="18" charset="0"/>
                <a:cs typeface="Times New Roman" panose="02020603050405020304" pitchFamily="18" charset="0"/>
              </a:rPr>
              <a:t> Semester, 3</a:t>
            </a:r>
            <a:r>
              <a:rPr lang="en-IN" b="1" baseline="30000" dirty="0">
                <a:latin typeface="Times New Roman" panose="02020603050405020304" pitchFamily="18" charset="0"/>
                <a:cs typeface="Times New Roman" panose="02020603050405020304" pitchFamily="18" charset="0"/>
              </a:rPr>
              <a:t>rd</a:t>
            </a:r>
            <a:r>
              <a:rPr lang="en-IN" b="1" dirty="0">
                <a:latin typeface="Times New Roman" panose="02020603050405020304" pitchFamily="18" charset="0"/>
                <a:cs typeface="Times New Roman" panose="02020603050405020304" pitchFamily="18" charset="0"/>
              </a:rPr>
              <a:t> Year</a:t>
            </a:r>
          </a:p>
        </p:txBody>
      </p:sp>
      <p:pic>
        <p:nvPicPr>
          <p:cNvPr id="5" name="Picture 4">
            <a:extLst>
              <a:ext uri="{FF2B5EF4-FFF2-40B4-BE49-F238E27FC236}">
                <a16:creationId xmlns:a16="http://schemas.microsoft.com/office/drawing/2014/main" id="{7BF83EA7-2EC9-9735-83A2-767282436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44" y="3287482"/>
            <a:ext cx="3679199" cy="2355459"/>
          </a:xfrm>
          <a:prstGeom prst="rect">
            <a:avLst/>
          </a:prstGeom>
        </p:spPr>
      </p:pic>
    </p:spTree>
    <p:extLst>
      <p:ext uri="{BB962C8B-B14F-4D97-AF65-F5344CB8AC3E}">
        <p14:creationId xmlns:p14="http://schemas.microsoft.com/office/powerpoint/2010/main" val="3380240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0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Tech – Giants’ Utilizing Quantum Computing</a:t>
            </a:r>
            <a:endParaRPr lang="en-IN" sz="300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1293669" y="1693922"/>
            <a:ext cx="6760441" cy="3796050"/>
          </a:xfrm>
        </p:spPr>
        <p:txBody>
          <a:bodyPr>
            <a:normAutofit lnSpcReduction="10000"/>
          </a:bodyPr>
          <a:lstStyle/>
          <a:p>
            <a:pPr>
              <a:lnSpc>
                <a:spcPct val="150000"/>
              </a:lnSpc>
            </a:pPr>
            <a:r>
              <a:rPr lang="en-IN" sz="2400" b="1" dirty="0">
                <a:latin typeface="Times New Roman" panose="02020603050405020304" pitchFamily="18" charset="0"/>
                <a:cs typeface="Times New Roman" panose="02020603050405020304" pitchFamily="18" charset="0"/>
              </a:rPr>
              <a:t>IBM</a:t>
            </a:r>
          </a:p>
          <a:p>
            <a:pPr>
              <a:lnSpc>
                <a:spcPct val="150000"/>
              </a:lnSpc>
            </a:pPr>
            <a:r>
              <a:rPr lang="en-IN" sz="2400" b="1" dirty="0">
                <a:latin typeface="Times New Roman" panose="02020603050405020304" pitchFamily="18" charset="0"/>
                <a:cs typeface="Times New Roman" panose="02020603050405020304" pitchFamily="18" charset="0"/>
              </a:rPr>
              <a:t>D-Wave Systems</a:t>
            </a:r>
          </a:p>
          <a:p>
            <a:pPr>
              <a:lnSpc>
                <a:spcPct val="150000"/>
              </a:lnSpc>
            </a:pPr>
            <a:r>
              <a:rPr lang="en-IN" sz="2400" b="1" dirty="0">
                <a:latin typeface="Times New Roman" panose="02020603050405020304" pitchFamily="18" charset="0"/>
                <a:cs typeface="Times New Roman" panose="02020603050405020304" pitchFamily="18" charset="0"/>
              </a:rPr>
              <a:t>Google</a:t>
            </a:r>
          </a:p>
          <a:p>
            <a:pPr>
              <a:lnSpc>
                <a:spcPct val="150000"/>
              </a:lnSpc>
            </a:pPr>
            <a:r>
              <a:rPr lang="en-IN" sz="2400" b="1" dirty="0">
                <a:latin typeface="Times New Roman" panose="02020603050405020304" pitchFamily="18" charset="0"/>
                <a:cs typeface="Times New Roman" panose="02020603050405020304" pitchFamily="18" charset="0"/>
              </a:rPr>
              <a:t>Microsoft Corporation</a:t>
            </a:r>
          </a:p>
          <a:p>
            <a:pPr>
              <a:lnSpc>
                <a:spcPct val="150000"/>
              </a:lnSpc>
            </a:pPr>
            <a:r>
              <a:rPr lang="en-IN" sz="2400" b="1" dirty="0" err="1">
                <a:latin typeface="Times New Roman" panose="02020603050405020304" pitchFamily="18" charset="0"/>
                <a:cs typeface="Times New Roman" panose="02020603050405020304" pitchFamily="18" charset="0"/>
              </a:rPr>
              <a:t>Rigetti</a:t>
            </a:r>
            <a:r>
              <a:rPr lang="en-IN" sz="2400" b="1" dirty="0">
                <a:latin typeface="Times New Roman" panose="02020603050405020304" pitchFamily="18" charset="0"/>
                <a:cs typeface="Times New Roman" panose="02020603050405020304" pitchFamily="18" charset="0"/>
              </a:rPr>
              <a:t> Computing</a:t>
            </a:r>
          </a:p>
          <a:p>
            <a:pPr>
              <a:lnSpc>
                <a:spcPct val="150000"/>
              </a:lnSpc>
            </a:pPr>
            <a:r>
              <a:rPr lang="en-IN" sz="2400" b="1" dirty="0" err="1">
                <a:latin typeface="Times New Roman" panose="02020603050405020304" pitchFamily="18" charset="0"/>
                <a:cs typeface="Times New Roman" panose="02020603050405020304" pitchFamily="18" charset="0"/>
              </a:rPr>
              <a:t>IonQ</a:t>
            </a:r>
            <a:endParaRPr lang="en-I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79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523142" y="857251"/>
            <a:ext cx="7886700" cy="994172"/>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Conclusion</a:t>
            </a:r>
            <a:endParaRPr lang="en-IN" sz="405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628650" y="1851422"/>
            <a:ext cx="7886700" cy="3263504"/>
          </a:xfrm>
        </p:spPr>
        <p:txBody>
          <a:bodyPr/>
          <a:lstStyle/>
          <a:p>
            <a:r>
              <a:rPr lang="en-US" b="0" i="0" dirty="0">
                <a:solidFill>
                  <a:srgbClr val="000000"/>
                </a:solidFill>
                <a:effectLst/>
                <a:latin typeface="Times New Roman" panose="02020603050405020304" pitchFamily="18" charset="0"/>
              </a:rPr>
              <a:t>Quantum computers have the potential to revolutionize computation by making certain types of classically intractable problems solvable.</a:t>
            </a:r>
          </a:p>
          <a:p>
            <a:r>
              <a:rPr lang="en-US" b="0" i="0" dirty="0">
                <a:solidFill>
                  <a:srgbClr val="000000"/>
                </a:solidFill>
                <a:effectLst/>
                <a:latin typeface="Times New Roman" panose="02020603050405020304" pitchFamily="18" charset="0"/>
              </a:rPr>
              <a:t>While no quantum computer is yet sophisticated enough to carry out calculations that a classical computer can't, great progress is under way. </a:t>
            </a:r>
          </a:p>
          <a:p>
            <a:r>
              <a:rPr lang="en-US" dirty="0">
                <a:solidFill>
                  <a:srgbClr val="000000"/>
                </a:solidFill>
                <a:latin typeface="Times New Roman" panose="02020603050405020304" pitchFamily="18" charset="0"/>
              </a:rPr>
              <a:t>Q</a:t>
            </a:r>
            <a:r>
              <a:rPr lang="en-US" b="0" i="0" dirty="0">
                <a:solidFill>
                  <a:srgbClr val="000000"/>
                </a:solidFill>
                <a:effectLst/>
                <a:latin typeface="Times New Roman" panose="02020603050405020304" pitchFamily="18" charset="0"/>
              </a:rPr>
              <a:t>uantum simulators are making strides in fields varying from molecular energetics to many-body physics.</a:t>
            </a:r>
            <a:endParaRPr lang="en-IN" dirty="0"/>
          </a:p>
        </p:txBody>
      </p:sp>
    </p:spTree>
    <p:extLst>
      <p:ext uri="{BB962C8B-B14F-4D97-AF65-F5344CB8AC3E}">
        <p14:creationId xmlns:p14="http://schemas.microsoft.com/office/powerpoint/2010/main" val="1568911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67F7-EFBD-2C14-4171-CD50FB427663}"/>
              </a:ext>
            </a:extLst>
          </p:cNvPr>
          <p:cNvSpPr>
            <a:spLocks noGrp="1"/>
          </p:cNvSpPr>
          <p:nvPr>
            <p:ph type="ctrTitle"/>
          </p:nvPr>
        </p:nvSpPr>
        <p:spPr>
          <a:xfrm>
            <a:off x="1143000" y="3010314"/>
            <a:ext cx="6858000" cy="837372"/>
          </a:xfrm>
        </p:spPr>
        <p:txBody>
          <a:bodyPr>
            <a:normAutofit/>
          </a:bodyPr>
          <a:lstStyle/>
          <a:p>
            <a:r>
              <a:rPr lang="en-IN" sz="54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Thank You…</a:t>
            </a:r>
            <a:endParaRPr lang="en-IN" sz="5400" dirty="0"/>
          </a:p>
        </p:txBody>
      </p:sp>
    </p:spTree>
    <p:extLst>
      <p:ext uri="{BB962C8B-B14F-4D97-AF65-F5344CB8AC3E}">
        <p14:creationId xmlns:p14="http://schemas.microsoft.com/office/powerpoint/2010/main" val="878365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ECDB14-DC3D-4932-27AA-302E7CAF0D82}"/>
              </a:ext>
            </a:extLst>
          </p:cNvPr>
          <p:cNvSpPr>
            <a:spLocks noGrp="1"/>
          </p:cNvSpPr>
          <p:nvPr>
            <p:ph idx="1"/>
          </p:nvPr>
        </p:nvSpPr>
        <p:spPr>
          <a:xfrm>
            <a:off x="628650" y="1741832"/>
            <a:ext cx="7640707" cy="3886200"/>
          </a:xfrm>
        </p:spPr>
        <p:txBody>
          <a:bodyPr anchor="ctr"/>
          <a:lstStyle/>
          <a:p>
            <a:pPr marL="0" indent="0" algn="ctr">
              <a:buNone/>
            </a:pPr>
            <a:r>
              <a:rPr lang="en-IN" sz="2700" dirty="0">
                <a:latin typeface="Times New Roman" panose="02020603050405020304" pitchFamily="18" charset="0"/>
                <a:cs typeface="Times New Roman" panose="02020603050405020304" pitchFamily="18" charset="0"/>
              </a:rPr>
              <a:t>“ </a:t>
            </a:r>
            <a:r>
              <a:rPr lang="en-IN" sz="3000" dirty="0">
                <a:ln>
                  <a:solidFill>
                    <a:sysClr val="windowText" lastClr="000000"/>
                  </a:solidFill>
                </a:ln>
                <a:solidFill>
                  <a:srgbClr val="002060"/>
                </a:solidFill>
                <a:latin typeface="Times New Roman" panose="02020603050405020304" pitchFamily="18" charset="0"/>
                <a:cs typeface="Times New Roman" panose="02020603050405020304" pitchFamily="18" charset="0"/>
              </a:rPr>
              <a:t>When you change the way you look at things,</a:t>
            </a:r>
          </a:p>
          <a:p>
            <a:pPr marL="0" indent="0" algn="ctr">
              <a:buNone/>
            </a:pPr>
            <a:r>
              <a:rPr lang="en-IN" sz="3000" dirty="0">
                <a:ln>
                  <a:solidFill>
                    <a:sysClr val="windowText" lastClr="000000"/>
                  </a:solidFill>
                </a:ln>
                <a:solidFill>
                  <a:srgbClr val="002060"/>
                </a:solidFill>
                <a:latin typeface="Times New Roman" panose="02020603050405020304" pitchFamily="18" charset="0"/>
                <a:cs typeface="Times New Roman" panose="02020603050405020304" pitchFamily="18" charset="0"/>
              </a:rPr>
              <a:t>the things you look at change</a:t>
            </a:r>
            <a:r>
              <a:rPr lang="en-IN" sz="2700" dirty="0">
                <a:latin typeface="Times New Roman" panose="02020603050405020304" pitchFamily="18" charset="0"/>
                <a:cs typeface="Times New Roman" panose="02020603050405020304" pitchFamily="18" charset="0"/>
              </a:rPr>
              <a:t> ”</a:t>
            </a:r>
          </a:p>
          <a:p>
            <a:pPr marL="0" indent="0" algn="ctr">
              <a:buNone/>
            </a:pPr>
            <a:endParaRPr lang="en-IN" dirty="0">
              <a:latin typeface="Times New Roman" panose="02020603050405020304" pitchFamily="18" charset="0"/>
              <a:cs typeface="Times New Roman" panose="02020603050405020304" pitchFamily="18" charset="0"/>
            </a:endParaRPr>
          </a:p>
          <a:p>
            <a:pPr marL="0" indent="0" algn="r">
              <a:buNone/>
            </a:pPr>
            <a:r>
              <a:rPr lang="en-IN" dirty="0">
                <a:latin typeface="Times New Roman" panose="02020603050405020304" pitchFamily="18" charset="0"/>
                <a:cs typeface="Times New Roman" panose="02020603050405020304" pitchFamily="18" charset="0"/>
              </a:rPr>
              <a:t>Max Planck</a:t>
            </a:r>
          </a:p>
          <a:p>
            <a:pPr marL="0" indent="0" algn="r">
              <a:buNone/>
            </a:pPr>
            <a:r>
              <a:rPr lang="en-IN" sz="1800" dirty="0">
                <a:latin typeface="Times New Roman" panose="02020603050405020304" pitchFamily="18" charset="0"/>
                <a:cs typeface="Times New Roman" panose="02020603050405020304" pitchFamily="18" charset="0"/>
              </a:rPr>
              <a:t>Father of Quantum Physics</a:t>
            </a:r>
          </a:p>
        </p:txBody>
      </p:sp>
      <p:cxnSp>
        <p:nvCxnSpPr>
          <p:cNvPr id="5" name="Straight Connector 4">
            <a:extLst>
              <a:ext uri="{FF2B5EF4-FFF2-40B4-BE49-F238E27FC236}">
                <a16:creationId xmlns:a16="http://schemas.microsoft.com/office/drawing/2014/main" id="{89ACF95C-C78E-08A4-48EB-63F4989E774C}"/>
              </a:ext>
            </a:extLst>
          </p:cNvPr>
          <p:cNvCxnSpPr>
            <a:cxnSpLocks/>
          </p:cNvCxnSpPr>
          <p:nvPr/>
        </p:nvCxnSpPr>
        <p:spPr>
          <a:xfrm flipV="1">
            <a:off x="1074669" y="3684933"/>
            <a:ext cx="6717610" cy="497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7255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FB74-B762-543C-09BF-E57C4E5AAA17}"/>
              </a:ext>
            </a:extLst>
          </p:cNvPr>
          <p:cNvSpPr>
            <a:spLocks noGrp="1"/>
          </p:cNvSpPr>
          <p:nvPr>
            <p:ph type="title"/>
          </p:nvPr>
        </p:nvSpPr>
        <p:spPr>
          <a:xfrm>
            <a:off x="628650" y="1131094"/>
            <a:ext cx="7886700" cy="918852"/>
          </a:xfrm>
          <a:ln>
            <a:noFill/>
          </a:ln>
        </p:spPr>
        <p:txBody>
          <a:bodyPr>
            <a:normAutofit/>
          </a:bodyPr>
          <a:lstStyle/>
          <a:p>
            <a:pPr algn="ctr"/>
            <a:r>
              <a:rPr lang="en-IN" sz="4500" dirty="0">
                <a:ln>
                  <a:solidFill>
                    <a:sysClr val="windowText" lastClr="000000"/>
                  </a:solidFill>
                </a:ln>
                <a:solidFill>
                  <a:schemeClr val="accent5">
                    <a:lumMod val="50000"/>
                  </a:schemeClr>
                </a:solidFill>
                <a:latin typeface="Times New Roman" panose="02020603050405020304" pitchFamily="18" charset="0"/>
                <a:cs typeface="Times New Roman" panose="02020603050405020304" pitchFamily="18" charset="0"/>
              </a:rPr>
              <a:t>Contents</a:t>
            </a:r>
          </a:p>
        </p:txBody>
      </p:sp>
      <p:graphicFrame>
        <p:nvGraphicFramePr>
          <p:cNvPr id="4" name="Table 4">
            <a:extLst>
              <a:ext uri="{FF2B5EF4-FFF2-40B4-BE49-F238E27FC236}">
                <a16:creationId xmlns:a16="http://schemas.microsoft.com/office/drawing/2014/main" id="{C7009B7B-6F13-9993-EABC-430877366A95}"/>
              </a:ext>
            </a:extLst>
          </p:cNvPr>
          <p:cNvGraphicFramePr>
            <a:graphicFrameLocks noGrp="1"/>
          </p:cNvGraphicFramePr>
          <p:nvPr>
            <p:ph idx="1"/>
          </p:nvPr>
        </p:nvGraphicFramePr>
        <p:xfrm>
          <a:off x="628653" y="2049946"/>
          <a:ext cx="7886698" cy="3383280"/>
        </p:xfrm>
        <a:graphic>
          <a:graphicData uri="http://schemas.openxmlformats.org/drawingml/2006/table">
            <a:tbl>
              <a:tblPr firstRow="1" bandRow="1">
                <a:tableStyleId>{7E9639D4-E3E2-4D34-9284-5A2195B3D0D7}</a:tableStyleId>
              </a:tblPr>
              <a:tblGrid>
                <a:gridCol w="1438687">
                  <a:extLst>
                    <a:ext uri="{9D8B030D-6E8A-4147-A177-3AD203B41FA5}">
                      <a16:colId xmlns:a16="http://schemas.microsoft.com/office/drawing/2014/main" val="3778054762"/>
                    </a:ext>
                  </a:extLst>
                </a:gridCol>
                <a:gridCol w="4909931">
                  <a:extLst>
                    <a:ext uri="{9D8B030D-6E8A-4147-A177-3AD203B41FA5}">
                      <a16:colId xmlns:a16="http://schemas.microsoft.com/office/drawing/2014/main" val="744174375"/>
                    </a:ext>
                  </a:extLst>
                </a:gridCol>
                <a:gridCol w="1538080">
                  <a:extLst>
                    <a:ext uri="{9D8B030D-6E8A-4147-A177-3AD203B41FA5}">
                      <a16:colId xmlns:a16="http://schemas.microsoft.com/office/drawing/2014/main" val="158143434"/>
                    </a:ext>
                  </a:extLst>
                </a:gridCol>
              </a:tblGrid>
              <a:tr h="274320">
                <a:tc>
                  <a:txBody>
                    <a:bodyPr/>
                    <a:lstStyle/>
                    <a:p>
                      <a:pPr algn="ctr"/>
                      <a:r>
                        <a:rPr lang="en-IN" sz="1400" dirty="0" err="1">
                          <a:latin typeface="Times New Roman" panose="02020603050405020304" pitchFamily="18" charset="0"/>
                          <a:cs typeface="Times New Roman" panose="02020603050405020304" pitchFamily="18" charset="0"/>
                        </a:rPr>
                        <a:t>Sl</a:t>
                      </a:r>
                      <a:r>
                        <a:rPr lang="en-IN" sz="1400" dirty="0">
                          <a:latin typeface="Times New Roman" panose="02020603050405020304" pitchFamily="18" charset="0"/>
                          <a:cs typeface="Times New Roman" panose="02020603050405020304" pitchFamily="18" charset="0"/>
                        </a:rPr>
                        <a:t> 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Topic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Slide 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028663"/>
                  </a:ext>
                </a:extLst>
              </a:tr>
              <a:tr h="274320">
                <a:tc>
                  <a:txBody>
                    <a:bodyPr/>
                    <a:lstStyle/>
                    <a:p>
                      <a:pPr algn="ctr"/>
                      <a:r>
                        <a:rPr lang="en-IN" sz="1400" dirty="0">
                          <a:latin typeface="Times New Roman" panose="02020603050405020304" pitchFamily="18" charset="0"/>
                          <a:cs typeface="Times New Roman" panose="02020603050405020304" pitchFamily="18" charset="0"/>
                        </a:rPr>
                        <a:t>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Introduction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276166"/>
                  </a:ext>
                </a:extLst>
              </a:tr>
              <a:tr h="274320">
                <a:tc>
                  <a:txBody>
                    <a:bodyPr/>
                    <a:lstStyle/>
                    <a:p>
                      <a:pPr algn="ctr"/>
                      <a:r>
                        <a:rPr lang="en-IN" sz="1400" dirty="0">
                          <a:latin typeface="Times New Roman" panose="02020603050405020304" pitchFamily="18" charset="0"/>
                          <a:cs typeface="Times New Roman" panose="02020603050405020304" pitchFamily="18" charset="0"/>
                        </a:rPr>
                        <a:t>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QUBIT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5 - 6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9792946"/>
                  </a:ext>
                </a:extLst>
              </a:tr>
              <a:tr h="274320">
                <a:tc>
                  <a:txBody>
                    <a:bodyPr/>
                    <a:lstStyle/>
                    <a:p>
                      <a:pPr algn="ctr"/>
                      <a:r>
                        <a:rPr lang="en-IN" sz="1400" dirty="0">
                          <a:latin typeface="Times New Roman" panose="02020603050405020304" pitchFamily="18" charset="0"/>
                          <a:cs typeface="Times New Roman" panose="02020603050405020304" pitchFamily="18" charset="0"/>
                        </a:rPr>
                        <a:t>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dirty="0">
                          <a:latin typeface="Times New Roman" panose="02020603050405020304" pitchFamily="18" charset="0"/>
                          <a:cs typeface="Times New Roman" panose="02020603050405020304" pitchFamily="18" charset="0"/>
                        </a:rPr>
                        <a:t>Evolution of Quantum Computing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6837579"/>
                  </a:ext>
                </a:extLst>
              </a:tr>
              <a:tr h="274320">
                <a:tc>
                  <a:txBody>
                    <a:bodyPr/>
                    <a:lstStyle/>
                    <a:p>
                      <a:pPr algn="ctr"/>
                      <a:r>
                        <a:rPr lang="en-IN" sz="1400" dirty="0">
                          <a:latin typeface="Times New Roman" panose="02020603050405020304" pitchFamily="18" charset="0"/>
                          <a:cs typeface="Times New Roman" panose="02020603050405020304" pitchFamily="18" charset="0"/>
                        </a:rPr>
                        <a:t>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Quantum Superposition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971577"/>
                  </a:ext>
                </a:extLst>
              </a:tr>
              <a:tr h="274320">
                <a:tc>
                  <a:txBody>
                    <a:bodyPr/>
                    <a:lstStyle/>
                    <a:p>
                      <a:pPr algn="ctr"/>
                      <a:r>
                        <a:rPr lang="en-IN" sz="1400" dirty="0">
                          <a:latin typeface="Times New Roman" panose="02020603050405020304" pitchFamily="18" charset="0"/>
                          <a:cs typeface="Times New Roman" panose="02020603050405020304" pitchFamily="18" charset="0"/>
                        </a:rPr>
                        <a:t>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Quantum Entanglement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4618031"/>
                  </a:ext>
                </a:extLst>
              </a:tr>
              <a:tr h="274320">
                <a:tc>
                  <a:txBody>
                    <a:bodyPr/>
                    <a:lstStyle/>
                    <a:p>
                      <a:pPr algn="ctr"/>
                      <a:r>
                        <a:rPr lang="en-IN" sz="1400" dirty="0">
                          <a:latin typeface="Times New Roman" panose="02020603050405020304" pitchFamily="18" charset="0"/>
                          <a:cs typeface="Times New Roman" panose="02020603050405020304" pitchFamily="18" charset="0"/>
                        </a:rPr>
                        <a:t>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How does a Quantum Computer Works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10 - 11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960197"/>
                  </a:ext>
                </a:extLst>
              </a:tr>
              <a:tr h="274320">
                <a:tc>
                  <a:txBody>
                    <a:bodyPr/>
                    <a:lstStyle/>
                    <a:p>
                      <a:pPr algn="ctr"/>
                      <a:r>
                        <a:rPr lang="en-IN" sz="1400" dirty="0">
                          <a:latin typeface="Times New Roman" panose="02020603050405020304" pitchFamily="18" charset="0"/>
                          <a:cs typeface="Times New Roman" panose="02020603050405020304" pitchFamily="18" charset="0"/>
                        </a:rPr>
                        <a:t>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Why Quantum Computing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8824890"/>
                  </a:ext>
                </a:extLst>
              </a:tr>
              <a:tr h="274320">
                <a:tc>
                  <a:txBody>
                    <a:bodyPr/>
                    <a:lstStyle/>
                    <a:p>
                      <a:pPr algn="ctr"/>
                      <a:r>
                        <a:rPr lang="en-IN" sz="1400" dirty="0">
                          <a:latin typeface="Times New Roman" panose="02020603050405020304" pitchFamily="18" charset="0"/>
                          <a:cs typeface="Times New Roman" panose="02020603050405020304" pitchFamily="18" charset="0"/>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Types of Quantum Computing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13 - 17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9136330"/>
                  </a:ext>
                </a:extLst>
              </a:tr>
              <a:tr h="274320">
                <a:tc>
                  <a:txBody>
                    <a:bodyPr/>
                    <a:lstStyle/>
                    <a:p>
                      <a:pPr algn="ctr"/>
                      <a:r>
                        <a:rPr lang="en-IN" sz="1400" dirty="0">
                          <a:latin typeface="Times New Roman" panose="02020603050405020304" pitchFamily="18" charset="0"/>
                          <a:cs typeface="Times New Roman" panose="02020603050405020304" pitchFamily="18" charset="0"/>
                        </a:rPr>
                        <a:t>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Drawbacks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4025909"/>
                  </a:ext>
                </a:extLst>
              </a:tr>
              <a:tr h="274320">
                <a:tc>
                  <a:txBody>
                    <a:bodyPr/>
                    <a:lstStyle/>
                    <a:p>
                      <a:pPr algn="ctr"/>
                      <a:r>
                        <a:rPr lang="en-IN" sz="1400" dirty="0">
                          <a:latin typeface="Times New Roman" panose="02020603050405020304" pitchFamily="18" charset="0"/>
                          <a:cs typeface="Times New Roman" panose="02020603050405020304" pitchFamily="18" charset="0"/>
                        </a:rPr>
                        <a:t>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Tech-Giants’ Utilizing Quantum Computing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940253"/>
                  </a:ext>
                </a:extLst>
              </a:tr>
              <a:tr h="274320">
                <a:tc>
                  <a:txBody>
                    <a:bodyPr/>
                    <a:lstStyle/>
                    <a:p>
                      <a:pPr algn="ctr"/>
                      <a:r>
                        <a:rPr lang="en-IN" sz="1400" dirty="0">
                          <a:latin typeface="Times New Roman" panose="02020603050405020304" pitchFamily="18" charset="0"/>
                          <a:cs typeface="Times New Roman" panose="02020603050405020304" pitchFamily="18" charset="0"/>
                        </a:rPr>
                        <a:t>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Conclusion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424811"/>
                  </a:ext>
                </a:extLst>
              </a:tr>
            </a:tbl>
          </a:graphicData>
        </a:graphic>
      </p:graphicFrame>
    </p:spTree>
    <p:extLst>
      <p:ext uri="{BB962C8B-B14F-4D97-AF65-F5344CB8AC3E}">
        <p14:creationId xmlns:p14="http://schemas.microsoft.com/office/powerpoint/2010/main" val="276318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C31-36FF-4205-CA8B-BE28D777D65B}"/>
              </a:ext>
            </a:extLst>
          </p:cNvPr>
          <p:cNvSpPr>
            <a:spLocks noGrp="1"/>
          </p:cNvSpPr>
          <p:nvPr>
            <p:ph type="title"/>
          </p:nvPr>
        </p:nvSpPr>
        <p:spPr>
          <a:xfrm>
            <a:off x="628650" y="1272535"/>
            <a:ext cx="7886700" cy="819461"/>
          </a:xfrm>
        </p:spPr>
        <p:txBody>
          <a:bodyPr>
            <a:normAutofit/>
          </a:bodyPr>
          <a:lstStyle/>
          <a:p>
            <a:pPr algn="ctr"/>
            <a:r>
              <a:rPr lang="en-IN" sz="49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495DAAD5-29A0-FAF5-6EB4-674E6BB37B3F}"/>
              </a:ext>
            </a:extLst>
          </p:cNvPr>
          <p:cNvSpPr>
            <a:spLocks noGrp="1"/>
          </p:cNvSpPr>
          <p:nvPr>
            <p:ph idx="1"/>
          </p:nvPr>
        </p:nvSpPr>
        <p:spPr>
          <a:xfrm>
            <a:off x="628650" y="2313562"/>
            <a:ext cx="7886700" cy="2953910"/>
          </a:xfrm>
        </p:spPr>
        <p:txBody>
          <a:bodyPr>
            <a:normAutofit lnSpcReduction="10000"/>
          </a:bodyPr>
          <a:lstStyle/>
          <a:p>
            <a:pPr algn="l">
              <a:lnSpc>
                <a:spcPct val="150000"/>
              </a:lnSpc>
            </a:pPr>
            <a:r>
              <a:rPr lang="en-US" b="0" i="0" dirty="0">
                <a:solidFill>
                  <a:srgbClr val="111111"/>
                </a:solidFill>
                <a:effectLst/>
                <a:latin typeface="Times New Roman" panose="02020603050405020304" pitchFamily="18" charset="0"/>
                <a:cs typeface="Times New Roman" panose="02020603050405020304" pitchFamily="18" charset="0"/>
              </a:rPr>
              <a:t>Quantum computing is an area of computer science that uses the principles of quantum theory. Quantum theory explains the behavior of energy and material on the atomic and subatomic levels.</a:t>
            </a:r>
          </a:p>
          <a:p>
            <a:pPr algn="l">
              <a:lnSpc>
                <a:spcPct val="150000"/>
              </a:lnSpc>
            </a:pPr>
            <a:r>
              <a:rPr lang="en-US" b="0" i="0" dirty="0">
                <a:solidFill>
                  <a:srgbClr val="111111"/>
                </a:solidFill>
                <a:effectLst/>
                <a:latin typeface="Times New Roman" panose="02020603050405020304" pitchFamily="18" charset="0"/>
                <a:cs typeface="Times New Roman" panose="02020603050405020304" pitchFamily="18" charset="0"/>
              </a:rPr>
              <a:t>Quantum computing uses subatomic particles, such as electrons or photons. Quantum bits, or qubits, allow these particles to exist in more than one state (i.e., 1 and 0) at the same time.</a:t>
            </a:r>
          </a:p>
        </p:txBody>
      </p:sp>
    </p:spTree>
    <p:extLst>
      <p:ext uri="{BB962C8B-B14F-4D97-AF65-F5344CB8AC3E}">
        <p14:creationId xmlns:p14="http://schemas.microsoft.com/office/powerpoint/2010/main" val="340698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C31-36FF-4205-CA8B-BE28D777D65B}"/>
              </a:ext>
            </a:extLst>
          </p:cNvPr>
          <p:cNvSpPr>
            <a:spLocks noGrp="1"/>
          </p:cNvSpPr>
          <p:nvPr>
            <p:ph type="title"/>
          </p:nvPr>
        </p:nvSpPr>
        <p:spPr>
          <a:xfrm>
            <a:off x="628650" y="1131094"/>
            <a:ext cx="7886700" cy="819461"/>
          </a:xfrm>
        </p:spPr>
        <p:txBody>
          <a:bodyPr>
            <a:normAutofit/>
          </a:bodyPr>
          <a:lstStyle/>
          <a:p>
            <a:pPr algn="ctr"/>
            <a:r>
              <a:rPr lang="en-IN" sz="49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QUBIT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DAAD5-29A0-FAF5-6EB4-674E6BB37B3F}"/>
                  </a:ext>
                </a:extLst>
              </p:cNvPr>
              <p:cNvSpPr>
                <a:spLocks noGrp="1"/>
              </p:cNvSpPr>
              <p:nvPr>
                <p:ph idx="1"/>
              </p:nvPr>
            </p:nvSpPr>
            <p:spPr>
              <a:xfrm>
                <a:off x="628650" y="1880981"/>
                <a:ext cx="7886700" cy="3249331"/>
              </a:xfrm>
            </p:spPr>
            <p:txBody>
              <a:bodyPr>
                <a:normAutofit/>
              </a:bodyPr>
              <a:lstStyle/>
              <a:p>
                <a:pPr algn="l"/>
                <a:endParaRPr lang="en-US" sz="1800" dirty="0">
                  <a:solidFill>
                    <a:srgbClr val="111111"/>
                  </a:solidFill>
                  <a:latin typeface="Times New Roman" panose="02020603050405020304" pitchFamily="18" charset="0"/>
                  <a:cs typeface="Times New Roman" panose="02020603050405020304" pitchFamily="18" charset="0"/>
                </a:endParaRPr>
              </a:p>
              <a:p>
                <a:pPr lvl="1">
                  <a:lnSpc>
                    <a:spcPct val="150000"/>
                  </a:lnSpc>
                </a:pP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A qubit is a two-level quantum system where the two basis qubit states are usually written as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0⟩ and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r>
                      <a:rPr lang="en-IN" sz="2100" i="1">
                        <a:solidFill>
                          <a:schemeClr val="tx1">
                            <a:lumMod val="95000"/>
                            <a:lumOff val="5000"/>
                          </a:schemeClr>
                        </a:solidFill>
                        <a:latin typeface="Cambria Math" panose="02040503050406030204" pitchFamily="18" charset="0"/>
                        <a:cs typeface="Times New Roman" panose="02020603050405020304" pitchFamily="18" charset="0"/>
                      </a:rPr>
                      <m:t> </m:t>
                    </m:r>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1⟩.</a:t>
                </a:r>
              </a:p>
              <a:p>
                <a:pPr lvl="1">
                  <a:lnSpc>
                    <a:spcPct val="150000"/>
                  </a:lnSpc>
                </a:pP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A qubit can be in state </a:t>
                </a:r>
                <a:r>
                  <a:rPr lang="en-US" sz="2100" dirty="0">
                    <a:solidFill>
                      <a:schemeClr val="tx1">
                        <a:lumMod val="95000"/>
                        <a:lumOff val="5000"/>
                      </a:schemeClr>
                    </a:solidFill>
                    <a:cs typeface="Times New Roman" panose="02020603050405020304" pitchFamily="18" charset="0"/>
                  </a:rPr>
                  <a:t>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0⟩ and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r>
                      <a:rPr lang="en-IN" sz="2100" i="1">
                        <a:solidFill>
                          <a:schemeClr val="tx1">
                            <a:lumMod val="95000"/>
                            <a:lumOff val="5000"/>
                          </a:schemeClr>
                        </a:solidFill>
                        <a:latin typeface="Cambria Math" panose="02040503050406030204" pitchFamily="18" charset="0"/>
                        <a:cs typeface="Times New Roman" panose="02020603050405020304" pitchFamily="18" charset="0"/>
                      </a:rPr>
                      <m:t> </m:t>
                    </m:r>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1⟩ or (unlike a classical bit) in a linear combination of both states. The name of this phenomenon is superposition</a:t>
                </a:r>
                <a:r>
                  <a:rPr lang="en-US" sz="2100" dirty="0">
                    <a:solidFill>
                      <a:schemeClr val="tx1">
                        <a:lumMod val="95000"/>
                        <a:lumOff val="5000"/>
                      </a:schemeClr>
                    </a:solidFill>
                    <a:latin typeface="Roboto"/>
                  </a:rPr>
                  <a:t>.</a:t>
                </a:r>
                <a:endParaRPr lang="en-IN" sz="21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495DAAD5-29A0-FAF5-6EB4-674E6BB37B3F}"/>
                  </a:ext>
                </a:extLst>
              </p:cNvPr>
              <p:cNvSpPr>
                <a:spLocks noGrp="1" noRot="1" noChangeAspect="1" noMove="1" noResize="1" noEditPoints="1" noAdjustHandles="1" noChangeArrowheads="1" noChangeShapeType="1" noTextEdit="1"/>
              </p:cNvSpPr>
              <p:nvPr>
                <p:ph idx="1"/>
              </p:nvPr>
            </p:nvSpPr>
            <p:spPr>
              <a:xfrm>
                <a:off x="628650" y="1880981"/>
                <a:ext cx="7886700" cy="3249331"/>
              </a:xfrm>
              <a:blipFill>
                <a:blip r:embed="rId2"/>
                <a:stretch>
                  <a:fillRect r="-1286" b="-3113"/>
                </a:stretch>
              </a:blipFill>
            </p:spPr>
            <p:txBody>
              <a:bodyPr/>
              <a:lstStyle/>
              <a:p>
                <a:r>
                  <a:rPr lang="en-US">
                    <a:noFill/>
                  </a:rPr>
                  <a:t> </a:t>
                </a:r>
              </a:p>
            </p:txBody>
          </p:sp>
        </mc:Fallback>
      </mc:AlternateContent>
    </p:spTree>
    <p:extLst>
      <p:ext uri="{BB962C8B-B14F-4D97-AF65-F5344CB8AC3E}">
        <p14:creationId xmlns:p14="http://schemas.microsoft.com/office/powerpoint/2010/main" val="4056073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C31-36FF-4205-CA8B-BE28D777D65B}"/>
              </a:ext>
            </a:extLst>
          </p:cNvPr>
          <p:cNvSpPr>
            <a:spLocks noGrp="1"/>
          </p:cNvSpPr>
          <p:nvPr>
            <p:ph type="title"/>
          </p:nvPr>
        </p:nvSpPr>
        <p:spPr>
          <a:xfrm>
            <a:off x="628650" y="1131094"/>
            <a:ext cx="7886700" cy="819461"/>
          </a:xfrm>
        </p:spPr>
        <p:txBody>
          <a:bodyPr>
            <a:no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Graphical Representation of QUBIT</a:t>
            </a:r>
          </a:p>
        </p:txBody>
      </p:sp>
      <p:pic>
        <p:nvPicPr>
          <p:cNvPr id="5" name="Content Placeholder 4">
            <a:extLst>
              <a:ext uri="{FF2B5EF4-FFF2-40B4-BE49-F238E27FC236}">
                <a16:creationId xmlns:a16="http://schemas.microsoft.com/office/drawing/2014/main" id="{160D65B8-8625-367A-9ED5-B0E41822E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462" y="2168698"/>
            <a:ext cx="3139907" cy="1948069"/>
          </a:xfrm>
        </p:spPr>
      </p:pic>
      <p:pic>
        <p:nvPicPr>
          <p:cNvPr id="7" name="Picture 6">
            <a:extLst>
              <a:ext uri="{FF2B5EF4-FFF2-40B4-BE49-F238E27FC236}">
                <a16:creationId xmlns:a16="http://schemas.microsoft.com/office/drawing/2014/main" id="{20CEC762-5C2C-2EFB-D826-B1D419249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635" y="2189095"/>
            <a:ext cx="5404904" cy="3399182"/>
          </a:xfrm>
          <a:prstGeom prst="rect">
            <a:avLst/>
          </a:prstGeom>
        </p:spPr>
      </p:pic>
      <p:pic>
        <p:nvPicPr>
          <p:cNvPr id="4" name="Picture 3">
            <a:extLst>
              <a:ext uri="{FF2B5EF4-FFF2-40B4-BE49-F238E27FC236}">
                <a16:creationId xmlns:a16="http://schemas.microsoft.com/office/drawing/2014/main" id="{E66A9810-8956-1D82-BC18-54DA3C0EE2CE}"/>
              </a:ext>
            </a:extLst>
          </p:cNvPr>
          <p:cNvPicPr>
            <a:picLocks noChangeAspect="1"/>
          </p:cNvPicPr>
          <p:nvPr/>
        </p:nvPicPr>
        <p:blipFill>
          <a:blip r:embed="rId4"/>
          <a:stretch>
            <a:fillRect/>
          </a:stretch>
        </p:blipFill>
        <p:spPr>
          <a:xfrm>
            <a:off x="524385" y="4455216"/>
            <a:ext cx="2658334" cy="1133061"/>
          </a:xfrm>
          <a:prstGeom prst="rect">
            <a:avLst/>
          </a:prstGeom>
        </p:spPr>
      </p:pic>
    </p:spTree>
    <p:extLst>
      <p:ext uri="{BB962C8B-B14F-4D97-AF65-F5344CB8AC3E}">
        <p14:creationId xmlns:p14="http://schemas.microsoft.com/office/powerpoint/2010/main" val="55075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BCEC2-4697-1EF5-FBDB-620561D3E247}"/>
              </a:ext>
            </a:extLst>
          </p:cNvPr>
          <p:cNvSpPr>
            <a:spLocks noGrp="1"/>
          </p:cNvSpPr>
          <p:nvPr>
            <p:ph type="title"/>
          </p:nvPr>
        </p:nvSpPr>
        <p:spPr>
          <a:xfrm>
            <a:off x="628650" y="983819"/>
            <a:ext cx="7886700" cy="994172"/>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Evolution of Quantum Computer</a:t>
            </a:r>
            <a:endParaRPr lang="en-IN" sz="405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461A43-C56C-9DB9-428F-C00A272B6A0B}"/>
                  </a:ext>
                </a:extLst>
              </p:cNvPr>
              <p:cNvSpPr>
                <a:spLocks noGrp="1"/>
              </p:cNvSpPr>
              <p:nvPr>
                <p:ph idx="1"/>
              </p:nvPr>
            </p:nvSpPr>
            <p:spPr>
              <a:xfrm>
                <a:off x="323023" y="1987930"/>
                <a:ext cx="7015037" cy="3886252"/>
              </a:xfrm>
            </p:spPr>
            <p:txBody>
              <a:bodyPr>
                <a:normAutofit lnSpcReduction="10000"/>
              </a:bodyPr>
              <a:lstStyle/>
              <a:p>
                <a:pPr>
                  <a:lnSpc>
                    <a:spcPct val="150000"/>
                  </a:lnSpc>
                </a:pPr>
                <a:r>
                  <a:rPr lang="en-US" b="1" dirty="0">
                    <a:latin typeface="Times New Roman" panose="02020603050405020304" pitchFamily="18" charset="0"/>
                    <a:cs typeface="Times New Roman" panose="02020603050405020304" pitchFamily="18" charset="0"/>
                  </a:rPr>
                  <a:t>1982 – Richard </a:t>
                </a:r>
                <a:r>
                  <a:rPr lang="en-US" b="1" dirty="0" err="1">
                    <a:latin typeface="Times New Roman" panose="02020603050405020304" pitchFamily="18" charset="0"/>
                    <a:cs typeface="Times New Roman" panose="02020603050405020304" pitchFamily="18" charset="0"/>
                  </a:rPr>
                  <a:t>Feyman</a:t>
                </a:r>
                <a:r>
                  <a:rPr lang="en-US"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proposed the idea of creating machine based on the laws of quantum mechanics.</a:t>
                </a:r>
              </a:p>
              <a:p>
                <a:pPr>
                  <a:lnSpc>
                    <a:spcPct val="150000"/>
                  </a:lnSpc>
                </a:pPr>
                <a:r>
                  <a:rPr lang="en-US" b="1" dirty="0">
                    <a:latin typeface="Times New Roman" panose="02020603050405020304" pitchFamily="18" charset="0"/>
                    <a:cs typeface="Times New Roman" panose="02020603050405020304" pitchFamily="18" charset="0"/>
                  </a:rPr>
                  <a:t>1985 – David Deutsch </a:t>
                </a:r>
                <a:r>
                  <a:rPr lang="en-US" sz="1800" dirty="0">
                    <a:latin typeface="Times New Roman" panose="02020603050405020304" pitchFamily="18" charset="0"/>
                    <a:cs typeface="Times New Roman" panose="02020603050405020304" pitchFamily="18" charset="0"/>
                  </a:rPr>
                  <a:t>developed the quantum Turing machine, showing that quantum circuits are universal.</a:t>
                </a:r>
              </a:p>
              <a:p>
                <a:pPr>
                  <a:lnSpc>
                    <a:spcPct val="150000"/>
                  </a:lnSpc>
                </a:pPr>
                <a:r>
                  <a:rPr lang="en-US" b="1" dirty="0">
                    <a:latin typeface="Times New Roman" panose="02020603050405020304" pitchFamily="18" charset="0"/>
                    <a:cs typeface="Times New Roman" panose="02020603050405020304" pitchFamily="18" charset="0"/>
                  </a:rPr>
                  <a:t>1994 – Peter Shor </a:t>
                </a:r>
                <a:r>
                  <a:rPr lang="en-US" sz="1800" dirty="0">
                    <a:latin typeface="Times New Roman" panose="02020603050405020304" pitchFamily="18" charset="0"/>
                    <a:cs typeface="Times New Roman" panose="02020603050405020304" pitchFamily="18" charset="0"/>
                  </a:rPr>
                  <a:t>came up with a quantum algorithm to factor very large numbers in polynomial time.</a:t>
                </a:r>
              </a:p>
              <a:p>
                <a:pPr>
                  <a:lnSpc>
                    <a:spcPct val="150000"/>
                  </a:lnSpc>
                </a:pPr>
                <a:r>
                  <a:rPr lang="en-US" b="1" dirty="0">
                    <a:latin typeface="Times New Roman" panose="02020603050405020304" pitchFamily="18" charset="0"/>
                    <a:cs typeface="Times New Roman" panose="02020603050405020304" pitchFamily="18" charset="0"/>
                  </a:rPr>
                  <a:t>1997 – </a:t>
                </a:r>
                <a:r>
                  <a:rPr lang="en-US" b="1" dirty="0" err="1">
                    <a:latin typeface="Times New Roman" panose="02020603050405020304" pitchFamily="18" charset="0"/>
                    <a:cs typeface="Times New Roman" panose="02020603050405020304" pitchFamily="18" charset="0"/>
                  </a:rPr>
                  <a:t>Lov</a:t>
                </a:r>
                <a:r>
                  <a:rPr lang="en-US" b="1" dirty="0">
                    <a:latin typeface="Times New Roman" panose="02020603050405020304" pitchFamily="18" charset="0"/>
                    <a:cs typeface="Times New Roman" panose="02020603050405020304" pitchFamily="18" charset="0"/>
                  </a:rPr>
                  <a:t> Grover </a:t>
                </a:r>
                <a:r>
                  <a:rPr lang="en-US" sz="1800" dirty="0">
                    <a:latin typeface="Times New Roman" panose="02020603050405020304" pitchFamily="18" charset="0"/>
                    <a:cs typeface="Times New Roman" panose="02020603050405020304" pitchFamily="18" charset="0"/>
                  </a:rPr>
                  <a:t>develops a quantum search algorithm with O(</a:t>
                </a:r>
                <a14:m>
                  <m:oMath xmlns:m="http://schemas.openxmlformats.org/officeDocument/2006/math">
                    <m:rad>
                      <m:radPr>
                        <m:degHide m:val="on"/>
                        <m:ctrlPr>
                          <a:rPr lang="en-US" sz="1800" i="1">
                            <a:latin typeface="Cambria Math" panose="02040503050406030204" pitchFamily="18" charset="0"/>
                          </a:rPr>
                        </m:ctrlPr>
                      </m:radPr>
                      <m:deg/>
                      <m:e>
                        <m:r>
                          <a:rPr lang="en-US" sz="1800" i="1">
                            <a:latin typeface="Cambria Math" panose="02040503050406030204" pitchFamily="18" charset="0"/>
                          </a:rPr>
                          <m:t>𝑁</m:t>
                        </m:r>
                      </m:e>
                    </m:rad>
                  </m:oMath>
                </a14:m>
                <a:r>
                  <a:rPr lang="en-IN" sz="1800" dirty="0">
                    <a:latin typeface="Times New Roman" panose="02020603050405020304" pitchFamily="18" charset="0"/>
                    <a:cs typeface="Times New Roman" panose="02020603050405020304" pitchFamily="18" charset="0"/>
                  </a:rPr>
                  <a:t>) complexity.</a:t>
                </a:r>
                <a:endParaRPr lang="en-IN" sz="1800" b="1"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FC461A43-C56C-9DB9-428F-C00A272B6A0B}"/>
                  </a:ext>
                </a:extLst>
              </p:cNvPr>
              <p:cNvSpPr>
                <a:spLocks noGrp="1" noRot="1" noChangeAspect="1" noMove="1" noResize="1" noEditPoints="1" noAdjustHandles="1" noChangeArrowheads="1" noChangeShapeType="1" noTextEdit="1"/>
              </p:cNvSpPr>
              <p:nvPr>
                <p:ph idx="1"/>
              </p:nvPr>
            </p:nvSpPr>
            <p:spPr>
              <a:xfrm>
                <a:off x="323023" y="1987930"/>
                <a:ext cx="7015037" cy="3886252"/>
              </a:xfrm>
              <a:blipFill>
                <a:blip r:embed="rId2"/>
                <a:stretch>
                  <a:fillRect l="-723" r="-18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A3A1E8B-C87C-DC89-434E-7A05B8467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30" y="1733440"/>
            <a:ext cx="844427" cy="1027106"/>
          </a:xfrm>
          <a:prstGeom prst="rect">
            <a:avLst/>
          </a:prstGeom>
        </p:spPr>
      </p:pic>
      <p:pic>
        <p:nvPicPr>
          <p:cNvPr id="7" name="Picture 6">
            <a:extLst>
              <a:ext uri="{FF2B5EF4-FFF2-40B4-BE49-F238E27FC236}">
                <a16:creationId xmlns:a16="http://schemas.microsoft.com/office/drawing/2014/main" id="{E05FC409-B859-A563-3786-5E49B6BCA6BD}"/>
              </a:ext>
            </a:extLst>
          </p:cNvPr>
          <p:cNvPicPr>
            <a:picLocks noChangeAspect="1"/>
          </p:cNvPicPr>
          <p:nvPr/>
        </p:nvPicPr>
        <p:blipFill rotWithShape="1">
          <a:blip r:embed="rId4">
            <a:extLst>
              <a:ext uri="{28A0092B-C50C-407E-A947-70E740481C1C}">
                <a14:useLocalDpi xmlns:a14="http://schemas.microsoft.com/office/drawing/2010/main" val="0"/>
              </a:ext>
            </a:extLst>
          </a:blip>
          <a:srcRect l="12846"/>
          <a:stretch/>
        </p:blipFill>
        <p:spPr>
          <a:xfrm>
            <a:off x="7748140" y="2760546"/>
            <a:ext cx="1152607" cy="994172"/>
          </a:xfrm>
          <a:prstGeom prst="rect">
            <a:avLst/>
          </a:prstGeom>
        </p:spPr>
      </p:pic>
      <p:pic>
        <p:nvPicPr>
          <p:cNvPr id="9" name="Picture 8">
            <a:extLst>
              <a:ext uri="{FF2B5EF4-FFF2-40B4-BE49-F238E27FC236}">
                <a16:creationId xmlns:a16="http://schemas.microsoft.com/office/drawing/2014/main" id="{56D0D990-8191-D4AE-9CEB-0DC07B11F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230" y="3752841"/>
            <a:ext cx="981839" cy="1120303"/>
          </a:xfrm>
          <a:prstGeom prst="rect">
            <a:avLst/>
          </a:prstGeom>
        </p:spPr>
      </p:pic>
      <p:pic>
        <p:nvPicPr>
          <p:cNvPr id="11" name="Picture 10">
            <a:extLst>
              <a:ext uri="{FF2B5EF4-FFF2-40B4-BE49-F238E27FC236}">
                <a16:creationId xmlns:a16="http://schemas.microsoft.com/office/drawing/2014/main" id="{038F2BA2-677D-7A43-416D-2C5F28F3D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148" y="4873144"/>
            <a:ext cx="786830" cy="952938"/>
          </a:xfrm>
          <a:prstGeom prst="rect">
            <a:avLst/>
          </a:prstGeom>
        </p:spPr>
      </p:pic>
    </p:spTree>
    <p:extLst>
      <p:ext uri="{BB962C8B-B14F-4D97-AF65-F5344CB8AC3E}">
        <p14:creationId xmlns:p14="http://schemas.microsoft.com/office/powerpoint/2010/main" val="4105589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4F2F-2009-618E-42D5-487F019ECFE6}"/>
              </a:ext>
            </a:extLst>
          </p:cNvPr>
          <p:cNvSpPr>
            <a:spLocks noGrp="1"/>
          </p:cNvSpPr>
          <p:nvPr>
            <p:ph type="title"/>
          </p:nvPr>
        </p:nvSpPr>
        <p:spPr>
          <a:xfrm>
            <a:off x="628650" y="1121155"/>
            <a:ext cx="7886700" cy="739948"/>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Quantum Superposition</a:t>
            </a:r>
            <a:endParaRPr lang="en-IN" sz="4050" dirty="0"/>
          </a:p>
        </p:txBody>
      </p:sp>
      <p:sp>
        <p:nvSpPr>
          <p:cNvPr id="3" name="Content Placeholder 2">
            <a:extLst>
              <a:ext uri="{FF2B5EF4-FFF2-40B4-BE49-F238E27FC236}">
                <a16:creationId xmlns:a16="http://schemas.microsoft.com/office/drawing/2014/main" id="{3C6A5EEC-C5AB-852A-1280-E9028AB509A4}"/>
              </a:ext>
            </a:extLst>
          </p:cNvPr>
          <p:cNvSpPr>
            <a:spLocks noGrp="1"/>
          </p:cNvSpPr>
          <p:nvPr>
            <p:ph idx="1"/>
          </p:nvPr>
        </p:nvSpPr>
        <p:spPr>
          <a:xfrm>
            <a:off x="628650" y="1861103"/>
            <a:ext cx="7886700" cy="3628870"/>
          </a:xfrm>
        </p:spPr>
        <p:txBody>
          <a:bodyPr/>
          <a:lstStyle/>
          <a:p>
            <a:r>
              <a:rPr lang="en-US" dirty="0">
                <a:solidFill>
                  <a:srgbClr val="080809"/>
                </a:solidFill>
                <a:latin typeface="Times New Roman" panose="02020603050405020304" pitchFamily="18" charset="0"/>
                <a:cs typeface="Times New Roman" panose="02020603050405020304" pitchFamily="18" charset="0"/>
              </a:rPr>
              <a:t>T</a:t>
            </a:r>
            <a:r>
              <a:rPr lang="en-US" b="0" i="0" dirty="0">
                <a:solidFill>
                  <a:srgbClr val="080809"/>
                </a:solidFill>
                <a:effectLst/>
                <a:latin typeface="Times New Roman" panose="02020603050405020304" pitchFamily="18" charset="0"/>
                <a:cs typeface="Times New Roman" panose="02020603050405020304" pitchFamily="18" charset="0"/>
              </a:rPr>
              <a:t>he quantum system is capable of being in several different states at the same time.</a:t>
            </a:r>
          </a:p>
          <a:p>
            <a:r>
              <a:rPr lang="en-US" dirty="0">
                <a:solidFill>
                  <a:srgbClr val="080809"/>
                </a:solidFill>
                <a:latin typeface="Times New Roman" panose="02020603050405020304" pitchFamily="18" charset="0"/>
                <a:cs typeface="Times New Roman" panose="02020603050405020304" pitchFamily="18" charset="0"/>
              </a:rPr>
              <a:t>Example – Young’s Double Slit Experiment</a:t>
            </a:r>
            <a:endParaRPr lang="en-I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F7CB5C-8C56-13F6-E048-F78DEB4F9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236" y="2986174"/>
            <a:ext cx="5993295" cy="2503799"/>
          </a:xfrm>
          <a:prstGeom prst="rect">
            <a:avLst/>
          </a:prstGeom>
        </p:spPr>
      </p:pic>
    </p:spTree>
    <p:extLst>
      <p:ext uri="{BB962C8B-B14F-4D97-AF65-F5344CB8AC3E}">
        <p14:creationId xmlns:p14="http://schemas.microsoft.com/office/powerpoint/2010/main" val="1825651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theme/theme1.xml><?xml version="1.0" encoding="utf-8"?>
<a:theme xmlns:a="http://schemas.openxmlformats.org/drawingml/2006/main" name="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miter lim="800000"/>
          <a:headEnd/>
          <a:tailEnd/>
        </a:ln>
      </a:spPr>
      <a:bodyPr vert="horz" wrap="none" lIns="0" tIns="0" rIns="0" bIns="0" numCol="1" anchor="t" anchorCtr="0" compatLnSpc="1">
        <a:prstTxWarp prst="textNoShape">
          <a:avLst/>
        </a:prstTxWarp>
      </a:bodyPr>
      <a:lstStyle>
        <a:defPPr marL="176213" indent="-176213" algn="l" fontAlgn="auto">
          <a:spcBef>
            <a:spcPts val="1200"/>
          </a:spcBef>
          <a:spcAft>
            <a:spcPts val="1200"/>
          </a:spcAft>
          <a:buFont typeface="Arial" pitchFamily="34" charset="0"/>
          <a:buChar char="•"/>
          <a:defRPr b="1" dirty="0" smtClean="0">
            <a:solidFill>
              <a:schemeClr val="accent1"/>
            </a:solidFill>
            <a:latin typeface="+mn-lt"/>
          </a:defRPr>
        </a:defPPr>
      </a:lstStyle>
    </a:txDef>
  </a:objectDefaults>
  <a:extraClrSchemeLst/>
</a:theme>
</file>

<file path=ppt/theme/theme2.xml><?xml version="1.0" encoding="utf-8"?>
<a:theme xmlns:a="http://schemas.openxmlformats.org/drawingml/2006/main" name="1_isip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8331</TotalTime>
  <Words>1232</Words>
  <Application>Microsoft Macintosh PowerPoint</Application>
  <PresentationFormat>Letter Paper (8.5x11 in)</PresentationFormat>
  <Paragraphs>124</Paragraphs>
  <Slides>22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Calibri Light</vt:lpstr>
      <vt:lpstr>Cambria Math</vt:lpstr>
      <vt:lpstr>Roboto</vt:lpstr>
      <vt:lpstr>Times New Roman</vt:lpstr>
      <vt:lpstr>lecture_title</vt:lpstr>
      <vt:lpstr>1_isip_default</vt:lpstr>
      <vt:lpstr>Office Theme</vt:lpstr>
      <vt:lpstr>PowerPoint Presentation</vt:lpstr>
      <vt:lpstr>Quantum Computing</vt:lpstr>
      <vt:lpstr>PowerPoint Presentation</vt:lpstr>
      <vt:lpstr>Contents</vt:lpstr>
      <vt:lpstr>Introduction</vt:lpstr>
      <vt:lpstr>QUBIT</vt:lpstr>
      <vt:lpstr>Graphical Representation of QUBIT</vt:lpstr>
      <vt:lpstr>Evolution of Quantum Computer</vt:lpstr>
      <vt:lpstr>Quantum Superposition</vt:lpstr>
      <vt:lpstr>Quantum Entanglement</vt:lpstr>
      <vt:lpstr>How a Quantum Computer works ?</vt:lpstr>
      <vt:lpstr>How a Quantum Computer works ?</vt:lpstr>
      <vt:lpstr>Why Quantum Computing ?</vt:lpstr>
      <vt:lpstr>Types of Quantum Computing</vt:lpstr>
      <vt:lpstr>1. Quantum Annealing</vt:lpstr>
      <vt:lpstr>2. Quantum Simulation</vt:lpstr>
      <vt:lpstr>2. Quantum Simulation</vt:lpstr>
      <vt:lpstr>2. Universal Quantum</vt:lpstr>
      <vt:lpstr>Drawbacks (In Today’s World)</vt:lpstr>
      <vt:lpstr>Tech – Giants’ Utilizing Quantum Computing</vt:lpstr>
      <vt:lpstr>Conclusion</vt:lpstr>
      <vt:lpstr>Thank You…</vt:lpstr>
    </vt:vector>
  </TitlesOfParts>
  <Company>Gateway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Joseph Picone</cp:lastModifiedBy>
  <cp:revision>507</cp:revision>
  <dcterms:created xsi:type="dcterms:W3CDTF">2002-09-12T17:13:32Z</dcterms:created>
  <dcterms:modified xsi:type="dcterms:W3CDTF">2024-12-09T14:05:57Z</dcterms:modified>
</cp:coreProperties>
</file>