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9" r:id="rId2"/>
    <p:sldMasterId id="2147483717" r:id="rId3"/>
  </p:sldMasterIdLst>
  <p:notesMasterIdLst>
    <p:notesMasterId r:id="rId226"/>
  </p:notesMasterIdLst>
  <p:handoutMasterIdLst>
    <p:handoutMasterId r:id="rId227"/>
  </p:handoutMasterIdLst>
  <p:sldIdLst>
    <p:sldId id="312" r:id="rId4"/>
    <p:sldId id="338" r:id="rId5"/>
    <p:sldId id="340" r:id="rId6"/>
    <p:sldId id="434" r:id="rId7"/>
    <p:sldId id="433" r:id="rId8"/>
    <p:sldId id="469" r:id="rId9"/>
    <p:sldId id="471" r:id="rId10"/>
    <p:sldId id="463" r:id="rId11"/>
    <p:sldId id="501" r:id="rId12"/>
    <p:sldId id="498" r:id="rId13"/>
    <p:sldId id="499" r:id="rId14"/>
    <p:sldId id="466" r:id="rId15"/>
    <p:sldId id="467" r:id="rId16"/>
    <p:sldId id="442" r:id="rId17"/>
    <p:sldId id="443" r:id="rId18"/>
    <p:sldId id="444" r:id="rId19"/>
    <p:sldId id="445" r:id="rId20"/>
    <p:sldId id="446" r:id="rId21"/>
    <p:sldId id="449" r:id="rId22"/>
    <p:sldId id="483" r:id="rId23"/>
    <p:sldId id="484" r:id="rId24"/>
    <p:sldId id="485" r:id="rId25"/>
    <p:sldId id="486" r:id="rId26"/>
    <p:sldId id="487" r:id="rId27"/>
    <p:sldId id="488" r:id="rId28"/>
    <p:sldId id="450" r:id="rId29"/>
    <p:sldId id="451" r:id="rId30"/>
    <p:sldId id="452" r:id="rId31"/>
    <p:sldId id="453" r:id="rId32"/>
    <p:sldId id="454" r:id="rId33"/>
    <p:sldId id="455" r:id="rId34"/>
    <p:sldId id="456" r:id="rId35"/>
    <p:sldId id="457" r:id="rId36"/>
    <p:sldId id="502" r:id="rId37"/>
    <p:sldId id="461" r:id="rId38"/>
    <p:sldId id="503" r:id="rId39"/>
    <p:sldId id="418" r:id="rId40"/>
    <p:sldId id="489" r:id="rId41"/>
    <p:sldId id="419" r:id="rId42"/>
    <p:sldId id="490" r:id="rId43"/>
    <p:sldId id="421" r:id="rId44"/>
    <p:sldId id="473" r:id="rId45"/>
    <p:sldId id="500" r:id="rId46"/>
    <p:sldId id="474" r:id="rId47"/>
    <p:sldId id="475" r:id="rId48"/>
    <p:sldId id="479" r:id="rId49"/>
    <p:sldId id="478" r:id="rId50"/>
    <p:sldId id="482" r:id="rId51"/>
    <p:sldId id="518" r:id="rId52"/>
    <p:sldId id="513" r:id="rId53"/>
    <p:sldId id="514" r:id="rId54"/>
    <p:sldId id="515" r:id="rId55"/>
    <p:sldId id="516" r:id="rId56"/>
    <p:sldId id="517" r:id="rId57"/>
    <p:sldId id="512" r:id="rId58"/>
    <p:sldId id="504" r:id="rId59"/>
    <p:sldId id="505" r:id="rId60"/>
    <p:sldId id="506" r:id="rId61"/>
    <p:sldId id="507" r:id="rId62"/>
    <p:sldId id="508" r:id="rId63"/>
    <p:sldId id="509" r:id="rId64"/>
    <p:sldId id="510" r:id="rId65"/>
    <p:sldId id="511" r:id="rId66"/>
    <p:sldId id="256" r:id="rId67"/>
    <p:sldId id="259" r:id="rId68"/>
    <p:sldId id="286" r:id="rId69"/>
    <p:sldId id="320" r:id="rId70"/>
    <p:sldId id="321" r:id="rId71"/>
    <p:sldId id="323" r:id="rId72"/>
    <p:sldId id="324" r:id="rId73"/>
    <p:sldId id="325" r:id="rId74"/>
    <p:sldId id="326" r:id="rId75"/>
    <p:sldId id="327" r:id="rId76"/>
    <p:sldId id="328" r:id="rId77"/>
    <p:sldId id="329" r:id="rId78"/>
    <p:sldId id="330" r:id="rId79"/>
    <p:sldId id="331" r:id="rId80"/>
    <p:sldId id="332" r:id="rId81"/>
    <p:sldId id="333" r:id="rId82"/>
    <p:sldId id="319" r:id="rId83"/>
    <p:sldId id="287" r:id="rId84"/>
    <p:sldId id="288" r:id="rId85"/>
    <p:sldId id="289" r:id="rId86"/>
    <p:sldId id="290" r:id="rId87"/>
    <p:sldId id="291" r:id="rId88"/>
    <p:sldId id="292" r:id="rId89"/>
    <p:sldId id="293" r:id="rId90"/>
    <p:sldId id="294" r:id="rId91"/>
    <p:sldId id="295" r:id="rId92"/>
    <p:sldId id="296" r:id="rId93"/>
    <p:sldId id="297" r:id="rId94"/>
    <p:sldId id="298" r:id="rId95"/>
    <p:sldId id="299" r:id="rId96"/>
    <p:sldId id="300" r:id="rId97"/>
    <p:sldId id="301" r:id="rId98"/>
    <p:sldId id="302" r:id="rId99"/>
    <p:sldId id="303" r:id="rId100"/>
    <p:sldId id="304" r:id="rId101"/>
    <p:sldId id="305" r:id="rId102"/>
    <p:sldId id="306" r:id="rId103"/>
    <p:sldId id="307" r:id="rId104"/>
    <p:sldId id="308" r:id="rId105"/>
    <p:sldId id="309" r:id="rId106"/>
    <p:sldId id="310" r:id="rId107"/>
    <p:sldId id="311" r:id="rId108"/>
    <p:sldId id="519" r:id="rId109"/>
    <p:sldId id="313" r:id="rId110"/>
    <p:sldId id="314" r:id="rId111"/>
    <p:sldId id="315" r:id="rId112"/>
    <p:sldId id="334" r:id="rId113"/>
    <p:sldId id="335" r:id="rId114"/>
    <p:sldId id="337" r:id="rId115"/>
    <p:sldId id="336" r:id="rId116"/>
    <p:sldId id="318" r:id="rId117"/>
    <p:sldId id="285" r:id="rId118"/>
    <p:sldId id="520" r:id="rId119"/>
    <p:sldId id="272" r:id="rId120"/>
    <p:sldId id="273" r:id="rId121"/>
    <p:sldId id="339" r:id="rId122"/>
    <p:sldId id="521" r:id="rId123"/>
    <p:sldId id="341" r:id="rId124"/>
    <p:sldId id="342" r:id="rId125"/>
    <p:sldId id="343" r:id="rId126"/>
    <p:sldId id="344" r:id="rId127"/>
    <p:sldId id="274" r:id="rId128"/>
    <p:sldId id="345" r:id="rId129"/>
    <p:sldId id="346" r:id="rId130"/>
    <p:sldId id="347" r:id="rId131"/>
    <p:sldId id="348" r:id="rId132"/>
    <p:sldId id="349" r:id="rId133"/>
    <p:sldId id="275" r:id="rId134"/>
    <p:sldId id="276" r:id="rId135"/>
    <p:sldId id="277" r:id="rId136"/>
    <p:sldId id="278" r:id="rId137"/>
    <p:sldId id="350" r:id="rId138"/>
    <p:sldId id="363" r:id="rId139"/>
    <p:sldId id="352" r:id="rId140"/>
    <p:sldId id="353" r:id="rId141"/>
    <p:sldId id="354" r:id="rId142"/>
    <p:sldId id="355" r:id="rId143"/>
    <p:sldId id="356" r:id="rId144"/>
    <p:sldId id="357" r:id="rId145"/>
    <p:sldId id="358" r:id="rId146"/>
    <p:sldId id="360" r:id="rId147"/>
    <p:sldId id="361" r:id="rId148"/>
    <p:sldId id="362" r:id="rId149"/>
    <p:sldId id="364" r:id="rId150"/>
    <p:sldId id="365" r:id="rId151"/>
    <p:sldId id="366" r:id="rId152"/>
    <p:sldId id="367" r:id="rId153"/>
    <p:sldId id="368" r:id="rId154"/>
    <p:sldId id="369" r:id="rId155"/>
    <p:sldId id="370" r:id="rId156"/>
    <p:sldId id="371" r:id="rId157"/>
    <p:sldId id="372" r:id="rId158"/>
    <p:sldId id="373" r:id="rId159"/>
    <p:sldId id="374" r:id="rId160"/>
    <p:sldId id="375" r:id="rId161"/>
    <p:sldId id="376" r:id="rId162"/>
    <p:sldId id="377" r:id="rId163"/>
    <p:sldId id="378" r:id="rId164"/>
    <p:sldId id="379" r:id="rId165"/>
    <p:sldId id="380" r:id="rId166"/>
    <p:sldId id="381" r:id="rId167"/>
    <p:sldId id="382" r:id="rId168"/>
    <p:sldId id="383" r:id="rId169"/>
    <p:sldId id="384" r:id="rId170"/>
    <p:sldId id="385" r:id="rId171"/>
    <p:sldId id="386" r:id="rId172"/>
    <p:sldId id="387" r:id="rId173"/>
    <p:sldId id="388" r:id="rId174"/>
    <p:sldId id="389" r:id="rId175"/>
    <p:sldId id="390" r:id="rId176"/>
    <p:sldId id="391" r:id="rId177"/>
    <p:sldId id="392" r:id="rId178"/>
    <p:sldId id="396" r:id="rId179"/>
    <p:sldId id="397" r:id="rId180"/>
    <p:sldId id="398" r:id="rId181"/>
    <p:sldId id="399" r:id="rId182"/>
    <p:sldId id="400" r:id="rId183"/>
    <p:sldId id="401" r:id="rId184"/>
    <p:sldId id="402" r:id="rId185"/>
    <p:sldId id="403" r:id="rId186"/>
    <p:sldId id="404" r:id="rId187"/>
    <p:sldId id="405" r:id="rId188"/>
    <p:sldId id="406" r:id="rId189"/>
    <p:sldId id="407" r:id="rId190"/>
    <p:sldId id="408" r:id="rId191"/>
    <p:sldId id="409" r:id="rId192"/>
    <p:sldId id="410" r:id="rId193"/>
    <p:sldId id="412" r:id="rId194"/>
    <p:sldId id="414" r:id="rId195"/>
    <p:sldId id="413" r:id="rId196"/>
    <p:sldId id="415" r:id="rId197"/>
    <p:sldId id="416" r:id="rId198"/>
    <p:sldId id="417" r:id="rId199"/>
    <p:sldId id="522" r:id="rId200"/>
    <p:sldId id="523" r:id="rId201"/>
    <p:sldId id="420" r:id="rId202"/>
    <p:sldId id="524" r:id="rId203"/>
    <p:sldId id="422" r:id="rId204"/>
    <p:sldId id="423" r:id="rId205"/>
    <p:sldId id="424" r:id="rId206"/>
    <p:sldId id="425" r:id="rId207"/>
    <p:sldId id="426" r:id="rId208"/>
    <p:sldId id="427" r:id="rId209"/>
    <p:sldId id="428" r:id="rId210"/>
    <p:sldId id="429" r:id="rId211"/>
    <p:sldId id="430" r:id="rId212"/>
    <p:sldId id="431" r:id="rId213"/>
    <p:sldId id="432" r:id="rId214"/>
    <p:sldId id="525" r:id="rId215"/>
    <p:sldId id="526" r:id="rId216"/>
    <p:sldId id="437" r:id="rId217"/>
    <p:sldId id="435" r:id="rId218"/>
    <p:sldId id="436" r:id="rId219"/>
    <p:sldId id="438" r:id="rId220"/>
    <p:sldId id="439" r:id="rId221"/>
    <p:sldId id="440" r:id="rId222"/>
    <p:sldId id="441" r:id="rId223"/>
    <p:sldId id="527" r:id="rId224"/>
    <p:sldId id="258" r:id="rId225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96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144" userDrawn="1">
          <p15:clr>
            <a:srgbClr val="A4A3A4"/>
          </p15:clr>
        </p15:guide>
        <p15:guide id="4" pos="56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91" autoAdjust="0"/>
    <p:restoredTop sz="95174" autoAdjust="0"/>
  </p:normalViewPr>
  <p:slideViewPr>
    <p:cSldViewPr>
      <p:cViewPr varScale="1">
        <p:scale>
          <a:sx n="125" d="100"/>
          <a:sy n="125" d="100"/>
        </p:scale>
        <p:origin x="1928" y="160"/>
      </p:cViewPr>
      <p:guideLst>
        <p:guide orient="horz" pos="2496"/>
        <p:guide pos="2880"/>
        <p:guide pos="144"/>
        <p:guide pos="5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4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63" Type="http://schemas.openxmlformats.org/officeDocument/2006/relationships/slide" Target="slides/slide60.xml"/><Relationship Id="rId84" Type="http://schemas.openxmlformats.org/officeDocument/2006/relationships/slide" Target="slides/slide81.xml"/><Relationship Id="rId138" Type="http://schemas.openxmlformats.org/officeDocument/2006/relationships/slide" Target="slides/slide135.xml"/><Relationship Id="rId159" Type="http://schemas.openxmlformats.org/officeDocument/2006/relationships/slide" Target="slides/slide156.xml"/><Relationship Id="rId170" Type="http://schemas.openxmlformats.org/officeDocument/2006/relationships/slide" Target="slides/slide167.xml"/><Relationship Id="rId191" Type="http://schemas.openxmlformats.org/officeDocument/2006/relationships/slide" Target="slides/slide188.xml"/><Relationship Id="rId205" Type="http://schemas.openxmlformats.org/officeDocument/2006/relationships/slide" Target="slides/slide202.xml"/><Relationship Id="rId226" Type="http://schemas.openxmlformats.org/officeDocument/2006/relationships/notesMaster" Target="notesMasters/notesMaster1.xml"/><Relationship Id="rId107" Type="http://schemas.openxmlformats.org/officeDocument/2006/relationships/slide" Target="slides/slide104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53" Type="http://schemas.openxmlformats.org/officeDocument/2006/relationships/slide" Target="slides/slide50.xml"/><Relationship Id="rId74" Type="http://schemas.openxmlformats.org/officeDocument/2006/relationships/slide" Target="slides/slide71.xml"/><Relationship Id="rId128" Type="http://schemas.openxmlformats.org/officeDocument/2006/relationships/slide" Target="slides/slide125.xml"/><Relationship Id="rId149" Type="http://schemas.openxmlformats.org/officeDocument/2006/relationships/slide" Target="slides/slide146.xml"/><Relationship Id="rId5" Type="http://schemas.openxmlformats.org/officeDocument/2006/relationships/slide" Target="slides/slide2.xml"/><Relationship Id="rId95" Type="http://schemas.openxmlformats.org/officeDocument/2006/relationships/slide" Target="slides/slide92.xml"/><Relationship Id="rId160" Type="http://schemas.openxmlformats.org/officeDocument/2006/relationships/slide" Target="slides/slide157.xml"/><Relationship Id="rId181" Type="http://schemas.openxmlformats.org/officeDocument/2006/relationships/slide" Target="slides/slide178.xml"/><Relationship Id="rId216" Type="http://schemas.openxmlformats.org/officeDocument/2006/relationships/slide" Target="slides/slide213.xml"/><Relationship Id="rId22" Type="http://schemas.openxmlformats.org/officeDocument/2006/relationships/slide" Target="slides/slide19.xml"/><Relationship Id="rId43" Type="http://schemas.openxmlformats.org/officeDocument/2006/relationships/slide" Target="slides/slide40.xml"/><Relationship Id="rId64" Type="http://schemas.openxmlformats.org/officeDocument/2006/relationships/slide" Target="slides/slide61.xml"/><Relationship Id="rId118" Type="http://schemas.openxmlformats.org/officeDocument/2006/relationships/slide" Target="slides/slide115.xml"/><Relationship Id="rId139" Type="http://schemas.openxmlformats.org/officeDocument/2006/relationships/slide" Target="slides/slide136.xml"/><Relationship Id="rId85" Type="http://schemas.openxmlformats.org/officeDocument/2006/relationships/slide" Target="slides/slide82.xml"/><Relationship Id="rId150" Type="http://schemas.openxmlformats.org/officeDocument/2006/relationships/slide" Target="slides/slide147.xml"/><Relationship Id="rId171" Type="http://schemas.openxmlformats.org/officeDocument/2006/relationships/slide" Target="slides/slide168.xml"/><Relationship Id="rId192" Type="http://schemas.openxmlformats.org/officeDocument/2006/relationships/slide" Target="slides/slide189.xml"/><Relationship Id="rId206" Type="http://schemas.openxmlformats.org/officeDocument/2006/relationships/slide" Target="slides/slide203.xml"/><Relationship Id="rId227" Type="http://schemas.openxmlformats.org/officeDocument/2006/relationships/handoutMaster" Target="handoutMasters/handoutMaster1.xml"/><Relationship Id="rId12" Type="http://schemas.openxmlformats.org/officeDocument/2006/relationships/slide" Target="slides/slide9.xml"/><Relationship Id="rId33" Type="http://schemas.openxmlformats.org/officeDocument/2006/relationships/slide" Target="slides/slide30.xml"/><Relationship Id="rId108" Type="http://schemas.openxmlformats.org/officeDocument/2006/relationships/slide" Target="slides/slide105.xml"/><Relationship Id="rId129" Type="http://schemas.openxmlformats.org/officeDocument/2006/relationships/slide" Target="slides/slide126.xml"/><Relationship Id="rId54" Type="http://schemas.openxmlformats.org/officeDocument/2006/relationships/slide" Target="slides/slide51.xml"/><Relationship Id="rId75" Type="http://schemas.openxmlformats.org/officeDocument/2006/relationships/slide" Target="slides/slide72.xml"/><Relationship Id="rId96" Type="http://schemas.openxmlformats.org/officeDocument/2006/relationships/slide" Target="slides/slide93.xml"/><Relationship Id="rId140" Type="http://schemas.openxmlformats.org/officeDocument/2006/relationships/slide" Target="slides/slide137.xml"/><Relationship Id="rId161" Type="http://schemas.openxmlformats.org/officeDocument/2006/relationships/slide" Target="slides/slide158.xml"/><Relationship Id="rId182" Type="http://schemas.openxmlformats.org/officeDocument/2006/relationships/slide" Target="slides/slide179.xml"/><Relationship Id="rId217" Type="http://schemas.openxmlformats.org/officeDocument/2006/relationships/slide" Target="slides/slide214.xml"/><Relationship Id="rId6" Type="http://schemas.openxmlformats.org/officeDocument/2006/relationships/slide" Target="slides/slide3.xml"/><Relationship Id="rId23" Type="http://schemas.openxmlformats.org/officeDocument/2006/relationships/slide" Target="slides/slide20.xml"/><Relationship Id="rId119" Type="http://schemas.openxmlformats.org/officeDocument/2006/relationships/slide" Target="slides/slide116.xml"/><Relationship Id="rId44" Type="http://schemas.openxmlformats.org/officeDocument/2006/relationships/slide" Target="slides/slide41.xml"/><Relationship Id="rId65" Type="http://schemas.openxmlformats.org/officeDocument/2006/relationships/slide" Target="slides/slide62.xml"/><Relationship Id="rId86" Type="http://schemas.openxmlformats.org/officeDocument/2006/relationships/slide" Target="slides/slide83.xml"/><Relationship Id="rId130" Type="http://schemas.openxmlformats.org/officeDocument/2006/relationships/slide" Target="slides/slide127.xml"/><Relationship Id="rId151" Type="http://schemas.openxmlformats.org/officeDocument/2006/relationships/slide" Target="slides/slide148.xml"/><Relationship Id="rId172" Type="http://schemas.openxmlformats.org/officeDocument/2006/relationships/slide" Target="slides/slide169.xml"/><Relationship Id="rId193" Type="http://schemas.openxmlformats.org/officeDocument/2006/relationships/slide" Target="slides/slide190.xml"/><Relationship Id="rId207" Type="http://schemas.openxmlformats.org/officeDocument/2006/relationships/slide" Target="slides/slide204.xml"/><Relationship Id="rId228" Type="http://schemas.openxmlformats.org/officeDocument/2006/relationships/presProps" Target="presProps.xml"/><Relationship Id="rId13" Type="http://schemas.openxmlformats.org/officeDocument/2006/relationships/slide" Target="slides/slide10.xml"/><Relationship Id="rId109" Type="http://schemas.openxmlformats.org/officeDocument/2006/relationships/slide" Target="slides/slide106.xml"/><Relationship Id="rId34" Type="http://schemas.openxmlformats.org/officeDocument/2006/relationships/slide" Target="slides/slide31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20" Type="http://schemas.openxmlformats.org/officeDocument/2006/relationships/slide" Target="slides/slide117.xml"/><Relationship Id="rId141" Type="http://schemas.openxmlformats.org/officeDocument/2006/relationships/slide" Target="slides/slide138.xml"/><Relationship Id="rId7" Type="http://schemas.openxmlformats.org/officeDocument/2006/relationships/slide" Target="slides/slide4.xml"/><Relationship Id="rId162" Type="http://schemas.openxmlformats.org/officeDocument/2006/relationships/slide" Target="slides/slide159.xml"/><Relationship Id="rId183" Type="http://schemas.openxmlformats.org/officeDocument/2006/relationships/slide" Target="slides/slide180.xml"/><Relationship Id="rId218" Type="http://schemas.openxmlformats.org/officeDocument/2006/relationships/slide" Target="slides/slide215.xml"/><Relationship Id="rId24" Type="http://schemas.openxmlformats.org/officeDocument/2006/relationships/slide" Target="slides/slide21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110" Type="http://schemas.openxmlformats.org/officeDocument/2006/relationships/slide" Target="slides/slide107.xml"/><Relationship Id="rId131" Type="http://schemas.openxmlformats.org/officeDocument/2006/relationships/slide" Target="slides/slide128.xml"/><Relationship Id="rId152" Type="http://schemas.openxmlformats.org/officeDocument/2006/relationships/slide" Target="slides/slide149.xml"/><Relationship Id="rId173" Type="http://schemas.openxmlformats.org/officeDocument/2006/relationships/slide" Target="slides/slide170.xml"/><Relationship Id="rId194" Type="http://schemas.openxmlformats.org/officeDocument/2006/relationships/slide" Target="slides/slide191.xml"/><Relationship Id="rId208" Type="http://schemas.openxmlformats.org/officeDocument/2006/relationships/slide" Target="slides/slide205.xml"/><Relationship Id="rId229" Type="http://schemas.openxmlformats.org/officeDocument/2006/relationships/viewProps" Target="viewProps.xml"/><Relationship Id="rId14" Type="http://schemas.openxmlformats.org/officeDocument/2006/relationships/slide" Target="slides/slide11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8" Type="http://schemas.openxmlformats.org/officeDocument/2006/relationships/slide" Target="slides/slide5.xml"/><Relationship Id="rId98" Type="http://schemas.openxmlformats.org/officeDocument/2006/relationships/slide" Target="slides/slide95.xml"/><Relationship Id="rId121" Type="http://schemas.openxmlformats.org/officeDocument/2006/relationships/slide" Target="slides/slide118.xml"/><Relationship Id="rId142" Type="http://schemas.openxmlformats.org/officeDocument/2006/relationships/slide" Target="slides/slide139.xml"/><Relationship Id="rId163" Type="http://schemas.openxmlformats.org/officeDocument/2006/relationships/slide" Target="slides/slide160.xml"/><Relationship Id="rId184" Type="http://schemas.openxmlformats.org/officeDocument/2006/relationships/slide" Target="slides/slide181.xml"/><Relationship Id="rId219" Type="http://schemas.openxmlformats.org/officeDocument/2006/relationships/slide" Target="slides/slide216.xml"/><Relationship Id="rId230" Type="http://schemas.openxmlformats.org/officeDocument/2006/relationships/theme" Target="theme/theme1.xml"/><Relationship Id="rId25" Type="http://schemas.openxmlformats.org/officeDocument/2006/relationships/slide" Target="slides/slide22.xml"/><Relationship Id="rId46" Type="http://schemas.openxmlformats.org/officeDocument/2006/relationships/slide" Target="slides/slide43.xml"/><Relationship Id="rId67" Type="http://schemas.openxmlformats.org/officeDocument/2006/relationships/slide" Target="slides/slide64.xml"/><Relationship Id="rId116" Type="http://schemas.openxmlformats.org/officeDocument/2006/relationships/slide" Target="slides/slide113.xml"/><Relationship Id="rId137" Type="http://schemas.openxmlformats.org/officeDocument/2006/relationships/slide" Target="slides/slide134.xml"/><Relationship Id="rId158" Type="http://schemas.openxmlformats.org/officeDocument/2006/relationships/slide" Target="slides/slide155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62" Type="http://schemas.openxmlformats.org/officeDocument/2006/relationships/slide" Target="slides/slide59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111" Type="http://schemas.openxmlformats.org/officeDocument/2006/relationships/slide" Target="slides/slide108.xml"/><Relationship Id="rId132" Type="http://schemas.openxmlformats.org/officeDocument/2006/relationships/slide" Target="slides/slide129.xml"/><Relationship Id="rId153" Type="http://schemas.openxmlformats.org/officeDocument/2006/relationships/slide" Target="slides/slide150.xml"/><Relationship Id="rId174" Type="http://schemas.openxmlformats.org/officeDocument/2006/relationships/slide" Target="slides/slide171.xml"/><Relationship Id="rId179" Type="http://schemas.openxmlformats.org/officeDocument/2006/relationships/slide" Target="slides/slide176.xml"/><Relationship Id="rId195" Type="http://schemas.openxmlformats.org/officeDocument/2006/relationships/slide" Target="slides/slide192.xml"/><Relationship Id="rId209" Type="http://schemas.openxmlformats.org/officeDocument/2006/relationships/slide" Target="slides/slide206.xml"/><Relationship Id="rId190" Type="http://schemas.openxmlformats.org/officeDocument/2006/relationships/slide" Target="slides/slide187.xml"/><Relationship Id="rId204" Type="http://schemas.openxmlformats.org/officeDocument/2006/relationships/slide" Target="slides/slide201.xml"/><Relationship Id="rId220" Type="http://schemas.openxmlformats.org/officeDocument/2006/relationships/slide" Target="slides/slide217.xml"/><Relationship Id="rId225" Type="http://schemas.openxmlformats.org/officeDocument/2006/relationships/slide" Target="slides/slide222.xml"/><Relationship Id="rId15" Type="http://schemas.openxmlformats.org/officeDocument/2006/relationships/slide" Target="slides/slide12.xml"/><Relationship Id="rId36" Type="http://schemas.openxmlformats.org/officeDocument/2006/relationships/slide" Target="slides/slide33.xml"/><Relationship Id="rId57" Type="http://schemas.openxmlformats.org/officeDocument/2006/relationships/slide" Target="slides/slide54.xml"/><Relationship Id="rId106" Type="http://schemas.openxmlformats.org/officeDocument/2006/relationships/slide" Target="slides/slide103.xml"/><Relationship Id="rId127" Type="http://schemas.openxmlformats.org/officeDocument/2006/relationships/slide" Target="slides/slide12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52" Type="http://schemas.openxmlformats.org/officeDocument/2006/relationships/slide" Target="slides/slide49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122" Type="http://schemas.openxmlformats.org/officeDocument/2006/relationships/slide" Target="slides/slide119.xml"/><Relationship Id="rId143" Type="http://schemas.openxmlformats.org/officeDocument/2006/relationships/slide" Target="slides/slide140.xml"/><Relationship Id="rId148" Type="http://schemas.openxmlformats.org/officeDocument/2006/relationships/slide" Target="slides/slide145.xml"/><Relationship Id="rId164" Type="http://schemas.openxmlformats.org/officeDocument/2006/relationships/slide" Target="slides/slide161.xml"/><Relationship Id="rId169" Type="http://schemas.openxmlformats.org/officeDocument/2006/relationships/slide" Target="slides/slide166.xml"/><Relationship Id="rId185" Type="http://schemas.openxmlformats.org/officeDocument/2006/relationships/slide" Target="slides/slide182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80" Type="http://schemas.openxmlformats.org/officeDocument/2006/relationships/slide" Target="slides/slide177.xml"/><Relationship Id="rId210" Type="http://schemas.openxmlformats.org/officeDocument/2006/relationships/slide" Target="slides/slide207.xml"/><Relationship Id="rId215" Type="http://schemas.openxmlformats.org/officeDocument/2006/relationships/slide" Target="slides/slide212.xml"/><Relationship Id="rId26" Type="http://schemas.openxmlformats.org/officeDocument/2006/relationships/slide" Target="slides/slide23.xml"/><Relationship Id="rId231" Type="http://schemas.openxmlformats.org/officeDocument/2006/relationships/tableStyles" Target="tableStyles.xml"/><Relationship Id="rId47" Type="http://schemas.openxmlformats.org/officeDocument/2006/relationships/slide" Target="slides/slide44.xml"/><Relationship Id="rId68" Type="http://schemas.openxmlformats.org/officeDocument/2006/relationships/slide" Target="slides/slide65.xml"/><Relationship Id="rId89" Type="http://schemas.openxmlformats.org/officeDocument/2006/relationships/slide" Target="slides/slide86.xml"/><Relationship Id="rId112" Type="http://schemas.openxmlformats.org/officeDocument/2006/relationships/slide" Target="slides/slide109.xml"/><Relationship Id="rId133" Type="http://schemas.openxmlformats.org/officeDocument/2006/relationships/slide" Target="slides/slide130.xml"/><Relationship Id="rId154" Type="http://schemas.openxmlformats.org/officeDocument/2006/relationships/slide" Target="slides/slide151.xml"/><Relationship Id="rId175" Type="http://schemas.openxmlformats.org/officeDocument/2006/relationships/slide" Target="slides/slide172.xml"/><Relationship Id="rId196" Type="http://schemas.openxmlformats.org/officeDocument/2006/relationships/slide" Target="slides/slide193.xml"/><Relationship Id="rId200" Type="http://schemas.openxmlformats.org/officeDocument/2006/relationships/slide" Target="slides/slide197.xml"/><Relationship Id="rId16" Type="http://schemas.openxmlformats.org/officeDocument/2006/relationships/slide" Target="slides/slide13.xml"/><Relationship Id="rId221" Type="http://schemas.openxmlformats.org/officeDocument/2006/relationships/slide" Target="slides/slide218.xml"/><Relationship Id="rId37" Type="http://schemas.openxmlformats.org/officeDocument/2006/relationships/slide" Target="slides/slide34.xml"/><Relationship Id="rId58" Type="http://schemas.openxmlformats.org/officeDocument/2006/relationships/slide" Target="slides/slide55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123" Type="http://schemas.openxmlformats.org/officeDocument/2006/relationships/slide" Target="slides/slide120.xml"/><Relationship Id="rId144" Type="http://schemas.openxmlformats.org/officeDocument/2006/relationships/slide" Target="slides/slide141.xml"/><Relationship Id="rId90" Type="http://schemas.openxmlformats.org/officeDocument/2006/relationships/slide" Target="slides/slide87.xml"/><Relationship Id="rId165" Type="http://schemas.openxmlformats.org/officeDocument/2006/relationships/slide" Target="slides/slide162.xml"/><Relationship Id="rId186" Type="http://schemas.openxmlformats.org/officeDocument/2006/relationships/slide" Target="slides/slide183.xml"/><Relationship Id="rId211" Type="http://schemas.openxmlformats.org/officeDocument/2006/relationships/slide" Target="slides/slide208.xml"/><Relationship Id="rId27" Type="http://schemas.openxmlformats.org/officeDocument/2006/relationships/slide" Target="slides/slide24.xml"/><Relationship Id="rId48" Type="http://schemas.openxmlformats.org/officeDocument/2006/relationships/slide" Target="slides/slide45.xml"/><Relationship Id="rId69" Type="http://schemas.openxmlformats.org/officeDocument/2006/relationships/slide" Target="slides/slide66.xml"/><Relationship Id="rId113" Type="http://schemas.openxmlformats.org/officeDocument/2006/relationships/slide" Target="slides/slide110.xml"/><Relationship Id="rId134" Type="http://schemas.openxmlformats.org/officeDocument/2006/relationships/slide" Target="slides/slide131.xml"/><Relationship Id="rId80" Type="http://schemas.openxmlformats.org/officeDocument/2006/relationships/slide" Target="slides/slide77.xml"/><Relationship Id="rId155" Type="http://schemas.openxmlformats.org/officeDocument/2006/relationships/slide" Target="slides/slide152.xml"/><Relationship Id="rId176" Type="http://schemas.openxmlformats.org/officeDocument/2006/relationships/slide" Target="slides/slide173.xml"/><Relationship Id="rId197" Type="http://schemas.openxmlformats.org/officeDocument/2006/relationships/slide" Target="slides/slide194.xml"/><Relationship Id="rId201" Type="http://schemas.openxmlformats.org/officeDocument/2006/relationships/slide" Target="slides/slide198.xml"/><Relationship Id="rId222" Type="http://schemas.openxmlformats.org/officeDocument/2006/relationships/slide" Target="slides/slide219.xml"/><Relationship Id="rId17" Type="http://schemas.openxmlformats.org/officeDocument/2006/relationships/slide" Target="slides/slide14.xml"/><Relationship Id="rId38" Type="http://schemas.openxmlformats.org/officeDocument/2006/relationships/slide" Target="slides/slide35.xml"/><Relationship Id="rId59" Type="http://schemas.openxmlformats.org/officeDocument/2006/relationships/slide" Target="slides/slide56.xml"/><Relationship Id="rId103" Type="http://schemas.openxmlformats.org/officeDocument/2006/relationships/slide" Target="slides/slide100.xml"/><Relationship Id="rId124" Type="http://schemas.openxmlformats.org/officeDocument/2006/relationships/slide" Target="slides/slide121.xml"/><Relationship Id="rId70" Type="http://schemas.openxmlformats.org/officeDocument/2006/relationships/slide" Target="slides/slide67.xml"/><Relationship Id="rId91" Type="http://schemas.openxmlformats.org/officeDocument/2006/relationships/slide" Target="slides/slide88.xml"/><Relationship Id="rId145" Type="http://schemas.openxmlformats.org/officeDocument/2006/relationships/slide" Target="slides/slide142.xml"/><Relationship Id="rId166" Type="http://schemas.openxmlformats.org/officeDocument/2006/relationships/slide" Target="slides/slide163.xml"/><Relationship Id="rId187" Type="http://schemas.openxmlformats.org/officeDocument/2006/relationships/slide" Target="slides/slide184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09.xml"/><Relationship Id="rId28" Type="http://schemas.openxmlformats.org/officeDocument/2006/relationships/slide" Target="slides/slide25.xml"/><Relationship Id="rId49" Type="http://schemas.openxmlformats.org/officeDocument/2006/relationships/slide" Target="slides/slide46.xml"/><Relationship Id="rId114" Type="http://schemas.openxmlformats.org/officeDocument/2006/relationships/slide" Target="slides/slide111.xml"/><Relationship Id="rId60" Type="http://schemas.openxmlformats.org/officeDocument/2006/relationships/slide" Target="slides/slide57.xml"/><Relationship Id="rId81" Type="http://schemas.openxmlformats.org/officeDocument/2006/relationships/slide" Target="slides/slide78.xml"/><Relationship Id="rId135" Type="http://schemas.openxmlformats.org/officeDocument/2006/relationships/slide" Target="slides/slide132.xml"/><Relationship Id="rId156" Type="http://schemas.openxmlformats.org/officeDocument/2006/relationships/slide" Target="slides/slide153.xml"/><Relationship Id="rId177" Type="http://schemas.openxmlformats.org/officeDocument/2006/relationships/slide" Target="slides/slide174.xml"/><Relationship Id="rId198" Type="http://schemas.openxmlformats.org/officeDocument/2006/relationships/slide" Target="slides/slide195.xml"/><Relationship Id="rId202" Type="http://schemas.openxmlformats.org/officeDocument/2006/relationships/slide" Target="slides/slide199.xml"/><Relationship Id="rId223" Type="http://schemas.openxmlformats.org/officeDocument/2006/relationships/slide" Target="slides/slide22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50" Type="http://schemas.openxmlformats.org/officeDocument/2006/relationships/slide" Target="slides/slide47.xml"/><Relationship Id="rId104" Type="http://schemas.openxmlformats.org/officeDocument/2006/relationships/slide" Target="slides/slide101.xml"/><Relationship Id="rId125" Type="http://schemas.openxmlformats.org/officeDocument/2006/relationships/slide" Target="slides/slide122.xml"/><Relationship Id="rId146" Type="http://schemas.openxmlformats.org/officeDocument/2006/relationships/slide" Target="slides/slide143.xml"/><Relationship Id="rId167" Type="http://schemas.openxmlformats.org/officeDocument/2006/relationships/slide" Target="slides/slide164.xml"/><Relationship Id="rId188" Type="http://schemas.openxmlformats.org/officeDocument/2006/relationships/slide" Target="slides/slide185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13" Type="http://schemas.openxmlformats.org/officeDocument/2006/relationships/slide" Target="slides/slide21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40" Type="http://schemas.openxmlformats.org/officeDocument/2006/relationships/slide" Target="slides/slide37.xml"/><Relationship Id="rId115" Type="http://schemas.openxmlformats.org/officeDocument/2006/relationships/slide" Target="slides/slide112.xml"/><Relationship Id="rId136" Type="http://schemas.openxmlformats.org/officeDocument/2006/relationships/slide" Target="slides/slide133.xml"/><Relationship Id="rId157" Type="http://schemas.openxmlformats.org/officeDocument/2006/relationships/slide" Target="slides/slide154.xml"/><Relationship Id="rId178" Type="http://schemas.openxmlformats.org/officeDocument/2006/relationships/slide" Target="slides/slide175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9" Type="http://schemas.openxmlformats.org/officeDocument/2006/relationships/slide" Target="slides/slide196.xml"/><Relationship Id="rId203" Type="http://schemas.openxmlformats.org/officeDocument/2006/relationships/slide" Target="slides/slide200.xml"/><Relationship Id="rId19" Type="http://schemas.openxmlformats.org/officeDocument/2006/relationships/slide" Target="slides/slide16.xml"/><Relationship Id="rId224" Type="http://schemas.openxmlformats.org/officeDocument/2006/relationships/slide" Target="slides/slide221.xml"/><Relationship Id="rId30" Type="http://schemas.openxmlformats.org/officeDocument/2006/relationships/slide" Target="slides/slide27.xml"/><Relationship Id="rId105" Type="http://schemas.openxmlformats.org/officeDocument/2006/relationships/slide" Target="slides/slide102.xml"/><Relationship Id="rId126" Type="http://schemas.openxmlformats.org/officeDocument/2006/relationships/slide" Target="slides/slide123.xml"/><Relationship Id="rId147" Type="http://schemas.openxmlformats.org/officeDocument/2006/relationships/slide" Target="slides/slide144.xml"/><Relationship Id="rId168" Type="http://schemas.openxmlformats.org/officeDocument/2006/relationships/slide" Target="slides/slide16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189" Type="http://schemas.openxmlformats.org/officeDocument/2006/relationships/slide" Target="slides/slide186.xml"/><Relationship Id="rId3" Type="http://schemas.openxmlformats.org/officeDocument/2006/relationships/slideMaster" Target="slideMasters/slideMaster3.xml"/><Relationship Id="rId214" Type="http://schemas.openxmlformats.org/officeDocument/2006/relationships/slide" Target="slides/slide2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812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Figures</a:t>
            </a:r>
            <a:r>
              <a:rPr lang="en-US" baseline="0" dirty="0"/>
              <a:t> modified from Rick Parent’s 681 slides:</a:t>
            </a:r>
          </a:p>
          <a:p>
            <a:r>
              <a:rPr lang="en-US" dirty="0"/>
              <a:t>http://web.cse.ohio-state.edu/~parent.1/classes/681/WI11/schedule.html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26976-C2E5-4E45-9FD8-1BDDCB75DC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7234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Figures </a:t>
            </a:r>
            <a:r>
              <a:rPr lang="en-US" baseline="0" dirty="0"/>
              <a:t>modified from Rick Parent’s 681 slides:</a:t>
            </a:r>
          </a:p>
          <a:p>
            <a:r>
              <a:rPr lang="en-US" dirty="0"/>
              <a:t>http://web.cse.ohio-state.edu/~parent.1/classes/681/WI11/schedule.html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26976-C2E5-4E45-9FD8-1BDDCB75DC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2662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Figures </a:t>
            </a:r>
            <a:r>
              <a:rPr lang="en-US" baseline="0" dirty="0"/>
              <a:t>modified from Rick Parent’s 681 slides:</a:t>
            </a:r>
          </a:p>
          <a:p>
            <a:r>
              <a:rPr lang="en-US" dirty="0"/>
              <a:t>http://web.cse.ohio-state.edu/~parent.1/classes/681/WI11/schedule.html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26976-C2E5-4E45-9FD8-1BDDCB75DC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514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Figures </a:t>
            </a:r>
            <a:r>
              <a:rPr lang="en-US" baseline="0" dirty="0"/>
              <a:t>modified from Rick Parent’s 681 slides:</a:t>
            </a:r>
          </a:p>
          <a:p>
            <a:r>
              <a:rPr lang="en-US" dirty="0"/>
              <a:t>http://web.cse.ohio-state.edu/~parent.1/classes/681/WI11/schedule.html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26976-C2E5-4E45-9FD8-1BDDCB75DC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5372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 https://pcgamingwiki.com/wiki/Glossary:Field_of_view_(FOV)#/media/File:Fov_diagram.png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26976-C2E5-4E45-9FD8-1BDDCB75DC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2089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0" marR="0" lvl="0" indent="0" algn="r" defTabSz="9302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446B32-7D86-478F-B6F6-45DF1B5DDF4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pPr marL="0" marR="0" lvl="0" indent="0" algn="r" defTabSz="9302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/>
              <a:t>Using higher resolution won’t solve problem.</a:t>
            </a:r>
          </a:p>
          <a:p>
            <a:pPr eaLnBrk="1" hangingPunct="1">
              <a:buFontTx/>
              <a:buChar char="•"/>
            </a:pPr>
            <a:r>
              <a:rPr lang="en-US"/>
              <a:t>No matter how small pixels are, objects can be smaller.</a:t>
            </a:r>
          </a:p>
        </p:txBody>
      </p:sp>
    </p:spTree>
    <p:extLst>
      <p:ext uri="{BB962C8B-B14F-4D97-AF65-F5344CB8AC3E}">
        <p14:creationId xmlns:p14="http://schemas.microsoft.com/office/powerpoint/2010/main" val="1366971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0" marR="0" lvl="0" indent="0" algn="r" defTabSz="9302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E735C1-DD73-4523-A5A2-238A788C53B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pPr marL="0" marR="0" lvl="0" indent="0" algn="r" defTabSz="9302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/>
              <a:t>No anti-aliasing.</a:t>
            </a:r>
          </a:p>
        </p:txBody>
      </p:sp>
    </p:spTree>
    <p:extLst>
      <p:ext uri="{BB962C8B-B14F-4D97-AF65-F5344CB8AC3E}">
        <p14:creationId xmlns:p14="http://schemas.microsoft.com/office/powerpoint/2010/main" val="4251782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708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29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524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566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047A5B8-FC60-5547-B3A6-EFEB21258B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500BC7-1A2E-BF44-BA1B-D85317DC3A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0060" y="2244151"/>
            <a:ext cx="5897880" cy="1173163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150" b="1" cap="all" baseline="0">
                <a:solidFill>
                  <a:schemeClr val="bg1"/>
                </a:solidFill>
              </a:defRPr>
            </a:lvl1pPr>
            <a:lvl2pPr marL="260747" indent="0">
              <a:buNone/>
              <a:defRPr/>
            </a:lvl2pPr>
            <a:lvl3pPr marL="522685" indent="0">
              <a:buNone/>
              <a:defRPr/>
            </a:lvl3pPr>
            <a:lvl4pPr marL="726281" indent="0">
              <a:buNone/>
              <a:defRPr/>
            </a:lvl4pPr>
            <a:lvl5pPr marL="988219" indent="0">
              <a:buNone/>
              <a:defRPr/>
            </a:lvl5pPr>
          </a:lstStyle>
          <a:p>
            <a:pPr lvl="0"/>
            <a:r>
              <a:rPr lang="en-US" dirty="0"/>
              <a:t>DIVIDER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F84B214-955B-2047-B87E-A9655103313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060" y="3523907"/>
            <a:ext cx="5897880" cy="1055688"/>
          </a:xfrm>
        </p:spPr>
        <p:txBody>
          <a:bodyPr lIns="0" tIns="0" rIns="0" bIns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100">
                <a:solidFill>
                  <a:schemeClr val="accent6"/>
                </a:solidFill>
              </a:defRPr>
            </a:lvl1pPr>
            <a:lvl2pPr marL="260747" indent="0">
              <a:buNone/>
              <a:defRPr/>
            </a:lvl2pPr>
            <a:lvl3pPr marL="522685" indent="0">
              <a:buNone/>
              <a:defRPr/>
            </a:lvl3pPr>
            <a:lvl4pPr marL="726281" indent="0">
              <a:buNone/>
              <a:defRPr/>
            </a:lvl4pPr>
            <a:lvl5pPr marL="988219" indent="0">
              <a:buNone/>
              <a:defRPr/>
            </a:lvl5pPr>
          </a:lstStyle>
          <a:p>
            <a:pPr lvl="0"/>
            <a:r>
              <a:rPr lang="en-US" dirty="0"/>
              <a:t>Divider Subtitle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7663CD-9680-0747-BDDA-50BEB52C4B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792" y="1219199"/>
            <a:ext cx="17145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26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047A5B8-FC60-5547-B3A6-EFEB21258B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500BC7-1A2E-BF44-BA1B-D85317DC3A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56712" y="3416246"/>
            <a:ext cx="3768781" cy="1173163"/>
          </a:xfrm>
        </p:spPr>
        <p:txBody>
          <a:bodyPr lIns="0" tIns="0" rIns="0" bIns="0" anchor="b" anchorCtr="0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3150" b="1" cap="all" baseline="0">
                <a:solidFill>
                  <a:schemeClr val="bg1"/>
                </a:solidFill>
              </a:defRPr>
            </a:lvl1pPr>
            <a:lvl2pPr marL="260747" indent="0">
              <a:buNone/>
              <a:defRPr/>
            </a:lvl2pPr>
            <a:lvl3pPr marL="522685" indent="0">
              <a:buNone/>
              <a:defRPr/>
            </a:lvl3pPr>
            <a:lvl4pPr marL="726281" indent="0">
              <a:buNone/>
              <a:defRPr/>
            </a:lvl4pPr>
            <a:lvl5pPr marL="988219" indent="0">
              <a:buNone/>
              <a:defRPr/>
            </a:lvl5pPr>
          </a:lstStyle>
          <a:p>
            <a:pPr lvl="0"/>
            <a:r>
              <a:rPr lang="en-US" dirty="0"/>
              <a:t>DIVIDER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F84B214-955B-2047-B87E-A9655103313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56560" y="4696002"/>
            <a:ext cx="3769519" cy="1055688"/>
          </a:xfrm>
        </p:spPr>
        <p:txBody>
          <a:bodyPr lIns="0" tIns="0" rIns="0" bIns="0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2100">
                <a:solidFill>
                  <a:schemeClr val="accent6"/>
                </a:solidFill>
              </a:defRPr>
            </a:lvl1pPr>
            <a:lvl2pPr marL="260747" indent="0">
              <a:buNone/>
              <a:defRPr/>
            </a:lvl2pPr>
            <a:lvl3pPr marL="522685" indent="0">
              <a:buNone/>
              <a:defRPr/>
            </a:lvl3pPr>
            <a:lvl4pPr marL="726281" indent="0">
              <a:buNone/>
              <a:defRPr/>
            </a:lvl4pPr>
            <a:lvl5pPr marL="988219" indent="0">
              <a:buNone/>
              <a:defRPr/>
            </a:lvl5pPr>
          </a:lstStyle>
          <a:p>
            <a:pPr lvl="0"/>
            <a:r>
              <a:rPr lang="en-US" dirty="0"/>
              <a:t>Divider Subtitle</a:t>
            </a:r>
          </a:p>
        </p:txBody>
      </p:sp>
    </p:spTree>
    <p:extLst>
      <p:ext uri="{BB962C8B-B14F-4D97-AF65-F5344CB8AC3E}">
        <p14:creationId xmlns:p14="http://schemas.microsoft.com/office/powerpoint/2010/main" val="2509306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5124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994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190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806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304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2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028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989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58719" y="191825"/>
            <a:ext cx="4622882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4822 – Engineering Computation IV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4822: Lecture 35,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717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580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rtintro.realtimerendering.com/" TargetMode="External"/><Relationship Id="rId13" Type="http://schemas.openxmlformats.org/officeDocument/2006/relationships/image" Target="../media/image7.jpeg"/><Relationship Id="rId3" Type="http://schemas.openxmlformats.org/officeDocument/2006/relationships/hyperlink" Target="https://raytracing.github.io/books/RayTracingInOneWeekend.html" TargetMode="External"/><Relationship Id="rId7" Type="http://schemas.openxmlformats.org/officeDocument/2006/relationships/hyperlink" Target="https://www.youtube.com/watch?v=GqK64s1WzwU" TargetMode="External"/><Relationship Id="rId12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8Eeq9Z027yk" TargetMode="External"/><Relationship Id="rId11" Type="http://schemas.openxmlformats.org/officeDocument/2006/relationships/image" Target="../media/image5.jpeg"/><Relationship Id="rId5" Type="http://schemas.openxmlformats.org/officeDocument/2006/relationships/hyperlink" Target="https://www.youtube.com/watch?v=WqzZ_YDQnw8" TargetMode="External"/><Relationship Id="rId10" Type="http://schemas.openxmlformats.org/officeDocument/2006/relationships/hyperlink" Target="https://tschmidt23.github.io/cse599i/CSE%20599%20I%20Accelerated%20Computing%20-%20Programming%20GPUs%20Lecture%2015.pdf" TargetMode="External"/><Relationship Id="rId4" Type="http://schemas.openxmlformats.org/officeDocument/2006/relationships/hyperlink" Target="http://www.cs.ucy.ac.cy/courses/EPL426/courses/eBooks/ComputerGraphicsPrinciplesPractice.pdf" TargetMode="External"/><Relationship Id="rId9" Type="http://schemas.openxmlformats.org/officeDocument/2006/relationships/hyperlink" Target="https://www.slideserve.com/eyal/gpu-ray-tracin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unity3d.com/learn/tutorials/topics/physics/raycasting" TargetMode="External"/><Relationship Id="rId2" Type="http://schemas.openxmlformats.org/officeDocument/2006/relationships/hyperlink" Target="https://docs.unity3d.com/ScriptReference/Physics.Raycast.html" TargetMode="External"/><Relationship Id="rId1" Type="http://schemas.openxmlformats.org/officeDocument/2006/relationships/slideLayout" Target="../slideLayouts/slideLayout4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3.xml.rels><?xml version="1.0" encoding="UTF-8" standalone="yes"?>
<Relationships xmlns="http://schemas.openxmlformats.org/package/2006/relationships"><Relationship Id="rId8" Type="http://schemas.openxmlformats.org/officeDocument/2006/relationships/hyperlink" Target="https://microsoft.github.io/DirectX-Specs/d3d/Raytracing.html" TargetMode="External"/><Relationship Id="rId3" Type="http://schemas.openxmlformats.org/officeDocument/2006/relationships/hyperlink" Target="https://github.com/NVIDIAGameWorks/Falcor" TargetMode="External"/><Relationship Id="rId7" Type="http://schemas.openxmlformats.org/officeDocument/2006/relationships/hyperlink" Target="https://github.com/microsoft/DirectX-Graphics-Samples/tree/master/Samples/Desktop/D3D12Raytracing" TargetMode="External"/><Relationship Id="rId2" Type="http://schemas.openxmlformats.org/officeDocument/2006/relationships/hyperlink" Target="http://intro-to-dxr.cwyman.org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developer.nvidia.com/rtx/raytracing/dxr/DX12-Raytracing-tutorial-Part-1" TargetMode="External"/><Relationship Id="rId5" Type="http://schemas.openxmlformats.org/officeDocument/2006/relationships/hyperlink" Target="https://link.springer.com/chapter/10.1007/978-1-4842-4427-2_3" TargetMode="External"/><Relationship Id="rId4" Type="http://schemas.openxmlformats.org/officeDocument/2006/relationships/hyperlink" Target="https://github.com/acmarrs/IntroToDXR" TargetMode="Externa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hyperlink" Target="http://intro-to-dxr.cwyman.org/" TargetMode="External"/><Relationship Id="rId1" Type="http://schemas.openxmlformats.org/officeDocument/2006/relationships/slideLayout" Target="../slideLayouts/slideLayout4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6.png"/><Relationship Id="rId5" Type="http://schemas.openxmlformats.org/officeDocument/2006/relationships/image" Target="../media/image55.svg"/><Relationship Id="rId4" Type="http://schemas.openxmlformats.org/officeDocument/2006/relationships/image" Target="../media/image54.png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5.svg"/><Relationship Id="rId4" Type="http://schemas.openxmlformats.org/officeDocument/2006/relationships/image" Target="../media/image54.png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5.svg"/><Relationship Id="rId4" Type="http://schemas.openxmlformats.org/officeDocument/2006/relationships/image" Target="../media/image54.png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5.svg"/><Relationship Id="rId4" Type="http://schemas.openxmlformats.org/officeDocument/2006/relationships/image" Target="../media/image54.png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5.svg"/><Relationship Id="rId4" Type="http://schemas.openxmlformats.org/officeDocument/2006/relationships/image" Target="../media/image54.png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2.xml.rels><?xml version="1.0" encoding="UTF-8" standalone="yes"?>
<Relationships xmlns="http://schemas.openxmlformats.org/package/2006/relationships"><Relationship Id="rId2" Type="http://schemas.openxmlformats.org/officeDocument/2006/relationships/hyperlink" Target="http://intro-to-dxr.cwyman.org/" TargetMode="External"/><Relationship Id="rId1" Type="http://schemas.openxmlformats.org/officeDocument/2006/relationships/slideLayout" Target="../slideLayouts/slideLayout4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2.xml.rels><?xml version="1.0" encoding="UTF-8" standalone="yes"?>
<Relationships xmlns="http://schemas.openxmlformats.org/package/2006/relationships"><Relationship Id="rId3" Type="http://schemas.openxmlformats.org/officeDocument/2006/relationships/hyperlink" Target="http://intro-to-dxr.cwyman.org/" TargetMode="External"/><Relationship Id="rId2" Type="http://schemas.openxmlformats.org/officeDocument/2006/relationships/hyperlink" Target="mailto:cwyman@nvidia.com" TargetMode="Externa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w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2.wmf"/><Relationship Id="rId4" Type="http://schemas.openxmlformats.org/officeDocument/2006/relationships/oleObject" Target="../embeddings/oleObject4.bin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jpe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9">
            <a:extLst>
              <a:ext uri="{FF2B5EF4-FFF2-40B4-BE49-F238E27FC236}">
                <a16:creationId xmlns:a16="http://schemas.microsoft.com/office/drawing/2014/main" id="{AA42D0AD-B820-DB45-AFB4-1313D13CB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Lecture 35: 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Applications – Ray Tracing in Computer Graphics</a:t>
            </a: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63712A37-4E08-2A43-B87B-127031561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31" y="1211202"/>
            <a:ext cx="6019800" cy="5257799"/>
          </a:xfrm>
          <a:prstGeom prst="rect">
            <a:avLst/>
          </a:prstGeom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Books: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3"/>
              </a:rPr>
              <a:t>Ray Tracing in One Weekend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4"/>
              </a:rPr>
              <a:t>Computer Graphics: Principles and Practice</a:t>
            </a:r>
            <a:endParaRPr lang="en-US" sz="1800" b="1" dirty="0">
              <a:solidFill>
                <a:schemeClr val="tx2"/>
              </a:solidFill>
            </a:endParaRPr>
          </a:p>
          <a:p>
            <a:pPr marL="176213" indent="-176213" fontAlgn="auto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Lectures: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5"/>
              </a:rPr>
              <a:t>Ray Tracing in C++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6"/>
              </a:rPr>
              <a:t>GPU Ray Tracing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7"/>
              </a:rPr>
              <a:t>Shading and Materials</a:t>
            </a:r>
            <a:endParaRPr lang="en-US" sz="1800" b="1" dirty="0">
              <a:solidFill>
                <a:schemeClr val="tx2"/>
              </a:solidFill>
            </a:endParaRPr>
          </a:p>
          <a:p>
            <a:pPr marL="176213" marR="0" lvl="0" indent="-176213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Topics: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8"/>
              </a:rPr>
              <a:t>Introduction to Real-Time Ray Tracing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9"/>
              </a:rPr>
              <a:t>GPU Ray Tracing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10"/>
              </a:rPr>
              <a:t>Dynamic Parallelism and Recursion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3" name="Picture 14">
            <a:extLst>
              <a:ext uri="{FF2B5EF4-FFF2-40B4-BE49-F238E27FC236}">
                <a16:creationId xmlns:a16="http://schemas.microsoft.com/office/drawing/2014/main" id="{E34C9A22-49AF-ED72-1472-27B106760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06626" y="1100719"/>
            <a:ext cx="2839524" cy="2023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>
            <a:extLst>
              <a:ext uri="{FF2B5EF4-FFF2-40B4-BE49-F238E27FC236}">
                <a16:creationId xmlns:a16="http://schemas.microsoft.com/office/drawing/2014/main" id="{EDCE2902-9FE5-14C6-FB3F-581064212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399" y="3124200"/>
            <a:ext cx="3640751" cy="1543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12E7BDCD-D10E-4C55-8878-79957692F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1" y="4667382"/>
            <a:ext cx="3869349" cy="1230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384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Defining the image frame</a:t>
            </a:r>
          </a:p>
        </p:txBody>
      </p:sp>
      <p:sp>
        <p:nvSpPr>
          <p:cNvPr id="4" name="Freeform 18"/>
          <p:cNvSpPr>
            <a:spLocks/>
          </p:cNvSpPr>
          <p:nvPr/>
        </p:nvSpPr>
        <p:spPr bwMode="auto">
          <a:xfrm>
            <a:off x="2438400" y="2132012"/>
            <a:ext cx="1722437" cy="3081338"/>
          </a:xfrm>
          <a:custGeom>
            <a:avLst/>
            <a:gdLst>
              <a:gd name="T0" fmla="*/ 2147483646 w 2370"/>
              <a:gd name="T1" fmla="*/ 0 h 2917"/>
              <a:gd name="T2" fmla="*/ 2147483646 w 2370"/>
              <a:gd name="T3" fmla="*/ 2147483646 h 2917"/>
              <a:gd name="T4" fmla="*/ 2147483646 w 2370"/>
              <a:gd name="T5" fmla="*/ 2147483646 h 2917"/>
              <a:gd name="T6" fmla="*/ 0 w 2370"/>
              <a:gd name="T7" fmla="*/ 2147483646 h 2917"/>
              <a:gd name="T8" fmla="*/ 2147483646 w 2370"/>
              <a:gd name="T9" fmla="*/ 0 h 29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70"/>
              <a:gd name="T16" fmla="*/ 0 h 2917"/>
              <a:gd name="T17" fmla="*/ 2370 w 2370"/>
              <a:gd name="T18" fmla="*/ 2917 h 29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70" h="2917">
                <a:moveTo>
                  <a:pt x="946" y="0"/>
                </a:moveTo>
                <a:lnTo>
                  <a:pt x="2370" y="878"/>
                </a:lnTo>
                <a:lnTo>
                  <a:pt x="956" y="2917"/>
                </a:lnTo>
                <a:lnTo>
                  <a:pt x="0" y="1454"/>
                </a:lnTo>
                <a:lnTo>
                  <a:pt x="946" y="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" name="Straight Connector 7"/>
          <p:cNvCxnSpPr>
            <a:cxnSpLocks noChangeShapeType="1"/>
          </p:cNvCxnSpPr>
          <p:nvPr/>
        </p:nvCxnSpPr>
        <p:spPr bwMode="auto">
          <a:xfrm>
            <a:off x="3017837" y="2376487"/>
            <a:ext cx="987425" cy="973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Connector 14"/>
          <p:cNvCxnSpPr>
            <a:cxnSpLocks noChangeShapeType="1"/>
          </p:cNvCxnSpPr>
          <p:nvPr/>
        </p:nvCxnSpPr>
        <p:spPr bwMode="auto">
          <a:xfrm>
            <a:off x="2649537" y="3152775"/>
            <a:ext cx="862014" cy="1212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Connector 16"/>
          <p:cNvCxnSpPr>
            <a:cxnSpLocks noChangeShapeType="1"/>
          </p:cNvCxnSpPr>
          <p:nvPr/>
        </p:nvCxnSpPr>
        <p:spPr bwMode="auto">
          <a:xfrm>
            <a:off x="2903537" y="2644775"/>
            <a:ext cx="974725" cy="987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18"/>
          <p:cNvCxnSpPr>
            <a:cxnSpLocks noChangeShapeType="1"/>
          </p:cNvCxnSpPr>
          <p:nvPr/>
        </p:nvCxnSpPr>
        <p:spPr bwMode="auto">
          <a:xfrm>
            <a:off x="2536825" y="3435350"/>
            <a:ext cx="790575" cy="1354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Connector 24"/>
          <p:cNvCxnSpPr>
            <a:cxnSpLocks noChangeShapeType="1"/>
          </p:cNvCxnSpPr>
          <p:nvPr/>
        </p:nvCxnSpPr>
        <p:spPr bwMode="auto">
          <a:xfrm flipH="1">
            <a:off x="2579687" y="2292350"/>
            <a:ext cx="719138" cy="1665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26"/>
          <p:cNvCxnSpPr>
            <a:cxnSpLocks noChangeShapeType="1"/>
          </p:cNvCxnSpPr>
          <p:nvPr/>
        </p:nvCxnSpPr>
        <p:spPr bwMode="auto">
          <a:xfrm flipH="1">
            <a:off x="2720975" y="2419350"/>
            <a:ext cx="776288" cy="1876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28"/>
          <p:cNvCxnSpPr>
            <a:cxnSpLocks noChangeShapeType="1"/>
          </p:cNvCxnSpPr>
          <p:nvPr/>
        </p:nvCxnSpPr>
        <p:spPr bwMode="auto">
          <a:xfrm flipH="1">
            <a:off x="2876551" y="2630487"/>
            <a:ext cx="846137" cy="2046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30"/>
          <p:cNvCxnSpPr>
            <a:cxnSpLocks noChangeShapeType="1"/>
          </p:cNvCxnSpPr>
          <p:nvPr/>
        </p:nvCxnSpPr>
        <p:spPr bwMode="auto">
          <a:xfrm flipH="1">
            <a:off x="3003550" y="2827337"/>
            <a:ext cx="944562" cy="211772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Box 20"/>
          <p:cNvSpPr txBox="1"/>
          <p:nvPr/>
        </p:nvSpPr>
        <p:spPr>
          <a:xfrm>
            <a:off x="3722688" y="1965087"/>
            <a:ext cx="3349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Width ; number of columns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22701" y="4063999"/>
            <a:ext cx="3035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Height ; number of rows</a:t>
            </a:r>
          </a:p>
        </p:txBody>
      </p:sp>
    </p:spTree>
    <p:extLst>
      <p:ext uri="{BB962C8B-B14F-4D97-AF65-F5344CB8AC3E}">
        <p14:creationId xmlns:p14="http://schemas.microsoft.com/office/powerpoint/2010/main" val="64878298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3B1F8-E372-124B-AD8F-904C3D62F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Key Principal To Optimization: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5DE3D-13D5-934A-8F73-BA8D8C93D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1892185"/>
            <a:ext cx="8048479" cy="391806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Make the </a:t>
            </a:r>
            <a:r>
              <a:rPr lang="en-US" b="1" i="1" dirty="0"/>
              <a:t>common</a:t>
            </a:r>
            <a:r>
              <a:rPr lang="en-US" dirty="0"/>
              <a:t> case fast</a:t>
            </a:r>
          </a:p>
          <a:p>
            <a:endParaRPr lang="en-US" dirty="0"/>
          </a:p>
          <a:p>
            <a:r>
              <a:rPr lang="en-US" dirty="0"/>
              <a:t>Common case in ray tracing?</a:t>
            </a:r>
          </a:p>
          <a:p>
            <a:pPr lvl="1"/>
            <a:r>
              <a:rPr lang="en-US" dirty="0"/>
              <a:t>Ray does not intersect a triangle</a:t>
            </a:r>
          </a:p>
          <a:p>
            <a:pPr lvl="1"/>
            <a:r>
              <a:rPr lang="en-US" dirty="0"/>
              <a:t>For any mesh, ray typically misses mesh</a:t>
            </a:r>
          </a:p>
          <a:p>
            <a:pPr lvl="1"/>
            <a:endParaRPr lang="en-US" dirty="0"/>
          </a:p>
          <a:p>
            <a:r>
              <a:rPr lang="en-US" dirty="0"/>
              <a:t>Perhaps:</a:t>
            </a:r>
          </a:p>
          <a:p>
            <a:pPr lvl="1"/>
            <a:r>
              <a:rPr lang="en-US" dirty="0"/>
              <a:t>First intersect a mesh bounding box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85B9E8-8FBC-2344-91BC-5B843D87A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99</a:t>
            </a:fld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5B77174-A82C-4D3B-9329-32EFBF821491}"/>
              </a:ext>
            </a:extLst>
          </p:cNvPr>
          <p:cNvCxnSpPr/>
          <p:nvPr/>
        </p:nvCxnSpPr>
        <p:spPr>
          <a:xfrm flipV="1">
            <a:off x="5650524" y="2897066"/>
            <a:ext cx="2467708" cy="1324708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8080F0BC-A28D-47B4-B9AD-3667847C0B2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7529" y="3660989"/>
            <a:ext cx="1135856" cy="1121569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0781330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3B1F8-E372-124B-AD8F-904C3D62F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Key Principal To Optimization: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5DE3D-13D5-934A-8F73-BA8D8C93D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1892185"/>
            <a:ext cx="8048479" cy="391806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Make the </a:t>
            </a:r>
            <a:r>
              <a:rPr lang="en-US" b="1" i="1" dirty="0"/>
              <a:t>common</a:t>
            </a:r>
            <a:r>
              <a:rPr lang="en-US" dirty="0"/>
              <a:t> case fast</a:t>
            </a:r>
          </a:p>
          <a:p>
            <a:endParaRPr lang="en-US" dirty="0"/>
          </a:p>
          <a:p>
            <a:r>
              <a:rPr lang="en-US" dirty="0"/>
              <a:t>Common case in ray tracing?</a:t>
            </a:r>
          </a:p>
          <a:p>
            <a:pPr lvl="1"/>
            <a:r>
              <a:rPr lang="en-US" dirty="0"/>
              <a:t>Ray does not intersect a triangle</a:t>
            </a:r>
          </a:p>
          <a:p>
            <a:pPr lvl="1"/>
            <a:r>
              <a:rPr lang="en-US" dirty="0"/>
              <a:t>For any mesh, ray typically misses mesh</a:t>
            </a:r>
          </a:p>
          <a:p>
            <a:pPr lvl="1"/>
            <a:endParaRPr lang="en-US" dirty="0"/>
          </a:p>
          <a:p>
            <a:r>
              <a:rPr lang="en-US" dirty="0"/>
              <a:t>Perhaps:</a:t>
            </a:r>
          </a:p>
          <a:p>
            <a:pPr lvl="1"/>
            <a:r>
              <a:rPr lang="en-US" dirty="0"/>
              <a:t>First intersect a mesh bounding box</a:t>
            </a:r>
          </a:p>
          <a:p>
            <a:pPr lvl="1"/>
            <a:r>
              <a:rPr lang="en-US" dirty="0"/>
              <a:t>Most rays avoid testing thousands of triangles </a:t>
            </a:r>
          </a:p>
          <a:p>
            <a:pPr lvl="1"/>
            <a:r>
              <a:rPr lang="en-US" dirty="0"/>
              <a:t>But, extra box test when hit bunny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85B9E8-8FBC-2344-91BC-5B843D87A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100</a:t>
            </a:fld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5B77174-A82C-4D3B-9329-32EFBF821491}"/>
              </a:ext>
            </a:extLst>
          </p:cNvPr>
          <p:cNvCxnSpPr/>
          <p:nvPr/>
        </p:nvCxnSpPr>
        <p:spPr>
          <a:xfrm flipV="1">
            <a:off x="5650524" y="2897066"/>
            <a:ext cx="2467708" cy="1324708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8080F0BC-A28D-47B4-B9AD-3667847C0B2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7529" y="3660989"/>
            <a:ext cx="1135856" cy="1121569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2817044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3B1F8-E372-124B-AD8F-904C3D62F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Key Principal To Optimization: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85B9E8-8FBC-2344-91BC-5B843D87A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101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BDEB51-31F4-4EC0-906F-F83C1C358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1892185"/>
            <a:ext cx="8185116" cy="1004881"/>
          </a:xfrm>
        </p:spPr>
        <p:txBody>
          <a:bodyPr/>
          <a:lstStyle/>
          <a:p>
            <a:r>
              <a:rPr lang="en-US" dirty="0"/>
              <a:t>What if you have thousands of bunnies?</a:t>
            </a:r>
          </a:p>
        </p:txBody>
      </p:sp>
    </p:spTree>
    <p:extLst>
      <p:ext uri="{BB962C8B-B14F-4D97-AF65-F5344CB8AC3E}">
        <p14:creationId xmlns:p14="http://schemas.microsoft.com/office/powerpoint/2010/main" val="65175656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3B1F8-E372-124B-AD8F-904C3D62F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Key Principal To Optimization: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85B9E8-8FBC-2344-91BC-5B843D87A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102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80F0BC-A28D-47B4-B9AD-3667847C0B2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914" y="4841342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BDEB51-31F4-4EC0-906F-F83C1C358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1892185"/>
            <a:ext cx="8185116" cy="1004881"/>
          </a:xfrm>
        </p:spPr>
        <p:txBody>
          <a:bodyPr/>
          <a:lstStyle/>
          <a:p>
            <a:r>
              <a:rPr lang="en-US" dirty="0"/>
              <a:t>What if you have thousands of bunnies?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4DF134-E9AB-4A4E-82DE-AF018F1605A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7152" y="4965815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996A349-B3C3-4E75-82A6-FAAE146CA1C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7568" y="4696456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03DB08-6956-429C-B212-6245B90CEF9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2460" y="4965815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B53FBE6-F8AC-4AE7-A5A6-3E2D591705D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1215" y="4812521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2569F4-A193-450F-8455-51BACCC7B72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5081" y="4838762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3B4624A-70E8-4AC3-A5FF-C889109D44F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9996" y="4300332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7AA6B07-18D6-4020-B466-0DB2502B5BE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1983" y="4313603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C0583D0-3BC0-4298-A908-2BA0ED1306D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1268" y="4634219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4A257B-B956-497A-8C79-0BA2313FE5D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5654" y="4364860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A67C16E-87A3-4070-B46C-783A490F5A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1506" y="4173868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E9CD1C8-3268-4CC8-BF5E-10E579B9F19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1508" y="5019644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66AAF2F-315E-4B3C-BC47-EF32E677F71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5992" y="4296505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2D4E7FC-AAF8-4D21-88AD-22357453473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8900" y="3897923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E9F330E-6600-416C-AD1F-49D11A5CE41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2753" y="4006202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A3417FF-1D6C-4FDE-BC95-9C2CE91EB8C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1137" y="3817202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09CC333-4D5D-4F68-B279-54E8B369357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4604" y="3797085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CAB9602-7B1B-4551-A292-F339152CCEC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2840" y="5094571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ACED4D3-020B-4D8D-8D35-1194AAA9D42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6929" y="5297411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CBF179E-E3F3-43C6-B114-15D7E19649A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0787" y="3843993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9570B02-C503-4148-908C-01F634AFB39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6020" y="3959831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F934649-C4C7-4B27-9C0B-31C5F278B17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3772" y="5313026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DF9701E-78D1-4E2C-AC15-80FF1EB84FB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5683" y="4501150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F599B00-205E-4D5D-8062-967E515F0D4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4127" y="5057108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4C2A1C8-F18B-41B7-9E47-E63CBA9C6B2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0976" y="5141938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B5F606B-2D24-4FA2-A386-5233C42BD6D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6252" y="4129319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A695939-0135-4B3C-A2D9-07F700CEE17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2513" y="4727849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533F668-9880-43FE-9DD0-289B9A4D226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5811" y="3759622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B1A15DC-6BAB-489C-ACB0-7690CF8E2EC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5943" y="4210313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6833652-9FDF-4CF3-9425-529934370F4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6016" y="4696456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6C300C7-F306-47D5-A7BB-20C97310ED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6670" y="5119256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CE9D412-2948-43DF-BBA4-DAE90BDB0AF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1119" y="5451175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071FB3D-D74C-408B-BC81-2E190C98CE2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1073" y="3777845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A60D188-E393-40B3-A4DC-8A0694AA10E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1629" y="4665869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0EDFDC3E-EFCA-4B2D-9A1C-D0B8E4347E3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7145" y="4374564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3456B0E0-4519-40DA-8F02-1BE9C925D26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094" y="5244052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87B8166-148E-4E6D-9062-857DF4ADCF9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6429" y="5482576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B329B351-6DC2-4841-9D5F-B377BDF47C0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3375" y="5205416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833A8843-D58B-4DFE-93A2-7251BF1FBDF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6588" y="4940409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D5AAD3D-7EF3-4FAA-B7A2-7C0C703302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8274" y="4058505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78626BB5-44E6-4B5D-A2BE-073103D75C2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4835" y="4551569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A9755E3F-7F06-41AD-BF40-5D2C225ACB4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8406" y="3589962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576F3F9D-F448-4731-B8D8-7AF6CB6D02B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4571" y="5349061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2A1A519-B5A7-4FE6-9EF1-5481FA1C3B2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1072" y="5436755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F88C91D4-1B3D-41D4-AF35-0DA8EB815AB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534" y="3518092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17601214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3B1F8-E372-124B-AD8F-904C3D62F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Key Principal To Optimization: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85B9E8-8FBC-2344-91BC-5B843D87A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103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80F0BC-A28D-47B4-B9AD-3667847C0B2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914" y="4841342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BDEB51-31F4-4EC0-906F-F83C1C358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1892185"/>
            <a:ext cx="8185116" cy="100488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What if you have thousands of bunnies?</a:t>
            </a:r>
          </a:p>
          <a:p>
            <a:pPr lvl="1"/>
            <a:r>
              <a:rPr lang="en-US" dirty="0"/>
              <a:t>Common case:  Ray misses most bunnies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4DF134-E9AB-4A4E-82DE-AF018F1605A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7152" y="4965815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996A349-B3C3-4E75-82A6-FAAE146CA1C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7568" y="4696456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03DB08-6956-429C-B212-6245B90CEF9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2460" y="4965815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B53FBE6-F8AC-4AE7-A5A6-3E2D591705D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1215" y="4812521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2569F4-A193-450F-8455-51BACCC7B72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5081" y="4838762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3B4624A-70E8-4AC3-A5FF-C889109D44F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9996" y="4300332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7AA6B07-18D6-4020-B466-0DB2502B5BE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1983" y="4313603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C0583D0-3BC0-4298-A908-2BA0ED1306D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1268" y="4634219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4A257B-B956-497A-8C79-0BA2313FE5D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5654" y="4364860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A67C16E-87A3-4070-B46C-783A490F5A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1506" y="4173868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E9CD1C8-3268-4CC8-BF5E-10E579B9F19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1508" y="5019644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66AAF2F-315E-4B3C-BC47-EF32E677F71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5992" y="4296505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2D4E7FC-AAF8-4D21-88AD-22357453473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8900" y="3897923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E9F330E-6600-416C-AD1F-49D11A5CE41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2753" y="4006202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A3417FF-1D6C-4FDE-BC95-9C2CE91EB8C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1137" y="3817202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09CC333-4D5D-4F68-B279-54E8B369357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4604" y="3797085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CAB9602-7B1B-4551-A292-F339152CCEC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2840" y="5094571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ACED4D3-020B-4D8D-8D35-1194AAA9D42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6929" y="5297411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CBF179E-E3F3-43C6-B114-15D7E19649A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0787" y="3843993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9570B02-C503-4148-908C-01F634AFB39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6020" y="3959831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F934649-C4C7-4B27-9C0B-31C5F278B17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3772" y="5313026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DF9701E-78D1-4E2C-AC15-80FF1EB84FB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5683" y="4501150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F599B00-205E-4D5D-8062-967E515F0D4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4127" y="5057108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4C2A1C8-F18B-41B7-9E47-E63CBA9C6B2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0976" y="5141938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B5F606B-2D24-4FA2-A386-5233C42BD6D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6252" y="4129319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A695939-0135-4B3C-A2D9-07F700CEE17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2513" y="4727849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533F668-9880-43FE-9DD0-289B9A4D226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5811" y="3759622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B1A15DC-6BAB-489C-ACB0-7690CF8E2EC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5943" y="4210313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6833652-9FDF-4CF3-9425-529934370F4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6016" y="4696456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6C300C7-F306-47D5-A7BB-20C97310ED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6670" y="5119256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CE9D412-2948-43DF-BBA4-DAE90BDB0AF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1119" y="5451175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071FB3D-D74C-408B-BC81-2E190C98CE2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1073" y="3777845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A60D188-E393-40B3-A4DC-8A0694AA10E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1629" y="4665869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0EDFDC3E-EFCA-4B2D-9A1C-D0B8E4347E3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7145" y="4374564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3456B0E0-4519-40DA-8F02-1BE9C925D26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094" y="5244052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87B8166-148E-4E6D-9062-857DF4ADCF9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6429" y="5482576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B329B351-6DC2-4841-9D5F-B377BDF47C0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3375" y="5205416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833A8843-D58B-4DFE-93A2-7251BF1FBDF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6588" y="4940409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D5AAD3D-7EF3-4FAA-B7A2-7C0C703302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8274" y="4058505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78626BB5-44E6-4B5D-A2BE-073103D75C2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4835" y="4551569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A9755E3F-7F06-41AD-BF40-5D2C225ACB4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8406" y="3589962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576F3F9D-F448-4731-B8D8-7AF6CB6D02B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4571" y="5349061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2A1A519-B5A7-4FE6-9EF1-5481FA1C3B2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1072" y="5436755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F88C91D4-1B3D-41D4-AF35-0DA8EB815AB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534" y="3518092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5CB50A1-B5BF-4F97-9B78-120BE0EE8C7C}"/>
              </a:ext>
            </a:extLst>
          </p:cNvPr>
          <p:cNvCxnSpPr>
            <a:cxnSpLocks/>
          </p:cNvCxnSpPr>
          <p:nvPr/>
        </p:nvCxnSpPr>
        <p:spPr>
          <a:xfrm>
            <a:off x="2592840" y="3518092"/>
            <a:ext cx="3837268" cy="846768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44548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3B1F8-E372-124B-AD8F-904C3D62F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Key Principal To Optimization: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85B9E8-8FBC-2344-91BC-5B843D87A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104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80F0BC-A28D-47B4-B9AD-3667847C0B2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914" y="4841342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BDEB51-31F4-4EC0-906F-F83C1C358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1892185"/>
            <a:ext cx="8185116" cy="1004881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What if you have thousands of bunnies?</a:t>
            </a:r>
          </a:p>
          <a:p>
            <a:pPr lvl="1"/>
            <a:r>
              <a:rPr lang="en-US" dirty="0"/>
              <a:t>Common case:  Ray misses most bunnies</a:t>
            </a:r>
          </a:p>
          <a:p>
            <a:pPr lvl="1"/>
            <a:r>
              <a:rPr lang="en-US" dirty="0"/>
              <a:t>Can skip testing this half…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4DF134-E9AB-4A4E-82DE-AF018F1605A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7152" y="4965815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996A349-B3C3-4E75-82A6-FAAE146CA1C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7568" y="4696456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03DB08-6956-429C-B212-6245B90CEF9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2460" y="4965815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B53FBE6-F8AC-4AE7-A5A6-3E2D591705D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1215" y="4812521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2569F4-A193-450F-8455-51BACCC7B72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5081" y="4838762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3B4624A-70E8-4AC3-A5FF-C889109D44F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9996" y="4300332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7AA6B07-18D6-4020-B466-0DB2502B5BE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1983" y="4313603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C0583D0-3BC0-4298-A908-2BA0ED1306D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1268" y="4634219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4A257B-B956-497A-8C79-0BA2313FE5D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5654" y="4364860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A67C16E-87A3-4070-B46C-783A490F5A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1506" y="4173868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E9CD1C8-3268-4CC8-BF5E-10E579B9F19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1508" y="5019644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66AAF2F-315E-4B3C-BC47-EF32E677F71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5992" y="4296505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2D4E7FC-AAF8-4D21-88AD-22357453473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8900" y="3897923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E9F330E-6600-416C-AD1F-49D11A5CE41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2753" y="4006202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A3417FF-1D6C-4FDE-BC95-9C2CE91EB8C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1137" y="3817202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09CC333-4D5D-4F68-B279-54E8B369357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4604" y="3797085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CAB9602-7B1B-4551-A292-F339152CCEC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2840" y="5094571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ACED4D3-020B-4D8D-8D35-1194AAA9D42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6929" y="5297411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CBF179E-E3F3-43C6-B114-15D7E19649A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0787" y="3843993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9570B02-C503-4148-908C-01F634AFB39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6020" y="3959831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F934649-C4C7-4B27-9C0B-31C5F278B17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3772" y="5313026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DF9701E-78D1-4E2C-AC15-80FF1EB84FB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5683" y="4501150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F599B00-205E-4D5D-8062-967E515F0D4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4127" y="5057108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4C2A1C8-F18B-41B7-9E47-E63CBA9C6B2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0976" y="5141938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B5F606B-2D24-4FA2-A386-5233C42BD6D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6252" y="4129319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A695939-0135-4B3C-A2D9-07F700CEE17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2513" y="4727849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533F668-9880-43FE-9DD0-289B9A4D226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5811" y="3759622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B1A15DC-6BAB-489C-ACB0-7690CF8E2EC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5943" y="4210313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6833652-9FDF-4CF3-9425-529934370F4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6016" y="4696456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6C300C7-F306-47D5-A7BB-20C97310ED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6670" y="5119256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CE9D412-2948-43DF-BBA4-DAE90BDB0AF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1119" y="5451175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071FB3D-D74C-408B-BC81-2E190C98CE2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1073" y="3777845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A60D188-E393-40B3-A4DC-8A0694AA10E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1629" y="4665869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0EDFDC3E-EFCA-4B2D-9A1C-D0B8E4347E3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7145" y="4374564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3456B0E0-4519-40DA-8F02-1BE9C925D26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094" y="5244052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87B8166-148E-4E6D-9062-857DF4ADCF9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6429" y="5482576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B329B351-6DC2-4841-9D5F-B377BDF47C0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3375" y="5205416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833A8843-D58B-4DFE-93A2-7251BF1FBDF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6588" y="4940409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D5AAD3D-7EF3-4FAA-B7A2-7C0C703302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8274" y="4058505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78626BB5-44E6-4B5D-A2BE-073103D75C2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4835" y="4551569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A9755E3F-7F06-41AD-BF40-5D2C225ACB4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8406" y="3589962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576F3F9D-F448-4731-B8D8-7AF6CB6D02B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4571" y="5349061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2A1A519-B5A7-4FE6-9EF1-5481FA1C3B2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1072" y="5436755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F88C91D4-1B3D-41D4-AF35-0DA8EB815AB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534" y="3518092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5CB50A1-B5BF-4F97-9B78-120BE0EE8C7C}"/>
              </a:ext>
            </a:extLst>
          </p:cNvPr>
          <p:cNvCxnSpPr>
            <a:cxnSpLocks/>
          </p:cNvCxnSpPr>
          <p:nvPr/>
        </p:nvCxnSpPr>
        <p:spPr>
          <a:xfrm>
            <a:off x="2592840" y="3518092"/>
            <a:ext cx="3837268" cy="846768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FA4B252B-3F26-4173-959F-B1131F173F53}"/>
              </a:ext>
            </a:extLst>
          </p:cNvPr>
          <p:cNvSpPr/>
          <p:nvPr/>
        </p:nvSpPr>
        <p:spPr>
          <a:xfrm>
            <a:off x="986152" y="3777845"/>
            <a:ext cx="2571650" cy="2118977"/>
          </a:xfrm>
          <a:prstGeom prst="rect">
            <a:avLst/>
          </a:prstGeom>
          <a:solidFill>
            <a:schemeClr val="accent1">
              <a:alpha val="36000"/>
            </a:schemeClr>
          </a:solidFill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89898255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3B1F8-E372-124B-AD8F-904C3D62F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Key Principal To Optimization: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85B9E8-8FBC-2344-91BC-5B843D87A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105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80F0BC-A28D-47B4-B9AD-3667847C0B2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914" y="4841342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BDEB51-31F4-4EC0-906F-F83C1C358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1892185"/>
            <a:ext cx="8185116" cy="1004881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What if you have thousands of bunnies?</a:t>
            </a:r>
          </a:p>
          <a:p>
            <a:pPr lvl="1"/>
            <a:r>
              <a:rPr lang="en-US" dirty="0"/>
              <a:t>Common case:  Ray misses most bunnies</a:t>
            </a:r>
          </a:p>
          <a:p>
            <a:pPr lvl="1"/>
            <a:r>
              <a:rPr lang="en-US" dirty="0"/>
              <a:t>Can skip testing this half… and this quarter… with a few more boxes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4DF134-E9AB-4A4E-82DE-AF018F1605A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7152" y="4965815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996A349-B3C3-4E75-82A6-FAAE146CA1C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7568" y="4696456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03DB08-6956-429C-B212-6245B90CEF9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2460" y="4965815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B53FBE6-F8AC-4AE7-A5A6-3E2D591705D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1215" y="4812521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2569F4-A193-450F-8455-51BACCC7B72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5081" y="4838762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3B4624A-70E8-4AC3-A5FF-C889109D44F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9996" y="4300332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7AA6B07-18D6-4020-B466-0DB2502B5BE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1983" y="4313603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C0583D0-3BC0-4298-A908-2BA0ED1306D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1268" y="4634219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4A257B-B956-497A-8C79-0BA2313FE5D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5654" y="4364860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A67C16E-87A3-4070-B46C-783A490F5A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1506" y="4173868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E9CD1C8-3268-4CC8-BF5E-10E579B9F19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1508" y="5019644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66AAF2F-315E-4B3C-BC47-EF32E677F71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5992" y="4296505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2D4E7FC-AAF8-4D21-88AD-22357453473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8900" y="3897923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E9F330E-6600-416C-AD1F-49D11A5CE41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2753" y="4006202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A3417FF-1D6C-4FDE-BC95-9C2CE91EB8C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1137" y="3817202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09CC333-4D5D-4F68-B279-54E8B369357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4604" y="3797085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CAB9602-7B1B-4551-A292-F339152CCEC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2840" y="5094571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ACED4D3-020B-4D8D-8D35-1194AAA9D42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6929" y="5297411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CBF179E-E3F3-43C6-B114-15D7E19649A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0787" y="3843993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9570B02-C503-4148-908C-01F634AFB39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6020" y="3959831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F934649-C4C7-4B27-9C0B-31C5F278B17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3772" y="5313026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DF9701E-78D1-4E2C-AC15-80FF1EB84FB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5683" y="4501150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F599B00-205E-4D5D-8062-967E515F0D4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4127" y="5057108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4C2A1C8-F18B-41B7-9E47-E63CBA9C6B2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0976" y="5141938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B5F606B-2D24-4FA2-A386-5233C42BD6D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6252" y="4129319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A695939-0135-4B3C-A2D9-07F700CEE17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2513" y="4727849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533F668-9880-43FE-9DD0-289B9A4D226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5811" y="3759622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B1A15DC-6BAB-489C-ACB0-7690CF8E2EC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5943" y="4210313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6833652-9FDF-4CF3-9425-529934370F4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6016" y="4696456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6C300C7-F306-47D5-A7BB-20C97310ED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6670" y="5119256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CE9D412-2948-43DF-BBA4-DAE90BDB0AF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1119" y="5451175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071FB3D-D74C-408B-BC81-2E190C98CE2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1073" y="3777845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A60D188-E393-40B3-A4DC-8A0694AA10E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1629" y="4665869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0EDFDC3E-EFCA-4B2D-9A1C-D0B8E4347E3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7145" y="4374564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3456B0E0-4519-40DA-8F02-1BE9C925D26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094" y="5244052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87B8166-148E-4E6D-9062-857DF4ADCF9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6429" y="5482576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B329B351-6DC2-4841-9D5F-B377BDF47C0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3375" y="5205416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833A8843-D58B-4DFE-93A2-7251BF1FBDF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6588" y="4940409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D5AAD3D-7EF3-4FAA-B7A2-7C0C703302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8274" y="4058505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78626BB5-44E6-4B5D-A2BE-073103D75C2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4835" y="4551569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A9755E3F-7F06-41AD-BF40-5D2C225ACB4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8406" y="3589962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576F3F9D-F448-4731-B8D8-7AF6CB6D02B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4571" y="5349061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2A1A519-B5A7-4FE6-9EF1-5481FA1C3B2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1072" y="5436755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F88C91D4-1B3D-41D4-AF35-0DA8EB815AB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534" y="3518092"/>
            <a:ext cx="419523" cy="414246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5CB50A1-B5BF-4F97-9B78-120BE0EE8C7C}"/>
              </a:ext>
            </a:extLst>
          </p:cNvPr>
          <p:cNvCxnSpPr>
            <a:cxnSpLocks/>
          </p:cNvCxnSpPr>
          <p:nvPr/>
        </p:nvCxnSpPr>
        <p:spPr>
          <a:xfrm>
            <a:off x="2592840" y="3518092"/>
            <a:ext cx="3837268" cy="846768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FA4B252B-3F26-4173-959F-B1131F173F53}"/>
              </a:ext>
            </a:extLst>
          </p:cNvPr>
          <p:cNvSpPr/>
          <p:nvPr/>
        </p:nvSpPr>
        <p:spPr>
          <a:xfrm>
            <a:off x="986152" y="3777845"/>
            <a:ext cx="2571650" cy="2118977"/>
          </a:xfrm>
          <a:prstGeom prst="rect">
            <a:avLst/>
          </a:prstGeom>
          <a:solidFill>
            <a:schemeClr val="accent1">
              <a:alpha val="36000"/>
            </a:schemeClr>
          </a:solidFill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FA35B96-8FA8-49EF-A5FE-78EE3C80B161}"/>
              </a:ext>
            </a:extLst>
          </p:cNvPr>
          <p:cNvSpPr/>
          <p:nvPr/>
        </p:nvSpPr>
        <p:spPr>
          <a:xfrm>
            <a:off x="3537454" y="4489915"/>
            <a:ext cx="2571650" cy="1422722"/>
          </a:xfrm>
          <a:prstGeom prst="rect">
            <a:avLst/>
          </a:prstGeom>
          <a:solidFill>
            <a:schemeClr val="accent1">
              <a:alpha val="36000"/>
            </a:schemeClr>
          </a:solidFill>
          <a:ln w="31750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82234149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3B1F8-E372-124B-AD8F-904C3D62F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Key Principal To Optimization: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85B9E8-8FBC-2344-91BC-5B843D87A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106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BDEB51-31F4-4EC0-906F-F83C1C358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1892185"/>
            <a:ext cx="8185116" cy="3144342"/>
          </a:xfrm>
        </p:spPr>
        <p:txBody>
          <a:bodyPr/>
          <a:lstStyle/>
          <a:p>
            <a:r>
              <a:rPr lang="en-US" dirty="0"/>
              <a:t>Build a tree of bounding boxes</a:t>
            </a:r>
          </a:p>
          <a:p>
            <a:pPr lvl="1"/>
            <a:r>
              <a:rPr lang="en-US" dirty="0"/>
              <a:t>Known as a “bounding volume hierarchy” or BVH</a:t>
            </a:r>
          </a:p>
        </p:txBody>
      </p:sp>
    </p:spTree>
    <p:extLst>
      <p:ext uri="{BB962C8B-B14F-4D97-AF65-F5344CB8AC3E}">
        <p14:creationId xmlns:p14="http://schemas.microsoft.com/office/powerpoint/2010/main" val="4246936918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3B1F8-E372-124B-AD8F-904C3D62F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Key Principal To Optimization: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85B9E8-8FBC-2344-91BC-5B843D87A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107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BDEB51-31F4-4EC0-906F-F83C1C358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1892185"/>
            <a:ext cx="8185116" cy="314434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Build a tree of bounding boxes</a:t>
            </a:r>
          </a:p>
          <a:p>
            <a:pPr lvl="1"/>
            <a:r>
              <a:rPr lang="en-US" dirty="0"/>
              <a:t>Known as a “bounding volume hierarchy” or BVH</a:t>
            </a:r>
          </a:p>
          <a:p>
            <a:pPr lvl="1"/>
            <a:endParaRPr lang="en-US" dirty="0"/>
          </a:p>
          <a:p>
            <a:r>
              <a:rPr lang="en-US" dirty="0"/>
              <a:t>When using a principled tree build</a:t>
            </a:r>
          </a:p>
          <a:p>
            <a:pPr lvl="1"/>
            <a:r>
              <a:rPr lang="en-US" dirty="0"/>
              <a:t>Reduces number of required intersections</a:t>
            </a:r>
          </a:p>
          <a:p>
            <a:pPr lvl="1"/>
            <a:r>
              <a:rPr lang="en-US" dirty="0"/>
              <a:t>From O(N) to O(log N)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03711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3B1F8-E372-124B-AD8F-904C3D62F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Key Principal To Optimization: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85B9E8-8FBC-2344-91BC-5B843D87A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108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BDEB51-31F4-4EC0-906F-F83C1C358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1892185"/>
            <a:ext cx="8185116" cy="3144342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Build a tree of bounding boxes</a:t>
            </a:r>
          </a:p>
          <a:p>
            <a:pPr lvl="1"/>
            <a:r>
              <a:rPr lang="en-US" dirty="0"/>
              <a:t>Known as a “bounding volume hierarchy” or BVH</a:t>
            </a:r>
          </a:p>
          <a:p>
            <a:pPr lvl="1"/>
            <a:endParaRPr lang="en-US" dirty="0"/>
          </a:p>
          <a:p>
            <a:r>
              <a:rPr lang="en-US" dirty="0"/>
              <a:t>When using a principled tree build</a:t>
            </a:r>
          </a:p>
          <a:p>
            <a:pPr lvl="1"/>
            <a:r>
              <a:rPr lang="en-US" dirty="0"/>
              <a:t>Reduces number of required intersections</a:t>
            </a:r>
          </a:p>
          <a:p>
            <a:pPr lvl="1"/>
            <a:r>
              <a:rPr lang="en-US" dirty="0"/>
              <a:t>From O(N) to O(log N)</a:t>
            </a:r>
          </a:p>
          <a:p>
            <a:pPr lvl="1"/>
            <a:endParaRPr lang="en-US" dirty="0"/>
          </a:p>
          <a:p>
            <a:r>
              <a:rPr lang="en-US" dirty="0"/>
              <a:t>With a binary tree, 1 million ray-triangle tests becomes:</a:t>
            </a:r>
          </a:p>
          <a:p>
            <a:pPr lvl="1"/>
            <a:r>
              <a:rPr lang="en-US" dirty="0"/>
              <a:t>Around 20 ray-box tests </a:t>
            </a:r>
          </a:p>
          <a:p>
            <a:pPr lvl="1"/>
            <a:r>
              <a:rPr lang="en-US" dirty="0"/>
              <a:t>A few ray-triangle tests in leaf nodes</a:t>
            </a:r>
          </a:p>
        </p:txBody>
      </p:sp>
    </p:spTree>
    <p:extLst>
      <p:ext uri="{BB962C8B-B14F-4D97-AF65-F5344CB8AC3E}">
        <p14:creationId xmlns:p14="http://schemas.microsoft.com/office/powerpoint/2010/main" val="2424954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Defining the image frame</a:t>
            </a:r>
          </a:p>
        </p:txBody>
      </p:sp>
      <p:sp>
        <p:nvSpPr>
          <p:cNvPr id="4" name="Freeform 18"/>
          <p:cNvSpPr>
            <a:spLocks/>
          </p:cNvSpPr>
          <p:nvPr/>
        </p:nvSpPr>
        <p:spPr bwMode="auto">
          <a:xfrm>
            <a:off x="2438400" y="2132012"/>
            <a:ext cx="1722437" cy="3081338"/>
          </a:xfrm>
          <a:custGeom>
            <a:avLst/>
            <a:gdLst>
              <a:gd name="T0" fmla="*/ 2147483646 w 2370"/>
              <a:gd name="T1" fmla="*/ 0 h 2917"/>
              <a:gd name="T2" fmla="*/ 2147483646 w 2370"/>
              <a:gd name="T3" fmla="*/ 2147483646 h 2917"/>
              <a:gd name="T4" fmla="*/ 2147483646 w 2370"/>
              <a:gd name="T5" fmla="*/ 2147483646 h 2917"/>
              <a:gd name="T6" fmla="*/ 0 w 2370"/>
              <a:gd name="T7" fmla="*/ 2147483646 h 2917"/>
              <a:gd name="T8" fmla="*/ 2147483646 w 2370"/>
              <a:gd name="T9" fmla="*/ 0 h 29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70"/>
              <a:gd name="T16" fmla="*/ 0 h 2917"/>
              <a:gd name="T17" fmla="*/ 2370 w 2370"/>
              <a:gd name="T18" fmla="*/ 2917 h 29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70" h="2917">
                <a:moveTo>
                  <a:pt x="946" y="0"/>
                </a:moveTo>
                <a:lnTo>
                  <a:pt x="2370" y="878"/>
                </a:lnTo>
                <a:lnTo>
                  <a:pt x="956" y="2917"/>
                </a:lnTo>
                <a:lnTo>
                  <a:pt x="0" y="1454"/>
                </a:lnTo>
                <a:lnTo>
                  <a:pt x="946" y="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1520825" y="2390775"/>
            <a:ext cx="198437" cy="1698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6" name="Straight Connector 7"/>
          <p:cNvCxnSpPr>
            <a:cxnSpLocks noChangeShapeType="1"/>
          </p:cNvCxnSpPr>
          <p:nvPr/>
        </p:nvCxnSpPr>
        <p:spPr bwMode="auto">
          <a:xfrm>
            <a:off x="3017837" y="2376487"/>
            <a:ext cx="987425" cy="973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Connector 14"/>
          <p:cNvCxnSpPr>
            <a:cxnSpLocks noChangeShapeType="1"/>
          </p:cNvCxnSpPr>
          <p:nvPr/>
        </p:nvCxnSpPr>
        <p:spPr bwMode="auto">
          <a:xfrm>
            <a:off x="2649537" y="3152775"/>
            <a:ext cx="862014" cy="1212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Connector 16"/>
          <p:cNvCxnSpPr>
            <a:cxnSpLocks noChangeShapeType="1"/>
          </p:cNvCxnSpPr>
          <p:nvPr/>
        </p:nvCxnSpPr>
        <p:spPr bwMode="auto">
          <a:xfrm>
            <a:off x="2903537" y="2644775"/>
            <a:ext cx="974725" cy="987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18"/>
          <p:cNvCxnSpPr>
            <a:cxnSpLocks noChangeShapeType="1"/>
          </p:cNvCxnSpPr>
          <p:nvPr/>
        </p:nvCxnSpPr>
        <p:spPr bwMode="auto">
          <a:xfrm>
            <a:off x="2536825" y="3435350"/>
            <a:ext cx="790575" cy="1354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Connector 24"/>
          <p:cNvCxnSpPr>
            <a:cxnSpLocks noChangeShapeType="1"/>
          </p:cNvCxnSpPr>
          <p:nvPr/>
        </p:nvCxnSpPr>
        <p:spPr bwMode="auto">
          <a:xfrm flipH="1">
            <a:off x="2579687" y="2292350"/>
            <a:ext cx="719138" cy="1665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26"/>
          <p:cNvCxnSpPr>
            <a:cxnSpLocks noChangeShapeType="1"/>
          </p:cNvCxnSpPr>
          <p:nvPr/>
        </p:nvCxnSpPr>
        <p:spPr bwMode="auto">
          <a:xfrm flipH="1">
            <a:off x="2720975" y="2419350"/>
            <a:ext cx="776288" cy="1876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28"/>
          <p:cNvCxnSpPr>
            <a:cxnSpLocks noChangeShapeType="1"/>
          </p:cNvCxnSpPr>
          <p:nvPr/>
        </p:nvCxnSpPr>
        <p:spPr bwMode="auto">
          <a:xfrm flipH="1">
            <a:off x="2876551" y="2630487"/>
            <a:ext cx="846137" cy="2046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30"/>
          <p:cNvCxnSpPr>
            <a:cxnSpLocks noChangeShapeType="1"/>
          </p:cNvCxnSpPr>
          <p:nvPr/>
        </p:nvCxnSpPr>
        <p:spPr bwMode="auto">
          <a:xfrm flipH="1">
            <a:off x="3003550" y="2827337"/>
            <a:ext cx="944562" cy="211772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Oval 31"/>
          <p:cNvSpPr>
            <a:spLocks noChangeArrowheads="1"/>
          </p:cNvSpPr>
          <p:nvPr/>
        </p:nvSpPr>
        <p:spPr bwMode="auto">
          <a:xfrm>
            <a:off x="3176232" y="3232438"/>
            <a:ext cx="155575" cy="19685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15" name="Straight Arrow Connector 33"/>
          <p:cNvCxnSpPr>
            <a:cxnSpLocks noChangeShapeType="1"/>
            <a:endCxn id="14" idx="2"/>
          </p:cNvCxnSpPr>
          <p:nvPr/>
        </p:nvCxnSpPr>
        <p:spPr bwMode="auto">
          <a:xfrm>
            <a:off x="1893532" y="2808576"/>
            <a:ext cx="1282700" cy="5222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Arrow Connector 40"/>
          <p:cNvCxnSpPr>
            <a:cxnSpLocks noChangeShapeType="1"/>
          </p:cNvCxnSpPr>
          <p:nvPr/>
        </p:nvCxnSpPr>
        <p:spPr bwMode="auto">
          <a:xfrm>
            <a:off x="3326604" y="3358986"/>
            <a:ext cx="1157287" cy="4794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Box 41"/>
          <p:cNvSpPr txBox="1">
            <a:spLocks noChangeArrowheads="1"/>
          </p:cNvSpPr>
          <p:nvPr/>
        </p:nvSpPr>
        <p:spPr bwMode="auto">
          <a:xfrm>
            <a:off x="1039812" y="1947441"/>
            <a:ext cx="1416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camera</a:t>
            </a:r>
          </a:p>
        </p:txBody>
      </p:sp>
      <p:sp>
        <p:nvSpPr>
          <p:cNvPr id="18" name="TextBox 42"/>
          <p:cNvSpPr txBox="1">
            <a:spLocks noChangeArrowheads="1"/>
          </p:cNvSpPr>
          <p:nvPr/>
        </p:nvSpPr>
        <p:spPr bwMode="auto">
          <a:xfrm>
            <a:off x="3851274" y="2151361"/>
            <a:ext cx="39565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p [ a point in the image plane ]</a:t>
            </a:r>
          </a:p>
        </p:txBody>
      </p:sp>
      <p:sp>
        <p:nvSpPr>
          <p:cNvPr id="19" name="TextBox 43"/>
          <p:cNvSpPr txBox="1">
            <a:spLocks noChangeArrowheads="1"/>
          </p:cNvSpPr>
          <p:nvPr/>
        </p:nvSpPr>
        <p:spPr bwMode="auto">
          <a:xfrm>
            <a:off x="2085975" y="2192337"/>
            <a:ext cx="577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r(t)</a:t>
            </a:r>
          </a:p>
        </p:txBody>
      </p:sp>
      <p:sp>
        <p:nvSpPr>
          <p:cNvPr id="20" name="TextBox 44"/>
          <p:cNvSpPr txBox="1">
            <a:spLocks noChangeArrowheads="1"/>
          </p:cNvSpPr>
          <p:nvPr/>
        </p:nvSpPr>
        <p:spPr bwMode="auto">
          <a:xfrm>
            <a:off x="1338262" y="2630487"/>
            <a:ext cx="596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t=0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8591" y="5533924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 [center of image frame] =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camera.position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+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camera.forward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*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distanceToImageFrame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 adjacent pixels: p + dx *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camera.right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; p – dx *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camera.right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    p +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*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camera.up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;     p –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*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camera.up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4850411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3B1F8-E372-124B-AD8F-904C3D62F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Key Principal To Optimization: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85B9E8-8FBC-2344-91BC-5B843D87A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109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BDEB51-31F4-4EC0-906F-F83C1C358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1892185"/>
            <a:ext cx="8185116" cy="3853589"/>
          </a:xfrm>
        </p:spPr>
        <p:txBody>
          <a:bodyPr/>
          <a:lstStyle/>
          <a:p>
            <a:r>
              <a:rPr lang="en-US" dirty="0"/>
              <a:t>Production ray tracers </a:t>
            </a:r>
            <a:r>
              <a:rPr lang="en-US" b="1" i="1" dirty="0"/>
              <a:t>always</a:t>
            </a:r>
            <a:r>
              <a:rPr lang="en-US" dirty="0"/>
              <a:t> use some acceleration structure</a:t>
            </a:r>
          </a:p>
        </p:txBody>
      </p:sp>
    </p:spTree>
    <p:extLst>
      <p:ext uri="{BB962C8B-B14F-4D97-AF65-F5344CB8AC3E}">
        <p14:creationId xmlns:p14="http://schemas.microsoft.com/office/powerpoint/2010/main" val="2180177778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3B1F8-E372-124B-AD8F-904C3D62F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Key Principal To Optimization: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85B9E8-8FBC-2344-91BC-5B843D87A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110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BDEB51-31F4-4EC0-906F-F83C1C358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1892185"/>
            <a:ext cx="8185116" cy="3853589"/>
          </a:xfrm>
        </p:spPr>
        <p:txBody>
          <a:bodyPr/>
          <a:lstStyle/>
          <a:p>
            <a:r>
              <a:rPr lang="en-US" dirty="0"/>
              <a:t>Production ray tracers </a:t>
            </a:r>
            <a:r>
              <a:rPr lang="en-US" b="1" i="1" dirty="0"/>
              <a:t>always</a:t>
            </a:r>
            <a:r>
              <a:rPr lang="en-US" dirty="0"/>
              <a:t> use some acceleration structure</a:t>
            </a:r>
          </a:p>
          <a:p>
            <a:endParaRPr lang="en-US" dirty="0"/>
          </a:p>
          <a:p>
            <a:r>
              <a:rPr lang="en-US" dirty="0"/>
              <a:t>But, </a:t>
            </a:r>
            <a:r>
              <a:rPr lang="en-US" b="1" i="1" dirty="0"/>
              <a:t>which</a:t>
            </a:r>
            <a:r>
              <a:rPr lang="en-US" dirty="0"/>
              <a:t> structure?  How do you best build it?</a:t>
            </a:r>
          </a:p>
          <a:p>
            <a:pPr lvl="1"/>
            <a:r>
              <a:rPr lang="en-US" dirty="0"/>
              <a:t>Literally decades of research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994395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3B1F8-E372-124B-AD8F-904C3D62F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Key Principal To Optimization: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85B9E8-8FBC-2344-91BC-5B843D87A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111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BDEB51-31F4-4EC0-906F-F83C1C358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1892185"/>
            <a:ext cx="8185116" cy="385358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Production ray tracers </a:t>
            </a:r>
            <a:r>
              <a:rPr lang="en-US" b="1" i="1" dirty="0"/>
              <a:t>always</a:t>
            </a:r>
            <a:r>
              <a:rPr lang="en-US" dirty="0"/>
              <a:t> use some acceleration structure</a:t>
            </a:r>
          </a:p>
          <a:p>
            <a:endParaRPr lang="en-US" dirty="0"/>
          </a:p>
          <a:p>
            <a:r>
              <a:rPr lang="en-US" dirty="0"/>
              <a:t>But, </a:t>
            </a:r>
            <a:r>
              <a:rPr lang="en-US" b="1" i="1" dirty="0"/>
              <a:t>which</a:t>
            </a:r>
            <a:r>
              <a:rPr lang="en-US" dirty="0"/>
              <a:t> structure?  How do you best build it?</a:t>
            </a:r>
          </a:p>
          <a:p>
            <a:pPr lvl="1"/>
            <a:r>
              <a:rPr lang="en-US" dirty="0"/>
              <a:t>Literally decades of research</a:t>
            </a:r>
          </a:p>
          <a:p>
            <a:pPr lvl="1"/>
            <a:r>
              <a:rPr lang="en-US" dirty="0"/>
              <a:t>Continuing to today  </a:t>
            </a:r>
            <a:r>
              <a:rPr lang="en-US" sz="1350" dirty="0">
                <a:solidFill>
                  <a:schemeClr val="bg1">
                    <a:lumMod val="50000"/>
                  </a:schemeClr>
                </a:solidFill>
              </a:rPr>
              <a:t>(e.g., “Wide BVH Traversal with a Short Stack,” Vaidyanathan et al. 2019)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337517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3B1F8-E372-124B-AD8F-904C3D62F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Key Principal To Optimization: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85B9E8-8FBC-2344-91BC-5B843D87A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112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BDEB51-31F4-4EC0-906F-F83C1C358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1892185"/>
            <a:ext cx="8185116" cy="385358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Production ray tracers </a:t>
            </a:r>
            <a:r>
              <a:rPr lang="en-US" b="1" i="1" dirty="0"/>
              <a:t>always</a:t>
            </a:r>
            <a:r>
              <a:rPr lang="en-US" dirty="0"/>
              <a:t> use some acceleration structure</a:t>
            </a:r>
          </a:p>
          <a:p>
            <a:endParaRPr lang="en-US" dirty="0"/>
          </a:p>
          <a:p>
            <a:r>
              <a:rPr lang="en-US" dirty="0"/>
              <a:t>But, </a:t>
            </a:r>
            <a:r>
              <a:rPr lang="en-US" b="1" i="1" dirty="0"/>
              <a:t>which</a:t>
            </a:r>
            <a:r>
              <a:rPr lang="en-US" dirty="0"/>
              <a:t> structure?  How do you best build it?</a:t>
            </a:r>
          </a:p>
          <a:p>
            <a:pPr lvl="1"/>
            <a:r>
              <a:rPr lang="en-US" dirty="0"/>
              <a:t>Literally decades of research</a:t>
            </a:r>
          </a:p>
          <a:p>
            <a:pPr lvl="1"/>
            <a:r>
              <a:rPr lang="en-US" dirty="0"/>
              <a:t>Continuing to today  </a:t>
            </a:r>
            <a:r>
              <a:rPr lang="en-US" sz="1350" dirty="0">
                <a:solidFill>
                  <a:schemeClr val="bg1">
                    <a:lumMod val="50000"/>
                  </a:schemeClr>
                </a:solidFill>
              </a:rPr>
              <a:t>(e.g., “Wide BVH Traversal with a Short Stack,” Vaidyanathan et al. 2019)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endParaRPr lang="en-US" dirty="0"/>
          </a:p>
          <a:p>
            <a:r>
              <a:rPr lang="en-US" dirty="0"/>
              <a:t>When starting real-time ray tracing, best bet:</a:t>
            </a:r>
          </a:p>
          <a:p>
            <a:pPr lvl="1"/>
            <a:r>
              <a:rPr lang="en-US" dirty="0"/>
              <a:t>Use someone else’s code</a:t>
            </a:r>
          </a:p>
          <a:p>
            <a:pPr lvl="1"/>
            <a:r>
              <a:rPr lang="en-US" dirty="0"/>
              <a:t>Quality of your BVH easily affects performance by 2x, 3x, or &gt;10x</a:t>
            </a:r>
          </a:p>
          <a:p>
            <a:pPr lvl="2"/>
            <a:r>
              <a:rPr lang="en-US" dirty="0"/>
              <a:t>Varies per scene!</a:t>
            </a:r>
          </a:p>
          <a:p>
            <a:pPr lvl="1"/>
            <a:r>
              <a:rPr lang="en-US" dirty="0"/>
              <a:t>Luckily most APIs will build structure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504818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F4980C-77AB-A04A-994C-E7AF0D1113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Going Parallel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7FAB69-8696-ED43-ABED-85A4FBC46E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0060" y="3500180"/>
            <a:ext cx="6893756" cy="545747"/>
          </a:xfrm>
        </p:spPr>
        <p:txBody>
          <a:bodyPr/>
          <a:lstStyle/>
          <a:p>
            <a:r>
              <a:rPr lang="en-US" dirty="0"/>
              <a:t>Coding for massively parallel GPUs</a:t>
            </a:r>
          </a:p>
        </p:txBody>
      </p:sp>
    </p:spTree>
    <p:extLst>
      <p:ext uri="{BB962C8B-B14F-4D97-AF65-F5344CB8AC3E}">
        <p14:creationId xmlns:p14="http://schemas.microsoft.com/office/powerpoint/2010/main" val="1485312206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3B1F8-E372-124B-AD8F-904C3D62F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Ray tracing:  Embarrassingly Parallel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5DE3D-13D5-934A-8F73-BA8D8C93D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Defined:  Little to no effort needed to separate into parallel tasks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85B9E8-8FBC-2344-91BC-5B843D87A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667702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3B1F8-E372-124B-AD8F-904C3D62F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Ray tracing:  Embarrassingly Parallel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5DE3D-13D5-934A-8F73-BA8D8C93D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Defined:  Little to no effort needed to separate into parallel tasks</a:t>
            </a:r>
          </a:p>
          <a:p>
            <a:endParaRPr lang="en-US" dirty="0"/>
          </a:p>
          <a:p>
            <a:r>
              <a:rPr lang="en-US" dirty="0"/>
              <a:t>Rendering often a prototypical example of </a:t>
            </a:r>
            <a:r>
              <a:rPr lang="en-US" i="1" dirty="0"/>
              <a:t>embarrassingly parallel</a:t>
            </a:r>
            <a:endParaRPr lang="en-US" dirty="0"/>
          </a:p>
          <a:p>
            <a:pPr lvl="1"/>
            <a:r>
              <a:rPr lang="en-US" dirty="0"/>
              <a:t>One obvious way: assign one CPU or GPU core per pixel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85B9E8-8FBC-2344-91BC-5B843D87A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96130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3B1F8-E372-124B-AD8F-904C3D62F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Ray tracing:  Embarrassingly Parallel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5DE3D-13D5-934A-8F73-BA8D8C93D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CPU, call fork() or spawn() to create multiple threads</a:t>
            </a:r>
          </a:p>
          <a:p>
            <a:pPr lvl="1"/>
            <a:r>
              <a:rPr lang="en-US" dirty="0"/>
              <a:t>Each thread works on separate pixels</a:t>
            </a:r>
          </a:p>
          <a:p>
            <a:pPr lvl="1"/>
            <a:r>
              <a:rPr lang="en-US" dirty="0"/>
              <a:t>Wait for all threads to complete</a:t>
            </a:r>
          </a:p>
          <a:p>
            <a:pPr lvl="1"/>
            <a:r>
              <a:rPr lang="en-US" dirty="0"/>
              <a:t>Some threads take longer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dirty="0"/>
              <a:t> may need load balancing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85B9E8-8FBC-2344-91BC-5B843D87A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622301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3B1F8-E372-124B-AD8F-904C3D62F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Ray tracing:  Embarrassingly Parallel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5DE3D-13D5-934A-8F73-BA8D8C93D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GPU programming model hides thread spawning and load-balancing</a:t>
            </a:r>
          </a:p>
          <a:p>
            <a:pPr lvl="1"/>
            <a:r>
              <a:rPr lang="en-US" dirty="0"/>
              <a:t>Code </a:t>
            </a:r>
            <a:r>
              <a:rPr lang="en-US" i="1" dirty="0"/>
              <a:t>appears</a:t>
            </a:r>
            <a:r>
              <a:rPr lang="en-US" dirty="0"/>
              <a:t> serial, but you have access to current pixel index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85B9E8-8FBC-2344-91BC-5B843D87A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252245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3B1F8-E372-124B-AD8F-904C3D62F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Ray tracing:  Embarrassingly Parallel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5DE3D-13D5-934A-8F73-BA8D8C93D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GPU programming model hides thread spawning and load-balancing</a:t>
            </a:r>
          </a:p>
          <a:p>
            <a:pPr lvl="1"/>
            <a:r>
              <a:rPr lang="en-US" dirty="0"/>
              <a:t>Code </a:t>
            </a:r>
            <a:r>
              <a:rPr lang="en-US" i="1" dirty="0"/>
              <a:t>appears</a:t>
            </a:r>
            <a:r>
              <a:rPr lang="en-US" dirty="0"/>
              <a:t> serial, but you have access to current pixel index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85B9E8-8FBC-2344-91BC-5B843D87A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118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FCD761-90F7-4B80-9787-FFF7E33030E9}"/>
              </a:ext>
            </a:extLst>
          </p:cNvPr>
          <p:cNvSpPr txBox="1"/>
          <p:nvPr/>
        </p:nvSpPr>
        <p:spPr>
          <a:xfrm>
            <a:off x="949563" y="2925941"/>
            <a:ext cx="6220341" cy="1992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// Simple DirectX-like ray tracing shader</a:t>
            </a:r>
          </a:p>
          <a:p>
            <a:pPr>
              <a:spcAft>
                <a:spcPts val="450"/>
              </a:spcAft>
            </a:pPr>
            <a:r>
              <a:rPr lang="en-US" sz="788" dirty="0" err="1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RWTexture</a:t>
            </a:r>
            <a:r>
              <a:rPr lang="en-US" sz="788" dirty="0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&lt;float4&gt;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rayColors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;</a:t>
            </a:r>
          </a:p>
          <a:p>
            <a:pPr defTabSz="685800" fontAlgn="auto">
              <a:spcBef>
                <a:spcPts val="0"/>
              </a:spcBef>
              <a:spcAft>
                <a:spcPts val="450"/>
              </a:spcAft>
            </a:pPr>
            <a:endParaRPr lang="en-US" sz="300" dirty="0">
              <a:solidFill>
                <a:srgbClr val="001E38"/>
              </a:solidFill>
              <a:latin typeface="Consolas" panose="020B0609020204030204" pitchFamily="49" charset="0"/>
            </a:endParaRPr>
          </a:p>
          <a:p>
            <a:pPr defTabSz="685800" fontAlgn="auto">
              <a:spcBef>
                <a:spcPts val="0"/>
              </a:spcBef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[shader(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“</a:t>
            </a:r>
            <a:r>
              <a:rPr lang="en-US" sz="788" dirty="0" err="1">
                <a:solidFill>
                  <a:srgbClr val="00B050"/>
                </a:solidFill>
                <a:latin typeface="Consolas" panose="020B0609020204030204" pitchFamily="49" charset="0"/>
              </a:rPr>
              <a:t>raygeneration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”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)]</a:t>
            </a:r>
          </a:p>
          <a:p>
            <a:pPr defTabSz="685800" fontAlgn="auto">
              <a:spcBef>
                <a:spcPts val="0"/>
              </a:spcBef>
              <a:spcAft>
                <a:spcPts val="450"/>
              </a:spcAft>
            </a:pPr>
            <a:r>
              <a:rPr lang="en-US" sz="788" dirty="0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void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SimpleRayTracer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() {</a:t>
            </a:r>
            <a:endParaRPr lang="en-US" sz="300" dirty="0">
              <a:solidFill>
                <a:srgbClr val="001E38"/>
              </a:solidFill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</a:t>
            </a:r>
            <a:r>
              <a:rPr lang="en-US" sz="788" dirty="0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uint2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   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curPixel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= </a:t>
            </a:r>
            <a:r>
              <a:rPr lang="en-US" sz="788" dirty="0" err="1">
                <a:solidFill>
                  <a:srgbClr val="0070C0"/>
                </a:solidFill>
                <a:latin typeface="Consolas" panose="020B0609020204030204" pitchFamily="49" charset="0"/>
              </a:rPr>
              <a:t>DispatchRaysIndex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().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xy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RayDesc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  ray      = { </a:t>
            </a:r>
            <a:r>
              <a:rPr lang="en-US" sz="788" dirty="0" err="1">
                <a:solidFill>
                  <a:srgbClr val="C00000"/>
                </a:solidFill>
                <a:latin typeface="Consolas" panose="020B0609020204030204" pitchFamily="49" charset="0"/>
              </a:rPr>
              <a:t>GetRayOrigin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curPixel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), 0.0f, </a:t>
            </a:r>
            <a:r>
              <a:rPr lang="en-US" sz="788" dirty="0" err="1">
                <a:solidFill>
                  <a:srgbClr val="C00000"/>
                </a:solidFill>
                <a:latin typeface="Consolas" panose="020B0609020204030204" pitchFamily="49" charset="0"/>
              </a:rPr>
              <a:t>GetRayDir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curPixel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), 1e+38f };</a:t>
            </a:r>
            <a:endParaRPr lang="en-US" sz="300" dirty="0">
              <a:solidFill>
                <a:srgbClr val="001E38"/>
              </a:solidFill>
              <a:latin typeface="Consolas" panose="020B0609020204030204" pitchFamily="49" charset="0"/>
            </a:endParaRPr>
          </a:p>
          <a:p>
            <a:pPr defTabSz="685800" fontAlgn="auto">
              <a:spcBef>
                <a:spcPts val="0"/>
              </a:spcBef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RayPayload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payload  = { float3(0, 0, 0) };</a:t>
            </a:r>
            <a:endParaRPr lang="en-US" sz="300" dirty="0">
              <a:solidFill>
                <a:srgbClr val="001E38"/>
              </a:solidFill>
              <a:latin typeface="Consolas" panose="020B0609020204030204" pitchFamily="49" charset="0"/>
            </a:endParaRPr>
          </a:p>
          <a:p>
            <a:pPr defTabSz="685800" fontAlgn="auto">
              <a:spcBef>
                <a:spcPts val="0"/>
              </a:spcBef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</a:t>
            </a:r>
            <a:r>
              <a:rPr lang="en-US" sz="788" dirty="0" err="1">
                <a:solidFill>
                  <a:srgbClr val="0070C0"/>
                </a:solidFill>
                <a:latin typeface="Consolas" panose="020B0609020204030204" pitchFamily="49" charset="0"/>
              </a:rPr>
              <a:t>TraceRay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 ..., ray, payload );</a:t>
            </a:r>
            <a:endParaRPr lang="en-US" sz="300" dirty="0">
              <a:solidFill>
                <a:srgbClr val="001E38"/>
              </a:solidFill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rayColors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[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curPixel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]  = float4(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payload.rayColor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, 1.0f );</a:t>
            </a:r>
          </a:p>
          <a:p>
            <a:pPr defTabSz="685800" fontAlgn="auto">
              <a:spcBef>
                <a:spcPts val="0"/>
              </a:spcBef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461176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Ray construction – perspective and orthographic projects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 err="1"/>
              <a:t>Boardwork</a:t>
            </a:r>
            <a:r>
              <a:rPr lang="en-US" dirty="0"/>
              <a:t> examples</a:t>
            </a:r>
          </a:p>
        </p:txBody>
      </p:sp>
    </p:spTree>
    <p:extLst>
      <p:ext uri="{BB962C8B-B14F-4D97-AF65-F5344CB8AC3E}">
        <p14:creationId xmlns:p14="http://schemas.microsoft.com/office/powerpoint/2010/main" val="2460551389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3B1F8-E372-124B-AD8F-904C3D62F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Ray tracing:  Embarrassingly Parallel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5DE3D-13D5-934A-8F73-BA8D8C93D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GPU programming model hides thread spawning and load-balancing</a:t>
            </a:r>
          </a:p>
          <a:p>
            <a:pPr lvl="1"/>
            <a:r>
              <a:rPr lang="en-US" dirty="0"/>
              <a:t>Code </a:t>
            </a:r>
            <a:r>
              <a:rPr lang="en-US" i="1" dirty="0"/>
              <a:t>appears</a:t>
            </a:r>
            <a:r>
              <a:rPr lang="en-US" dirty="0"/>
              <a:t> serial, but you have access to current pixel index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85B9E8-8FBC-2344-91BC-5B843D87A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119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FCD761-90F7-4B80-9787-FFF7E33030E9}"/>
              </a:ext>
            </a:extLst>
          </p:cNvPr>
          <p:cNvSpPr txBox="1"/>
          <p:nvPr/>
        </p:nvSpPr>
        <p:spPr>
          <a:xfrm>
            <a:off x="949563" y="2925941"/>
            <a:ext cx="6220341" cy="1992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// Simple DirectX-like ray tracing shader</a:t>
            </a:r>
          </a:p>
          <a:p>
            <a:pPr>
              <a:spcAft>
                <a:spcPts val="450"/>
              </a:spcAft>
            </a:pPr>
            <a:r>
              <a:rPr lang="en-US" sz="788" dirty="0" err="1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RWTexture</a:t>
            </a:r>
            <a:r>
              <a:rPr lang="en-US" sz="788" dirty="0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&lt;float4&gt;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rayColors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;</a:t>
            </a:r>
          </a:p>
          <a:p>
            <a:pPr defTabSz="685800" fontAlgn="auto">
              <a:spcBef>
                <a:spcPts val="0"/>
              </a:spcBef>
              <a:spcAft>
                <a:spcPts val="450"/>
              </a:spcAft>
            </a:pPr>
            <a:endParaRPr lang="en-US" sz="300" dirty="0">
              <a:solidFill>
                <a:srgbClr val="001E38"/>
              </a:solidFill>
              <a:latin typeface="Consolas" panose="020B0609020204030204" pitchFamily="49" charset="0"/>
            </a:endParaRPr>
          </a:p>
          <a:p>
            <a:pPr defTabSz="685800" fontAlgn="auto">
              <a:spcBef>
                <a:spcPts val="0"/>
              </a:spcBef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[shader(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“</a:t>
            </a:r>
            <a:r>
              <a:rPr lang="en-US" sz="788" dirty="0" err="1">
                <a:solidFill>
                  <a:srgbClr val="00B050"/>
                </a:solidFill>
                <a:latin typeface="Consolas" panose="020B0609020204030204" pitchFamily="49" charset="0"/>
              </a:rPr>
              <a:t>raygeneration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”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)]</a:t>
            </a:r>
          </a:p>
          <a:p>
            <a:pPr defTabSz="685800" fontAlgn="auto">
              <a:spcBef>
                <a:spcPts val="0"/>
              </a:spcBef>
              <a:spcAft>
                <a:spcPts val="450"/>
              </a:spcAft>
            </a:pPr>
            <a:r>
              <a:rPr lang="en-US" sz="788" dirty="0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void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SimpleRayTracer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() {</a:t>
            </a:r>
            <a:endParaRPr lang="en-US" sz="300" dirty="0">
              <a:solidFill>
                <a:srgbClr val="001E38"/>
              </a:solidFill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</a:t>
            </a:r>
            <a:r>
              <a:rPr lang="en-US" sz="788" dirty="0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uint2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   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curPixel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= </a:t>
            </a:r>
            <a:r>
              <a:rPr lang="en-US" sz="788" dirty="0" err="1">
                <a:solidFill>
                  <a:srgbClr val="0070C0"/>
                </a:solidFill>
                <a:latin typeface="Consolas" panose="020B0609020204030204" pitchFamily="49" charset="0"/>
              </a:rPr>
              <a:t>DispatchRaysIndex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().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xy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RayDesc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  ray      = { </a:t>
            </a:r>
            <a:r>
              <a:rPr lang="en-US" sz="788" dirty="0" err="1">
                <a:solidFill>
                  <a:srgbClr val="C00000"/>
                </a:solidFill>
                <a:latin typeface="Consolas" panose="020B0609020204030204" pitchFamily="49" charset="0"/>
              </a:rPr>
              <a:t>GetRayOrigin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curPixel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), 0.0f, </a:t>
            </a:r>
            <a:r>
              <a:rPr lang="en-US" sz="788" dirty="0" err="1">
                <a:solidFill>
                  <a:srgbClr val="C00000"/>
                </a:solidFill>
                <a:latin typeface="Consolas" panose="020B0609020204030204" pitchFamily="49" charset="0"/>
              </a:rPr>
              <a:t>GetRayDir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curPixel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), 1e+38f };</a:t>
            </a:r>
            <a:endParaRPr lang="en-US" sz="300" dirty="0">
              <a:solidFill>
                <a:srgbClr val="001E38"/>
              </a:solidFill>
              <a:latin typeface="Consolas" panose="020B0609020204030204" pitchFamily="49" charset="0"/>
            </a:endParaRPr>
          </a:p>
          <a:p>
            <a:pPr defTabSz="685800" fontAlgn="auto">
              <a:spcBef>
                <a:spcPts val="0"/>
              </a:spcBef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RayPayload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payload  = { float3(0, 0, 0) };</a:t>
            </a:r>
            <a:endParaRPr lang="en-US" sz="300" dirty="0">
              <a:solidFill>
                <a:srgbClr val="001E38"/>
              </a:solidFill>
              <a:latin typeface="Consolas" panose="020B0609020204030204" pitchFamily="49" charset="0"/>
            </a:endParaRPr>
          </a:p>
          <a:p>
            <a:pPr defTabSz="685800" fontAlgn="auto">
              <a:spcBef>
                <a:spcPts val="0"/>
              </a:spcBef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</a:t>
            </a:r>
            <a:r>
              <a:rPr lang="en-US" sz="788" dirty="0" err="1">
                <a:solidFill>
                  <a:srgbClr val="0070C0"/>
                </a:solidFill>
                <a:latin typeface="Consolas" panose="020B0609020204030204" pitchFamily="49" charset="0"/>
              </a:rPr>
              <a:t>TraceRay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 ..., ray, payload );</a:t>
            </a:r>
            <a:endParaRPr lang="en-US" sz="300" dirty="0">
              <a:solidFill>
                <a:srgbClr val="001E38"/>
              </a:solidFill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rayColors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[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curPixel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]  = float4(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payload.rayColor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, 1.0f );</a:t>
            </a:r>
          </a:p>
          <a:p>
            <a:pPr defTabSz="685800" fontAlgn="auto">
              <a:spcBef>
                <a:spcPts val="0"/>
              </a:spcBef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44CB44-54F0-4BDB-9243-E69C975B917C}"/>
              </a:ext>
            </a:extLst>
          </p:cNvPr>
          <p:cNvSpPr/>
          <p:nvPr/>
        </p:nvSpPr>
        <p:spPr>
          <a:xfrm>
            <a:off x="1101969" y="3752850"/>
            <a:ext cx="5023339" cy="175847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6CF8F5-A10E-4B63-BDF0-76929F833AF1}"/>
              </a:ext>
            </a:extLst>
          </p:cNvPr>
          <p:cNvSpPr txBox="1"/>
          <p:nvPr/>
        </p:nvSpPr>
        <p:spPr>
          <a:xfrm>
            <a:off x="6301153" y="3696412"/>
            <a:ext cx="263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/>
              <a:t>Identify the current pixel</a:t>
            </a:r>
          </a:p>
        </p:txBody>
      </p:sp>
    </p:spTree>
    <p:extLst>
      <p:ext uri="{BB962C8B-B14F-4D97-AF65-F5344CB8AC3E}">
        <p14:creationId xmlns:p14="http://schemas.microsoft.com/office/powerpoint/2010/main" val="3600678939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3B1F8-E372-124B-AD8F-904C3D62F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Ray tracing:  Embarrassingly Parallel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5DE3D-13D5-934A-8F73-BA8D8C93D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GPU programming model hides thread spawning and load-balancing</a:t>
            </a:r>
          </a:p>
          <a:p>
            <a:pPr lvl="1"/>
            <a:r>
              <a:rPr lang="en-US" dirty="0"/>
              <a:t>Code </a:t>
            </a:r>
            <a:r>
              <a:rPr lang="en-US" i="1" dirty="0"/>
              <a:t>appears</a:t>
            </a:r>
            <a:r>
              <a:rPr lang="en-US" dirty="0"/>
              <a:t> serial, but you have access to current pixel index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85B9E8-8FBC-2344-91BC-5B843D87A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120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FCD761-90F7-4B80-9787-FFF7E33030E9}"/>
              </a:ext>
            </a:extLst>
          </p:cNvPr>
          <p:cNvSpPr txBox="1"/>
          <p:nvPr/>
        </p:nvSpPr>
        <p:spPr>
          <a:xfrm>
            <a:off x="949563" y="2925941"/>
            <a:ext cx="6220341" cy="1992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// Simple DirectX-like ray tracing shader</a:t>
            </a:r>
          </a:p>
          <a:p>
            <a:pPr>
              <a:spcAft>
                <a:spcPts val="450"/>
              </a:spcAft>
            </a:pPr>
            <a:r>
              <a:rPr lang="en-US" sz="788" dirty="0" err="1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RWTexture</a:t>
            </a:r>
            <a:r>
              <a:rPr lang="en-US" sz="788" dirty="0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&lt;float4&gt;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rayColors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;</a:t>
            </a:r>
          </a:p>
          <a:p>
            <a:pPr defTabSz="685800" fontAlgn="auto">
              <a:spcBef>
                <a:spcPts val="0"/>
              </a:spcBef>
              <a:spcAft>
                <a:spcPts val="450"/>
              </a:spcAft>
            </a:pPr>
            <a:endParaRPr lang="en-US" sz="300" dirty="0">
              <a:solidFill>
                <a:srgbClr val="001E38"/>
              </a:solidFill>
              <a:latin typeface="Consolas" panose="020B0609020204030204" pitchFamily="49" charset="0"/>
            </a:endParaRPr>
          </a:p>
          <a:p>
            <a:pPr defTabSz="685800" fontAlgn="auto">
              <a:spcBef>
                <a:spcPts val="0"/>
              </a:spcBef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[shader(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“</a:t>
            </a:r>
            <a:r>
              <a:rPr lang="en-US" sz="788" dirty="0" err="1">
                <a:solidFill>
                  <a:srgbClr val="00B050"/>
                </a:solidFill>
                <a:latin typeface="Consolas" panose="020B0609020204030204" pitchFamily="49" charset="0"/>
              </a:rPr>
              <a:t>raygeneration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”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)]</a:t>
            </a:r>
          </a:p>
          <a:p>
            <a:pPr defTabSz="685800" fontAlgn="auto">
              <a:spcBef>
                <a:spcPts val="0"/>
              </a:spcBef>
              <a:spcAft>
                <a:spcPts val="450"/>
              </a:spcAft>
            </a:pPr>
            <a:r>
              <a:rPr lang="en-US" sz="788" dirty="0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void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SimpleRayTracer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() {</a:t>
            </a:r>
            <a:endParaRPr lang="en-US" sz="300" dirty="0">
              <a:solidFill>
                <a:srgbClr val="001E38"/>
              </a:solidFill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</a:t>
            </a:r>
            <a:r>
              <a:rPr lang="en-US" sz="788" dirty="0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uint2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   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curPixel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= </a:t>
            </a:r>
            <a:r>
              <a:rPr lang="en-US" sz="788" dirty="0" err="1">
                <a:solidFill>
                  <a:srgbClr val="0070C0"/>
                </a:solidFill>
                <a:latin typeface="Consolas" panose="020B0609020204030204" pitchFamily="49" charset="0"/>
              </a:rPr>
              <a:t>DispatchRaysIndex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().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xy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RayDesc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  ray      = { </a:t>
            </a:r>
            <a:r>
              <a:rPr lang="en-US" sz="788" dirty="0" err="1">
                <a:solidFill>
                  <a:srgbClr val="C00000"/>
                </a:solidFill>
                <a:latin typeface="Consolas" panose="020B0609020204030204" pitchFamily="49" charset="0"/>
              </a:rPr>
              <a:t>GetRayOrigin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curPixel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), 0.0f, </a:t>
            </a:r>
            <a:r>
              <a:rPr lang="en-US" sz="788" dirty="0" err="1">
                <a:solidFill>
                  <a:srgbClr val="C00000"/>
                </a:solidFill>
                <a:latin typeface="Consolas" panose="020B0609020204030204" pitchFamily="49" charset="0"/>
              </a:rPr>
              <a:t>GetRayDir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curPixel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), 1e+38f };</a:t>
            </a:r>
            <a:endParaRPr lang="en-US" sz="300" dirty="0">
              <a:solidFill>
                <a:srgbClr val="001E38"/>
              </a:solidFill>
              <a:latin typeface="Consolas" panose="020B0609020204030204" pitchFamily="49" charset="0"/>
            </a:endParaRPr>
          </a:p>
          <a:p>
            <a:pPr defTabSz="685800" fontAlgn="auto">
              <a:spcBef>
                <a:spcPts val="0"/>
              </a:spcBef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RayPayload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payload  = { float3(0, 0, 0) };</a:t>
            </a:r>
            <a:endParaRPr lang="en-US" sz="300" dirty="0">
              <a:solidFill>
                <a:srgbClr val="001E38"/>
              </a:solidFill>
              <a:latin typeface="Consolas" panose="020B0609020204030204" pitchFamily="49" charset="0"/>
            </a:endParaRPr>
          </a:p>
          <a:p>
            <a:pPr defTabSz="685800" fontAlgn="auto">
              <a:spcBef>
                <a:spcPts val="0"/>
              </a:spcBef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</a:t>
            </a:r>
            <a:r>
              <a:rPr lang="en-US" sz="788" dirty="0" err="1">
                <a:solidFill>
                  <a:srgbClr val="0070C0"/>
                </a:solidFill>
                <a:latin typeface="Consolas" panose="020B0609020204030204" pitchFamily="49" charset="0"/>
              </a:rPr>
              <a:t>TraceRay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 ..., ray, payload );</a:t>
            </a:r>
            <a:endParaRPr lang="en-US" sz="300" dirty="0">
              <a:solidFill>
                <a:srgbClr val="001E38"/>
              </a:solidFill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rayColors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[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curPixel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]  = float4(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payload.rayColor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, 1.0f );</a:t>
            </a:r>
          </a:p>
          <a:p>
            <a:pPr defTabSz="685800" fontAlgn="auto">
              <a:spcBef>
                <a:spcPts val="0"/>
              </a:spcBef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44CB44-54F0-4BDB-9243-E69C975B917C}"/>
              </a:ext>
            </a:extLst>
          </p:cNvPr>
          <p:cNvSpPr/>
          <p:nvPr/>
        </p:nvSpPr>
        <p:spPr>
          <a:xfrm>
            <a:off x="1101969" y="3928691"/>
            <a:ext cx="5023339" cy="175847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6CF8F5-A10E-4B63-BDF0-76929F833AF1}"/>
              </a:ext>
            </a:extLst>
          </p:cNvPr>
          <p:cNvSpPr txBox="1"/>
          <p:nvPr/>
        </p:nvSpPr>
        <p:spPr>
          <a:xfrm>
            <a:off x="6301154" y="3860532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/>
              <a:t>Setup the ray</a:t>
            </a:r>
          </a:p>
        </p:txBody>
      </p:sp>
    </p:spTree>
    <p:extLst>
      <p:ext uri="{BB962C8B-B14F-4D97-AF65-F5344CB8AC3E}">
        <p14:creationId xmlns:p14="http://schemas.microsoft.com/office/powerpoint/2010/main" val="1417623174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3B1F8-E372-124B-AD8F-904C3D62F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Ray tracing:  Embarrassingly Parallel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5DE3D-13D5-934A-8F73-BA8D8C93D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GPU programming model hides thread spawning and load-balancing</a:t>
            </a:r>
          </a:p>
          <a:p>
            <a:pPr lvl="1"/>
            <a:r>
              <a:rPr lang="en-US" dirty="0"/>
              <a:t>Code </a:t>
            </a:r>
            <a:r>
              <a:rPr lang="en-US" i="1" dirty="0"/>
              <a:t>appears</a:t>
            </a:r>
            <a:r>
              <a:rPr lang="en-US" dirty="0"/>
              <a:t> serial, but you have access to current pixel index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85B9E8-8FBC-2344-91BC-5B843D87A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121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FCD761-90F7-4B80-9787-FFF7E33030E9}"/>
              </a:ext>
            </a:extLst>
          </p:cNvPr>
          <p:cNvSpPr txBox="1"/>
          <p:nvPr/>
        </p:nvSpPr>
        <p:spPr>
          <a:xfrm>
            <a:off x="949563" y="2925941"/>
            <a:ext cx="6220341" cy="1992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// Simple DirectX-like ray tracing shader</a:t>
            </a:r>
          </a:p>
          <a:p>
            <a:pPr>
              <a:spcAft>
                <a:spcPts val="450"/>
              </a:spcAft>
            </a:pPr>
            <a:r>
              <a:rPr lang="en-US" sz="788" dirty="0" err="1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RWTexture</a:t>
            </a:r>
            <a:r>
              <a:rPr lang="en-US" sz="788" dirty="0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&lt;float4&gt;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rayColors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;</a:t>
            </a:r>
          </a:p>
          <a:p>
            <a:pPr defTabSz="685800" fontAlgn="auto">
              <a:spcBef>
                <a:spcPts val="0"/>
              </a:spcBef>
              <a:spcAft>
                <a:spcPts val="450"/>
              </a:spcAft>
            </a:pPr>
            <a:endParaRPr lang="en-US" sz="300" dirty="0">
              <a:solidFill>
                <a:srgbClr val="001E38"/>
              </a:solidFill>
              <a:latin typeface="Consolas" panose="020B0609020204030204" pitchFamily="49" charset="0"/>
            </a:endParaRPr>
          </a:p>
          <a:p>
            <a:pPr defTabSz="685800" fontAlgn="auto">
              <a:spcBef>
                <a:spcPts val="0"/>
              </a:spcBef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[shader(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“</a:t>
            </a:r>
            <a:r>
              <a:rPr lang="en-US" sz="788" dirty="0" err="1">
                <a:solidFill>
                  <a:srgbClr val="00B050"/>
                </a:solidFill>
                <a:latin typeface="Consolas" panose="020B0609020204030204" pitchFamily="49" charset="0"/>
              </a:rPr>
              <a:t>raygeneration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”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)]</a:t>
            </a:r>
          </a:p>
          <a:p>
            <a:pPr defTabSz="685800" fontAlgn="auto">
              <a:spcBef>
                <a:spcPts val="0"/>
              </a:spcBef>
              <a:spcAft>
                <a:spcPts val="450"/>
              </a:spcAft>
            </a:pPr>
            <a:r>
              <a:rPr lang="en-US" sz="788" dirty="0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void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SimpleRayTracer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() {</a:t>
            </a:r>
            <a:endParaRPr lang="en-US" sz="300" dirty="0">
              <a:solidFill>
                <a:srgbClr val="001E38"/>
              </a:solidFill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</a:t>
            </a:r>
            <a:r>
              <a:rPr lang="en-US" sz="788" dirty="0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uint2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   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curPixel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= </a:t>
            </a:r>
            <a:r>
              <a:rPr lang="en-US" sz="788" dirty="0" err="1">
                <a:solidFill>
                  <a:srgbClr val="0070C0"/>
                </a:solidFill>
                <a:latin typeface="Consolas" panose="020B0609020204030204" pitchFamily="49" charset="0"/>
              </a:rPr>
              <a:t>DispatchRaysIndex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().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xy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RayDesc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  ray      = { </a:t>
            </a:r>
            <a:r>
              <a:rPr lang="en-US" sz="788" dirty="0" err="1">
                <a:solidFill>
                  <a:srgbClr val="C00000"/>
                </a:solidFill>
                <a:latin typeface="Consolas" panose="020B0609020204030204" pitchFamily="49" charset="0"/>
              </a:rPr>
              <a:t>GetRayOrigin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curPixel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), 0.0f, </a:t>
            </a:r>
            <a:r>
              <a:rPr lang="en-US" sz="788" dirty="0" err="1">
                <a:solidFill>
                  <a:srgbClr val="C00000"/>
                </a:solidFill>
                <a:latin typeface="Consolas" panose="020B0609020204030204" pitchFamily="49" charset="0"/>
              </a:rPr>
              <a:t>GetRayDir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curPixel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), 1e+38f };</a:t>
            </a:r>
            <a:endParaRPr lang="en-US" sz="300" dirty="0">
              <a:solidFill>
                <a:srgbClr val="001E38"/>
              </a:solidFill>
              <a:latin typeface="Consolas" panose="020B0609020204030204" pitchFamily="49" charset="0"/>
            </a:endParaRPr>
          </a:p>
          <a:p>
            <a:pPr defTabSz="685800" fontAlgn="auto">
              <a:spcBef>
                <a:spcPts val="0"/>
              </a:spcBef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RayPayload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payload  = { float3(0, 0, 0) };</a:t>
            </a:r>
            <a:endParaRPr lang="en-US" sz="300" dirty="0">
              <a:solidFill>
                <a:srgbClr val="001E38"/>
              </a:solidFill>
              <a:latin typeface="Consolas" panose="020B0609020204030204" pitchFamily="49" charset="0"/>
            </a:endParaRPr>
          </a:p>
          <a:p>
            <a:pPr defTabSz="685800" fontAlgn="auto">
              <a:spcBef>
                <a:spcPts val="0"/>
              </a:spcBef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</a:t>
            </a:r>
            <a:r>
              <a:rPr lang="en-US" sz="788" dirty="0" err="1">
                <a:solidFill>
                  <a:srgbClr val="0070C0"/>
                </a:solidFill>
                <a:latin typeface="Consolas" panose="020B0609020204030204" pitchFamily="49" charset="0"/>
              </a:rPr>
              <a:t>TraceRay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 ..., ray, payload );</a:t>
            </a:r>
            <a:endParaRPr lang="en-US" sz="300" dirty="0">
              <a:solidFill>
                <a:srgbClr val="001E38"/>
              </a:solidFill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rayColors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[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curPixel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]  = float4(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payload.rayColor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, 1.0f );</a:t>
            </a:r>
          </a:p>
          <a:p>
            <a:pPr defTabSz="685800" fontAlgn="auto">
              <a:spcBef>
                <a:spcPts val="0"/>
              </a:spcBef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44CB44-54F0-4BDB-9243-E69C975B917C}"/>
              </a:ext>
            </a:extLst>
          </p:cNvPr>
          <p:cNvSpPr/>
          <p:nvPr/>
        </p:nvSpPr>
        <p:spPr>
          <a:xfrm>
            <a:off x="1101969" y="4098673"/>
            <a:ext cx="5023339" cy="175847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6CF8F5-A10E-4B63-BDF0-76929F833AF1}"/>
              </a:ext>
            </a:extLst>
          </p:cNvPr>
          <p:cNvSpPr txBox="1"/>
          <p:nvPr/>
        </p:nvSpPr>
        <p:spPr>
          <a:xfrm>
            <a:off x="6301154" y="4048097"/>
            <a:ext cx="2800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/>
              <a:t>Initialize ray return values</a:t>
            </a:r>
          </a:p>
        </p:txBody>
      </p:sp>
    </p:spTree>
    <p:extLst>
      <p:ext uri="{BB962C8B-B14F-4D97-AF65-F5344CB8AC3E}">
        <p14:creationId xmlns:p14="http://schemas.microsoft.com/office/powerpoint/2010/main" val="485708758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3B1F8-E372-124B-AD8F-904C3D62F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Ray tracing:  Embarrassingly Parallel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5DE3D-13D5-934A-8F73-BA8D8C93D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GPU programming model hides thread spawning and load-balancing</a:t>
            </a:r>
          </a:p>
          <a:p>
            <a:pPr lvl="1"/>
            <a:r>
              <a:rPr lang="en-US" dirty="0"/>
              <a:t>Code </a:t>
            </a:r>
            <a:r>
              <a:rPr lang="en-US" i="1" dirty="0"/>
              <a:t>appears</a:t>
            </a:r>
            <a:r>
              <a:rPr lang="en-US" dirty="0"/>
              <a:t> serial, but you have access to current pixel index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85B9E8-8FBC-2344-91BC-5B843D87A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122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FCD761-90F7-4B80-9787-FFF7E33030E9}"/>
              </a:ext>
            </a:extLst>
          </p:cNvPr>
          <p:cNvSpPr txBox="1"/>
          <p:nvPr/>
        </p:nvSpPr>
        <p:spPr>
          <a:xfrm>
            <a:off x="949563" y="2925941"/>
            <a:ext cx="6220341" cy="1992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// Simple DirectX-like ray tracing shader</a:t>
            </a:r>
          </a:p>
          <a:p>
            <a:pPr>
              <a:spcAft>
                <a:spcPts val="450"/>
              </a:spcAft>
            </a:pPr>
            <a:r>
              <a:rPr lang="en-US" sz="788" dirty="0" err="1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RWTexture</a:t>
            </a:r>
            <a:r>
              <a:rPr lang="en-US" sz="788" dirty="0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&lt;float4&gt;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rayColors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;</a:t>
            </a:r>
          </a:p>
          <a:p>
            <a:pPr defTabSz="685800" fontAlgn="auto">
              <a:spcBef>
                <a:spcPts val="0"/>
              </a:spcBef>
              <a:spcAft>
                <a:spcPts val="450"/>
              </a:spcAft>
            </a:pPr>
            <a:endParaRPr lang="en-US" sz="300" dirty="0">
              <a:solidFill>
                <a:srgbClr val="001E38"/>
              </a:solidFill>
              <a:latin typeface="Consolas" panose="020B0609020204030204" pitchFamily="49" charset="0"/>
            </a:endParaRPr>
          </a:p>
          <a:p>
            <a:pPr defTabSz="685800" fontAlgn="auto">
              <a:spcBef>
                <a:spcPts val="0"/>
              </a:spcBef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[shader(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“</a:t>
            </a:r>
            <a:r>
              <a:rPr lang="en-US" sz="788" dirty="0" err="1">
                <a:solidFill>
                  <a:srgbClr val="00B050"/>
                </a:solidFill>
                <a:latin typeface="Consolas" panose="020B0609020204030204" pitchFamily="49" charset="0"/>
              </a:rPr>
              <a:t>raygeneration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”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)]</a:t>
            </a:r>
          </a:p>
          <a:p>
            <a:pPr defTabSz="685800" fontAlgn="auto">
              <a:spcBef>
                <a:spcPts val="0"/>
              </a:spcBef>
              <a:spcAft>
                <a:spcPts val="450"/>
              </a:spcAft>
            </a:pPr>
            <a:r>
              <a:rPr lang="en-US" sz="788" dirty="0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void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SimpleRayTracer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() {</a:t>
            </a:r>
            <a:endParaRPr lang="en-US" sz="300" dirty="0">
              <a:solidFill>
                <a:srgbClr val="001E38"/>
              </a:solidFill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</a:t>
            </a:r>
            <a:r>
              <a:rPr lang="en-US" sz="788" dirty="0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uint2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   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curPixel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= </a:t>
            </a:r>
            <a:r>
              <a:rPr lang="en-US" sz="788" dirty="0" err="1">
                <a:solidFill>
                  <a:srgbClr val="0070C0"/>
                </a:solidFill>
                <a:latin typeface="Consolas" panose="020B0609020204030204" pitchFamily="49" charset="0"/>
              </a:rPr>
              <a:t>DispatchRaysIndex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().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xy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RayDesc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  ray      = { </a:t>
            </a:r>
            <a:r>
              <a:rPr lang="en-US" sz="788" dirty="0" err="1">
                <a:solidFill>
                  <a:srgbClr val="C00000"/>
                </a:solidFill>
                <a:latin typeface="Consolas" panose="020B0609020204030204" pitchFamily="49" charset="0"/>
              </a:rPr>
              <a:t>GetRayOrigin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curPixel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), 0.0f, </a:t>
            </a:r>
            <a:r>
              <a:rPr lang="en-US" sz="788" dirty="0" err="1">
                <a:solidFill>
                  <a:srgbClr val="C00000"/>
                </a:solidFill>
                <a:latin typeface="Consolas" panose="020B0609020204030204" pitchFamily="49" charset="0"/>
              </a:rPr>
              <a:t>GetRayDir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curPixel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), 1e+38f };</a:t>
            </a:r>
            <a:endParaRPr lang="en-US" sz="300" dirty="0">
              <a:solidFill>
                <a:srgbClr val="001E38"/>
              </a:solidFill>
              <a:latin typeface="Consolas" panose="020B0609020204030204" pitchFamily="49" charset="0"/>
            </a:endParaRPr>
          </a:p>
          <a:p>
            <a:pPr defTabSz="685800" fontAlgn="auto">
              <a:spcBef>
                <a:spcPts val="0"/>
              </a:spcBef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RayPayload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payload  = { float3(0, 0, 0) };</a:t>
            </a:r>
            <a:endParaRPr lang="en-US" sz="300" dirty="0">
              <a:solidFill>
                <a:srgbClr val="001E38"/>
              </a:solidFill>
              <a:latin typeface="Consolas" panose="020B0609020204030204" pitchFamily="49" charset="0"/>
            </a:endParaRPr>
          </a:p>
          <a:p>
            <a:pPr defTabSz="685800" fontAlgn="auto">
              <a:spcBef>
                <a:spcPts val="0"/>
              </a:spcBef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</a:t>
            </a:r>
            <a:r>
              <a:rPr lang="en-US" sz="788" dirty="0" err="1">
                <a:solidFill>
                  <a:srgbClr val="0070C0"/>
                </a:solidFill>
                <a:latin typeface="Consolas" panose="020B0609020204030204" pitchFamily="49" charset="0"/>
              </a:rPr>
              <a:t>TraceRay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 ..., ray, payload );</a:t>
            </a:r>
            <a:endParaRPr lang="en-US" sz="300" dirty="0">
              <a:solidFill>
                <a:srgbClr val="001E38"/>
              </a:solidFill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rayColors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[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curPixel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]  = float4(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payload.rayColor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, 1.0f );</a:t>
            </a:r>
          </a:p>
          <a:p>
            <a:pPr defTabSz="685800" fontAlgn="auto">
              <a:spcBef>
                <a:spcPts val="0"/>
              </a:spcBef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44CB44-54F0-4BDB-9243-E69C975B917C}"/>
              </a:ext>
            </a:extLst>
          </p:cNvPr>
          <p:cNvSpPr/>
          <p:nvPr/>
        </p:nvSpPr>
        <p:spPr>
          <a:xfrm>
            <a:off x="1101969" y="4274516"/>
            <a:ext cx="5023339" cy="175847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6CF8F5-A10E-4B63-BDF0-76929F833AF1}"/>
              </a:ext>
            </a:extLst>
          </p:cNvPr>
          <p:cNvSpPr txBox="1"/>
          <p:nvPr/>
        </p:nvSpPr>
        <p:spPr>
          <a:xfrm>
            <a:off x="6301154" y="4223942"/>
            <a:ext cx="1719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/>
              <a:t>Trace your ray </a:t>
            </a:r>
          </a:p>
        </p:txBody>
      </p:sp>
    </p:spTree>
    <p:extLst>
      <p:ext uri="{BB962C8B-B14F-4D97-AF65-F5344CB8AC3E}">
        <p14:creationId xmlns:p14="http://schemas.microsoft.com/office/powerpoint/2010/main" val="2953862848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3B1F8-E372-124B-AD8F-904C3D62F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Ray tracing:  Embarrassingly Parallel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5DE3D-13D5-934A-8F73-BA8D8C93D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GPU programming model hides thread spawning and load-balancing</a:t>
            </a:r>
          </a:p>
          <a:p>
            <a:pPr lvl="1"/>
            <a:r>
              <a:rPr lang="en-US" dirty="0"/>
              <a:t>Code </a:t>
            </a:r>
            <a:r>
              <a:rPr lang="en-US" i="1" dirty="0"/>
              <a:t>appears</a:t>
            </a:r>
            <a:r>
              <a:rPr lang="en-US" dirty="0"/>
              <a:t> serial, but you have access to current pixel index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85B9E8-8FBC-2344-91BC-5B843D87A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123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FCD761-90F7-4B80-9787-FFF7E33030E9}"/>
              </a:ext>
            </a:extLst>
          </p:cNvPr>
          <p:cNvSpPr txBox="1"/>
          <p:nvPr/>
        </p:nvSpPr>
        <p:spPr>
          <a:xfrm>
            <a:off x="949563" y="2925941"/>
            <a:ext cx="6220341" cy="1992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// Simple DirectX-like ray tracing shader</a:t>
            </a:r>
          </a:p>
          <a:p>
            <a:pPr>
              <a:spcAft>
                <a:spcPts val="450"/>
              </a:spcAft>
            </a:pPr>
            <a:r>
              <a:rPr lang="en-US" sz="788" dirty="0" err="1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RWTexture</a:t>
            </a:r>
            <a:r>
              <a:rPr lang="en-US" sz="788" dirty="0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&lt;float4&gt;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rayColors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;</a:t>
            </a:r>
          </a:p>
          <a:p>
            <a:pPr defTabSz="685800" fontAlgn="auto">
              <a:spcBef>
                <a:spcPts val="0"/>
              </a:spcBef>
              <a:spcAft>
                <a:spcPts val="450"/>
              </a:spcAft>
            </a:pPr>
            <a:endParaRPr lang="en-US" sz="300" dirty="0">
              <a:solidFill>
                <a:srgbClr val="001E38"/>
              </a:solidFill>
              <a:latin typeface="Consolas" panose="020B0609020204030204" pitchFamily="49" charset="0"/>
            </a:endParaRPr>
          </a:p>
          <a:p>
            <a:pPr defTabSz="685800" fontAlgn="auto">
              <a:spcBef>
                <a:spcPts val="0"/>
              </a:spcBef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[shader(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“</a:t>
            </a:r>
            <a:r>
              <a:rPr lang="en-US" sz="788" dirty="0" err="1">
                <a:solidFill>
                  <a:srgbClr val="00B050"/>
                </a:solidFill>
                <a:latin typeface="Consolas" panose="020B0609020204030204" pitchFamily="49" charset="0"/>
              </a:rPr>
              <a:t>raygeneration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”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)]</a:t>
            </a:r>
          </a:p>
          <a:p>
            <a:pPr defTabSz="685800" fontAlgn="auto">
              <a:spcBef>
                <a:spcPts val="0"/>
              </a:spcBef>
              <a:spcAft>
                <a:spcPts val="450"/>
              </a:spcAft>
            </a:pPr>
            <a:r>
              <a:rPr lang="en-US" sz="788" dirty="0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void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SimpleRayTracer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() {</a:t>
            </a:r>
            <a:endParaRPr lang="en-US" sz="300" dirty="0">
              <a:solidFill>
                <a:srgbClr val="001E38"/>
              </a:solidFill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</a:t>
            </a:r>
            <a:r>
              <a:rPr lang="en-US" sz="788" dirty="0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uint2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   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curPixel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= </a:t>
            </a:r>
            <a:r>
              <a:rPr lang="en-US" sz="788" dirty="0" err="1">
                <a:solidFill>
                  <a:srgbClr val="0070C0"/>
                </a:solidFill>
                <a:latin typeface="Consolas" panose="020B0609020204030204" pitchFamily="49" charset="0"/>
              </a:rPr>
              <a:t>DispatchRaysIndex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().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xy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RayDesc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  ray      = { </a:t>
            </a:r>
            <a:r>
              <a:rPr lang="en-US" sz="788" dirty="0" err="1">
                <a:solidFill>
                  <a:srgbClr val="C00000"/>
                </a:solidFill>
                <a:latin typeface="Consolas" panose="020B0609020204030204" pitchFamily="49" charset="0"/>
              </a:rPr>
              <a:t>GetRayOrigin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curPixel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), 0.0f, </a:t>
            </a:r>
            <a:r>
              <a:rPr lang="en-US" sz="788" dirty="0" err="1">
                <a:solidFill>
                  <a:srgbClr val="C00000"/>
                </a:solidFill>
                <a:latin typeface="Consolas" panose="020B0609020204030204" pitchFamily="49" charset="0"/>
              </a:rPr>
              <a:t>GetRayDir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curPixel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), 1e+38f };</a:t>
            </a:r>
            <a:endParaRPr lang="en-US" sz="300" dirty="0">
              <a:solidFill>
                <a:srgbClr val="001E38"/>
              </a:solidFill>
              <a:latin typeface="Consolas" panose="020B0609020204030204" pitchFamily="49" charset="0"/>
            </a:endParaRPr>
          </a:p>
          <a:p>
            <a:pPr defTabSz="685800" fontAlgn="auto">
              <a:spcBef>
                <a:spcPts val="0"/>
              </a:spcBef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RayPayload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payload  = { float3(0, 0, 0) };</a:t>
            </a:r>
            <a:endParaRPr lang="en-US" sz="300" dirty="0">
              <a:solidFill>
                <a:srgbClr val="001E38"/>
              </a:solidFill>
              <a:latin typeface="Consolas" panose="020B0609020204030204" pitchFamily="49" charset="0"/>
            </a:endParaRPr>
          </a:p>
          <a:p>
            <a:pPr defTabSz="685800" fontAlgn="auto">
              <a:spcBef>
                <a:spcPts val="0"/>
              </a:spcBef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</a:t>
            </a:r>
            <a:r>
              <a:rPr lang="en-US" sz="788" dirty="0" err="1">
                <a:solidFill>
                  <a:srgbClr val="0070C0"/>
                </a:solidFill>
                <a:latin typeface="Consolas" panose="020B0609020204030204" pitchFamily="49" charset="0"/>
              </a:rPr>
              <a:t>TraceRay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 ..., ray, payload );</a:t>
            </a:r>
            <a:endParaRPr lang="en-US" sz="300" dirty="0">
              <a:solidFill>
                <a:srgbClr val="001E38"/>
              </a:solidFill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rayColors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[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curPixel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]  = float4(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payload.rayColor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, 1.0f );</a:t>
            </a:r>
          </a:p>
          <a:p>
            <a:pPr defTabSz="685800" fontAlgn="auto">
              <a:spcBef>
                <a:spcPts val="0"/>
              </a:spcBef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44CB44-54F0-4BDB-9243-E69C975B917C}"/>
              </a:ext>
            </a:extLst>
          </p:cNvPr>
          <p:cNvSpPr/>
          <p:nvPr/>
        </p:nvSpPr>
        <p:spPr>
          <a:xfrm>
            <a:off x="1101969" y="4462081"/>
            <a:ext cx="5023339" cy="175847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6CF8F5-A10E-4B63-BDF0-76929F833AF1}"/>
              </a:ext>
            </a:extLst>
          </p:cNvPr>
          <p:cNvSpPr txBox="1"/>
          <p:nvPr/>
        </p:nvSpPr>
        <p:spPr>
          <a:xfrm>
            <a:off x="6301153" y="4393924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/>
              <a:t>Output your results</a:t>
            </a:r>
          </a:p>
        </p:txBody>
      </p:sp>
    </p:spTree>
    <p:extLst>
      <p:ext uri="{BB962C8B-B14F-4D97-AF65-F5344CB8AC3E}">
        <p14:creationId xmlns:p14="http://schemas.microsoft.com/office/powerpoint/2010/main" val="3579025177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3B1F8-E372-124B-AD8F-904C3D62F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Doing It Yourself V.S. Existing APIs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5DE3D-13D5-934A-8F73-BA8D8C93D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Embarrassingly parallel ≠ easy to parallelize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85B9E8-8FBC-2344-91BC-5B843D87A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124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79864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3B1F8-E372-124B-AD8F-904C3D62F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Doing It Yourself V.S. Existing APIs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5DE3D-13D5-934A-8F73-BA8D8C93D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Embarrassingly parallel ≠ easy to parallelize</a:t>
            </a:r>
          </a:p>
          <a:p>
            <a:pPr lvl="1"/>
            <a:r>
              <a:rPr lang="en-US" b="1" i="1" dirty="0"/>
              <a:t>Not</a:t>
            </a:r>
            <a:r>
              <a:rPr lang="en-US" dirty="0"/>
              <a:t> the same as getting best performance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85B9E8-8FBC-2344-91BC-5B843D87A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125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540757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3B1F8-E372-124B-AD8F-904C3D62F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Doing It Yourself V.S. Existing APIs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5DE3D-13D5-934A-8F73-BA8D8C93D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Embarrassingly parallel ≠ easy to parallelize</a:t>
            </a:r>
          </a:p>
          <a:p>
            <a:pPr lvl="1"/>
            <a:r>
              <a:rPr lang="en-US" b="1" i="1" dirty="0"/>
              <a:t>Not</a:t>
            </a:r>
            <a:r>
              <a:rPr lang="en-US" dirty="0"/>
              <a:t> the same as getting best performance</a:t>
            </a:r>
          </a:p>
          <a:p>
            <a:r>
              <a:rPr lang="en-US" dirty="0"/>
              <a:t>Many performance considerations:</a:t>
            </a:r>
          </a:p>
          <a:p>
            <a:pPr lvl="1"/>
            <a:r>
              <a:rPr lang="en-US" dirty="0"/>
              <a:t># intersections, data structures, coherence, caching, load-balancing, SIMD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85B9E8-8FBC-2344-91BC-5B843D87A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126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191184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3B1F8-E372-124B-AD8F-904C3D62F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Doing It Yourself V.S. Existing APIs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5DE3D-13D5-934A-8F73-BA8D8C93D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Embarrassingly parallel ≠ easy to parallelize</a:t>
            </a:r>
          </a:p>
          <a:p>
            <a:pPr lvl="1"/>
            <a:r>
              <a:rPr lang="en-US" b="1" i="1" dirty="0"/>
              <a:t>Not</a:t>
            </a:r>
            <a:r>
              <a:rPr lang="en-US" dirty="0"/>
              <a:t> the same as getting best performance</a:t>
            </a:r>
          </a:p>
          <a:p>
            <a:r>
              <a:rPr lang="en-US" dirty="0"/>
              <a:t>Many performance considerations:</a:t>
            </a:r>
          </a:p>
          <a:p>
            <a:pPr lvl="1"/>
            <a:r>
              <a:rPr lang="en-US" dirty="0"/>
              <a:t># intersections, data structures, coherence, caching, load-balancing, SIMD</a:t>
            </a:r>
          </a:p>
          <a:p>
            <a:r>
              <a:rPr lang="en-US" dirty="0"/>
              <a:t>APIs can leverage best-known methods behind your back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85B9E8-8FBC-2344-91BC-5B843D87A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127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44054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3B1F8-E372-124B-AD8F-904C3D62F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Doing It Yourself V.S. Existing APIs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5DE3D-13D5-934A-8F73-BA8D8C93D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Embarrassingly parallel ≠ easy to parallelize</a:t>
            </a:r>
          </a:p>
          <a:p>
            <a:pPr lvl="1"/>
            <a:r>
              <a:rPr lang="en-US" b="1" i="1" dirty="0"/>
              <a:t>Not</a:t>
            </a:r>
            <a:r>
              <a:rPr lang="en-US" dirty="0"/>
              <a:t> the same as getting best performance</a:t>
            </a:r>
          </a:p>
          <a:p>
            <a:r>
              <a:rPr lang="en-US" dirty="0"/>
              <a:t>Many performance considerations:</a:t>
            </a:r>
          </a:p>
          <a:p>
            <a:pPr lvl="1"/>
            <a:r>
              <a:rPr lang="en-US" dirty="0"/>
              <a:t># intersections, data structures, coherence, caching, load-balancing, SIMD</a:t>
            </a:r>
          </a:p>
          <a:p>
            <a:r>
              <a:rPr lang="en-US" dirty="0"/>
              <a:t>APIs can leverage best-known methods behind your back</a:t>
            </a:r>
          </a:p>
          <a:p>
            <a:r>
              <a:rPr lang="en-US" dirty="0"/>
              <a:t>APIs allow you to shoot yourself in the foot without knowing 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85B9E8-8FBC-2344-91BC-5B843D87A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128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1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Ray intersection testing in 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hlinkClick r:id="rId2"/>
              </a:rPr>
              <a:t>Physics.Raycast</a:t>
            </a:r>
            <a:endParaRPr lang="en-US" dirty="0"/>
          </a:p>
          <a:p>
            <a:r>
              <a:rPr lang="en-US" dirty="0">
                <a:hlinkClick r:id="rId3"/>
              </a:rPr>
              <a:t>Video tutorial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Raycast</a:t>
            </a:r>
            <a:r>
              <a:rPr lang="en-US" dirty="0"/>
              <a:t> rendering algorithm: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Foreach</a:t>
            </a:r>
            <a:r>
              <a:rPr lang="en-US" dirty="0"/>
              <a:t> ray r corresponding to one pixel[</a:t>
            </a:r>
            <a:r>
              <a:rPr lang="en-US" dirty="0" err="1"/>
              <a:t>x,y</a:t>
            </a:r>
            <a:r>
              <a:rPr lang="en-US" dirty="0"/>
              <a:t>] in image frame</a:t>
            </a:r>
          </a:p>
          <a:p>
            <a:pPr marL="0" indent="0">
              <a:buNone/>
            </a:pPr>
            <a:r>
              <a:rPr lang="en-US" dirty="0"/>
              <a:t>   if(r hit nothing)</a:t>
            </a:r>
          </a:p>
          <a:p>
            <a:pPr marL="0" indent="0">
              <a:buNone/>
            </a:pPr>
            <a:r>
              <a:rPr lang="en-US" dirty="0"/>
              <a:t>      pixel[</a:t>
            </a:r>
            <a:r>
              <a:rPr lang="en-US" dirty="0" err="1"/>
              <a:t>x,y</a:t>
            </a:r>
            <a:r>
              <a:rPr lang="en-US" dirty="0"/>
              <a:t>] = background color	</a:t>
            </a:r>
          </a:p>
          <a:p>
            <a:pPr marL="0" indent="0">
              <a:buNone/>
            </a:pPr>
            <a:r>
              <a:rPr lang="en-US" dirty="0"/>
              <a:t>   else(r hit object o)</a:t>
            </a:r>
          </a:p>
          <a:p>
            <a:pPr marL="0" indent="0">
              <a:buNone/>
            </a:pPr>
            <a:r>
              <a:rPr lang="en-US" dirty="0"/>
              <a:t>      pixel[</a:t>
            </a:r>
            <a:r>
              <a:rPr lang="en-US" dirty="0" err="1"/>
              <a:t>x,y</a:t>
            </a:r>
            <a:r>
              <a:rPr lang="en-US" dirty="0"/>
              <a:t>] = color of object o at point of intersection with r</a:t>
            </a:r>
          </a:p>
        </p:txBody>
      </p:sp>
    </p:spTree>
    <p:extLst>
      <p:ext uri="{BB962C8B-B14F-4D97-AF65-F5344CB8AC3E}">
        <p14:creationId xmlns:p14="http://schemas.microsoft.com/office/powerpoint/2010/main" val="2061254687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3B1F8-E372-124B-AD8F-904C3D62F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Doing It Yourself V.S. Existing APIs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5DE3D-13D5-934A-8F73-BA8D8C93D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Embarrassingly parallel ≠ easy to parallelize</a:t>
            </a:r>
          </a:p>
          <a:p>
            <a:pPr lvl="1"/>
            <a:r>
              <a:rPr lang="en-US" b="1" i="1" dirty="0"/>
              <a:t>Not</a:t>
            </a:r>
            <a:r>
              <a:rPr lang="en-US" dirty="0"/>
              <a:t> the same as getting best performance</a:t>
            </a:r>
          </a:p>
          <a:p>
            <a:r>
              <a:rPr lang="en-US" dirty="0"/>
              <a:t>Many performance considerations:</a:t>
            </a:r>
          </a:p>
          <a:p>
            <a:pPr lvl="1"/>
            <a:r>
              <a:rPr lang="en-US" dirty="0"/>
              <a:t># intersections, data structures, coherence, caching, load-balancing, SIMD</a:t>
            </a:r>
          </a:p>
          <a:p>
            <a:r>
              <a:rPr lang="en-US" dirty="0"/>
              <a:t>APIs can leverage best-known methods behind your back</a:t>
            </a:r>
          </a:p>
          <a:p>
            <a:r>
              <a:rPr lang="en-US" dirty="0"/>
              <a:t>APIs allow you to shoot yourself in the foot without knowing it</a:t>
            </a:r>
          </a:p>
          <a:p>
            <a:r>
              <a:rPr lang="en-US" dirty="0"/>
              <a:t>APIs come at many levels (e.g., use of CUDA without ray tracing API)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85B9E8-8FBC-2344-91BC-5B843D87A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129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816595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3B1F8-E372-124B-AD8F-904C3D62F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Some Ray Tracing APIs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5DE3D-13D5-934A-8F73-BA8D8C93D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1892185"/>
            <a:ext cx="8185116" cy="3506465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Hardware vendor specific:</a:t>
            </a:r>
          </a:p>
          <a:p>
            <a:pPr lvl="1"/>
            <a:r>
              <a:rPr lang="en-US" dirty="0" err="1"/>
              <a:t>OptiX</a:t>
            </a:r>
            <a:r>
              <a:rPr lang="en-US" dirty="0"/>
              <a:t>, </a:t>
            </a:r>
            <a:r>
              <a:rPr lang="en-US" dirty="0" err="1"/>
              <a:t>Embree</a:t>
            </a:r>
            <a:r>
              <a:rPr lang="en-US" dirty="0"/>
              <a:t>, </a:t>
            </a:r>
            <a:r>
              <a:rPr lang="en-US" dirty="0" err="1"/>
              <a:t>FireRays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Cross-vendor APIs:</a:t>
            </a:r>
          </a:p>
          <a:p>
            <a:pPr lvl="1"/>
            <a:r>
              <a:rPr lang="en-US" dirty="0"/>
              <a:t>DirectX Raytracing, Vulkan RT</a:t>
            </a:r>
          </a:p>
          <a:p>
            <a:pPr lvl="1"/>
            <a:endParaRPr lang="en-US" dirty="0"/>
          </a:p>
          <a:p>
            <a:r>
              <a:rPr lang="en-US" dirty="0"/>
              <a:t>Game engine APIs:</a:t>
            </a:r>
          </a:p>
          <a:p>
            <a:pPr lvl="1"/>
            <a:r>
              <a:rPr lang="en-US" dirty="0"/>
              <a:t>Unity, Unreal  </a:t>
            </a:r>
          </a:p>
          <a:p>
            <a:pPr lvl="1"/>
            <a:endParaRPr lang="en-US" dirty="0"/>
          </a:p>
          <a:p>
            <a:r>
              <a:rPr lang="en-US" dirty="0"/>
              <a:t>Different:</a:t>
            </a:r>
          </a:p>
          <a:p>
            <a:pPr lvl="1"/>
            <a:r>
              <a:rPr lang="en-US" dirty="0"/>
              <a:t>Audiences, learning curves, flexibility, performance, built-in optimizations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85B9E8-8FBC-2344-91BC-5B843D87A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130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899074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3B1F8-E372-124B-AD8F-904C3D62F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Today:  Using DirectX For Sample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5DE3D-13D5-934A-8F73-BA8D8C93D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1892185"/>
            <a:ext cx="8185116" cy="3506465"/>
          </a:xfrm>
        </p:spPr>
        <p:txBody>
          <a:bodyPr>
            <a:normAutofit/>
          </a:bodyPr>
          <a:lstStyle/>
          <a:p>
            <a:r>
              <a:rPr lang="en-US" dirty="0"/>
              <a:t>Why?</a:t>
            </a:r>
          </a:p>
          <a:p>
            <a:pPr lvl="1"/>
            <a:r>
              <a:rPr lang="en-US" dirty="0"/>
              <a:t>DirectX widely used API for interactive graphics</a:t>
            </a:r>
          </a:p>
          <a:p>
            <a:pPr lvl="1"/>
            <a:r>
              <a:rPr lang="en-US" dirty="0"/>
              <a:t>Similar to Vulkan model</a:t>
            </a:r>
          </a:p>
          <a:p>
            <a:pPr lvl="1"/>
            <a:r>
              <a:rPr lang="en-US" dirty="0"/>
              <a:t>Abstracts some bits tricky for novices’ ray tracers</a:t>
            </a:r>
          </a:p>
          <a:p>
            <a:pPr lvl="1"/>
            <a:r>
              <a:rPr lang="en-US"/>
              <a:t>Tutorial </a:t>
            </a:r>
            <a:r>
              <a:rPr lang="en-US" dirty="0"/>
              <a:t>frameworks for easy experimentation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85B9E8-8FBC-2344-91BC-5B843D87A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131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034728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3B1F8-E372-124B-AD8F-904C3D62F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DirectX Ray Tracing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5DE3D-13D5-934A-8F73-BA8D8C93D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1892185"/>
            <a:ext cx="8185116" cy="3695257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Some DirectX Ray Tracing tutorials:</a:t>
            </a:r>
          </a:p>
          <a:p>
            <a:pPr lvl="1"/>
            <a:r>
              <a:rPr lang="en-US" dirty="0">
                <a:hlinkClick r:id="rId2"/>
              </a:rPr>
              <a:t>Tutorial framework</a:t>
            </a:r>
            <a:r>
              <a:rPr lang="en-US" dirty="0"/>
              <a:t> that hides the C++ API  ( </a:t>
            </a:r>
            <a:r>
              <a:rPr lang="en-US" dirty="0">
                <a:solidFill>
                  <a:srgbClr val="00B050"/>
                </a:solidFill>
              </a:rPr>
              <a:t>http://intro-to-dxr.cwyman.org 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Easy to get started, not targeted at optimal performance</a:t>
            </a:r>
          </a:p>
          <a:p>
            <a:pPr lvl="2"/>
            <a:r>
              <a:rPr lang="en-US" dirty="0"/>
              <a:t>Used for my sample code today</a:t>
            </a:r>
          </a:p>
          <a:p>
            <a:pPr lvl="2"/>
            <a:r>
              <a:rPr lang="en-US" dirty="0"/>
              <a:t>Builds on </a:t>
            </a:r>
            <a:r>
              <a:rPr lang="en-US" dirty="0">
                <a:hlinkClick r:id="rId3"/>
              </a:rPr>
              <a:t>Falcor</a:t>
            </a:r>
            <a:r>
              <a:rPr lang="en-US" dirty="0"/>
              <a:t> for abstraction</a:t>
            </a:r>
          </a:p>
          <a:p>
            <a:pPr marL="522685" lvl="2" indent="0">
              <a:buNone/>
            </a:pPr>
            <a:endParaRPr lang="en-US" dirty="0"/>
          </a:p>
          <a:p>
            <a:pPr lvl="1"/>
            <a:r>
              <a:rPr lang="en-US" dirty="0">
                <a:hlinkClick r:id="rId4"/>
              </a:rPr>
              <a:t>Lower-level tutorial</a:t>
            </a:r>
            <a:r>
              <a:rPr lang="en-US" dirty="0"/>
              <a:t> covering DirectX API</a:t>
            </a:r>
          </a:p>
          <a:p>
            <a:pPr lvl="2"/>
            <a:r>
              <a:rPr lang="en-US" dirty="0"/>
              <a:t>From the “</a:t>
            </a:r>
            <a:r>
              <a:rPr lang="en-US" dirty="0">
                <a:hlinkClick r:id="rId5"/>
              </a:rPr>
              <a:t>Introduction to DirectX Ray Tracing</a:t>
            </a:r>
            <a:r>
              <a:rPr lang="en-US" dirty="0"/>
              <a:t>” </a:t>
            </a:r>
            <a:r>
              <a:rPr lang="en-US" i="1" dirty="0"/>
              <a:t>Ray Tracing Gems </a:t>
            </a:r>
            <a:r>
              <a:rPr lang="en-US" dirty="0"/>
              <a:t>article</a:t>
            </a:r>
          </a:p>
          <a:p>
            <a:pPr marL="522685" lvl="2" indent="0">
              <a:buNone/>
            </a:pPr>
            <a:endParaRPr lang="en-US" dirty="0"/>
          </a:p>
          <a:p>
            <a:pPr lvl="1"/>
            <a:r>
              <a:rPr lang="en-US" dirty="0"/>
              <a:t>A simple </a:t>
            </a:r>
            <a:r>
              <a:rPr lang="en-US" dirty="0">
                <a:hlinkClick r:id="rId6"/>
              </a:rPr>
              <a:t>getting started blog</a:t>
            </a:r>
            <a:r>
              <a:rPr lang="en-US" dirty="0"/>
              <a:t> post</a:t>
            </a:r>
          </a:p>
          <a:p>
            <a:pPr marL="260747" lvl="1" indent="0">
              <a:buNone/>
            </a:pPr>
            <a:endParaRPr lang="en-US" dirty="0"/>
          </a:p>
          <a:p>
            <a:pPr lvl="1"/>
            <a:r>
              <a:rPr lang="en-US" dirty="0"/>
              <a:t>Microsoft’s </a:t>
            </a:r>
            <a:r>
              <a:rPr lang="en-US" dirty="0">
                <a:hlinkClick r:id="rId7"/>
              </a:rPr>
              <a:t>DXR samples</a:t>
            </a:r>
            <a:endParaRPr lang="en-US" dirty="0"/>
          </a:p>
          <a:p>
            <a:pPr lvl="2"/>
            <a:r>
              <a:rPr lang="en-US" dirty="0"/>
              <a:t>A DirectX Raytracing </a:t>
            </a:r>
            <a:r>
              <a:rPr lang="en-US" dirty="0">
                <a:hlinkClick r:id="rId8"/>
              </a:rPr>
              <a:t>functional specification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85B9E8-8FBC-2344-91BC-5B843D87A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132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941404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3B1F8-E372-124B-AD8F-904C3D62F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We’ll Focus on GPU Shader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5DE3D-13D5-934A-8F73-BA8D8C93D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1892185"/>
            <a:ext cx="8185116" cy="3506465"/>
          </a:xfrm>
        </p:spPr>
        <p:txBody>
          <a:bodyPr>
            <a:normAutofit/>
          </a:bodyPr>
          <a:lstStyle/>
          <a:p>
            <a:r>
              <a:rPr lang="en-US" dirty="0"/>
              <a:t>Why?</a:t>
            </a:r>
          </a:p>
          <a:p>
            <a:pPr lvl="1"/>
            <a:r>
              <a:rPr lang="en-US" dirty="0"/>
              <a:t>Focus on tracing rays, identifying where to trace rays</a:t>
            </a:r>
          </a:p>
          <a:p>
            <a:pPr lvl="1"/>
            <a:r>
              <a:rPr lang="en-US" dirty="0"/>
              <a:t>Where interesting rendering algorithms mostly live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85B9E8-8FBC-2344-91BC-5B843D87A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133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642355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3B1F8-E372-124B-AD8F-904C3D62F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We’ll Focus on GPU Shader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5DE3D-13D5-934A-8F73-BA8D8C93D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1892185"/>
            <a:ext cx="8185116" cy="3506465"/>
          </a:xfrm>
        </p:spPr>
        <p:txBody>
          <a:bodyPr>
            <a:normAutofit fontScale="92500"/>
          </a:bodyPr>
          <a:lstStyle/>
          <a:p>
            <a:r>
              <a:rPr lang="en-US" dirty="0"/>
              <a:t>Why?</a:t>
            </a:r>
          </a:p>
          <a:p>
            <a:pPr lvl="1"/>
            <a:r>
              <a:rPr lang="en-US" dirty="0"/>
              <a:t>Focus on tracing rays, identifying where to trace rays</a:t>
            </a:r>
          </a:p>
          <a:p>
            <a:pPr lvl="1"/>
            <a:r>
              <a:rPr lang="en-US" dirty="0"/>
              <a:t>Where interesting rendering algorithms mostly live</a:t>
            </a:r>
          </a:p>
          <a:p>
            <a:pPr lvl="1"/>
            <a:endParaRPr lang="en-US" dirty="0"/>
          </a:p>
          <a:p>
            <a:r>
              <a:rPr lang="en-US" dirty="0"/>
              <a:t>The CPU has vital infrastructure…</a:t>
            </a:r>
          </a:p>
          <a:p>
            <a:pPr lvl="1"/>
            <a:r>
              <a:rPr lang="en-US" dirty="0"/>
              <a:t>But it’s largely reusable stuff like asset loaders</a:t>
            </a:r>
          </a:p>
          <a:p>
            <a:pPr lvl="1"/>
            <a:r>
              <a:rPr lang="en-US" dirty="0"/>
              <a:t>Not interesting (to me) to re-write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85B9E8-8FBC-2344-91BC-5B843D87A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134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641259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3B1F8-E372-124B-AD8F-904C3D62F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We’ll Focus on GPU Shader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5DE3D-13D5-934A-8F73-BA8D8C93D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1892185"/>
            <a:ext cx="8185116" cy="350646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Why?</a:t>
            </a:r>
          </a:p>
          <a:p>
            <a:pPr lvl="1"/>
            <a:r>
              <a:rPr lang="en-US" dirty="0"/>
              <a:t>Focus on tracing rays, identifying where to trace rays</a:t>
            </a:r>
          </a:p>
          <a:p>
            <a:pPr lvl="1"/>
            <a:r>
              <a:rPr lang="en-US" dirty="0"/>
              <a:t>Where interesting rendering algorithms mostly live</a:t>
            </a:r>
          </a:p>
          <a:p>
            <a:pPr lvl="1"/>
            <a:endParaRPr lang="en-US" dirty="0"/>
          </a:p>
          <a:p>
            <a:r>
              <a:rPr lang="en-US" dirty="0"/>
              <a:t>The CPU has vital infrastructure…</a:t>
            </a:r>
          </a:p>
          <a:p>
            <a:pPr lvl="1"/>
            <a:r>
              <a:rPr lang="en-US" dirty="0"/>
              <a:t>But it’s largely reusable stuff like asset loaders</a:t>
            </a:r>
          </a:p>
          <a:p>
            <a:pPr lvl="1"/>
            <a:r>
              <a:rPr lang="en-US" dirty="0"/>
              <a:t>Not interesting (to me) to re-write</a:t>
            </a:r>
          </a:p>
          <a:p>
            <a:pPr lvl="1"/>
            <a:endParaRPr lang="en-US" dirty="0"/>
          </a:p>
          <a:p>
            <a:r>
              <a:rPr lang="en-US" dirty="0"/>
              <a:t>For parallel GPU ray tracer, CPU code is mostly glue:</a:t>
            </a:r>
          </a:p>
          <a:p>
            <a:pPr lvl="1"/>
            <a:r>
              <a:rPr lang="en-US" dirty="0"/>
              <a:t>Pass configuration and data to GPU</a:t>
            </a:r>
          </a:p>
          <a:p>
            <a:pPr lvl="1"/>
            <a:r>
              <a:rPr lang="en-US" dirty="0"/>
              <a:t>Launch GPU processes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85B9E8-8FBC-2344-91BC-5B843D87A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135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855818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F4980C-77AB-A04A-994C-E7AF0D1113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0060" y="2540363"/>
            <a:ext cx="7122356" cy="879872"/>
          </a:xfrm>
        </p:spPr>
        <p:txBody>
          <a:bodyPr/>
          <a:lstStyle/>
          <a:p>
            <a:r>
              <a:rPr lang="en-US" dirty="0"/>
              <a:t>Structure of GPU Shaders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7FAB69-8696-ED43-ABED-85A4FBC46E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0060" y="3500180"/>
            <a:ext cx="7052017" cy="545747"/>
          </a:xfrm>
        </p:spPr>
        <p:txBody>
          <a:bodyPr/>
          <a:lstStyle/>
          <a:p>
            <a:r>
              <a:rPr lang="en-US" dirty="0"/>
              <a:t>Specifically DirectX HLSL, but many similarities elsewhere</a:t>
            </a:r>
          </a:p>
        </p:txBody>
      </p:sp>
    </p:spTree>
    <p:extLst>
      <p:ext uri="{BB962C8B-B14F-4D97-AF65-F5344CB8AC3E}">
        <p14:creationId xmlns:p14="http://schemas.microsoft.com/office/powerpoint/2010/main" val="1839795350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3B1F8-E372-124B-AD8F-904C3D62F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Five Types of Ray Tracing Shaders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85B9E8-8FBC-2344-91BC-5B843D87A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137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F4BC35D-16B7-4C06-B74D-F59B9CD74B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Ray tracing pipeline split into </a:t>
            </a:r>
            <a:r>
              <a:rPr lang="en-US" b="1" i="1" dirty="0"/>
              <a:t>five</a:t>
            </a:r>
            <a:r>
              <a:rPr lang="en-US" dirty="0"/>
              <a:t> shaders:</a:t>
            </a:r>
          </a:p>
          <a:p>
            <a:pPr lvl="1"/>
            <a:r>
              <a:rPr lang="en-US" i="1" dirty="0"/>
              <a:t>A</a:t>
            </a:r>
            <a:r>
              <a:rPr lang="en-US" b="1" i="1" dirty="0"/>
              <a:t> </a:t>
            </a:r>
            <a:r>
              <a:rPr lang="en-US" b="1" i="1" dirty="0">
                <a:solidFill>
                  <a:srgbClr val="00B050"/>
                </a:solidFill>
              </a:rPr>
              <a:t>ray generation shader</a:t>
            </a:r>
            <a:r>
              <a:rPr lang="en-US" i="1" dirty="0">
                <a:solidFill>
                  <a:srgbClr val="00B050"/>
                </a:solidFill>
              </a:rPr>
              <a:t> 	</a:t>
            </a:r>
            <a:r>
              <a:rPr lang="en-US" i="1" dirty="0"/>
              <a:t>define how to start tracing rays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504110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3B1F8-E372-124B-AD8F-904C3D62F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Five Types of Ray Tracing Shaders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85B9E8-8FBC-2344-91BC-5B843D87A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138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F4BC35D-16B7-4C06-B74D-F59B9CD74B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Ray tracing pipeline split into </a:t>
            </a:r>
            <a:r>
              <a:rPr lang="en-US" b="1" i="1" dirty="0"/>
              <a:t>five</a:t>
            </a:r>
            <a:r>
              <a:rPr lang="en-US" dirty="0"/>
              <a:t> shaders:</a:t>
            </a:r>
          </a:p>
          <a:p>
            <a:pPr lvl="1"/>
            <a:r>
              <a:rPr lang="en-US" i="1" dirty="0"/>
              <a:t>A</a:t>
            </a:r>
            <a:r>
              <a:rPr lang="en-US" b="1" i="1" dirty="0"/>
              <a:t> </a:t>
            </a:r>
            <a:r>
              <a:rPr lang="en-US" b="1" i="1" dirty="0">
                <a:solidFill>
                  <a:srgbClr val="00B050"/>
                </a:solidFill>
              </a:rPr>
              <a:t>ray generation shader</a:t>
            </a:r>
            <a:r>
              <a:rPr lang="en-US" i="1" dirty="0">
                <a:solidFill>
                  <a:srgbClr val="00B050"/>
                </a:solidFill>
              </a:rPr>
              <a:t> 	</a:t>
            </a:r>
            <a:r>
              <a:rPr lang="en-US" i="1" dirty="0"/>
              <a:t>define how to start tracing rays</a:t>
            </a:r>
          </a:p>
          <a:p>
            <a:pPr lvl="1"/>
            <a:r>
              <a:rPr lang="en-US" b="1" i="1" dirty="0">
                <a:solidFill>
                  <a:srgbClr val="00B050"/>
                </a:solidFill>
              </a:rPr>
              <a:t>Intersection shader(s)</a:t>
            </a:r>
            <a:r>
              <a:rPr lang="en-US" i="1" dirty="0">
                <a:solidFill>
                  <a:srgbClr val="00B050"/>
                </a:solidFill>
              </a:rPr>
              <a:t> 	</a:t>
            </a:r>
            <a:r>
              <a:rPr lang="en-US" i="1" dirty="0"/>
              <a:t>define how rays intersect geometry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674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Lighting and Shading calculations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881393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3B1F8-E372-124B-AD8F-904C3D62F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Five Types of Ray Tracing Shaders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85B9E8-8FBC-2344-91BC-5B843D87A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139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F4BC35D-16B7-4C06-B74D-F59B9CD74B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Ray tracing pipeline split into </a:t>
            </a:r>
            <a:r>
              <a:rPr lang="en-US" b="1" i="1" dirty="0"/>
              <a:t>five</a:t>
            </a:r>
            <a:r>
              <a:rPr lang="en-US" dirty="0"/>
              <a:t> shaders:</a:t>
            </a:r>
          </a:p>
          <a:p>
            <a:pPr lvl="1"/>
            <a:r>
              <a:rPr lang="en-US" i="1" dirty="0"/>
              <a:t>A</a:t>
            </a:r>
            <a:r>
              <a:rPr lang="en-US" b="1" i="1" dirty="0"/>
              <a:t> </a:t>
            </a:r>
            <a:r>
              <a:rPr lang="en-US" b="1" i="1" dirty="0">
                <a:solidFill>
                  <a:srgbClr val="00B050"/>
                </a:solidFill>
              </a:rPr>
              <a:t>ray generation shader</a:t>
            </a:r>
            <a:r>
              <a:rPr lang="en-US" i="1" dirty="0">
                <a:solidFill>
                  <a:srgbClr val="00B050"/>
                </a:solidFill>
              </a:rPr>
              <a:t> 	</a:t>
            </a:r>
            <a:r>
              <a:rPr lang="en-US" i="1" dirty="0"/>
              <a:t>define how to start tracing rays</a:t>
            </a:r>
          </a:p>
          <a:p>
            <a:pPr lvl="1"/>
            <a:r>
              <a:rPr lang="en-US" b="1" i="1" dirty="0">
                <a:solidFill>
                  <a:srgbClr val="00B050"/>
                </a:solidFill>
              </a:rPr>
              <a:t>Intersection shader(s)</a:t>
            </a:r>
            <a:r>
              <a:rPr lang="en-US" i="1" dirty="0">
                <a:solidFill>
                  <a:srgbClr val="00B050"/>
                </a:solidFill>
              </a:rPr>
              <a:t> 	</a:t>
            </a:r>
            <a:r>
              <a:rPr lang="en-US" i="1" dirty="0"/>
              <a:t>define how rays intersect geometry</a:t>
            </a:r>
          </a:p>
          <a:p>
            <a:pPr lvl="1"/>
            <a:r>
              <a:rPr lang="en-US" b="1" i="1" dirty="0">
                <a:solidFill>
                  <a:srgbClr val="00B050"/>
                </a:solidFill>
              </a:rPr>
              <a:t>Miss shader(s)</a:t>
            </a:r>
            <a:r>
              <a:rPr lang="en-US" i="1" dirty="0">
                <a:solidFill>
                  <a:srgbClr val="00B050"/>
                </a:solidFill>
              </a:rPr>
              <a:t> 			</a:t>
            </a:r>
            <a:r>
              <a:rPr lang="en-US" i="1" dirty="0"/>
              <a:t>shading for when rays miss geometry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595604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3B1F8-E372-124B-AD8F-904C3D62F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Five Types of Ray Tracing Shaders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85B9E8-8FBC-2344-91BC-5B843D87A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140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F4BC35D-16B7-4C06-B74D-F59B9CD74B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Ray tracing pipeline split into </a:t>
            </a:r>
            <a:r>
              <a:rPr lang="en-US" b="1" i="1" dirty="0"/>
              <a:t>five</a:t>
            </a:r>
            <a:r>
              <a:rPr lang="en-US" dirty="0"/>
              <a:t> shaders:</a:t>
            </a:r>
          </a:p>
          <a:p>
            <a:pPr lvl="1"/>
            <a:r>
              <a:rPr lang="en-US" i="1" dirty="0"/>
              <a:t>A</a:t>
            </a:r>
            <a:r>
              <a:rPr lang="en-US" b="1" i="1" dirty="0"/>
              <a:t> </a:t>
            </a:r>
            <a:r>
              <a:rPr lang="en-US" b="1" i="1" dirty="0">
                <a:solidFill>
                  <a:srgbClr val="00B050"/>
                </a:solidFill>
              </a:rPr>
              <a:t>ray generation shader</a:t>
            </a:r>
            <a:r>
              <a:rPr lang="en-US" i="1" dirty="0">
                <a:solidFill>
                  <a:srgbClr val="00B050"/>
                </a:solidFill>
              </a:rPr>
              <a:t> 	</a:t>
            </a:r>
            <a:r>
              <a:rPr lang="en-US" i="1" dirty="0"/>
              <a:t>define how to start tracing rays</a:t>
            </a:r>
          </a:p>
          <a:p>
            <a:pPr lvl="1"/>
            <a:r>
              <a:rPr lang="en-US" b="1" i="1" dirty="0">
                <a:solidFill>
                  <a:srgbClr val="00B050"/>
                </a:solidFill>
              </a:rPr>
              <a:t>Intersection shader(s)</a:t>
            </a:r>
            <a:r>
              <a:rPr lang="en-US" i="1" dirty="0">
                <a:solidFill>
                  <a:srgbClr val="00B050"/>
                </a:solidFill>
              </a:rPr>
              <a:t> 	</a:t>
            </a:r>
            <a:r>
              <a:rPr lang="en-US" i="1" dirty="0"/>
              <a:t>define how rays intersect geometry</a:t>
            </a:r>
          </a:p>
          <a:p>
            <a:pPr lvl="1"/>
            <a:r>
              <a:rPr lang="en-US" b="1" i="1" dirty="0">
                <a:solidFill>
                  <a:srgbClr val="00B050"/>
                </a:solidFill>
              </a:rPr>
              <a:t>Miss shader(s)</a:t>
            </a:r>
            <a:r>
              <a:rPr lang="en-US" i="1" dirty="0">
                <a:solidFill>
                  <a:srgbClr val="00B050"/>
                </a:solidFill>
              </a:rPr>
              <a:t> 			</a:t>
            </a:r>
            <a:r>
              <a:rPr lang="en-US" i="1" dirty="0"/>
              <a:t>shading for when rays miss geometry</a:t>
            </a:r>
          </a:p>
          <a:p>
            <a:pPr lvl="1"/>
            <a:r>
              <a:rPr lang="en-US" b="1" i="1" dirty="0">
                <a:solidFill>
                  <a:srgbClr val="00B050"/>
                </a:solidFill>
              </a:rPr>
              <a:t>Closest-hit shader(s)</a:t>
            </a:r>
            <a:r>
              <a:rPr lang="en-US" i="1" dirty="0">
                <a:solidFill>
                  <a:srgbClr val="00B050"/>
                </a:solidFill>
              </a:rPr>
              <a:t> 		</a:t>
            </a:r>
            <a:r>
              <a:rPr lang="en-US" i="1" dirty="0"/>
              <a:t>shading at the intersection point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102868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3B1F8-E372-124B-AD8F-904C3D62F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Five Types of Ray Tracing Shaders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85B9E8-8FBC-2344-91BC-5B843D87A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141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F4BC35D-16B7-4C06-B74D-F59B9CD74B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Ray tracing pipeline split into </a:t>
            </a:r>
            <a:r>
              <a:rPr lang="en-US" b="1" i="1" dirty="0"/>
              <a:t>five</a:t>
            </a:r>
            <a:r>
              <a:rPr lang="en-US" dirty="0"/>
              <a:t> shaders:</a:t>
            </a:r>
          </a:p>
          <a:p>
            <a:pPr lvl="1"/>
            <a:r>
              <a:rPr lang="en-US" i="1" dirty="0"/>
              <a:t>A</a:t>
            </a:r>
            <a:r>
              <a:rPr lang="en-US" b="1" i="1" dirty="0"/>
              <a:t> </a:t>
            </a:r>
            <a:r>
              <a:rPr lang="en-US" b="1" i="1" dirty="0">
                <a:solidFill>
                  <a:srgbClr val="00B050"/>
                </a:solidFill>
              </a:rPr>
              <a:t>ray generation shader</a:t>
            </a:r>
            <a:r>
              <a:rPr lang="en-US" i="1" dirty="0">
                <a:solidFill>
                  <a:srgbClr val="00B050"/>
                </a:solidFill>
              </a:rPr>
              <a:t> 	</a:t>
            </a:r>
            <a:r>
              <a:rPr lang="en-US" i="1" dirty="0"/>
              <a:t>define how to start tracing rays</a:t>
            </a:r>
          </a:p>
          <a:p>
            <a:pPr lvl="1"/>
            <a:r>
              <a:rPr lang="en-US" b="1" i="1" dirty="0">
                <a:solidFill>
                  <a:srgbClr val="00B050"/>
                </a:solidFill>
              </a:rPr>
              <a:t>Intersection shader(s)</a:t>
            </a:r>
            <a:r>
              <a:rPr lang="en-US" i="1" dirty="0">
                <a:solidFill>
                  <a:srgbClr val="00B050"/>
                </a:solidFill>
              </a:rPr>
              <a:t> 	</a:t>
            </a:r>
            <a:r>
              <a:rPr lang="en-US" i="1" dirty="0"/>
              <a:t>define how rays intersect geometry</a:t>
            </a:r>
          </a:p>
          <a:p>
            <a:pPr lvl="1"/>
            <a:r>
              <a:rPr lang="en-US" b="1" i="1" dirty="0">
                <a:solidFill>
                  <a:srgbClr val="00B050"/>
                </a:solidFill>
              </a:rPr>
              <a:t>Miss shader(s)</a:t>
            </a:r>
            <a:r>
              <a:rPr lang="en-US" i="1" dirty="0">
                <a:solidFill>
                  <a:srgbClr val="00B050"/>
                </a:solidFill>
              </a:rPr>
              <a:t> 			</a:t>
            </a:r>
            <a:r>
              <a:rPr lang="en-US" i="1" dirty="0"/>
              <a:t>shading for when rays miss geometry</a:t>
            </a:r>
          </a:p>
          <a:p>
            <a:pPr lvl="1"/>
            <a:r>
              <a:rPr lang="en-US" b="1" i="1" dirty="0">
                <a:solidFill>
                  <a:srgbClr val="00B050"/>
                </a:solidFill>
              </a:rPr>
              <a:t>Closest-hit shader(s)</a:t>
            </a:r>
            <a:r>
              <a:rPr lang="en-US" i="1" dirty="0">
                <a:solidFill>
                  <a:srgbClr val="00B050"/>
                </a:solidFill>
              </a:rPr>
              <a:t> 		</a:t>
            </a:r>
            <a:r>
              <a:rPr lang="en-US" i="1" dirty="0"/>
              <a:t>shading at the intersection point</a:t>
            </a:r>
          </a:p>
          <a:p>
            <a:pPr lvl="1"/>
            <a:r>
              <a:rPr lang="en-US" b="1" i="1" dirty="0">
                <a:solidFill>
                  <a:srgbClr val="00B050"/>
                </a:solidFill>
              </a:rPr>
              <a:t>Any-hit shader(s)</a:t>
            </a:r>
            <a:r>
              <a:rPr lang="en-US" i="1" dirty="0"/>
              <a:t> 		run once per hit** (e.g., for transparency)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997188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3B1F8-E372-124B-AD8F-904C3D62F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Five Types of Ray Tracing Shaders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85B9E8-8FBC-2344-91BC-5B843D87A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142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F4BC35D-16B7-4C06-B74D-F59B9CD74B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Ray tracing pipeline split into </a:t>
            </a:r>
            <a:r>
              <a:rPr lang="en-US" b="1" i="1" dirty="0"/>
              <a:t>five</a:t>
            </a:r>
            <a:r>
              <a:rPr lang="en-US" dirty="0"/>
              <a:t> shaders:</a:t>
            </a:r>
          </a:p>
          <a:p>
            <a:pPr lvl="1"/>
            <a:r>
              <a:rPr lang="en-US" i="1" dirty="0"/>
              <a:t>A</a:t>
            </a:r>
            <a:r>
              <a:rPr lang="en-US" b="1" i="1" dirty="0"/>
              <a:t> </a:t>
            </a:r>
            <a:r>
              <a:rPr lang="en-US" b="1" i="1" dirty="0">
                <a:solidFill>
                  <a:srgbClr val="00B050"/>
                </a:solidFill>
              </a:rPr>
              <a:t>ray generation shader</a:t>
            </a:r>
            <a:r>
              <a:rPr lang="en-US" i="1" dirty="0">
                <a:solidFill>
                  <a:srgbClr val="00B050"/>
                </a:solidFill>
              </a:rPr>
              <a:t> 	</a:t>
            </a:r>
            <a:r>
              <a:rPr lang="en-US" i="1" dirty="0"/>
              <a:t>define how to start tracing rays</a:t>
            </a:r>
          </a:p>
          <a:p>
            <a:pPr lvl="1"/>
            <a:r>
              <a:rPr lang="en-US" b="1" i="1" dirty="0">
                <a:solidFill>
                  <a:srgbClr val="00B050"/>
                </a:solidFill>
              </a:rPr>
              <a:t>Intersection shader(s)</a:t>
            </a:r>
            <a:r>
              <a:rPr lang="en-US" i="1" dirty="0">
                <a:solidFill>
                  <a:srgbClr val="00B050"/>
                </a:solidFill>
              </a:rPr>
              <a:t> 	</a:t>
            </a:r>
            <a:r>
              <a:rPr lang="en-US" i="1" dirty="0"/>
              <a:t>define how rays intersect geometry</a:t>
            </a:r>
          </a:p>
          <a:p>
            <a:pPr lvl="1"/>
            <a:r>
              <a:rPr lang="en-US" b="1" i="1" dirty="0">
                <a:solidFill>
                  <a:srgbClr val="00B050"/>
                </a:solidFill>
              </a:rPr>
              <a:t>Miss shader(s)</a:t>
            </a:r>
            <a:r>
              <a:rPr lang="en-US" i="1" dirty="0">
                <a:solidFill>
                  <a:srgbClr val="00B050"/>
                </a:solidFill>
              </a:rPr>
              <a:t> 			</a:t>
            </a:r>
            <a:r>
              <a:rPr lang="en-US" i="1" dirty="0"/>
              <a:t>shading for when rays miss geometry</a:t>
            </a:r>
          </a:p>
          <a:p>
            <a:pPr lvl="1"/>
            <a:r>
              <a:rPr lang="en-US" b="1" i="1" dirty="0">
                <a:solidFill>
                  <a:srgbClr val="00B050"/>
                </a:solidFill>
              </a:rPr>
              <a:t>Closest-hit shader(s)</a:t>
            </a:r>
            <a:r>
              <a:rPr lang="en-US" i="1" dirty="0">
                <a:solidFill>
                  <a:srgbClr val="00B050"/>
                </a:solidFill>
              </a:rPr>
              <a:t> 		</a:t>
            </a:r>
            <a:r>
              <a:rPr lang="en-US" i="1" dirty="0"/>
              <a:t>shading at the intersection point</a:t>
            </a:r>
          </a:p>
          <a:p>
            <a:pPr lvl="1"/>
            <a:r>
              <a:rPr lang="en-US" b="1" i="1" dirty="0">
                <a:solidFill>
                  <a:srgbClr val="00B050"/>
                </a:solidFill>
              </a:rPr>
              <a:t>Any-hit shader(s)</a:t>
            </a:r>
            <a:r>
              <a:rPr lang="en-US" i="1" dirty="0"/>
              <a:t> 		run once per hit** (e.g., for transparency)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42D2DF-826F-4B94-A837-B993264C60D3}"/>
              </a:ext>
            </a:extLst>
          </p:cNvPr>
          <p:cNvSpPr/>
          <p:nvPr/>
        </p:nvSpPr>
        <p:spPr>
          <a:xfrm>
            <a:off x="3968262" y="2226745"/>
            <a:ext cx="4108939" cy="2143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← Controls other shaders</a:t>
            </a:r>
            <a:endParaRPr lang="en-US" sz="1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84B864-2529-4B5C-A58A-2A99462B8284}"/>
              </a:ext>
            </a:extLst>
          </p:cNvPr>
          <p:cNvSpPr/>
          <p:nvPr/>
        </p:nvSpPr>
        <p:spPr>
          <a:xfrm>
            <a:off x="3968262" y="2501039"/>
            <a:ext cx="4108939" cy="2143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← Defines object shapes (one shader per type)</a:t>
            </a:r>
            <a:endParaRPr lang="en-US" sz="1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EC5EDD-A1BB-4C64-821C-EA473D1D49D5}"/>
              </a:ext>
            </a:extLst>
          </p:cNvPr>
          <p:cNvSpPr/>
          <p:nvPr/>
        </p:nvSpPr>
        <p:spPr>
          <a:xfrm>
            <a:off x="3968262" y="2763610"/>
            <a:ext cx="4108939" cy="7899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← Controls per-ray behavior (often many types)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37626309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3B1F8-E372-124B-AD8F-904C3D62F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these Fit Together?     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[Eye Chart Version]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85B9E8-8FBC-2344-91BC-5B843D87A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143</a:t>
            </a:fld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4B9C67C-9955-406D-AC19-56D449E5319E}"/>
              </a:ext>
            </a:extLst>
          </p:cNvPr>
          <p:cNvSpPr/>
          <p:nvPr/>
        </p:nvSpPr>
        <p:spPr>
          <a:xfrm>
            <a:off x="1246070" y="2461958"/>
            <a:ext cx="5139981" cy="2264105"/>
          </a:xfrm>
          <a:prstGeom prst="roundRect">
            <a:avLst/>
          </a:prstGeom>
          <a:solidFill>
            <a:srgbClr val="70AD47">
              <a:lumMod val="40000"/>
              <a:lumOff val="60000"/>
              <a:alpha val="43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 dirty="0">
              <a:solidFill>
                <a:prstClr val="white"/>
              </a:solidFill>
              <a:latin typeface="Calibri" panose="020F0502020204030204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 dirty="0">
              <a:solidFill>
                <a:prstClr val="white"/>
              </a:solidFill>
              <a:latin typeface="Calibri" panose="020F0502020204030204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 dirty="0">
              <a:solidFill>
                <a:prstClr val="white"/>
              </a:solidFill>
              <a:latin typeface="Calibri" panose="020F0502020204030204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 dirty="0">
              <a:solidFill>
                <a:prstClr val="white"/>
              </a:solidFill>
              <a:latin typeface="Calibri" panose="020F0502020204030204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 dirty="0">
              <a:solidFill>
                <a:prstClr val="white"/>
              </a:solidFill>
              <a:latin typeface="Calibri" panose="020F0502020204030204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 dirty="0">
              <a:solidFill>
                <a:prstClr val="white"/>
              </a:solidFill>
              <a:latin typeface="Calibri" panose="020F0502020204030204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 dirty="0">
              <a:solidFill>
                <a:prstClr val="white"/>
              </a:solidFill>
              <a:latin typeface="Calibri" panose="020F0502020204030204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 dirty="0">
              <a:solidFill>
                <a:prstClr val="white"/>
              </a:solidFill>
              <a:latin typeface="Calibri" panose="020F0502020204030204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 dirty="0">
              <a:solidFill>
                <a:prstClr val="white"/>
              </a:solidFill>
              <a:latin typeface="Calibri" panose="020F0502020204030204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 dirty="0">
              <a:solidFill>
                <a:prstClr val="white"/>
              </a:solidFill>
              <a:latin typeface="Calibri" panose="020F0502020204030204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b="1" i="1" kern="0" dirty="0">
                <a:solidFill>
                  <a:prstClr val="black"/>
                </a:solidFill>
                <a:latin typeface="Calibri" panose="020F0502020204030204"/>
              </a:rPr>
              <a:t>Traversal Loop</a:t>
            </a:r>
          </a:p>
        </p:txBody>
      </p:sp>
      <p:sp>
        <p:nvSpPr>
          <p:cNvPr id="12" name="Flowchart: Alternate Process 11">
            <a:extLst>
              <a:ext uri="{FF2B5EF4-FFF2-40B4-BE49-F238E27FC236}">
                <a16:creationId xmlns:a16="http://schemas.microsoft.com/office/drawing/2014/main" id="{5F31F883-013D-43FC-9AA8-342952B29B00}"/>
              </a:ext>
            </a:extLst>
          </p:cNvPr>
          <p:cNvSpPr/>
          <p:nvPr/>
        </p:nvSpPr>
        <p:spPr>
          <a:xfrm>
            <a:off x="6589019" y="2755694"/>
            <a:ext cx="1241598" cy="1719757"/>
          </a:xfrm>
          <a:prstGeom prst="flowChartAlternateProcess">
            <a:avLst/>
          </a:prstGeom>
          <a:solidFill>
            <a:srgbClr val="ED7D31">
              <a:lumMod val="40000"/>
              <a:lumOff val="6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 dirty="0">
              <a:solidFill>
                <a:prstClr val="white"/>
              </a:solidFill>
              <a:latin typeface="Calibri" panose="020F0502020204030204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 dirty="0">
              <a:solidFill>
                <a:prstClr val="white"/>
              </a:solidFill>
              <a:latin typeface="Calibri" panose="020F0502020204030204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 dirty="0">
              <a:solidFill>
                <a:prstClr val="white"/>
              </a:solidFill>
              <a:latin typeface="Calibri" panose="020F0502020204030204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 dirty="0">
              <a:solidFill>
                <a:prstClr val="white"/>
              </a:solidFill>
              <a:latin typeface="Calibri" panose="020F0502020204030204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 dirty="0">
              <a:solidFill>
                <a:prstClr val="white"/>
              </a:solidFill>
              <a:latin typeface="Calibri" panose="020F0502020204030204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 dirty="0">
              <a:solidFill>
                <a:prstClr val="white"/>
              </a:solidFill>
              <a:latin typeface="Calibri" panose="020F0502020204030204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88" kern="0" dirty="0">
              <a:solidFill>
                <a:prstClr val="white"/>
              </a:solidFill>
              <a:latin typeface="Calibri" panose="020F0502020204030204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kern="0" dirty="0">
                <a:solidFill>
                  <a:prstClr val="white"/>
                </a:solidFill>
                <a:latin typeface="Calibri" panose="020F0502020204030204"/>
              </a:rPr>
              <a:t>Ray Shading</a:t>
            </a:r>
          </a:p>
        </p:txBody>
      </p:sp>
      <p:sp>
        <p:nvSpPr>
          <p:cNvPr id="13" name="Flowchart: Alternate Process 12">
            <a:extLst>
              <a:ext uri="{FF2B5EF4-FFF2-40B4-BE49-F238E27FC236}">
                <a16:creationId xmlns:a16="http://schemas.microsoft.com/office/drawing/2014/main" id="{C2F1F2DF-BB08-4C4A-8A31-C748DD479F10}"/>
              </a:ext>
            </a:extLst>
          </p:cNvPr>
          <p:cNvSpPr/>
          <p:nvPr/>
        </p:nvSpPr>
        <p:spPr>
          <a:xfrm>
            <a:off x="6735104" y="2900707"/>
            <a:ext cx="963252" cy="575187"/>
          </a:xfrm>
          <a:prstGeom prst="flowChartAlternateProcess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kern="0" dirty="0">
                <a:solidFill>
                  <a:prstClr val="white"/>
                </a:solidFill>
                <a:latin typeface="Calibri" panose="020F0502020204030204"/>
              </a:rPr>
              <a:t>Closest-Hit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kern="0" dirty="0" err="1">
                <a:solidFill>
                  <a:prstClr val="white"/>
                </a:solidFill>
                <a:latin typeface="Calibri" panose="020F0502020204030204"/>
              </a:rPr>
              <a:t>Shader</a:t>
            </a:r>
            <a:endParaRPr lang="en-US" sz="135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Flowchart: Alternate Process 13">
            <a:extLst>
              <a:ext uri="{FF2B5EF4-FFF2-40B4-BE49-F238E27FC236}">
                <a16:creationId xmlns:a16="http://schemas.microsoft.com/office/drawing/2014/main" id="{E85613A0-AAE2-4D48-9A7D-140775ADF968}"/>
              </a:ext>
            </a:extLst>
          </p:cNvPr>
          <p:cNvSpPr/>
          <p:nvPr/>
        </p:nvSpPr>
        <p:spPr>
          <a:xfrm>
            <a:off x="75588" y="3105965"/>
            <a:ext cx="995520" cy="523089"/>
          </a:xfrm>
          <a:prstGeom prst="flowChartAlternateProcess">
            <a:avLst/>
          </a:prstGeom>
          <a:solidFill>
            <a:srgbClr val="00B05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kern="0" dirty="0" err="1">
                <a:solidFill>
                  <a:prstClr val="white"/>
                </a:solidFill>
                <a:latin typeface="Calibri" panose="020F0502020204030204"/>
              </a:rPr>
              <a:t>TraceRay</a:t>
            </a:r>
            <a:r>
              <a:rPr lang="en-US" sz="1350" kern="0" dirty="0">
                <a:solidFill>
                  <a:prstClr val="white"/>
                </a:solidFill>
                <a:latin typeface="Calibri" panose="020F0502020204030204"/>
              </a:rPr>
              <a:t>()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kern="0" dirty="0">
                <a:solidFill>
                  <a:prstClr val="white"/>
                </a:solidFill>
                <a:latin typeface="Calibri" panose="020F0502020204030204"/>
              </a:rPr>
              <a:t>Called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970ED93-9C29-4525-972A-BD03D1C3F644}"/>
              </a:ext>
            </a:extLst>
          </p:cNvPr>
          <p:cNvCxnSpPr>
            <a:cxnSpLocks/>
            <a:stCxn id="14" idx="3"/>
          </p:cNvCxnSpPr>
          <p:nvPr/>
        </p:nvCxnSpPr>
        <p:spPr>
          <a:xfrm flipV="1">
            <a:off x="1071108" y="3363438"/>
            <a:ext cx="174962" cy="4071"/>
          </a:xfrm>
          <a:prstGeom prst="straightConnector1">
            <a:avLst/>
          </a:prstGeom>
          <a:noFill/>
          <a:ln w="3810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1CF5032-5052-4AEB-A020-3CCE7A2F8922}"/>
              </a:ext>
            </a:extLst>
          </p:cNvPr>
          <p:cNvCxnSpPr>
            <a:cxnSpLocks/>
          </p:cNvCxnSpPr>
          <p:nvPr/>
        </p:nvCxnSpPr>
        <p:spPr>
          <a:xfrm>
            <a:off x="6386051" y="3346846"/>
            <a:ext cx="349053" cy="0"/>
          </a:xfrm>
          <a:prstGeom prst="straightConnector1">
            <a:avLst/>
          </a:prstGeom>
          <a:noFill/>
          <a:ln w="3810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7" name="Flowchart: Alternate Process 16">
            <a:extLst>
              <a:ext uri="{FF2B5EF4-FFF2-40B4-BE49-F238E27FC236}">
                <a16:creationId xmlns:a16="http://schemas.microsoft.com/office/drawing/2014/main" id="{58F67284-7F56-4FC5-B26B-221F5883FBB5}"/>
              </a:ext>
            </a:extLst>
          </p:cNvPr>
          <p:cNvSpPr/>
          <p:nvPr/>
        </p:nvSpPr>
        <p:spPr>
          <a:xfrm>
            <a:off x="7961334" y="3101894"/>
            <a:ext cx="1114124" cy="523089"/>
          </a:xfrm>
          <a:prstGeom prst="flowChartAlternateProcess">
            <a:avLst/>
          </a:prstGeom>
          <a:solidFill>
            <a:srgbClr val="00B05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kern="0" dirty="0">
                <a:solidFill>
                  <a:prstClr val="white"/>
                </a:solidFill>
                <a:latin typeface="Calibri" panose="020F0502020204030204"/>
              </a:rPr>
              <a:t>Return From </a:t>
            </a:r>
            <a:r>
              <a:rPr lang="en-US" sz="1350" kern="0" dirty="0" err="1">
                <a:solidFill>
                  <a:prstClr val="white"/>
                </a:solidFill>
                <a:latin typeface="Calibri" panose="020F0502020204030204"/>
              </a:rPr>
              <a:t>TraceRay</a:t>
            </a:r>
            <a:r>
              <a:rPr lang="en-US" sz="1350" kern="0" dirty="0">
                <a:solidFill>
                  <a:prstClr val="white"/>
                </a:solidFill>
                <a:latin typeface="Calibri" panose="020F0502020204030204"/>
              </a:rPr>
              <a:t>()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24080F0-2261-4904-B143-D4FF6F14C23E}"/>
              </a:ext>
            </a:extLst>
          </p:cNvPr>
          <p:cNvCxnSpPr>
            <a:cxnSpLocks/>
          </p:cNvCxnSpPr>
          <p:nvPr/>
        </p:nvCxnSpPr>
        <p:spPr>
          <a:xfrm flipV="1">
            <a:off x="7698355" y="3336370"/>
            <a:ext cx="262979" cy="6779"/>
          </a:xfrm>
          <a:prstGeom prst="straightConnector1">
            <a:avLst/>
          </a:prstGeom>
          <a:noFill/>
          <a:ln w="3810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C94B6F1-0FEE-41E8-8FA4-32600C2B1396}"/>
              </a:ext>
            </a:extLst>
          </p:cNvPr>
          <p:cNvCxnSpPr>
            <a:cxnSpLocks/>
          </p:cNvCxnSpPr>
          <p:nvPr/>
        </p:nvCxnSpPr>
        <p:spPr>
          <a:xfrm>
            <a:off x="6310667" y="3370187"/>
            <a:ext cx="386796" cy="446765"/>
          </a:xfrm>
          <a:prstGeom prst="line">
            <a:avLst/>
          </a:prstGeom>
          <a:noFill/>
          <a:ln w="38100" cap="flat" cmpd="sng" algn="ctr">
            <a:solidFill>
              <a:srgbClr val="4472C4"/>
            </a:solidFill>
            <a:prstDash val="solid"/>
            <a:miter lim="800000"/>
            <a:headEnd type="none"/>
            <a:tailEnd type="triangle"/>
          </a:ln>
          <a:effectLst/>
        </p:spPr>
      </p:cxnSp>
      <p:sp>
        <p:nvSpPr>
          <p:cNvPr id="20" name="Flowchart: Alternate Process 19">
            <a:extLst>
              <a:ext uri="{FF2B5EF4-FFF2-40B4-BE49-F238E27FC236}">
                <a16:creationId xmlns:a16="http://schemas.microsoft.com/office/drawing/2014/main" id="{0713C1E7-2AB7-4AD6-B732-0B82712ED1F6}"/>
              </a:ext>
            </a:extLst>
          </p:cNvPr>
          <p:cNvSpPr/>
          <p:nvPr/>
        </p:nvSpPr>
        <p:spPr>
          <a:xfrm>
            <a:off x="6735104" y="3534455"/>
            <a:ext cx="963252" cy="575187"/>
          </a:xfrm>
          <a:prstGeom prst="flowChartAlternateProcess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kern="0" dirty="0">
                <a:solidFill>
                  <a:prstClr val="white"/>
                </a:solidFill>
                <a:latin typeface="Calibri" panose="020F0502020204030204"/>
              </a:rPr>
              <a:t>Miss </a:t>
            </a:r>
            <a:r>
              <a:rPr lang="en-US" sz="1350" kern="0" dirty="0" err="1">
                <a:solidFill>
                  <a:prstClr val="white"/>
                </a:solidFill>
                <a:latin typeface="Calibri" panose="020F0502020204030204"/>
              </a:rPr>
              <a:t>Shader</a:t>
            </a:r>
            <a:endParaRPr lang="en-US" sz="135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67741C5-167B-4B48-AED2-605D6AC642B9}"/>
              </a:ext>
            </a:extLst>
          </p:cNvPr>
          <p:cNvCxnSpPr>
            <a:cxnSpLocks/>
          </p:cNvCxnSpPr>
          <p:nvPr/>
        </p:nvCxnSpPr>
        <p:spPr>
          <a:xfrm flipV="1">
            <a:off x="7792975" y="3336370"/>
            <a:ext cx="0" cy="485679"/>
          </a:xfrm>
          <a:prstGeom prst="straightConnector1">
            <a:avLst/>
          </a:prstGeom>
          <a:noFill/>
          <a:ln w="3810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96C3E66-5399-4D08-9225-E413CBC02BB8}"/>
              </a:ext>
            </a:extLst>
          </p:cNvPr>
          <p:cNvCxnSpPr>
            <a:cxnSpLocks/>
          </p:cNvCxnSpPr>
          <p:nvPr/>
        </p:nvCxnSpPr>
        <p:spPr>
          <a:xfrm flipV="1">
            <a:off x="7705730" y="3816952"/>
            <a:ext cx="94619" cy="5097"/>
          </a:xfrm>
          <a:prstGeom prst="line">
            <a:avLst/>
          </a:prstGeom>
          <a:noFill/>
          <a:ln w="3810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23" name="Flowchart: Alternate Process 22">
            <a:extLst>
              <a:ext uri="{FF2B5EF4-FFF2-40B4-BE49-F238E27FC236}">
                <a16:creationId xmlns:a16="http://schemas.microsoft.com/office/drawing/2014/main" id="{94598B4D-6998-4460-9667-DC7CB9909069}"/>
              </a:ext>
            </a:extLst>
          </p:cNvPr>
          <p:cNvSpPr/>
          <p:nvPr/>
        </p:nvSpPr>
        <p:spPr>
          <a:xfrm>
            <a:off x="1377137" y="3098115"/>
            <a:ext cx="1069261" cy="530939"/>
          </a:xfrm>
          <a:prstGeom prst="flowChartAlternateProcess">
            <a:avLst/>
          </a:prstGeom>
          <a:solidFill>
            <a:srgbClr val="00B05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kern="0" dirty="0">
                <a:solidFill>
                  <a:prstClr val="white"/>
                </a:solidFill>
                <a:latin typeface="Calibri" panose="020F0502020204030204"/>
              </a:rPr>
              <a:t>Acceleration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kern="0" dirty="0">
                <a:solidFill>
                  <a:prstClr val="white"/>
                </a:solidFill>
                <a:latin typeface="Calibri" panose="020F0502020204030204"/>
              </a:rPr>
              <a:t>Traversal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D14AA18-0BE6-4339-8A8C-B5A2284057F1}"/>
              </a:ext>
            </a:extLst>
          </p:cNvPr>
          <p:cNvCxnSpPr>
            <a:cxnSpLocks/>
            <a:endCxn id="23" idx="1"/>
          </p:cNvCxnSpPr>
          <p:nvPr/>
        </p:nvCxnSpPr>
        <p:spPr>
          <a:xfrm flipV="1">
            <a:off x="1074795" y="3363584"/>
            <a:ext cx="302342" cy="239"/>
          </a:xfrm>
          <a:prstGeom prst="straightConnector1">
            <a:avLst/>
          </a:prstGeom>
          <a:noFill/>
          <a:ln w="3810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C3C9ED7-BBCD-4015-B149-184046A5CC2E}"/>
              </a:ext>
            </a:extLst>
          </p:cNvPr>
          <p:cNvCxnSpPr>
            <a:cxnSpLocks/>
          </p:cNvCxnSpPr>
          <p:nvPr/>
        </p:nvCxnSpPr>
        <p:spPr>
          <a:xfrm>
            <a:off x="6293251" y="3360341"/>
            <a:ext cx="212805" cy="0"/>
          </a:xfrm>
          <a:prstGeom prst="straightConnector1">
            <a:avLst/>
          </a:prstGeom>
          <a:noFill/>
          <a:ln w="3810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3CEC9A1-ECB4-4C07-961F-FD703CC43D38}"/>
              </a:ext>
            </a:extLst>
          </p:cNvPr>
          <p:cNvCxnSpPr>
            <a:cxnSpLocks/>
          </p:cNvCxnSpPr>
          <p:nvPr/>
        </p:nvCxnSpPr>
        <p:spPr>
          <a:xfrm flipV="1">
            <a:off x="2522603" y="2518505"/>
            <a:ext cx="1217" cy="850044"/>
          </a:xfrm>
          <a:prstGeom prst="line">
            <a:avLst/>
          </a:prstGeom>
          <a:noFill/>
          <a:ln w="38100" cap="flat" cmpd="sng" algn="ctr">
            <a:solidFill>
              <a:srgbClr val="4472C4"/>
            </a:solidFill>
            <a:prstDash val="solid"/>
            <a:miter lim="800000"/>
            <a:headEnd type="none"/>
            <a:tailEnd type="triangle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3C09F37-77F5-4E0C-9FAD-08B2EB052F1C}"/>
              </a:ext>
            </a:extLst>
          </p:cNvPr>
          <p:cNvCxnSpPr>
            <a:cxnSpLocks/>
          </p:cNvCxnSpPr>
          <p:nvPr/>
        </p:nvCxnSpPr>
        <p:spPr>
          <a:xfrm flipH="1" flipV="1">
            <a:off x="6300322" y="2552322"/>
            <a:ext cx="2774" cy="816227"/>
          </a:xfrm>
          <a:prstGeom prst="line">
            <a:avLst/>
          </a:prstGeom>
          <a:noFill/>
          <a:ln w="38100" cap="flat" cmpd="sng" algn="ctr">
            <a:solidFill>
              <a:srgbClr val="4472C4"/>
            </a:solidFill>
            <a:prstDash val="solid"/>
            <a:miter lim="800000"/>
            <a:headEnd type="triangle"/>
            <a:tailEnd type="none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9578343-82A0-4878-865C-DD10A62D57DE}"/>
              </a:ext>
            </a:extLst>
          </p:cNvPr>
          <p:cNvCxnSpPr>
            <a:cxnSpLocks/>
          </p:cNvCxnSpPr>
          <p:nvPr/>
        </p:nvCxnSpPr>
        <p:spPr>
          <a:xfrm flipH="1" flipV="1">
            <a:off x="2533664" y="2529264"/>
            <a:ext cx="3764978" cy="20758"/>
          </a:xfrm>
          <a:prstGeom prst="line">
            <a:avLst/>
          </a:prstGeom>
          <a:noFill/>
          <a:ln w="38100" cap="flat" cmpd="sng" algn="ctr">
            <a:solidFill>
              <a:srgbClr val="4472C4"/>
            </a:solidFill>
            <a:prstDash val="solid"/>
            <a:miter lim="800000"/>
            <a:headEnd type="triangle"/>
            <a:tailEnd type="none"/>
          </a:ln>
          <a:effectLst/>
        </p:spPr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1E95C27F-D2C8-496E-BCEE-9A16D74252B5}"/>
              </a:ext>
            </a:extLst>
          </p:cNvPr>
          <p:cNvSpPr txBox="1"/>
          <p:nvPr/>
        </p:nvSpPr>
        <p:spPr>
          <a:xfrm>
            <a:off x="2496872" y="2513954"/>
            <a:ext cx="1299911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88" i="1" dirty="0">
                <a:solidFill>
                  <a:prstClr val="black"/>
                </a:solidFill>
                <a:latin typeface="Calibri" panose="020F0502020204030204"/>
              </a:rPr>
              <a:t>No (additional) potential hits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6835BAC-5605-4669-BACD-A14D73C07F10}"/>
              </a:ext>
            </a:extLst>
          </p:cNvPr>
          <p:cNvCxnSpPr>
            <a:cxnSpLocks/>
          </p:cNvCxnSpPr>
          <p:nvPr/>
        </p:nvCxnSpPr>
        <p:spPr>
          <a:xfrm>
            <a:off x="2446397" y="3360484"/>
            <a:ext cx="212805" cy="0"/>
          </a:xfrm>
          <a:prstGeom prst="straightConnector1">
            <a:avLst/>
          </a:prstGeom>
          <a:noFill/>
          <a:ln w="3810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1" name="Flowchart: Alternate Process 30">
            <a:extLst>
              <a:ext uri="{FF2B5EF4-FFF2-40B4-BE49-F238E27FC236}">
                <a16:creationId xmlns:a16="http://schemas.microsoft.com/office/drawing/2014/main" id="{81E8D7DD-8056-47F6-8232-4B864D2A0573}"/>
              </a:ext>
            </a:extLst>
          </p:cNvPr>
          <p:cNvSpPr/>
          <p:nvPr/>
        </p:nvSpPr>
        <p:spPr>
          <a:xfrm>
            <a:off x="2676651" y="3096330"/>
            <a:ext cx="1029625" cy="530939"/>
          </a:xfrm>
          <a:prstGeom prst="flowChartAlternateProcess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kern="0" dirty="0">
                <a:solidFill>
                  <a:prstClr val="white"/>
                </a:solidFill>
                <a:latin typeface="Calibri" panose="020F0502020204030204"/>
              </a:rPr>
              <a:t>Intersection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 err="1">
                <a:solidFill>
                  <a:prstClr val="white"/>
                </a:solidFill>
                <a:latin typeface="Calibri" panose="020F0502020204030204"/>
              </a:rPr>
              <a:t>Shader</a:t>
            </a:r>
            <a:endParaRPr lang="en-US" sz="135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1C85769-CEF4-4209-A8F8-AC215F954A76}"/>
              </a:ext>
            </a:extLst>
          </p:cNvPr>
          <p:cNvGrpSpPr/>
          <p:nvPr/>
        </p:nvGrpSpPr>
        <p:grpSpPr>
          <a:xfrm>
            <a:off x="2816144" y="3807356"/>
            <a:ext cx="519694" cy="462250"/>
            <a:chOff x="10481659" y="509999"/>
            <a:chExt cx="692925" cy="616333"/>
          </a:xfrm>
        </p:grpSpPr>
        <p:sp>
          <p:nvSpPr>
            <p:cNvPr id="33" name="Diamond 32">
              <a:extLst>
                <a:ext uri="{FF2B5EF4-FFF2-40B4-BE49-F238E27FC236}">
                  <a16:creationId xmlns:a16="http://schemas.microsoft.com/office/drawing/2014/main" id="{E25EAE46-0C8C-4CD3-BFE7-9C76178376CE}"/>
                </a:ext>
              </a:extLst>
            </p:cNvPr>
            <p:cNvSpPr/>
            <p:nvPr/>
          </p:nvSpPr>
          <p:spPr>
            <a:xfrm>
              <a:off x="10498739" y="509999"/>
              <a:ext cx="658762" cy="616333"/>
            </a:xfrm>
            <a:prstGeom prst="diamond">
              <a:avLst/>
            </a:prstGeom>
            <a:solidFill>
              <a:srgbClr val="ED7D31">
                <a:lumMod val="75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6755097-3654-43CD-8409-491F44001529}"/>
                </a:ext>
              </a:extLst>
            </p:cNvPr>
            <p:cNvSpPr txBox="1"/>
            <p:nvPr/>
          </p:nvSpPr>
          <p:spPr>
            <a:xfrm>
              <a:off x="10481659" y="615114"/>
              <a:ext cx="692925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kern="0" dirty="0">
                  <a:solidFill>
                    <a:prstClr val="white"/>
                  </a:solidFill>
                  <a:latin typeface="Calibri" panose="020F0502020204030204"/>
                </a:rPr>
                <a:t>Closest</a:t>
              </a:r>
            </a:p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kern="0" dirty="0">
                  <a:solidFill>
                    <a:prstClr val="white"/>
                  </a:solidFill>
                  <a:latin typeface="Calibri" panose="020F0502020204030204"/>
                </a:rPr>
                <a:t>Hit?</a:t>
              </a:r>
            </a:p>
          </p:txBody>
        </p:sp>
      </p:grp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B436193-98F9-48E7-87E3-BB1FA62E8817}"/>
              </a:ext>
            </a:extLst>
          </p:cNvPr>
          <p:cNvCxnSpPr>
            <a:cxnSpLocks/>
          </p:cNvCxnSpPr>
          <p:nvPr/>
        </p:nvCxnSpPr>
        <p:spPr>
          <a:xfrm>
            <a:off x="3080273" y="3641812"/>
            <a:ext cx="0" cy="165544"/>
          </a:xfrm>
          <a:prstGeom prst="straightConnector1">
            <a:avLst/>
          </a:prstGeom>
          <a:noFill/>
          <a:ln w="3810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ED97A5A-A42B-4AB6-8BFB-B30F761DC5EE}"/>
              </a:ext>
            </a:extLst>
          </p:cNvPr>
          <p:cNvCxnSpPr>
            <a:cxnSpLocks/>
          </p:cNvCxnSpPr>
          <p:nvPr/>
        </p:nvCxnSpPr>
        <p:spPr>
          <a:xfrm flipH="1" flipV="1">
            <a:off x="2408233" y="3676547"/>
            <a:ext cx="634400" cy="6152"/>
          </a:xfrm>
          <a:prstGeom prst="line">
            <a:avLst/>
          </a:prstGeom>
          <a:noFill/>
          <a:ln w="38100" cap="flat" cmpd="sng" algn="ctr">
            <a:solidFill>
              <a:srgbClr val="4472C4"/>
            </a:solidFill>
            <a:prstDash val="solid"/>
            <a:miter lim="800000"/>
            <a:headEnd type="none"/>
            <a:tailEnd type="triangle"/>
          </a:ln>
          <a:effectLst/>
        </p:spPr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3912F976-A2CE-4A98-B640-4F5B3CB44130}"/>
              </a:ext>
            </a:extLst>
          </p:cNvPr>
          <p:cNvSpPr txBox="1"/>
          <p:nvPr/>
        </p:nvSpPr>
        <p:spPr>
          <a:xfrm>
            <a:off x="2004055" y="3666141"/>
            <a:ext cx="842716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88" i="1" dirty="0">
                <a:solidFill>
                  <a:prstClr val="black"/>
                </a:solidFill>
                <a:latin typeface="Calibri" panose="020F0502020204030204"/>
              </a:rPr>
              <a:t>No intersection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0C4D0CA-A91A-4FF1-A62C-5C149EDDD4BC}"/>
              </a:ext>
            </a:extLst>
          </p:cNvPr>
          <p:cNvCxnSpPr>
            <a:cxnSpLocks/>
          </p:cNvCxnSpPr>
          <p:nvPr/>
        </p:nvCxnSpPr>
        <p:spPr>
          <a:xfrm flipH="1">
            <a:off x="1959471" y="3644375"/>
            <a:ext cx="6943" cy="395725"/>
          </a:xfrm>
          <a:prstGeom prst="line">
            <a:avLst/>
          </a:prstGeom>
          <a:noFill/>
          <a:ln w="3810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EA240F70-55C2-4866-8F9F-84D974E52FE8}"/>
              </a:ext>
            </a:extLst>
          </p:cNvPr>
          <p:cNvSpPr txBox="1"/>
          <p:nvPr/>
        </p:nvSpPr>
        <p:spPr>
          <a:xfrm>
            <a:off x="2001893" y="4032747"/>
            <a:ext cx="842716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88" i="1" dirty="0">
                <a:solidFill>
                  <a:prstClr val="black"/>
                </a:solidFill>
                <a:latin typeface="Calibri" panose="020F0502020204030204"/>
              </a:rPr>
              <a:t>Not closest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6860A44-6851-417B-8457-BA0578F1B5EA}"/>
              </a:ext>
            </a:extLst>
          </p:cNvPr>
          <p:cNvCxnSpPr>
            <a:cxnSpLocks/>
          </p:cNvCxnSpPr>
          <p:nvPr/>
        </p:nvCxnSpPr>
        <p:spPr>
          <a:xfrm>
            <a:off x="1959470" y="4035632"/>
            <a:ext cx="879608" cy="8934"/>
          </a:xfrm>
          <a:prstGeom prst="line">
            <a:avLst/>
          </a:prstGeom>
          <a:noFill/>
          <a:ln w="3810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412B6C0-81A4-47D4-A6DC-D9B131BCDAA6}"/>
              </a:ext>
            </a:extLst>
          </p:cNvPr>
          <p:cNvCxnSpPr>
            <a:cxnSpLocks/>
          </p:cNvCxnSpPr>
          <p:nvPr/>
        </p:nvCxnSpPr>
        <p:spPr>
          <a:xfrm flipH="1" flipV="1">
            <a:off x="1976344" y="3676327"/>
            <a:ext cx="1106486" cy="4308"/>
          </a:xfrm>
          <a:prstGeom prst="line">
            <a:avLst/>
          </a:prstGeom>
          <a:noFill/>
          <a:ln w="38100" cap="flat" cmpd="sng" algn="ctr">
            <a:solidFill>
              <a:srgbClr val="4472C4"/>
            </a:solidFill>
            <a:prstDash val="solid"/>
            <a:miter lim="800000"/>
            <a:headEnd type="none"/>
            <a:tailEnd type="none"/>
          </a:ln>
          <a:effectLst/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69F52BA-D984-45C6-82EC-64AB18822710}"/>
              </a:ext>
            </a:extLst>
          </p:cNvPr>
          <p:cNvCxnSpPr>
            <a:cxnSpLocks/>
          </p:cNvCxnSpPr>
          <p:nvPr/>
        </p:nvCxnSpPr>
        <p:spPr>
          <a:xfrm flipH="1">
            <a:off x="2206144" y="4034570"/>
            <a:ext cx="630170" cy="1063"/>
          </a:xfrm>
          <a:prstGeom prst="line">
            <a:avLst/>
          </a:prstGeom>
          <a:noFill/>
          <a:ln w="38100" cap="flat" cmpd="sng" algn="ctr">
            <a:solidFill>
              <a:srgbClr val="4472C4"/>
            </a:solidFill>
            <a:prstDash val="solid"/>
            <a:miter lim="800000"/>
            <a:headEnd type="none"/>
            <a:tailEnd type="triangle"/>
          </a:ln>
          <a:effectLst/>
        </p:spPr>
      </p:cxnSp>
      <p:sp>
        <p:nvSpPr>
          <p:cNvPr id="43" name="Flowchart: Alternate Process 42">
            <a:extLst>
              <a:ext uri="{FF2B5EF4-FFF2-40B4-BE49-F238E27FC236}">
                <a16:creationId xmlns:a16="http://schemas.microsoft.com/office/drawing/2014/main" id="{25C3D97D-B6AA-4273-A3FF-0B1FC2925C8C}"/>
              </a:ext>
            </a:extLst>
          </p:cNvPr>
          <p:cNvSpPr/>
          <p:nvPr/>
        </p:nvSpPr>
        <p:spPr>
          <a:xfrm>
            <a:off x="4503173" y="3239920"/>
            <a:ext cx="840266" cy="530939"/>
          </a:xfrm>
          <a:prstGeom prst="flowChartAlternateProcess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kern="0" dirty="0">
                <a:solidFill>
                  <a:prstClr val="white"/>
                </a:solidFill>
                <a:latin typeface="Calibri" panose="020F0502020204030204"/>
              </a:rPr>
              <a:t>Any-Hit </a:t>
            </a:r>
          </a:p>
          <a:p>
            <a:pPr lvl="0" algn="ctr"/>
            <a:r>
              <a:rPr lang="en-US" sz="1350" kern="0" dirty="0">
                <a:solidFill>
                  <a:prstClr val="white"/>
                </a:solidFill>
                <a:latin typeface="Calibri" panose="020F0502020204030204"/>
              </a:rPr>
              <a:t>Shader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85FC8BA-6690-4D74-8E03-283DDC5903F5}"/>
              </a:ext>
            </a:extLst>
          </p:cNvPr>
          <p:cNvCxnSpPr>
            <a:cxnSpLocks/>
          </p:cNvCxnSpPr>
          <p:nvPr/>
        </p:nvCxnSpPr>
        <p:spPr>
          <a:xfrm flipV="1">
            <a:off x="4255808" y="3505668"/>
            <a:ext cx="253968" cy="1"/>
          </a:xfrm>
          <a:prstGeom prst="line">
            <a:avLst/>
          </a:prstGeom>
          <a:noFill/>
          <a:ln w="38100" cap="flat" cmpd="sng" algn="ctr">
            <a:solidFill>
              <a:srgbClr val="4472C4"/>
            </a:solidFill>
            <a:prstDash val="solid"/>
            <a:miter lim="800000"/>
            <a:headEnd type="none"/>
            <a:tailEnd type="triangle"/>
          </a:ln>
          <a:effectLst/>
        </p:spPr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7720B4F7-6E32-4BDF-92D9-A73A18C0DE3B}"/>
              </a:ext>
            </a:extLst>
          </p:cNvPr>
          <p:cNvSpPr txBox="1"/>
          <p:nvPr/>
        </p:nvSpPr>
        <p:spPr>
          <a:xfrm>
            <a:off x="3269484" y="4036473"/>
            <a:ext cx="842716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88" i="1" dirty="0">
                <a:solidFill>
                  <a:prstClr val="black"/>
                </a:solidFill>
                <a:latin typeface="Calibri" panose="020F0502020204030204"/>
              </a:rPr>
              <a:t>This is closest hit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D76011B-6ECA-4819-80AB-6A7813A80794}"/>
              </a:ext>
            </a:extLst>
          </p:cNvPr>
          <p:cNvGrpSpPr/>
          <p:nvPr/>
        </p:nvGrpSpPr>
        <p:grpSpPr>
          <a:xfrm>
            <a:off x="3726816" y="2973135"/>
            <a:ext cx="609462" cy="1070674"/>
            <a:chOff x="5165729" y="4392943"/>
            <a:chExt cx="812615" cy="1427565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671E67F8-929B-4BE2-B4F5-23EA286549BF}"/>
                </a:ext>
              </a:extLst>
            </p:cNvPr>
            <p:cNvCxnSpPr>
              <a:cxnSpLocks/>
            </p:cNvCxnSpPr>
            <p:nvPr/>
          </p:nvCxnSpPr>
          <p:spPr>
            <a:xfrm>
              <a:off x="5561585" y="4392943"/>
              <a:ext cx="0" cy="1427565"/>
            </a:xfrm>
            <a:prstGeom prst="line">
              <a:avLst/>
            </a:prstGeom>
            <a:noFill/>
            <a:ln w="38100" cap="flat" cmpd="sng" algn="ctr">
              <a:solidFill>
                <a:srgbClr val="4472C4"/>
              </a:solidFill>
              <a:prstDash val="solid"/>
              <a:miter lim="800000"/>
              <a:headEnd type="none"/>
              <a:tailEnd type="none"/>
            </a:ln>
            <a:effectLst/>
          </p:spPr>
        </p:cxn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983E7CFF-B2BC-4FED-A0AA-8AE83C6552A7}"/>
                </a:ext>
              </a:extLst>
            </p:cNvPr>
            <p:cNvGrpSpPr/>
            <p:nvPr/>
          </p:nvGrpSpPr>
          <p:grpSpPr>
            <a:xfrm>
              <a:off x="5165729" y="4778871"/>
              <a:ext cx="812615" cy="683903"/>
              <a:chOff x="10431644" y="509999"/>
              <a:chExt cx="812615" cy="683903"/>
            </a:xfrm>
          </p:grpSpPr>
          <p:sp>
            <p:nvSpPr>
              <p:cNvPr id="49" name="Diamond 48">
                <a:extLst>
                  <a:ext uri="{FF2B5EF4-FFF2-40B4-BE49-F238E27FC236}">
                    <a16:creationId xmlns:a16="http://schemas.microsoft.com/office/drawing/2014/main" id="{ADCEC85E-4981-4F19-9A6E-D9048EAA0547}"/>
                  </a:ext>
                </a:extLst>
              </p:cNvPr>
              <p:cNvSpPr/>
              <p:nvPr/>
            </p:nvSpPr>
            <p:spPr>
              <a:xfrm>
                <a:off x="10498739" y="509999"/>
                <a:ext cx="658762" cy="616333"/>
              </a:xfrm>
              <a:prstGeom prst="diamond">
                <a:avLst/>
              </a:prstGeom>
              <a:solidFill>
                <a:srgbClr val="ED7D31">
                  <a:lumMod val="75000"/>
                </a:srgbClr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DA021FA-22DE-415C-A5E2-E0A3B3E2B62D}"/>
                  </a:ext>
                </a:extLst>
              </p:cNvPr>
              <p:cNvSpPr txBox="1"/>
              <p:nvPr/>
            </p:nvSpPr>
            <p:spPr>
              <a:xfrm>
                <a:off x="10431644" y="516794"/>
                <a:ext cx="812615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900" kern="0" dirty="0">
                    <a:solidFill>
                      <a:prstClr val="white"/>
                    </a:solidFill>
                    <a:latin typeface="Calibri" panose="020F0502020204030204"/>
                  </a:rPr>
                  <a:t>Is </a:t>
                </a:r>
              </a:p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900" kern="0" dirty="0">
                    <a:solidFill>
                      <a:prstClr val="white"/>
                    </a:solidFill>
                    <a:latin typeface="Calibri" panose="020F0502020204030204"/>
                  </a:rPr>
                  <a:t>Opaque?</a:t>
                </a:r>
              </a:p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kern="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85D99C88-D3BF-4925-8EB0-0D3F22788BE7}"/>
              </a:ext>
            </a:extLst>
          </p:cNvPr>
          <p:cNvCxnSpPr>
            <a:cxnSpLocks/>
          </p:cNvCxnSpPr>
          <p:nvPr/>
        </p:nvCxnSpPr>
        <p:spPr>
          <a:xfrm>
            <a:off x="4934883" y="3726185"/>
            <a:ext cx="0" cy="602115"/>
          </a:xfrm>
          <a:prstGeom prst="straightConnector1">
            <a:avLst/>
          </a:prstGeom>
          <a:noFill/>
          <a:ln w="3810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BD7544BD-4182-4DB1-8A6C-AB3DE6D1DD66}"/>
              </a:ext>
            </a:extLst>
          </p:cNvPr>
          <p:cNvSpPr txBox="1"/>
          <p:nvPr/>
        </p:nvSpPr>
        <p:spPr>
          <a:xfrm>
            <a:off x="4273836" y="3847600"/>
            <a:ext cx="680823" cy="456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88" i="1" dirty="0">
                <a:solidFill>
                  <a:prstClr val="black"/>
                </a:solidFill>
                <a:latin typeface="Calibri" panose="020F0502020204030204"/>
              </a:rPr>
              <a:t>Ignore hit </a:t>
            </a:r>
          </a:p>
          <a:p>
            <a:pPr algn="r"/>
            <a:r>
              <a:rPr lang="en-US" sz="788" i="1" dirty="0">
                <a:solidFill>
                  <a:prstClr val="black"/>
                </a:solidFill>
                <a:latin typeface="Calibri" panose="020F0502020204030204"/>
              </a:rPr>
              <a:t>(transparent)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6EA08AE-AB6A-4210-AE40-CC59DFF67EEE}"/>
              </a:ext>
            </a:extLst>
          </p:cNvPr>
          <p:cNvCxnSpPr>
            <a:cxnSpLocks/>
          </p:cNvCxnSpPr>
          <p:nvPr/>
        </p:nvCxnSpPr>
        <p:spPr>
          <a:xfrm flipV="1">
            <a:off x="5351320" y="3502612"/>
            <a:ext cx="253968" cy="1"/>
          </a:xfrm>
          <a:prstGeom prst="line">
            <a:avLst/>
          </a:prstGeom>
          <a:noFill/>
          <a:ln w="38100" cap="flat" cmpd="sng" algn="ctr">
            <a:solidFill>
              <a:srgbClr val="4472C4"/>
            </a:solidFill>
            <a:prstDash val="solid"/>
            <a:miter lim="800000"/>
            <a:headEnd type="none"/>
            <a:tailEnd type="triangle"/>
          </a:ln>
          <a:effectLst/>
        </p:spPr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A6501DE3-521B-4C58-B361-709C06263C9F}"/>
              </a:ext>
            </a:extLst>
          </p:cNvPr>
          <p:cNvSpPr txBox="1"/>
          <p:nvPr/>
        </p:nvSpPr>
        <p:spPr>
          <a:xfrm>
            <a:off x="5317336" y="3286709"/>
            <a:ext cx="580800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88" i="1" dirty="0">
                <a:solidFill>
                  <a:prstClr val="black"/>
                </a:solidFill>
                <a:latin typeface="Calibri" panose="020F0502020204030204"/>
              </a:rPr>
              <a:t>Accept hit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743C5D1-8631-4935-AE54-7B5C89C0A19D}"/>
              </a:ext>
            </a:extLst>
          </p:cNvPr>
          <p:cNvCxnSpPr>
            <a:cxnSpLocks/>
          </p:cNvCxnSpPr>
          <p:nvPr/>
        </p:nvCxnSpPr>
        <p:spPr>
          <a:xfrm>
            <a:off x="3323029" y="4038104"/>
            <a:ext cx="730178" cy="0"/>
          </a:xfrm>
          <a:prstGeom prst="line">
            <a:avLst/>
          </a:prstGeom>
          <a:noFill/>
          <a:ln w="38100" cap="flat" cmpd="sng" algn="ctr">
            <a:solidFill>
              <a:srgbClr val="4472C4"/>
            </a:solidFill>
            <a:prstDash val="solid"/>
            <a:miter lim="800000"/>
            <a:headEnd type="none"/>
            <a:tailEnd type="triangle"/>
          </a:ln>
          <a:effectLst/>
        </p:spPr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DD7C922-5A55-4992-94E2-8E4015C201F5}"/>
              </a:ext>
            </a:extLst>
          </p:cNvPr>
          <p:cNvCxnSpPr>
            <a:cxnSpLocks/>
          </p:cNvCxnSpPr>
          <p:nvPr/>
        </p:nvCxnSpPr>
        <p:spPr>
          <a:xfrm flipV="1">
            <a:off x="4023707" y="2984796"/>
            <a:ext cx="253968" cy="1"/>
          </a:xfrm>
          <a:prstGeom prst="line">
            <a:avLst/>
          </a:prstGeom>
          <a:noFill/>
          <a:ln w="38100" cap="flat" cmpd="sng" algn="ctr">
            <a:solidFill>
              <a:srgbClr val="4472C4"/>
            </a:solidFill>
            <a:prstDash val="solid"/>
            <a:miter lim="800000"/>
            <a:headEnd type="none"/>
            <a:tailEnd type="triangle"/>
          </a:ln>
          <a:effectLst/>
        </p:spPr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0C991DC9-EA67-4B2A-A13F-2DDE383BEFE2}"/>
              </a:ext>
            </a:extLst>
          </p:cNvPr>
          <p:cNvSpPr txBox="1"/>
          <p:nvPr/>
        </p:nvSpPr>
        <p:spPr>
          <a:xfrm>
            <a:off x="4006998" y="3058686"/>
            <a:ext cx="312465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88" i="1" dirty="0">
                <a:solidFill>
                  <a:prstClr val="black"/>
                </a:solidFill>
                <a:latin typeface="Calibri" panose="020F0502020204030204"/>
              </a:rPr>
              <a:t>Yes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C66B3DC5-CB4C-4A12-BDBB-55A20D6DD7D2}"/>
              </a:ext>
            </a:extLst>
          </p:cNvPr>
          <p:cNvCxnSpPr>
            <a:cxnSpLocks/>
          </p:cNvCxnSpPr>
          <p:nvPr/>
        </p:nvCxnSpPr>
        <p:spPr>
          <a:xfrm flipH="1">
            <a:off x="2369882" y="4306180"/>
            <a:ext cx="2565002" cy="0"/>
          </a:xfrm>
          <a:prstGeom prst="straightConnector1">
            <a:avLst/>
          </a:prstGeom>
          <a:noFill/>
          <a:ln w="3810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1DAB88FE-230D-4376-B311-F760ED035859}"/>
              </a:ext>
            </a:extLst>
          </p:cNvPr>
          <p:cNvCxnSpPr>
            <a:cxnSpLocks/>
          </p:cNvCxnSpPr>
          <p:nvPr/>
        </p:nvCxnSpPr>
        <p:spPr>
          <a:xfrm flipH="1">
            <a:off x="1948461" y="4309042"/>
            <a:ext cx="2565002" cy="0"/>
          </a:xfrm>
          <a:prstGeom prst="straightConnector1">
            <a:avLst/>
          </a:prstGeom>
          <a:noFill/>
          <a:ln w="38100" cap="flat" cmpd="sng" algn="ctr">
            <a:solidFill>
              <a:srgbClr val="4472C4"/>
            </a:solidFill>
            <a:prstDash val="solid"/>
            <a:miter lim="800000"/>
            <a:tailEnd type="none"/>
          </a:ln>
          <a:effectLst/>
        </p:spPr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0EF784F-4EAC-43C5-803E-5A76CFFEF858}"/>
              </a:ext>
            </a:extLst>
          </p:cNvPr>
          <p:cNvCxnSpPr>
            <a:cxnSpLocks/>
          </p:cNvCxnSpPr>
          <p:nvPr/>
        </p:nvCxnSpPr>
        <p:spPr>
          <a:xfrm flipV="1">
            <a:off x="1958054" y="3862127"/>
            <a:ext cx="0" cy="596732"/>
          </a:xfrm>
          <a:prstGeom prst="line">
            <a:avLst/>
          </a:prstGeom>
          <a:noFill/>
          <a:ln w="38100" cap="flat" cmpd="sng" algn="ctr">
            <a:solidFill>
              <a:srgbClr val="4472C4"/>
            </a:solidFill>
            <a:prstDash val="solid"/>
            <a:miter lim="800000"/>
            <a:headEnd type="none"/>
            <a:tailEnd type="triangle"/>
          </a:ln>
          <a:effectLst/>
        </p:spPr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0B88F035-27F9-4C74-A454-13B0EC46CC43}"/>
              </a:ext>
            </a:extLst>
          </p:cNvPr>
          <p:cNvCxnSpPr>
            <a:cxnSpLocks/>
          </p:cNvCxnSpPr>
          <p:nvPr/>
        </p:nvCxnSpPr>
        <p:spPr>
          <a:xfrm flipH="1">
            <a:off x="4023708" y="2984795"/>
            <a:ext cx="1870111" cy="0"/>
          </a:xfrm>
          <a:prstGeom prst="straightConnector1">
            <a:avLst/>
          </a:prstGeom>
          <a:noFill/>
          <a:ln w="38100" cap="flat" cmpd="sng" algn="ctr">
            <a:solidFill>
              <a:srgbClr val="4472C4"/>
            </a:solidFill>
            <a:prstDash val="solid"/>
            <a:miter lim="800000"/>
            <a:tailEnd type="none"/>
          </a:ln>
          <a:effectLst/>
        </p:spPr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B1DE0663-355C-4EB9-B3EF-8AAE5349AEEC}"/>
              </a:ext>
            </a:extLst>
          </p:cNvPr>
          <p:cNvSpPr/>
          <p:nvPr/>
        </p:nvSpPr>
        <p:spPr>
          <a:xfrm>
            <a:off x="5567390" y="3699586"/>
            <a:ext cx="489778" cy="489778"/>
          </a:xfrm>
          <a:prstGeom prst="rect">
            <a:avLst/>
          </a:prstGeom>
          <a:solidFill>
            <a:srgbClr val="ED7D31">
              <a:lumMod val="75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25" kern="0" dirty="0">
                <a:solidFill>
                  <a:prstClr val="white"/>
                </a:solidFill>
                <a:latin typeface="Calibri" panose="020F0502020204030204"/>
              </a:rPr>
              <a:t>Update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25" kern="0" dirty="0">
                <a:solidFill>
                  <a:prstClr val="white"/>
                </a:solidFill>
                <a:latin typeface="Calibri" panose="020F0502020204030204"/>
              </a:rPr>
              <a:t>Closest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25" kern="0" dirty="0">
                <a:solidFill>
                  <a:prstClr val="white"/>
                </a:solidFill>
                <a:latin typeface="Calibri" panose="020F0502020204030204"/>
              </a:rPr>
              <a:t>Hit Data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BD8FBD5B-C07D-4FC8-AAE0-E365CE48D62F}"/>
              </a:ext>
            </a:extLst>
          </p:cNvPr>
          <p:cNvCxnSpPr>
            <a:cxnSpLocks/>
          </p:cNvCxnSpPr>
          <p:nvPr/>
        </p:nvCxnSpPr>
        <p:spPr>
          <a:xfrm>
            <a:off x="5893818" y="2967604"/>
            <a:ext cx="1" cy="738408"/>
          </a:xfrm>
          <a:prstGeom prst="line">
            <a:avLst/>
          </a:prstGeom>
          <a:noFill/>
          <a:ln w="3810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6D1025BF-F218-4B38-A708-CF07440B3B54}"/>
              </a:ext>
            </a:extLst>
          </p:cNvPr>
          <p:cNvCxnSpPr>
            <a:cxnSpLocks/>
          </p:cNvCxnSpPr>
          <p:nvPr/>
        </p:nvCxnSpPr>
        <p:spPr>
          <a:xfrm flipH="1">
            <a:off x="5351320" y="3499810"/>
            <a:ext cx="550337" cy="0"/>
          </a:xfrm>
          <a:prstGeom prst="straightConnector1">
            <a:avLst/>
          </a:prstGeom>
          <a:noFill/>
          <a:ln w="38100" cap="flat" cmpd="sng" algn="ctr">
            <a:solidFill>
              <a:srgbClr val="4472C4"/>
            </a:solidFill>
            <a:prstDash val="solid"/>
            <a:miter lim="800000"/>
            <a:tailEnd type="none"/>
          </a:ln>
          <a:effectLst/>
        </p:spPr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89EEE145-3C6D-45F0-BDFC-05B074E182BE}"/>
              </a:ext>
            </a:extLst>
          </p:cNvPr>
          <p:cNvCxnSpPr>
            <a:cxnSpLocks/>
          </p:cNvCxnSpPr>
          <p:nvPr/>
        </p:nvCxnSpPr>
        <p:spPr>
          <a:xfrm>
            <a:off x="5808725" y="4189364"/>
            <a:ext cx="0" cy="269495"/>
          </a:xfrm>
          <a:prstGeom prst="straightConnector1">
            <a:avLst/>
          </a:prstGeom>
          <a:noFill/>
          <a:ln w="3810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7D7BE39-5581-432B-BF4A-C6071640E93A}"/>
              </a:ext>
            </a:extLst>
          </p:cNvPr>
          <p:cNvCxnSpPr>
            <a:cxnSpLocks/>
          </p:cNvCxnSpPr>
          <p:nvPr/>
        </p:nvCxnSpPr>
        <p:spPr>
          <a:xfrm flipH="1">
            <a:off x="3243723" y="4444111"/>
            <a:ext cx="2565002" cy="0"/>
          </a:xfrm>
          <a:prstGeom prst="straightConnector1">
            <a:avLst/>
          </a:prstGeom>
          <a:noFill/>
          <a:ln w="3810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EC4B887A-2559-4778-B9C7-53CAE6AB7DD0}"/>
              </a:ext>
            </a:extLst>
          </p:cNvPr>
          <p:cNvCxnSpPr>
            <a:cxnSpLocks/>
          </p:cNvCxnSpPr>
          <p:nvPr/>
        </p:nvCxnSpPr>
        <p:spPr>
          <a:xfrm flipH="1">
            <a:off x="1952038" y="4443732"/>
            <a:ext cx="2565002" cy="0"/>
          </a:xfrm>
          <a:prstGeom prst="straightConnector1">
            <a:avLst/>
          </a:prstGeom>
          <a:noFill/>
          <a:ln w="38100" cap="flat" cmpd="sng" algn="ctr">
            <a:solidFill>
              <a:srgbClr val="4472C4"/>
            </a:solidFill>
            <a:prstDash val="solid"/>
            <a:miter lim="800000"/>
            <a:tailEnd type="none"/>
          </a:ln>
          <a:effectLst/>
        </p:spPr>
      </p:cxn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DD761BE-8A13-4306-9671-A348E6F1D666}"/>
              </a:ext>
            </a:extLst>
          </p:cNvPr>
          <p:cNvGrpSpPr/>
          <p:nvPr/>
        </p:nvGrpSpPr>
        <p:grpSpPr>
          <a:xfrm>
            <a:off x="6049483" y="3116960"/>
            <a:ext cx="494072" cy="462250"/>
            <a:chOff x="10498739" y="509999"/>
            <a:chExt cx="658762" cy="616333"/>
          </a:xfrm>
        </p:grpSpPr>
        <p:sp>
          <p:nvSpPr>
            <p:cNvPr id="69" name="Diamond 68">
              <a:extLst>
                <a:ext uri="{FF2B5EF4-FFF2-40B4-BE49-F238E27FC236}">
                  <a16:creationId xmlns:a16="http://schemas.microsoft.com/office/drawing/2014/main" id="{D70DDF11-DCCF-4301-8FCA-4E5F9EC03E0B}"/>
                </a:ext>
              </a:extLst>
            </p:cNvPr>
            <p:cNvSpPr/>
            <p:nvPr/>
          </p:nvSpPr>
          <p:spPr>
            <a:xfrm>
              <a:off x="10498739" y="509999"/>
              <a:ext cx="658762" cy="616333"/>
            </a:xfrm>
            <a:prstGeom prst="diamond">
              <a:avLst/>
            </a:prstGeom>
            <a:solidFill>
              <a:srgbClr val="ED7D31">
                <a:lumMod val="75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B9DCAA5E-D3AE-4156-ADB4-7B16968D5963}"/>
                </a:ext>
              </a:extLst>
            </p:cNvPr>
            <p:cNvSpPr txBox="1"/>
            <p:nvPr/>
          </p:nvSpPr>
          <p:spPr>
            <a:xfrm>
              <a:off x="10546848" y="615114"/>
              <a:ext cx="562546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kern="0" dirty="0">
                  <a:solidFill>
                    <a:prstClr val="white"/>
                  </a:solidFill>
                  <a:latin typeface="Calibri" panose="020F0502020204030204"/>
                </a:rPr>
                <a:t>Have</a:t>
              </a:r>
            </a:p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kern="0" dirty="0">
                  <a:solidFill>
                    <a:prstClr val="white"/>
                  </a:solidFill>
                  <a:latin typeface="Calibri" panose="020F0502020204030204"/>
                </a:rPr>
                <a:t>Hit?</a:t>
              </a:r>
            </a:p>
          </p:txBody>
        </p:sp>
      </p:grp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05A80816-2C89-4587-8006-E3AED701C6A0}"/>
              </a:ext>
            </a:extLst>
          </p:cNvPr>
          <p:cNvCxnSpPr>
            <a:cxnSpLocks/>
          </p:cNvCxnSpPr>
          <p:nvPr/>
        </p:nvCxnSpPr>
        <p:spPr>
          <a:xfrm flipH="1" flipV="1">
            <a:off x="6296658" y="3572645"/>
            <a:ext cx="14009" cy="360542"/>
          </a:xfrm>
          <a:prstGeom prst="line">
            <a:avLst/>
          </a:prstGeom>
          <a:noFill/>
          <a:ln w="31750" cap="rnd" cmpd="sng" algn="ctr">
            <a:solidFill>
              <a:sysClr val="windowText" lastClr="000000">
                <a:alpha val="50000"/>
              </a:sysClr>
            </a:solidFill>
            <a:prstDash val="sysDot"/>
            <a:miter lim="800000"/>
            <a:headEnd type="none"/>
            <a:tailEnd type="triangle"/>
          </a:ln>
          <a:effectLst/>
        </p:spPr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F18CEC1B-D583-4C90-A41D-3B26E3CA49CB}"/>
              </a:ext>
            </a:extLst>
          </p:cNvPr>
          <p:cNvCxnSpPr/>
          <p:nvPr/>
        </p:nvCxnSpPr>
        <p:spPr>
          <a:xfrm flipH="1">
            <a:off x="6072487" y="3940561"/>
            <a:ext cx="238180" cy="0"/>
          </a:xfrm>
          <a:prstGeom prst="line">
            <a:avLst/>
          </a:prstGeom>
          <a:noFill/>
          <a:ln w="25400" cap="rnd" cmpd="sng" algn="ctr">
            <a:solidFill>
              <a:sysClr val="windowText" lastClr="000000">
                <a:alpha val="50000"/>
              </a:sysClr>
            </a:solidFill>
            <a:prstDash val="sysDot"/>
            <a:miter lim="800000"/>
          </a:ln>
          <a:effectLst/>
        </p:spPr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D5D562FD-31B4-4494-A3F3-D127A4B349DB}"/>
              </a:ext>
            </a:extLst>
          </p:cNvPr>
          <p:cNvSpPr txBox="1"/>
          <p:nvPr/>
        </p:nvSpPr>
        <p:spPr>
          <a:xfrm>
            <a:off x="6463832" y="3165195"/>
            <a:ext cx="312465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88" i="1" dirty="0">
                <a:solidFill>
                  <a:prstClr val="black"/>
                </a:solidFill>
                <a:latin typeface="Calibri" panose="020F0502020204030204"/>
              </a:rPr>
              <a:t>Yes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13A4802-54C1-4DCB-A970-29107EB2E02C}"/>
              </a:ext>
            </a:extLst>
          </p:cNvPr>
          <p:cNvSpPr txBox="1"/>
          <p:nvPr/>
        </p:nvSpPr>
        <p:spPr>
          <a:xfrm>
            <a:off x="6389247" y="3385830"/>
            <a:ext cx="266726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88" i="1" dirty="0">
                <a:solidFill>
                  <a:prstClr val="black"/>
                </a:solidFill>
                <a:latin typeface="Calibri" panose="020F0502020204030204"/>
              </a:rPr>
              <a:t>No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07E04B3-BFC4-47D7-B12C-508F0ED0C9B6}"/>
              </a:ext>
            </a:extLst>
          </p:cNvPr>
          <p:cNvSpPr txBox="1"/>
          <p:nvPr/>
        </p:nvSpPr>
        <p:spPr>
          <a:xfrm>
            <a:off x="4209646" y="3512433"/>
            <a:ext cx="266726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88" i="1" dirty="0">
                <a:solidFill>
                  <a:prstClr val="black"/>
                </a:solidFill>
                <a:latin typeface="Calibri" panose="020F0502020204030204"/>
              </a:rPr>
              <a:t>No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69FCF9B-1DEC-4F96-AF71-D4B941F5EE8D}"/>
              </a:ext>
            </a:extLst>
          </p:cNvPr>
          <p:cNvSpPr/>
          <p:nvPr/>
        </p:nvSpPr>
        <p:spPr>
          <a:xfrm>
            <a:off x="0" y="2082311"/>
            <a:ext cx="9144000" cy="3106616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42979075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3B1F8-E372-124B-AD8F-904C3D62F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these Fit Together?     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[LOGICAL Version]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85B9E8-8FBC-2344-91BC-5B843D87A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144</a:t>
            </a:fld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4B9C67C-9955-406D-AC19-56D449E5319E}"/>
              </a:ext>
            </a:extLst>
          </p:cNvPr>
          <p:cNvSpPr/>
          <p:nvPr/>
        </p:nvSpPr>
        <p:spPr>
          <a:xfrm>
            <a:off x="1246070" y="2461958"/>
            <a:ext cx="5139981" cy="2264105"/>
          </a:xfrm>
          <a:prstGeom prst="roundRect">
            <a:avLst/>
          </a:prstGeom>
          <a:solidFill>
            <a:srgbClr val="70AD47">
              <a:lumMod val="40000"/>
              <a:lumOff val="60000"/>
              <a:alpha val="43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 dirty="0">
              <a:solidFill>
                <a:prstClr val="white"/>
              </a:solidFill>
              <a:latin typeface="Calibri" panose="020F0502020204030204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 dirty="0">
              <a:solidFill>
                <a:prstClr val="white"/>
              </a:solidFill>
              <a:latin typeface="Calibri" panose="020F0502020204030204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 dirty="0">
              <a:solidFill>
                <a:prstClr val="white"/>
              </a:solidFill>
              <a:latin typeface="Calibri" panose="020F0502020204030204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 dirty="0">
              <a:solidFill>
                <a:prstClr val="white"/>
              </a:solidFill>
              <a:latin typeface="Calibri" panose="020F0502020204030204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 dirty="0">
              <a:solidFill>
                <a:prstClr val="white"/>
              </a:solidFill>
              <a:latin typeface="Calibri" panose="020F0502020204030204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 dirty="0">
              <a:solidFill>
                <a:prstClr val="white"/>
              </a:solidFill>
              <a:latin typeface="Calibri" panose="020F0502020204030204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 dirty="0">
              <a:solidFill>
                <a:prstClr val="white"/>
              </a:solidFill>
              <a:latin typeface="Calibri" panose="020F0502020204030204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 dirty="0">
              <a:solidFill>
                <a:prstClr val="white"/>
              </a:solidFill>
              <a:latin typeface="Calibri" panose="020F0502020204030204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 dirty="0">
              <a:solidFill>
                <a:prstClr val="white"/>
              </a:solidFill>
              <a:latin typeface="Calibri" panose="020F0502020204030204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 dirty="0">
              <a:solidFill>
                <a:prstClr val="white"/>
              </a:solidFill>
              <a:latin typeface="Calibri" panose="020F0502020204030204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b="1" i="1" kern="0" dirty="0">
                <a:solidFill>
                  <a:prstClr val="black"/>
                </a:solidFill>
                <a:latin typeface="Calibri" panose="020F0502020204030204"/>
              </a:rPr>
              <a:t>Traversal Loop</a:t>
            </a:r>
          </a:p>
        </p:txBody>
      </p:sp>
      <p:sp>
        <p:nvSpPr>
          <p:cNvPr id="12" name="Flowchart: Alternate Process 11">
            <a:extLst>
              <a:ext uri="{FF2B5EF4-FFF2-40B4-BE49-F238E27FC236}">
                <a16:creationId xmlns:a16="http://schemas.microsoft.com/office/drawing/2014/main" id="{5F31F883-013D-43FC-9AA8-342952B29B00}"/>
              </a:ext>
            </a:extLst>
          </p:cNvPr>
          <p:cNvSpPr/>
          <p:nvPr/>
        </p:nvSpPr>
        <p:spPr>
          <a:xfrm>
            <a:off x="6589019" y="2755694"/>
            <a:ext cx="1241598" cy="1719757"/>
          </a:xfrm>
          <a:prstGeom prst="flowChartAlternateProcess">
            <a:avLst/>
          </a:prstGeom>
          <a:solidFill>
            <a:srgbClr val="ED7D31">
              <a:lumMod val="40000"/>
              <a:lumOff val="6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 dirty="0">
              <a:solidFill>
                <a:prstClr val="white"/>
              </a:solidFill>
              <a:latin typeface="Calibri" panose="020F0502020204030204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 dirty="0">
              <a:solidFill>
                <a:prstClr val="white"/>
              </a:solidFill>
              <a:latin typeface="Calibri" panose="020F0502020204030204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 dirty="0">
              <a:solidFill>
                <a:prstClr val="white"/>
              </a:solidFill>
              <a:latin typeface="Calibri" panose="020F0502020204030204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 dirty="0">
              <a:solidFill>
                <a:prstClr val="white"/>
              </a:solidFill>
              <a:latin typeface="Calibri" panose="020F0502020204030204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 dirty="0">
              <a:solidFill>
                <a:prstClr val="white"/>
              </a:solidFill>
              <a:latin typeface="Calibri" panose="020F0502020204030204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 dirty="0">
              <a:solidFill>
                <a:prstClr val="white"/>
              </a:solidFill>
              <a:latin typeface="Calibri" panose="020F0502020204030204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88" kern="0" dirty="0">
              <a:solidFill>
                <a:prstClr val="white"/>
              </a:solidFill>
              <a:latin typeface="Calibri" panose="020F0502020204030204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kern="0" dirty="0">
                <a:solidFill>
                  <a:prstClr val="white"/>
                </a:solidFill>
                <a:latin typeface="Calibri" panose="020F0502020204030204"/>
              </a:rPr>
              <a:t>Ray Shading</a:t>
            </a:r>
          </a:p>
        </p:txBody>
      </p:sp>
      <p:sp>
        <p:nvSpPr>
          <p:cNvPr id="13" name="Flowchart: Alternate Process 12">
            <a:extLst>
              <a:ext uri="{FF2B5EF4-FFF2-40B4-BE49-F238E27FC236}">
                <a16:creationId xmlns:a16="http://schemas.microsoft.com/office/drawing/2014/main" id="{C2F1F2DF-BB08-4C4A-8A31-C748DD479F10}"/>
              </a:ext>
            </a:extLst>
          </p:cNvPr>
          <p:cNvSpPr/>
          <p:nvPr/>
        </p:nvSpPr>
        <p:spPr>
          <a:xfrm>
            <a:off x="6735104" y="2900707"/>
            <a:ext cx="963252" cy="575187"/>
          </a:xfrm>
          <a:prstGeom prst="flowChartAlternateProcess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kern="0" dirty="0">
                <a:solidFill>
                  <a:prstClr val="white"/>
                </a:solidFill>
                <a:latin typeface="Calibri" panose="020F0502020204030204"/>
              </a:rPr>
              <a:t>Closest-Hit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kern="0" dirty="0" err="1">
                <a:solidFill>
                  <a:prstClr val="white"/>
                </a:solidFill>
                <a:latin typeface="Calibri" panose="020F0502020204030204"/>
              </a:rPr>
              <a:t>Shader</a:t>
            </a:r>
            <a:endParaRPr lang="en-US" sz="135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Flowchart: Alternate Process 13">
            <a:extLst>
              <a:ext uri="{FF2B5EF4-FFF2-40B4-BE49-F238E27FC236}">
                <a16:creationId xmlns:a16="http://schemas.microsoft.com/office/drawing/2014/main" id="{E85613A0-AAE2-4D48-9A7D-140775ADF968}"/>
              </a:ext>
            </a:extLst>
          </p:cNvPr>
          <p:cNvSpPr/>
          <p:nvPr/>
        </p:nvSpPr>
        <p:spPr>
          <a:xfrm>
            <a:off x="75588" y="3105965"/>
            <a:ext cx="995520" cy="523089"/>
          </a:xfrm>
          <a:prstGeom prst="flowChartAlternateProcess">
            <a:avLst/>
          </a:prstGeom>
          <a:solidFill>
            <a:srgbClr val="00B05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kern="0" dirty="0" err="1">
                <a:solidFill>
                  <a:prstClr val="white"/>
                </a:solidFill>
                <a:latin typeface="Calibri" panose="020F0502020204030204"/>
              </a:rPr>
              <a:t>TraceRay</a:t>
            </a:r>
            <a:r>
              <a:rPr lang="en-US" sz="1350" kern="0" dirty="0">
                <a:solidFill>
                  <a:prstClr val="white"/>
                </a:solidFill>
                <a:latin typeface="Calibri" panose="020F0502020204030204"/>
              </a:rPr>
              <a:t>()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kern="0" dirty="0">
                <a:solidFill>
                  <a:prstClr val="white"/>
                </a:solidFill>
                <a:latin typeface="Calibri" panose="020F0502020204030204"/>
              </a:rPr>
              <a:t>Called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1CF5032-5052-4AEB-A020-3CCE7A2F8922}"/>
              </a:ext>
            </a:extLst>
          </p:cNvPr>
          <p:cNvCxnSpPr>
            <a:cxnSpLocks/>
          </p:cNvCxnSpPr>
          <p:nvPr/>
        </p:nvCxnSpPr>
        <p:spPr>
          <a:xfrm>
            <a:off x="5967047" y="3336370"/>
            <a:ext cx="768057" cy="10476"/>
          </a:xfrm>
          <a:prstGeom prst="straightConnector1">
            <a:avLst/>
          </a:prstGeom>
          <a:noFill/>
          <a:ln w="3810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7" name="Flowchart: Alternate Process 16">
            <a:extLst>
              <a:ext uri="{FF2B5EF4-FFF2-40B4-BE49-F238E27FC236}">
                <a16:creationId xmlns:a16="http://schemas.microsoft.com/office/drawing/2014/main" id="{58F67284-7F56-4FC5-B26B-221F5883FBB5}"/>
              </a:ext>
            </a:extLst>
          </p:cNvPr>
          <p:cNvSpPr/>
          <p:nvPr/>
        </p:nvSpPr>
        <p:spPr>
          <a:xfrm>
            <a:off x="7961334" y="3101894"/>
            <a:ext cx="1114124" cy="523089"/>
          </a:xfrm>
          <a:prstGeom prst="flowChartAlternateProcess">
            <a:avLst/>
          </a:prstGeom>
          <a:solidFill>
            <a:srgbClr val="00B05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kern="0" dirty="0">
                <a:solidFill>
                  <a:prstClr val="white"/>
                </a:solidFill>
                <a:latin typeface="Calibri" panose="020F0502020204030204"/>
              </a:rPr>
              <a:t>Return From </a:t>
            </a:r>
            <a:r>
              <a:rPr lang="en-US" sz="1350" kern="0" dirty="0" err="1">
                <a:solidFill>
                  <a:prstClr val="white"/>
                </a:solidFill>
                <a:latin typeface="Calibri" panose="020F0502020204030204"/>
              </a:rPr>
              <a:t>TraceRay</a:t>
            </a:r>
            <a:r>
              <a:rPr lang="en-US" sz="1350" kern="0" dirty="0">
                <a:solidFill>
                  <a:prstClr val="white"/>
                </a:solidFill>
                <a:latin typeface="Calibri" panose="020F0502020204030204"/>
              </a:rPr>
              <a:t>()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24080F0-2261-4904-B143-D4FF6F14C23E}"/>
              </a:ext>
            </a:extLst>
          </p:cNvPr>
          <p:cNvCxnSpPr>
            <a:cxnSpLocks/>
          </p:cNvCxnSpPr>
          <p:nvPr/>
        </p:nvCxnSpPr>
        <p:spPr>
          <a:xfrm flipV="1">
            <a:off x="7698355" y="3336370"/>
            <a:ext cx="262979" cy="6779"/>
          </a:xfrm>
          <a:prstGeom prst="straightConnector1">
            <a:avLst/>
          </a:prstGeom>
          <a:noFill/>
          <a:ln w="3810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C94B6F1-0FEE-41E8-8FA4-32600C2B1396}"/>
              </a:ext>
            </a:extLst>
          </p:cNvPr>
          <p:cNvCxnSpPr>
            <a:cxnSpLocks/>
          </p:cNvCxnSpPr>
          <p:nvPr/>
        </p:nvCxnSpPr>
        <p:spPr>
          <a:xfrm>
            <a:off x="5967047" y="3336370"/>
            <a:ext cx="730416" cy="480582"/>
          </a:xfrm>
          <a:prstGeom prst="line">
            <a:avLst/>
          </a:prstGeom>
          <a:noFill/>
          <a:ln w="44450" cap="flat" cmpd="sng" algn="ctr">
            <a:solidFill>
              <a:srgbClr val="4472C4"/>
            </a:solidFill>
            <a:prstDash val="solid"/>
            <a:miter lim="800000"/>
            <a:headEnd type="none"/>
            <a:tailEnd type="triangle"/>
          </a:ln>
          <a:effectLst/>
        </p:spPr>
      </p:cxnSp>
      <p:sp>
        <p:nvSpPr>
          <p:cNvPr id="20" name="Flowchart: Alternate Process 19">
            <a:extLst>
              <a:ext uri="{FF2B5EF4-FFF2-40B4-BE49-F238E27FC236}">
                <a16:creationId xmlns:a16="http://schemas.microsoft.com/office/drawing/2014/main" id="{0713C1E7-2AB7-4AD6-B732-0B82712ED1F6}"/>
              </a:ext>
            </a:extLst>
          </p:cNvPr>
          <p:cNvSpPr/>
          <p:nvPr/>
        </p:nvSpPr>
        <p:spPr>
          <a:xfrm>
            <a:off x="6735104" y="3534455"/>
            <a:ext cx="963252" cy="575187"/>
          </a:xfrm>
          <a:prstGeom prst="flowChartAlternateProcess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kern="0" dirty="0">
                <a:solidFill>
                  <a:prstClr val="white"/>
                </a:solidFill>
                <a:latin typeface="Calibri" panose="020F0502020204030204"/>
              </a:rPr>
              <a:t>Miss </a:t>
            </a:r>
            <a:r>
              <a:rPr lang="en-US" sz="1350" kern="0" dirty="0" err="1">
                <a:solidFill>
                  <a:prstClr val="white"/>
                </a:solidFill>
                <a:latin typeface="Calibri" panose="020F0502020204030204"/>
              </a:rPr>
              <a:t>Shader</a:t>
            </a:r>
            <a:endParaRPr lang="en-US" sz="135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67741C5-167B-4B48-AED2-605D6AC642B9}"/>
              </a:ext>
            </a:extLst>
          </p:cNvPr>
          <p:cNvCxnSpPr>
            <a:cxnSpLocks/>
          </p:cNvCxnSpPr>
          <p:nvPr/>
        </p:nvCxnSpPr>
        <p:spPr>
          <a:xfrm flipV="1">
            <a:off x="7792975" y="3336370"/>
            <a:ext cx="0" cy="485679"/>
          </a:xfrm>
          <a:prstGeom prst="straightConnector1">
            <a:avLst/>
          </a:prstGeom>
          <a:noFill/>
          <a:ln w="3810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96C3E66-5399-4D08-9225-E413CBC02BB8}"/>
              </a:ext>
            </a:extLst>
          </p:cNvPr>
          <p:cNvCxnSpPr>
            <a:cxnSpLocks/>
          </p:cNvCxnSpPr>
          <p:nvPr/>
        </p:nvCxnSpPr>
        <p:spPr>
          <a:xfrm flipV="1">
            <a:off x="7705730" y="3816952"/>
            <a:ext cx="94619" cy="5097"/>
          </a:xfrm>
          <a:prstGeom prst="line">
            <a:avLst/>
          </a:prstGeom>
          <a:noFill/>
          <a:ln w="3810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23" name="Flowchart: Alternate Process 22">
            <a:extLst>
              <a:ext uri="{FF2B5EF4-FFF2-40B4-BE49-F238E27FC236}">
                <a16:creationId xmlns:a16="http://schemas.microsoft.com/office/drawing/2014/main" id="{94598B4D-6998-4460-9667-DC7CB9909069}"/>
              </a:ext>
            </a:extLst>
          </p:cNvPr>
          <p:cNvSpPr/>
          <p:nvPr/>
        </p:nvSpPr>
        <p:spPr>
          <a:xfrm>
            <a:off x="1377137" y="3098115"/>
            <a:ext cx="1069261" cy="530939"/>
          </a:xfrm>
          <a:prstGeom prst="flowChartAlternateProcess">
            <a:avLst/>
          </a:prstGeom>
          <a:solidFill>
            <a:srgbClr val="00B05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kern="0" dirty="0">
                <a:solidFill>
                  <a:prstClr val="white"/>
                </a:solidFill>
                <a:latin typeface="Calibri" panose="020F0502020204030204"/>
              </a:rPr>
              <a:t>Acceleration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kern="0" dirty="0">
                <a:solidFill>
                  <a:prstClr val="white"/>
                </a:solidFill>
                <a:latin typeface="Calibri" panose="020F0502020204030204"/>
              </a:rPr>
              <a:t>Traversal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D14AA18-0BE6-4339-8A8C-B5A2284057F1}"/>
              </a:ext>
            </a:extLst>
          </p:cNvPr>
          <p:cNvCxnSpPr>
            <a:cxnSpLocks/>
          </p:cNvCxnSpPr>
          <p:nvPr/>
        </p:nvCxnSpPr>
        <p:spPr>
          <a:xfrm flipV="1">
            <a:off x="1074795" y="3363584"/>
            <a:ext cx="302342" cy="239"/>
          </a:xfrm>
          <a:prstGeom prst="straightConnector1">
            <a:avLst/>
          </a:prstGeom>
          <a:noFill/>
          <a:ln w="3810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6835BAC-5605-4669-BACD-A14D73C07F10}"/>
              </a:ext>
            </a:extLst>
          </p:cNvPr>
          <p:cNvCxnSpPr>
            <a:cxnSpLocks/>
            <a:stCxn id="23" idx="3"/>
          </p:cNvCxnSpPr>
          <p:nvPr/>
        </p:nvCxnSpPr>
        <p:spPr>
          <a:xfrm flipV="1">
            <a:off x="2446398" y="3336370"/>
            <a:ext cx="4300429" cy="27215"/>
          </a:xfrm>
          <a:prstGeom prst="straightConnector1">
            <a:avLst/>
          </a:prstGeom>
          <a:noFill/>
          <a:ln w="444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1" name="Flowchart: Alternate Process 30">
            <a:extLst>
              <a:ext uri="{FF2B5EF4-FFF2-40B4-BE49-F238E27FC236}">
                <a16:creationId xmlns:a16="http://schemas.microsoft.com/office/drawing/2014/main" id="{81E8D7DD-8056-47F6-8232-4B864D2A0573}"/>
              </a:ext>
            </a:extLst>
          </p:cNvPr>
          <p:cNvSpPr/>
          <p:nvPr/>
        </p:nvSpPr>
        <p:spPr>
          <a:xfrm>
            <a:off x="2786436" y="3752209"/>
            <a:ext cx="1029625" cy="530939"/>
          </a:xfrm>
          <a:prstGeom prst="flowChartAlternateProcess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kern="0" dirty="0">
                <a:solidFill>
                  <a:prstClr val="white"/>
                </a:solidFill>
                <a:latin typeface="Calibri" panose="020F0502020204030204"/>
              </a:rPr>
              <a:t>Intersection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 err="1">
                <a:solidFill>
                  <a:prstClr val="white"/>
                </a:solidFill>
                <a:latin typeface="Calibri" panose="020F0502020204030204"/>
              </a:rPr>
              <a:t>Shader</a:t>
            </a:r>
            <a:endParaRPr lang="en-US" sz="135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" name="Flowchart: Alternate Process 42">
            <a:extLst>
              <a:ext uri="{FF2B5EF4-FFF2-40B4-BE49-F238E27FC236}">
                <a16:creationId xmlns:a16="http://schemas.microsoft.com/office/drawing/2014/main" id="{25C3D97D-B6AA-4273-A3FF-0B1FC2925C8C}"/>
              </a:ext>
            </a:extLst>
          </p:cNvPr>
          <p:cNvSpPr/>
          <p:nvPr/>
        </p:nvSpPr>
        <p:spPr>
          <a:xfrm>
            <a:off x="1698217" y="3757076"/>
            <a:ext cx="840266" cy="530939"/>
          </a:xfrm>
          <a:prstGeom prst="flowChartAlternateProcess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kern="0" dirty="0">
                <a:solidFill>
                  <a:prstClr val="white"/>
                </a:solidFill>
                <a:latin typeface="Calibri" panose="020F0502020204030204"/>
              </a:rPr>
              <a:t>Any-Hit </a:t>
            </a:r>
          </a:p>
          <a:p>
            <a:pPr lvl="0" algn="ctr"/>
            <a:r>
              <a:rPr lang="en-US" sz="1350" kern="0" dirty="0">
                <a:solidFill>
                  <a:prstClr val="white"/>
                </a:solidFill>
                <a:latin typeface="Calibri" panose="020F0502020204030204"/>
              </a:rPr>
              <a:t>Shader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85FC8BA-6690-4D74-8E03-283DDC5903F5}"/>
              </a:ext>
            </a:extLst>
          </p:cNvPr>
          <p:cNvCxnSpPr>
            <a:cxnSpLocks/>
          </p:cNvCxnSpPr>
          <p:nvPr/>
        </p:nvCxnSpPr>
        <p:spPr>
          <a:xfrm flipH="1" flipV="1">
            <a:off x="2538482" y="4011280"/>
            <a:ext cx="240579" cy="2"/>
          </a:xfrm>
          <a:prstGeom prst="line">
            <a:avLst/>
          </a:prstGeom>
          <a:noFill/>
          <a:ln w="38100" cap="flat" cmpd="sng" algn="ctr">
            <a:solidFill>
              <a:srgbClr val="4472C4"/>
            </a:solidFill>
            <a:prstDash val="solid"/>
            <a:miter lim="800000"/>
            <a:headEnd type="none"/>
            <a:tailEnd type="triangle"/>
          </a:ln>
          <a:effectLst/>
        </p:spPr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6EA08AE-AB6A-4210-AE40-CC59DFF67EEE}"/>
              </a:ext>
            </a:extLst>
          </p:cNvPr>
          <p:cNvCxnSpPr>
            <a:cxnSpLocks/>
          </p:cNvCxnSpPr>
          <p:nvPr/>
        </p:nvCxnSpPr>
        <p:spPr>
          <a:xfrm>
            <a:off x="3034763" y="3369849"/>
            <a:ext cx="0" cy="382360"/>
          </a:xfrm>
          <a:prstGeom prst="line">
            <a:avLst/>
          </a:prstGeom>
          <a:noFill/>
          <a:ln w="38100" cap="flat" cmpd="sng" algn="ctr">
            <a:solidFill>
              <a:srgbClr val="4472C4"/>
            </a:solidFill>
            <a:prstDash val="solid"/>
            <a:miter lim="800000"/>
            <a:headEnd type="none"/>
            <a:tailEnd type="triangle"/>
          </a:ln>
          <a:effectLst/>
        </p:spPr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89EEE145-3C6D-45F0-BDFC-05B074E182BE}"/>
              </a:ext>
            </a:extLst>
          </p:cNvPr>
          <p:cNvCxnSpPr>
            <a:cxnSpLocks/>
          </p:cNvCxnSpPr>
          <p:nvPr/>
        </p:nvCxnSpPr>
        <p:spPr>
          <a:xfrm flipV="1">
            <a:off x="2063330" y="3615572"/>
            <a:ext cx="0" cy="136637"/>
          </a:xfrm>
          <a:prstGeom prst="straightConnector1">
            <a:avLst/>
          </a:prstGeom>
          <a:noFill/>
          <a:ln w="3810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83" name="Content Placeholder 6">
            <a:extLst>
              <a:ext uri="{FF2B5EF4-FFF2-40B4-BE49-F238E27FC236}">
                <a16:creationId xmlns:a16="http://schemas.microsoft.com/office/drawing/2014/main" id="{A8F106EE-8376-4FC1-AF80-91A48F5B7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1892185"/>
            <a:ext cx="8185116" cy="3154007"/>
          </a:xfrm>
        </p:spPr>
        <p:txBody>
          <a:bodyPr/>
          <a:lstStyle/>
          <a:p>
            <a:r>
              <a:rPr lang="en-US" dirty="0"/>
              <a:t>Loop during ray tracing, testing hits until there’s no more; then shade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40424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3B1F8-E372-124B-AD8F-904C3D62F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these Fit Together?     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[LOGICAL Version]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85B9E8-8FBC-2344-91BC-5B843D87A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145</a:t>
            </a:fld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4B9C67C-9955-406D-AC19-56D449E5319E}"/>
              </a:ext>
            </a:extLst>
          </p:cNvPr>
          <p:cNvSpPr/>
          <p:nvPr/>
        </p:nvSpPr>
        <p:spPr>
          <a:xfrm>
            <a:off x="1246070" y="2461958"/>
            <a:ext cx="5139981" cy="2264105"/>
          </a:xfrm>
          <a:prstGeom prst="roundRect">
            <a:avLst/>
          </a:prstGeom>
          <a:solidFill>
            <a:srgbClr val="70AD47">
              <a:lumMod val="40000"/>
              <a:lumOff val="60000"/>
              <a:alpha val="43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 dirty="0">
              <a:solidFill>
                <a:prstClr val="white"/>
              </a:solidFill>
              <a:latin typeface="Calibri" panose="020F0502020204030204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 dirty="0">
              <a:solidFill>
                <a:prstClr val="white"/>
              </a:solidFill>
              <a:latin typeface="Calibri" panose="020F0502020204030204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 dirty="0">
              <a:solidFill>
                <a:prstClr val="white"/>
              </a:solidFill>
              <a:latin typeface="Calibri" panose="020F0502020204030204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 dirty="0">
              <a:solidFill>
                <a:prstClr val="white"/>
              </a:solidFill>
              <a:latin typeface="Calibri" panose="020F0502020204030204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 dirty="0">
              <a:solidFill>
                <a:prstClr val="white"/>
              </a:solidFill>
              <a:latin typeface="Calibri" panose="020F0502020204030204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 dirty="0">
              <a:solidFill>
                <a:prstClr val="white"/>
              </a:solidFill>
              <a:latin typeface="Calibri" panose="020F0502020204030204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 dirty="0">
              <a:solidFill>
                <a:prstClr val="white"/>
              </a:solidFill>
              <a:latin typeface="Calibri" panose="020F0502020204030204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 dirty="0">
              <a:solidFill>
                <a:prstClr val="white"/>
              </a:solidFill>
              <a:latin typeface="Calibri" panose="020F0502020204030204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 dirty="0">
              <a:solidFill>
                <a:prstClr val="white"/>
              </a:solidFill>
              <a:latin typeface="Calibri" panose="020F0502020204030204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 dirty="0">
              <a:solidFill>
                <a:prstClr val="white"/>
              </a:solidFill>
              <a:latin typeface="Calibri" panose="020F0502020204030204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b="1" i="1" kern="0" dirty="0">
                <a:solidFill>
                  <a:prstClr val="black"/>
                </a:solidFill>
                <a:latin typeface="Calibri" panose="020F0502020204030204"/>
              </a:rPr>
              <a:t>Traversal Loop</a:t>
            </a:r>
          </a:p>
        </p:txBody>
      </p:sp>
      <p:sp>
        <p:nvSpPr>
          <p:cNvPr id="12" name="Flowchart: Alternate Process 11">
            <a:extLst>
              <a:ext uri="{FF2B5EF4-FFF2-40B4-BE49-F238E27FC236}">
                <a16:creationId xmlns:a16="http://schemas.microsoft.com/office/drawing/2014/main" id="{5F31F883-013D-43FC-9AA8-342952B29B00}"/>
              </a:ext>
            </a:extLst>
          </p:cNvPr>
          <p:cNvSpPr/>
          <p:nvPr/>
        </p:nvSpPr>
        <p:spPr>
          <a:xfrm>
            <a:off x="6589019" y="2755694"/>
            <a:ext cx="1241598" cy="1719757"/>
          </a:xfrm>
          <a:prstGeom prst="flowChartAlternateProcess">
            <a:avLst/>
          </a:prstGeom>
          <a:solidFill>
            <a:srgbClr val="ED7D31">
              <a:lumMod val="40000"/>
              <a:lumOff val="6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 dirty="0">
              <a:solidFill>
                <a:prstClr val="white"/>
              </a:solidFill>
              <a:latin typeface="Calibri" panose="020F0502020204030204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 dirty="0">
              <a:solidFill>
                <a:prstClr val="white"/>
              </a:solidFill>
              <a:latin typeface="Calibri" panose="020F0502020204030204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 dirty="0">
              <a:solidFill>
                <a:prstClr val="white"/>
              </a:solidFill>
              <a:latin typeface="Calibri" panose="020F0502020204030204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 dirty="0">
              <a:solidFill>
                <a:prstClr val="white"/>
              </a:solidFill>
              <a:latin typeface="Calibri" panose="020F0502020204030204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 dirty="0">
              <a:solidFill>
                <a:prstClr val="white"/>
              </a:solidFill>
              <a:latin typeface="Calibri" panose="020F0502020204030204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 dirty="0">
              <a:solidFill>
                <a:prstClr val="white"/>
              </a:solidFill>
              <a:latin typeface="Calibri" panose="020F0502020204030204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88" kern="0" dirty="0">
              <a:solidFill>
                <a:prstClr val="white"/>
              </a:solidFill>
              <a:latin typeface="Calibri" panose="020F0502020204030204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kern="0" dirty="0">
                <a:solidFill>
                  <a:prstClr val="white"/>
                </a:solidFill>
                <a:latin typeface="Calibri" panose="020F0502020204030204"/>
              </a:rPr>
              <a:t>Ray Shading</a:t>
            </a:r>
          </a:p>
        </p:txBody>
      </p:sp>
      <p:sp>
        <p:nvSpPr>
          <p:cNvPr id="13" name="Flowchart: Alternate Process 12">
            <a:extLst>
              <a:ext uri="{FF2B5EF4-FFF2-40B4-BE49-F238E27FC236}">
                <a16:creationId xmlns:a16="http://schemas.microsoft.com/office/drawing/2014/main" id="{C2F1F2DF-BB08-4C4A-8A31-C748DD479F10}"/>
              </a:ext>
            </a:extLst>
          </p:cNvPr>
          <p:cNvSpPr/>
          <p:nvPr/>
        </p:nvSpPr>
        <p:spPr>
          <a:xfrm>
            <a:off x="6735104" y="2900707"/>
            <a:ext cx="963252" cy="575187"/>
          </a:xfrm>
          <a:prstGeom prst="flowChartAlternateProcess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kern="0" dirty="0">
                <a:solidFill>
                  <a:prstClr val="white"/>
                </a:solidFill>
                <a:latin typeface="Calibri" panose="020F0502020204030204"/>
              </a:rPr>
              <a:t>Closest-Hit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kern="0" dirty="0" err="1">
                <a:solidFill>
                  <a:prstClr val="white"/>
                </a:solidFill>
                <a:latin typeface="Calibri" panose="020F0502020204030204"/>
              </a:rPr>
              <a:t>Shader</a:t>
            </a:r>
            <a:endParaRPr lang="en-US" sz="135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Flowchart: Alternate Process 13">
            <a:extLst>
              <a:ext uri="{FF2B5EF4-FFF2-40B4-BE49-F238E27FC236}">
                <a16:creationId xmlns:a16="http://schemas.microsoft.com/office/drawing/2014/main" id="{E85613A0-AAE2-4D48-9A7D-140775ADF968}"/>
              </a:ext>
            </a:extLst>
          </p:cNvPr>
          <p:cNvSpPr/>
          <p:nvPr/>
        </p:nvSpPr>
        <p:spPr>
          <a:xfrm>
            <a:off x="75588" y="3105965"/>
            <a:ext cx="995520" cy="523089"/>
          </a:xfrm>
          <a:prstGeom prst="flowChartAlternateProcess">
            <a:avLst/>
          </a:prstGeom>
          <a:solidFill>
            <a:srgbClr val="00B05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kern="0" dirty="0" err="1">
                <a:solidFill>
                  <a:prstClr val="white"/>
                </a:solidFill>
                <a:latin typeface="Calibri" panose="020F0502020204030204"/>
              </a:rPr>
              <a:t>TraceRay</a:t>
            </a:r>
            <a:r>
              <a:rPr lang="en-US" sz="1350" kern="0" dirty="0">
                <a:solidFill>
                  <a:prstClr val="white"/>
                </a:solidFill>
                <a:latin typeface="Calibri" panose="020F0502020204030204"/>
              </a:rPr>
              <a:t>()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kern="0" dirty="0">
                <a:solidFill>
                  <a:prstClr val="white"/>
                </a:solidFill>
                <a:latin typeface="Calibri" panose="020F0502020204030204"/>
              </a:rPr>
              <a:t>Called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1CF5032-5052-4AEB-A020-3CCE7A2F8922}"/>
              </a:ext>
            </a:extLst>
          </p:cNvPr>
          <p:cNvCxnSpPr>
            <a:cxnSpLocks/>
          </p:cNvCxnSpPr>
          <p:nvPr/>
        </p:nvCxnSpPr>
        <p:spPr>
          <a:xfrm>
            <a:off x="5967047" y="3336370"/>
            <a:ext cx="768057" cy="10476"/>
          </a:xfrm>
          <a:prstGeom prst="straightConnector1">
            <a:avLst/>
          </a:prstGeom>
          <a:noFill/>
          <a:ln w="3810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7" name="Flowchart: Alternate Process 16">
            <a:extLst>
              <a:ext uri="{FF2B5EF4-FFF2-40B4-BE49-F238E27FC236}">
                <a16:creationId xmlns:a16="http://schemas.microsoft.com/office/drawing/2014/main" id="{58F67284-7F56-4FC5-B26B-221F5883FBB5}"/>
              </a:ext>
            </a:extLst>
          </p:cNvPr>
          <p:cNvSpPr/>
          <p:nvPr/>
        </p:nvSpPr>
        <p:spPr>
          <a:xfrm>
            <a:off x="7961334" y="3101894"/>
            <a:ext cx="1114124" cy="523089"/>
          </a:xfrm>
          <a:prstGeom prst="flowChartAlternateProcess">
            <a:avLst/>
          </a:prstGeom>
          <a:solidFill>
            <a:srgbClr val="00B05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kern="0" dirty="0">
                <a:solidFill>
                  <a:prstClr val="white"/>
                </a:solidFill>
                <a:latin typeface="Calibri" panose="020F0502020204030204"/>
              </a:rPr>
              <a:t>Return From </a:t>
            </a:r>
            <a:r>
              <a:rPr lang="en-US" sz="1350" kern="0" dirty="0" err="1">
                <a:solidFill>
                  <a:prstClr val="white"/>
                </a:solidFill>
                <a:latin typeface="Calibri" panose="020F0502020204030204"/>
              </a:rPr>
              <a:t>TraceRay</a:t>
            </a:r>
            <a:r>
              <a:rPr lang="en-US" sz="1350" kern="0" dirty="0">
                <a:solidFill>
                  <a:prstClr val="white"/>
                </a:solidFill>
                <a:latin typeface="Calibri" panose="020F0502020204030204"/>
              </a:rPr>
              <a:t>()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24080F0-2261-4904-B143-D4FF6F14C23E}"/>
              </a:ext>
            </a:extLst>
          </p:cNvPr>
          <p:cNvCxnSpPr>
            <a:cxnSpLocks/>
          </p:cNvCxnSpPr>
          <p:nvPr/>
        </p:nvCxnSpPr>
        <p:spPr>
          <a:xfrm flipV="1">
            <a:off x="7698355" y="3336370"/>
            <a:ext cx="262979" cy="6779"/>
          </a:xfrm>
          <a:prstGeom prst="straightConnector1">
            <a:avLst/>
          </a:prstGeom>
          <a:noFill/>
          <a:ln w="3810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C94B6F1-0FEE-41E8-8FA4-32600C2B1396}"/>
              </a:ext>
            </a:extLst>
          </p:cNvPr>
          <p:cNvCxnSpPr>
            <a:cxnSpLocks/>
          </p:cNvCxnSpPr>
          <p:nvPr/>
        </p:nvCxnSpPr>
        <p:spPr>
          <a:xfrm>
            <a:off x="5967047" y="3336370"/>
            <a:ext cx="730416" cy="480582"/>
          </a:xfrm>
          <a:prstGeom prst="line">
            <a:avLst/>
          </a:prstGeom>
          <a:noFill/>
          <a:ln w="44450" cap="flat" cmpd="sng" algn="ctr">
            <a:solidFill>
              <a:srgbClr val="4472C4"/>
            </a:solidFill>
            <a:prstDash val="solid"/>
            <a:miter lim="800000"/>
            <a:headEnd type="none"/>
            <a:tailEnd type="triangle"/>
          </a:ln>
          <a:effectLst/>
        </p:spPr>
      </p:cxnSp>
      <p:sp>
        <p:nvSpPr>
          <p:cNvPr id="20" name="Flowchart: Alternate Process 19">
            <a:extLst>
              <a:ext uri="{FF2B5EF4-FFF2-40B4-BE49-F238E27FC236}">
                <a16:creationId xmlns:a16="http://schemas.microsoft.com/office/drawing/2014/main" id="{0713C1E7-2AB7-4AD6-B732-0B82712ED1F6}"/>
              </a:ext>
            </a:extLst>
          </p:cNvPr>
          <p:cNvSpPr/>
          <p:nvPr/>
        </p:nvSpPr>
        <p:spPr>
          <a:xfrm>
            <a:off x="6735104" y="3534455"/>
            <a:ext cx="963252" cy="575187"/>
          </a:xfrm>
          <a:prstGeom prst="flowChartAlternateProcess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kern="0" dirty="0">
                <a:solidFill>
                  <a:prstClr val="white"/>
                </a:solidFill>
                <a:latin typeface="Calibri" panose="020F0502020204030204"/>
              </a:rPr>
              <a:t>Miss </a:t>
            </a:r>
            <a:r>
              <a:rPr lang="en-US" sz="1350" kern="0" dirty="0" err="1">
                <a:solidFill>
                  <a:prstClr val="white"/>
                </a:solidFill>
                <a:latin typeface="Calibri" panose="020F0502020204030204"/>
              </a:rPr>
              <a:t>Shader</a:t>
            </a:r>
            <a:endParaRPr lang="en-US" sz="135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67741C5-167B-4B48-AED2-605D6AC642B9}"/>
              </a:ext>
            </a:extLst>
          </p:cNvPr>
          <p:cNvCxnSpPr>
            <a:cxnSpLocks/>
          </p:cNvCxnSpPr>
          <p:nvPr/>
        </p:nvCxnSpPr>
        <p:spPr>
          <a:xfrm flipV="1">
            <a:off x="7792975" y="3336370"/>
            <a:ext cx="0" cy="485679"/>
          </a:xfrm>
          <a:prstGeom prst="straightConnector1">
            <a:avLst/>
          </a:prstGeom>
          <a:noFill/>
          <a:ln w="3810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96C3E66-5399-4D08-9225-E413CBC02BB8}"/>
              </a:ext>
            </a:extLst>
          </p:cNvPr>
          <p:cNvCxnSpPr>
            <a:cxnSpLocks/>
          </p:cNvCxnSpPr>
          <p:nvPr/>
        </p:nvCxnSpPr>
        <p:spPr>
          <a:xfrm flipV="1">
            <a:off x="7705730" y="3816952"/>
            <a:ext cx="94619" cy="5097"/>
          </a:xfrm>
          <a:prstGeom prst="line">
            <a:avLst/>
          </a:prstGeom>
          <a:noFill/>
          <a:ln w="3810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23" name="Flowchart: Alternate Process 22">
            <a:extLst>
              <a:ext uri="{FF2B5EF4-FFF2-40B4-BE49-F238E27FC236}">
                <a16:creationId xmlns:a16="http://schemas.microsoft.com/office/drawing/2014/main" id="{94598B4D-6998-4460-9667-DC7CB9909069}"/>
              </a:ext>
            </a:extLst>
          </p:cNvPr>
          <p:cNvSpPr/>
          <p:nvPr/>
        </p:nvSpPr>
        <p:spPr>
          <a:xfrm>
            <a:off x="1377137" y="3098115"/>
            <a:ext cx="1069261" cy="530939"/>
          </a:xfrm>
          <a:prstGeom prst="flowChartAlternateProcess">
            <a:avLst/>
          </a:prstGeom>
          <a:solidFill>
            <a:srgbClr val="00B05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kern="0" dirty="0">
                <a:solidFill>
                  <a:prstClr val="white"/>
                </a:solidFill>
                <a:latin typeface="Calibri" panose="020F0502020204030204"/>
              </a:rPr>
              <a:t>Acceleration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kern="0" dirty="0">
                <a:solidFill>
                  <a:prstClr val="white"/>
                </a:solidFill>
                <a:latin typeface="Calibri" panose="020F0502020204030204"/>
              </a:rPr>
              <a:t>Traversal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D14AA18-0BE6-4339-8A8C-B5A2284057F1}"/>
              </a:ext>
            </a:extLst>
          </p:cNvPr>
          <p:cNvCxnSpPr>
            <a:cxnSpLocks/>
          </p:cNvCxnSpPr>
          <p:nvPr/>
        </p:nvCxnSpPr>
        <p:spPr>
          <a:xfrm flipV="1">
            <a:off x="1074795" y="3363584"/>
            <a:ext cx="302342" cy="239"/>
          </a:xfrm>
          <a:prstGeom prst="straightConnector1">
            <a:avLst/>
          </a:prstGeom>
          <a:noFill/>
          <a:ln w="3810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6835BAC-5605-4669-BACD-A14D73C07F10}"/>
              </a:ext>
            </a:extLst>
          </p:cNvPr>
          <p:cNvCxnSpPr>
            <a:cxnSpLocks/>
            <a:stCxn id="23" idx="3"/>
          </p:cNvCxnSpPr>
          <p:nvPr/>
        </p:nvCxnSpPr>
        <p:spPr>
          <a:xfrm flipV="1">
            <a:off x="2446398" y="3336370"/>
            <a:ext cx="4300429" cy="27215"/>
          </a:xfrm>
          <a:prstGeom prst="straightConnector1">
            <a:avLst/>
          </a:prstGeom>
          <a:noFill/>
          <a:ln w="444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1" name="Flowchart: Alternate Process 30">
            <a:extLst>
              <a:ext uri="{FF2B5EF4-FFF2-40B4-BE49-F238E27FC236}">
                <a16:creationId xmlns:a16="http://schemas.microsoft.com/office/drawing/2014/main" id="{81E8D7DD-8056-47F6-8232-4B864D2A0573}"/>
              </a:ext>
            </a:extLst>
          </p:cNvPr>
          <p:cNvSpPr/>
          <p:nvPr/>
        </p:nvSpPr>
        <p:spPr>
          <a:xfrm>
            <a:off x="2786436" y="3752209"/>
            <a:ext cx="1029625" cy="530939"/>
          </a:xfrm>
          <a:prstGeom prst="flowChartAlternateProcess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kern="0" dirty="0">
                <a:solidFill>
                  <a:prstClr val="white"/>
                </a:solidFill>
                <a:latin typeface="Calibri" panose="020F0502020204030204"/>
              </a:rPr>
              <a:t>Intersection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 err="1">
                <a:solidFill>
                  <a:prstClr val="white"/>
                </a:solidFill>
                <a:latin typeface="Calibri" panose="020F0502020204030204"/>
              </a:rPr>
              <a:t>Shader</a:t>
            </a:r>
            <a:endParaRPr lang="en-US" sz="135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" name="Flowchart: Alternate Process 42">
            <a:extLst>
              <a:ext uri="{FF2B5EF4-FFF2-40B4-BE49-F238E27FC236}">
                <a16:creationId xmlns:a16="http://schemas.microsoft.com/office/drawing/2014/main" id="{25C3D97D-B6AA-4273-A3FF-0B1FC2925C8C}"/>
              </a:ext>
            </a:extLst>
          </p:cNvPr>
          <p:cNvSpPr/>
          <p:nvPr/>
        </p:nvSpPr>
        <p:spPr>
          <a:xfrm>
            <a:off x="1698217" y="3757076"/>
            <a:ext cx="840266" cy="530939"/>
          </a:xfrm>
          <a:prstGeom prst="flowChartAlternateProcess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kern="0" dirty="0">
                <a:solidFill>
                  <a:prstClr val="white"/>
                </a:solidFill>
                <a:latin typeface="Calibri" panose="020F0502020204030204"/>
              </a:rPr>
              <a:t>Any-Hit </a:t>
            </a:r>
          </a:p>
          <a:p>
            <a:pPr lvl="0" algn="ctr"/>
            <a:r>
              <a:rPr lang="en-US" sz="1350" kern="0" dirty="0">
                <a:solidFill>
                  <a:prstClr val="white"/>
                </a:solidFill>
                <a:latin typeface="Calibri" panose="020F0502020204030204"/>
              </a:rPr>
              <a:t>Shader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85FC8BA-6690-4D74-8E03-283DDC5903F5}"/>
              </a:ext>
            </a:extLst>
          </p:cNvPr>
          <p:cNvCxnSpPr>
            <a:cxnSpLocks/>
          </p:cNvCxnSpPr>
          <p:nvPr/>
        </p:nvCxnSpPr>
        <p:spPr>
          <a:xfrm flipH="1" flipV="1">
            <a:off x="2538482" y="4011280"/>
            <a:ext cx="240579" cy="2"/>
          </a:xfrm>
          <a:prstGeom prst="line">
            <a:avLst/>
          </a:prstGeom>
          <a:noFill/>
          <a:ln w="38100" cap="flat" cmpd="sng" algn="ctr">
            <a:solidFill>
              <a:srgbClr val="4472C4"/>
            </a:solidFill>
            <a:prstDash val="solid"/>
            <a:miter lim="800000"/>
            <a:headEnd type="none"/>
            <a:tailEnd type="triangle"/>
          </a:ln>
          <a:effectLst/>
        </p:spPr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6EA08AE-AB6A-4210-AE40-CC59DFF67EEE}"/>
              </a:ext>
            </a:extLst>
          </p:cNvPr>
          <p:cNvCxnSpPr>
            <a:cxnSpLocks/>
          </p:cNvCxnSpPr>
          <p:nvPr/>
        </p:nvCxnSpPr>
        <p:spPr>
          <a:xfrm>
            <a:off x="3034763" y="3369849"/>
            <a:ext cx="0" cy="382360"/>
          </a:xfrm>
          <a:prstGeom prst="line">
            <a:avLst/>
          </a:prstGeom>
          <a:noFill/>
          <a:ln w="38100" cap="flat" cmpd="sng" algn="ctr">
            <a:solidFill>
              <a:srgbClr val="4472C4"/>
            </a:solidFill>
            <a:prstDash val="solid"/>
            <a:miter lim="800000"/>
            <a:headEnd type="none"/>
            <a:tailEnd type="triangle"/>
          </a:ln>
          <a:effectLst/>
        </p:spPr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89EEE145-3C6D-45F0-BDFC-05B074E182BE}"/>
              </a:ext>
            </a:extLst>
          </p:cNvPr>
          <p:cNvCxnSpPr>
            <a:cxnSpLocks/>
          </p:cNvCxnSpPr>
          <p:nvPr/>
        </p:nvCxnSpPr>
        <p:spPr>
          <a:xfrm flipV="1">
            <a:off x="2063330" y="3615572"/>
            <a:ext cx="0" cy="136637"/>
          </a:xfrm>
          <a:prstGeom prst="straightConnector1">
            <a:avLst/>
          </a:prstGeom>
          <a:noFill/>
          <a:ln w="3810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83" name="Content Placeholder 6">
            <a:extLst>
              <a:ext uri="{FF2B5EF4-FFF2-40B4-BE49-F238E27FC236}">
                <a16:creationId xmlns:a16="http://schemas.microsoft.com/office/drawing/2014/main" id="{A8F106EE-8376-4FC1-AF80-91A48F5B7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1892185"/>
            <a:ext cx="8185116" cy="3154007"/>
          </a:xfrm>
        </p:spPr>
        <p:txBody>
          <a:bodyPr/>
          <a:lstStyle/>
          <a:p>
            <a:r>
              <a:rPr lang="en-US" dirty="0"/>
              <a:t>Loop during ray tracing, testing hits until there’s no more; then shade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2E9430-A86A-49A8-81E0-78AF407D5B8A}"/>
              </a:ext>
            </a:extLst>
          </p:cNvPr>
          <p:cNvSpPr txBox="1"/>
          <p:nvPr/>
        </p:nvSpPr>
        <p:spPr>
          <a:xfrm>
            <a:off x="1095930" y="5120213"/>
            <a:ext cx="7468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dirty="0"/>
              <a:t>Some important details here; learn later for advanced functionality</a:t>
            </a:r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3CA9EDA0-20A6-4836-839E-1CC19D393794}"/>
              </a:ext>
            </a:extLst>
          </p:cNvPr>
          <p:cNvSpPr/>
          <p:nvPr/>
        </p:nvSpPr>
        <p:spPr>
          <a:xfrm rot="16200000">
            <a:off x="3652698" y="2367432"/>
            <a:ext cx="277000" cy="5090255"/>
          </a:xfrm>
          <a:prstGeom prst="leftBrace">
            <a:avLst/>
          </a:prstGeom>
          <a:ln w="3492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04632522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3CA7F54-F46F-45D5-8B03-DDA9EFAC9F83}"/>
              </a:ext>
            </a:extLst>
          </p:cNvPr>
          <p:cNvSpPr/>
          <p:nvPr/>
        </p:nvSpPr>
        <p:spPr>
          <a:xfrm>
            <a:off x="6693877" y="5247543"/>
            <a:ext cx="2450123" cy="6975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D1991A-0793-4CF2-836E-9CED271B0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Really SIMPLE GPU Ray Tracer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5E57E-C8EF-46FA-A3D6-A69DFDA33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146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E14140-6369-48BC-867A-C9A8EDEFAA74}"/>
              </a:ext>
            </a:extLst>
          </p:cNvPr>
          <p:cNvSpPr txBox="1"/>
          <p:nvPr/>
        </p:nvSpPr>
        <p:spPr>
          <a:xfrm>
            <a:off x="4561759" y="1715650"/>
            <a:ext cx="4459148" cy="4466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US" sz="788" dirty="0" err="1">
                <a:solidFill>
                  <a:srgbClr val="00B0F0"/>
                </a:solidFill>
                <a:latin typeface="Consolas" panose="020B0609020204030204" pitchFamily="49" charset="0"/>
              </a:rPr>
              <a:t>RWTexture</a:t>
            </a:r>
            <a:r>
              <a:rPr lang="en-US" sz="788" dirty="0">
                <a:latin typeface="Consolas" panose="020B0609020204030204" pitchFamily="49" charset="0"/>
              </a:rPr>
              <a:t>&lt;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float4</a:t>
            </a:r>
            <a:r>
              <a:rPr lang="en-US" sz="788" dirty="0">
                <a:latin typeface="Consolas" panose="020B0609020204030204" pitchFamily="49" charset="0"/>
              </a:rPr>
              <a:t>&gt; </a:t>
            </a:r>
            <a:r>
              <a:rPr lang="en-US" sz="788" dirty="0" err="1">
                <a:latin typeface="Consolas" panose="020B0609020204030204" pitchFamily="49" charset="0"/>
              </a:rPr>
              <a:t>gOutTex</a:t>
            </a:r>
            <a:r>
              <a:rPr lang="en-US" sz="788" dirty="0">
                <a:latin typeface="Consolas" panose="020B0609020204030204" pitchFamily="49" charset="0"/>
              </a:rPr>
              <a:t>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struct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RayPayload</a:t>
            </a:r>
            <a:r>
              <a:rPr lang="en-US" sz="788" dirty="0">
                <a:latin typeface="Consolas" panose="020B0609020204030204" pitchFamily="49" charset="0"/>
              </a:rPr>
              <a:t> { </a:t>
            </a:r>
            <a:r>
              <a: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latin typeface="Consolas" panose="020B0609020204030204" pitchFamily="49" charset="0"/>
              </a:rPr>
              <a:t> color; };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[</a:t>
            </a:r>
            <a:r>
              <a:rPr lang="en-US" sz="788" dirty="0" err="1">
                <a:latin typeface="Consolas" panose="020B0609020204030204" pitchFamily="49" charset="0"/>
              </a:rPr>
              <a:t>shader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“miss”</a:t>
            </a:r>
            <a:r>
              <a:rPr lang="en-US" sz="788" dirty="0">
                <a:latin typeface="Consolas" panose="020B0609020204030204" pitchFamily="49" charset="0"/>
              </a:rPr>
              <a:t>)]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void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MyMiss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 err="1">
                <a:solidFill>
                  <a:srgbClr val="00B0F0"/>
                </a:solidFill>
                <a:latin typeface="Consolas" panose="020B0609020204030204" pitchFamily="49" charset="0"/>
              </a:rPr>
              <a:t>inout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RayPayload</a:t>
            </a:r>
            <a:r>
              <a:rPr lang="en-US" sz="788" dirty="0">
                <a:latin typeface="Consolas" panose="020B0609020204030204" pitchFamily="49" charset="0"/>
              </a:rPr>
              <a:t> payload) 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payload.color</a:t>
            </a:r>
            <a:r>
              <a:rPr lang="en-US" sz="788" dirty="0">
                <a:latin typeface="Consolas" panose="020B0609020204030204" pitchFamily="49" charset="0"/>
              </a:rPr>
              <a:t> = float3( 0, 0, 1 );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} 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[</a:t>
            </a:r>
            <a:r>
              <a:rPr lang="en-US" sz="788" dirty="0" err="1">
                <a:latin typeface="Consolas" panose="020B0609020204030204" pitchFamily="49" charset="0"/>
              </a:rPr>
              <a:t>shader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“</a:t>
            </a:r>
            <a:r>
              <a:rPr lang="en-US" sz="788" dirty="0" err="1">
                <a:solidFill>
                  <a:srgbClr val="00B050"/>
                </a:solidFill>
                <a:latin typeface="Consolas" panose="020B0609020204030204" pitchFamily="49" charset="0"/>
              </a:rPr>
              <a:t>closesthit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”</a:t>
            </a:r>
            <a:r>
              <a:rPr lang="en-US" sz="788" dirty="0">
                <a:latin typeface="Consolas" panose="020B0609020204030204" pitchFamily="49" charset="0"/>
              </a:rPr>
              <a:t>)]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void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MyClosestHit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 err="1">
                <a:solidFill>
                  <a:srgbClr val="00B0F0"/>
                </a:solidFill>
                <a:latin typeface="Consolas" panose="020B0609020204030204" pitchFamily="49" charset="0"/>
              </a:rPr>
              <a:t>inout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RayPayload</a:t>
            </a:r>
            <a:r>
              <a:rPr lang="en-US" sz="788" dirty="0">
                <a:latin typeface="Consolas" panose="020B0609020204030204" pitchFamily="49" charset="0"/>
              </a:rPr>
              <a:t> data, 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             </a:t>
            </a:r>
            <a:r>
              <a:rPr lang="en-US" sz="788" dirty="0" err="1">
                <a:latin typeface="Consolas" panose="020B0609020204030204" pitchFamily="49" charset="0"/>
              </a:rPr>
              <a:t>BuiltinTriangleIntersectAttribs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attribs</a:t>
            </a:r>
            <a:r>
              <a:rPr lang="en-US" sz="788" dirty="0">
                <a:latin typeface="Consolas" panose="020B0609020204030204" pitchFamily="49" charset="0"/>
              </a:rPr>
              <a:t>) 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data.color</a:t>
            </a:r>
            <a:r>
              <a:rPr lang="en-US" sz="788" dirty="0">
                <a:latin typeface="Consolas" panose="020B0609020204030204" pitchFamily="49" charset="0"/>
              </a:rPr>
              <a:t> = float3( 1, 0, 0 );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}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[</a:t>
            </a:r>
            <a:r>
              <a:rPr lang="en-US" sz="788" dirty="0" err="1">
                <a:latin typeface="Consolas" panose="020B0609020204030204" pitchFamily="49" charset="0"/>
              </a:rPr>
              <a:t>shader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“</a:t>
            </a:r>
            <a:r>
              <a:rPr lang="en-US" sz="788" dirty="0" err="1">
                <a:solidFill>
                  <a:srgbClr val="00B050"/>
                </a:solidFill>
                <a:latin typeface="Consolas" panose="020B0609020204030204" pitchFamily="49" charset="0"/>
              </a:rPr>
              <a:t>raygeneration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”</a:t>
            </a:r>
            <a:r>
              <a:rPr lang="en-US" sz="788" dirty="0">
                <a:latin typeface="Consolas" panose="020B0609020204030204" pitchFamily="49" charset="0"/>
              </a:rPr>
              <a:t>)]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void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MyRayGen</a:t>
            </a:r>
            <a:r>
              <a:rPr lang="en-US" sz="788" dirty="0">
                <a:latin typeface="Consolas" panose="020B0609020204030204" pitchFamily="49" charset="0"/>
              </a:rPr>
              <a:t>() 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    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uint2</a:t>
            </a:r>
            <a:r>
              <a:rPr lang="en-US" sz="788" dirty="0">
                <a:latin typeface="Consolas" panose="020B0609020204030204" pitchFamily="49" charset="0"/>
              </a:rPr>
              <a:t>  </a:t>
            </a:r>
            <a:r>
              <a:rPr lang="en-US" sz="788" dirty="0" err="1">
                <a:latin typeface="Consolas" panose="020B0609020204030204" pitchFamily="49" charset="0"/>
              </a:rPr>
              <a:t>curPixel</a:t>
            </a:r>
            <a:r>
              <a:rPr lang="en-US" sz="788" dirty="0">
                <a:latin typeface="Consolas" panose="020B0609020204030204" pitchFamily="49" charset="0"/>
              </a:rPr>
              <a:t>    = </a:t>
            </a:r>
            <a:r>
              <a:rPr lang="en-US" sz="788" dirty="0" err="1">
                <a:latin typeface="Consolas" panose="020B0609020204030204" pitchFamily="49" charset="0"/>
              </a:rPr>
              <a:t>DispatchRaysIndex</a:t>
            </a:r>
            <a:r>
              <a:rPr lang="en-US" sz="788" dirty="0">
                <a:latin typeface="Consolas" panose="020B0609020204030204" pitchFamily="49" charset="0"/>
              </a:rPr>
              <a:t>().</a:t>
            </a:r>
            <a:r>
              <a:rPr lang="en-US" sz="788" dirty="0" err="1">
                <a:latin typeface="Consolas" panose="020B0609020204030204" pitchFamily="49" charset="0"/>
              </a:rPr>
              <a:t>xy</a:t>
            </a:r>
            <a:r>
              <a:rPr lang="en-US" sz="788" dirty="0">
                <a:latin typeface="Consolas" panose="020B0609020204030204" pitchFamily="49" charset="0"/>
              </a:rPr>
              <a:t>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pixelRayDir</a:t>
            </a:r>
            <a:r>
              <a:rPr lang="en-US" sz="788" dirty="0">
                <a:latin typeface="Consolas" panose="020B0609020204030204" pitchFamily="49" charset="0"/>
              </a:rPr>
              <a:t> = normalize( </a:t>
            </a:r>
            <a:r>
              <a:rPr lang="en-US" sz="788" dirty="0" err="1">
                <a:latin typeface="Consolas" panose="020B0609020204030204" pitchFamily="49" charset="0"/>
              </a:rPr>
              <a:t>getRayDirFromPixelID</a:t>
            </a:r>
            <a:r>
              <a:rPr lang="en-US" sz="788" dirty="0">
                <a:latin typeface="Consolas" panose="020B0609020204030204" pitchFamily="49" charset="0"/>
              </a:rPr>
              <a:t>( </a:t>
            </a:r>
            <a:r>
              <a:rPr lang="en-US" sz="788" dirty="0" err="1">
                <a:latin typeface="Consolas" panose="020B0609020204030204" pitchFamily="49" charset="0"/>
              </a:rPr>
              <a:t>curPixel</a:t>
            </a:r>
            <a:r>
              <a:rPr lang="en-US" sz="788" dirty="0">
                <a:latin typeface="Consolas" panose="020B0609020204030204" pitchFamily="49" charset="0"/>
              </a:rPr>
              <a:t> ) );</a:t>
            </a:r>
          </a:p>
          <a:p>
            <a:pPr>
              <a:spcAft>
                <a:spcPts val="450"/>
              </a:spcAft>
            </a:pPr>
            <a:r>
              <a:rPr lang="en-US" sz="375" dirty="0">
                <a:solidFill>
                  <a:srgbClr val="00B050"/>
                </a:solidFill>
                <a:latin typeface="Consolas" panose="020B0609020204030204" pitchFamily="49" charset="0"/>
              </a:rPr>
              <a:t>     </a:t>
            </a: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RayDesc</a:t>
            </a:r>
            <a:r>
              <a:rPr lang="en-US" sz="788" dirty="0">
                <a:latin typeface="Consolas" panose="020B0609020204030204" pitchFamily="49" charset="0"/>
              </a:rPr>
              <a:t> ray        = { </a:t>
            </a:r>
            <a:r>
              <a:rPr lang="en-US" sz="788" dirty="0" err="1">
                <a:latin typeface="Consolas" panose="020B0609020204030204" pitchFamily="49" charset="0"/>
              </a:rPr>
              <a:t>gCamera.posW</a:t>
            </a:r>
            <a:r>
              <a:rPr lang="en-US" sz="788" dirty="0">
                <a:latin typeface="Consolas" panose="020B0609020204030204" pitchFamily="49" charset="0"/>
              </a:rPr>
              <a:t>, 0.0f, </a:t>
            </a:r>
            <a:r>
              <a:rPr lang="en-US" sz="788" dirty="0" err="1">
                <a:latin typeface="Consolas" panose="020B0609020204030204" pitchFamily="49" charset="0"/>
              </a:rPr>
              <a:t>pixelRayDir</a:t>
            </a:r>
            <a:r>
              <a:rPr lang="en-US" sz="788" dirty="0">
                <a:latin typeface="Consolas" panose="020B0609020204030204" pitchFamily="49" charset="0"/>
              </a:rPr>
              <a:t>, 1e+38f };    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RayPayload</a:t>
            </a:r>
            <a:r>
              <a:rPr lang="en-US" sz="788" dirty="0">
                <a:latin typeface="Consolas" panose="020B0609020204030204" pitchFamily="49" charset="0"/>
              </a:rPr>
              <a:t> payload = {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latin typeface="Consolas" panose="020B0609020204030204" pitchFamily="49" charset="0"/>
              </a:rPr>
              <a:t>(0, 0, 0) };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TraceRay</a:t>
            </a:r>
            <a:r>
              <a:rPr lang="en-US" sz="788" dirty="0">
                <a:latin typeface="Consolas" panose="020B0609020204030204" pitchFamily="49" charset="0"/>
              </a:rPr>
              <a:t>( </a:t>
            </a:r>
            <a:r>
              <a:rPr lang="en-US" sz="788" dirty="0" err="1">
                <a:latin typeface="Consolas" panose="020B0609020204030204" pitchFamily="49" charset="0"/>
              </a:rPr>
              <a:t>gRtScene</a:t>
            </a:r>
            <a:r>
              <a:rPr lang="en-US" sz="788" dirty="0">
                <a:latin typeface="Consolas" panose="020B0609020204030204" pitchFamily="49" charset="0"/>
              </a:rPr>
              <a:t>, RAY_FLAG_NONE, 0xFF, 0, 1, 0, ray, payload );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outTex</a:t>
            </a:r>
            <a:r>
              <a:rPr lang="en-US" sz="788" dirty="0">
                <a:latin typeface="Consolas" panose="020B0609020204030204" pitchFamily="49" charset="0"/>
              </a:rPr>
              <a:t>[</a:t>
            </a:r>
            <a:r>
              <a:rPr lang="en-US" sz="788" dirty="0" err="1">
                <a:latin typeface="Consolas" panose="020B0609020204030204" pitchFamily="49" charset="0"/>
              </a:rPr>
              <a:t>curPixel</a:t>
            </a:r>
            <a:r>
              <a:rPr lang="en-US" sz="788" dirty="0">
                <a:latin typeface="Consolas" panose="020B0609020204030204" pitchFamily="49" charset="0"/>
              </a:rPr>
              <a:t>]   =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float4</a:t>
            </a:r>
            <a:r>
              <a:rPr lang="en-US" sz="788" dirty="0">
                <a:latin typeface="Consolas" panose="020B0609020204030204" pitchFamily="49" charset="0"/>
              </a:rPr>
              <a:t>( </a:t>
            </a:r>
            <a:r>
              <a:rPr lang="en-US" sz="788" dirty="0" err="1">
                <a:latin typeface="Consolas" panose="020B0609020204030204" pitchFamily="49" charset="0"/>
              </a:rPr>
              <a:t>payload.color</a:t>
            </a:r>
            <a:r>
              <a:rPr lang="en-US" sz="788" dirty="0">
                <a:latin typeface="Consolas" panose="020B0609020204030204" pitchFamily="49" charset="0"/>
              </a:rPr>
              <a:t>, 1.0f 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7D17B219-ADDE-47B1-A5A6-F1726D41C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1892185"/>
            <a:ext cx="4081698" cy="3154007"/>
          </a:xfrm>
        </p:spPr>
        <p:txBody>
          <a:bodyPr/>
          <a:lstStyle/>
          <a:p>
            <a:r>
              <a:rPr lang="en-US" dirty="0"/>
              <a:t>Remember:</a:t>
            </a:r>
          </a:p>
          <a:p>
            <a:pPr lvl="1"/>
            <a:r>
              <a:rPr lang="en-US" dirty="0"/>
              <a:t>Ray generation shader starts work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E82556-FA0E-4DEF-AFA8-47A36F1FD2D7}"/>
              </a:ext>
            </a:extLst>
          </p:cNvPr>
          <p:cNvSpPr/>
          <p:nvPr/>
        </p:nvSpPr>
        <p:spPr>
          <a:xfrm>
            <a:off x="4561758" y="1642696"/>
            <a:ext cx="4183658" cy="23739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204640915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3CA7F54-F46F-45D5-8B03-DDA9EFAC9F83}"/>
              </a:ext>
            </a:extLst>
          </p:cNvPr>
          <p:cNvSpPr/>
          <p:nvPr/>
        </p:nvSpPr>
        <p:spPr>
          <a:xfrm>
            <a:off x="6693877" y="5247543"/>
            <a:ext cx="2450123" cy="6975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D1991A-0793-4CF2-836E-9CED271B0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Really SIMPLE GPU Ray Tracer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5E57E-C8EF-46FA-A3D6-A69DFDA33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147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E14140-6369-48BC-867A-C9A8EDEFAA74}"/>
              </a:ext>
            </a:extLst>
          </p:cNvPr>
          <p:cNvSpPr txBox="1"/>
          <p:nvPr/>
        </p:nvSpPr>
        <p:spPr>
          <a:xfrm>
            <a:off x="4561759" y="1715650"/>
            <a:ext cx="4459148" cy="4466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US" sz="788" dirty="0" err="1">
                <a:solidFill>
                  <a:srgbClr val="00B0F0"/>
                </a:solidFill>
                <a:latin typeface="Consolas" panose="020B0609020204030204" pitchFamily="49" charset="0"/>
              </a:rPr>
              <a:t>RWTexture</a:t>
            </a:r>
            <a:r>
              <a:rPr lang="en-US" sz="788" dirty="0">
                <a:latin typeface="Consolas" panose="020B0609020204030204" pitchFamily="49" charset="0"/>
              </a:rPr>
              <a:t>&lt;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float4</a:t>
            </a:r>
            <a:r>
              <a:rPr lang="en-US" sz="788" dirty="0">
                <a:latin typeface="Consolas" panose="020B0609020204030204" pitchFamily="49" charset="0"/>
              </a:rPr>
              <a:t>&gt; </a:t>
            </a:r>
            <a:r>
              <a:rPr lang="en-US" sz="788" dirty="0" err="1">
                <a:latin typeface="Consolas" panose="020B0609020204030204" pitchFamily="49" charset="0"/>
              </a:rPr>
              <a:t>gOutTex</a:t>
            </a:r>
            <a:r>
              <a:rPr lang="en-US" sz="788" dirty="0">
                <a:latin typeface="Consolas" panose="020B0609020204030204" pitchFamily="49" charset="0"/>
              </a:rPr>
              <a:t>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struct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RayPayload</a:t>
            </a:r>
            <a:r>
              <a:rPr lang="en-US" sz="788" dirty="0">
                <a:latin typeface="Consolas" panose="020B0609020204030204" pitchFamily="49" charset="0"/>
              </a:rPr>
              <a:t> { </a:t>
            </a:r>
            <a:r>
              <a: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latin typeface="Consolas" panose="020B0609020204030204" pitchFamily="49" charset="0"/>
              </a:rPr>
              <a:t> color; };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[</a:t>
            </a:r>
            <a:r>
              <a:rPr lang="en-US" sz="788" dirty="0" err="1">
                <a:latin typeface="Consolas" panose="020B0609020204030204" pitchFamily="49" charset="0"/>
              </a:rPr>
              <a:t>shader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“miss”</a:t>
            </a:r>
            <a:r>
              <a:rPr lang="en-US" sz="788" dirty="0">
                <a:latin typeface="Consolas" panose="020B0609020204030204" pitchFamily="49" charset="0"/>
              </a:rPr>
              <a:t>)]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void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MyMiss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 err="1">
                <a:solidFill>
                  <a:srgbClr val="00B0F0"/>
                </a:solidFill>
                <a:latin typeface="Consolas" panose="020B0609020204030204" pitchFamily="49" charset="0"/>
              </a:rPr>
              <a:t>inout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RayPayload</a:t>
            </a:r>
            <a:r>
              <a:rPr lang="en-US" sz="788" dirty="0">
                <a:latin typeface="Consolas" panose="020B0609020204030204" pitchFamily="49" charset="0"/>
              </a:rPr>
              <a:t> payload) 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payload.color</a:t>
            </a:r>
            <a:r>
              <a:rPr lang="en-US" sz="788" dirty="0">
                <a:latin typeface="Consolas" panose="020B0609020204030204" pitchFamily="49" charset="0"/>
              </a:rPr>
              <a:t> = float3( 0, 0, 1 );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} 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[</a:t>
            </a:r>
            <a:r>
              <a:rPr lang="en-US" sz="788" dirty="0" err="1">
                <a:latin typeface="Consolas" panose="020B0609020204030204" pitchFamily="49" charset="0"/>
              </a:rPr>
              <a:t>shader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“</a:t>
            </a:r>
            <a:r>
              <a:rPr lang="en-US" sz="788" dirty="0" err="1">
                <a:solidFill>
                  <a:srgbClr val="00B050"/>
                </a:solidFill>
                <a:latin typeface="Consolas" panose="020B0609020204030204" pitchFamily="49" charset="0"/>
              </a:rPr>
              <a:t>closesthit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”</a:t>
            </a:r>
            <a:r>
              <a:rPr lang="en-US" sz="788" dirty="0">
                <a:latin typeface="Consolas" panose="020B0609020204030204" pitchFamily="49" charset="0"/>
              </a:rPr>
              <a:t>)]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void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MyClosestHit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 err="1">
                <a:solidFill>
                  <a:srgbClr val="00B0F0"/>
                </a:solidFill>
                <a:latin typeface="Consolas" panose="020B0609020204030204" pitchFamily="49" charset="0"/>
              </a:rPr>
              <a:t>inout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RayPayload</a:t>
            </a:r>
            <a:r>
              <a:rPr lang="en-US" sz="788" dirty="0">
                <a:latin typeface="Consolas" panose="020B0609020204030204" pitchFamily="49" charset="0"/>
              </a:rPr>
              <a:t> data, 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             </a:t>
            </a:r>
            <a:r>
              <a:rPr lang="en-US" sz="788" dirty="0" err="1">
                <a:latin typeface="Consolas" panose="020B0609020204030204" pitchFamily="49" charset="0"/>
              </a:rPr>
              <a:t>BuiltinTriangleIntersectAttribs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attribs</a:t>
            </a:r>
            <a:r>
              <a:rPr lang="en-US" sz="788" dirty="0">
                <a:latin typeface="Consolas" panose="020B0609020204030204" pitchFamily="49" charset="0"/>
              </a:rPr>
              <a:t>) 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data.color</a:t>
            </a:r>
            <a:r>
              <a:rPr lang="en-US" sz="788" dirty="0">
                <a:latin typeface="Consolas" panose="020B0609020204030204" pitchFamily="49" charset="0"/>
              </a:rPr>
              <a:t> = float3( 1, 0, 0 );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}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[</a:t>
            </a:r>
            <a:r>
              <a:rPr lang="en-US" sz="788" dirty="0" err="1">
                <a:latin typeface="Consolas" panose="020B0609020204030204" pitchFamily="49" charset="0"/>
              </a:rPr>
              <a:t>shader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“</a:t>
            </a:r>
            <a:r>
              <a:rPr lang="en-US" sz="788" dirty="0" err="1">
                <a:solidFill>
                  <a:srgbClr val="00B050"/>
                </a:solidFill>
                <a:latin typeface="Consolas" panose="020B0609020204030204" pitchFamily="49" charset="0"/>
              </a:rPr>
              <a:t>raygeneration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”</a:t>
            </a:r>
            <a:r>
              <a:rPr lang="en-US" sz="788" dirty="0">
                <a:latin typeface="Consolas" panose="020B0609020204030204" pitchFamily="49" charset="0"/>
              </a:rPr>
              <a:t>)]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void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MyRayGen</a:t>
            </a:r>
            <a:r>
              <a:rPr lang="en-US" sz="788" dirty="0">
                <a:latin typeface="Consolas" panose="020B0609020204030204" pitchFamily="49" charset="0"/>
              </a:rPr>
              <a:t>() 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    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uint2</a:t>
            </a:r>
            <a:r>
              <a:rPr lang="en-US" sz="788" dirty="0">
                <a:latin typeface="Consolas" panose="020B0609020204030204" pitchFamily="49" charset="0"/>
              </a:rPr>
              <a:t>  </a:t>
            </a:r>
            <a:r>
              <a:rPr lang="en-US" sz="788" dirty="0" err="1">
                <a:latin typeface="Consolas" panose="020B0609020204030204" pitchFamily="49" charset="0"/>
              </a:rPr>
              <a:t>curPixel</a:t>
            </a:r>
            <a:r>
              <a:rPr lang="en-US" sz="788" dirty="0">
                <a:latin typeface="Consolas" panose="020B0609020204030204" pitchFamily="49" charset="0"/>
              </a:rPr>
              <a:t>    = </a:t>
            </a:r>
            <a:r>
              <a:rPr lang="en-US" sz="788" dirty="0" err="1">
                <a:latin typeface="Consolas" panose="020B0609020204030204" pitchFamily="49" charset="0"/>
              </a:rPr>
              <a:t>DispatchRaysIndex</a:t>
            </a:r>
            <a:r>
              <a:rPr lang="en-US" sz="788" dirty="0">
                <a:latin typeface="Consolas" panose="020B0609020204030204" pitchFamily="49" charset="0"/>
              </a:rPr>
              <a:t>().</a:t>
            </a:r>
            <a:r>
              <a:rPr lang="en-US" sz="788" dirty="0" err="1">
                <a:latin typeface="Consolas" panose="020B0609020204030204" pitchFamily="49" charset="0"/>
              </a:rPr>
              <a:t>xy</a:t>
            </a:r>
            <a:r>
              <a:rPr lang="en-US" sz="788" dirty="0">
                <a:latin typeface="Consolas" panose="020B0609020204030204" pitchFamily="49" charset="0"/>
              </a:rPr>
              <a:t>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pixelRayDir</a:t>
            </a:r>
            <a:r>
              <a:rPr lang="en-US" sz="788" dirty="0">
                <a:latin typeface="Consolas" panose="020B0609020204030204" pitchFamily="49" charset="0"/>
              </a:rPr>
              <a:t> = normalize( </a:t>
            </a:r>
            <a:r>
              <a:rPr lang="en-US" sz="788" dirty="0" err="1">
                <a:latin typeface="Consolas" panose="020B0609020204030204" pitchFamily="49" charset="0"/>
              </a:rPr>
              <a:t>getRayDirFromPixelID</a:t>
            </a:r>
            <a:r>
              <a:rPr lang="en-US" sz="788" dirty="0">
                <a:latin typeface="Consolas" panose="020B0609020204030204" pitchFamily="49" charset="0"/>
              </a:rPr>
              <a:t>( </a:t>
            </a:r>
            <a:r>
              <a:rPr lang="en-US" sz="788" dirty="0" err="1">
                <a:latin typeface="Consolas" panose="020B0609020204030204" pitchFamily="49" charset="0"/>
              </a:rPr>
              <a:t>curPixel</a:t>
            </a:r>
            <a:r>
              <a:rPr lang="en-US" sz="788" dirty="0">
                <a:latin typeface="Consolas" panose="020B0609020204030204" pitchFamily="49" charset="0"/>
              </a:rPr>
              <a:t> ) );</a:t>
            </a:r>
          </a:p>
          <a:p>
            <a:pPr>
              <a:spcAft>
                <a:spcPts val="450"/>
              </a:spcAft>
            </a:pPr>
            <a:r>
              <a:rPr lang="en-US" sz="375" dirty="0">
                <a:solidFill>
                  <a:srgbClr val="00B050"/>
                </a:solidFill>
                <a:latin typeface="Consolas" panose="020B0609020204030204" pitchFamily="49" charset="0"/>
              </a:rPr>
              <a:t>     </a:t>
            </a: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RayDesc</a:t>
            </a:r>
            <a:r>
              <a:rPr lang="en-US" sz="788" dirty="0">
                <a:latin typeface="Consolas" panose="020B0609020204030204" pitchFamily="49" charset="0"/>
              </a:rPr>
              <a:t> ray        = { </a:t>
            </a:r>
            <a:r>
              <a:rPr lang="en-US" sz="788" dirty="0" err="1">
                <a:latin typeface="Consolas" panose="020B0609020204030204" pitchFamily="49" charset="0"/>
              </a:rPr>
              <a:t>gCamera.posW</a:t>
            </a:r>
            <a:r>
              <a:rPr lang="en-US" sz="788" dirty="0">
                <a:latin typeface="Consolas" panose="020B0609020204030204" pitchFamily="49" charset="0"/>
              </a:rPr>
              <a:t>, 0.0f, </a:t>
            </a:r>
            <a:r>
              <a:rPr lang="en-US" sz="788" dirty="0" err="1">
                <a:latin typeface="Consolas" panose="020B0609020204030204" pitchFamily="49" charset="0"/>
              </a:rPr>
              <a:t>pixelRayDir</a:t>
            </a:r>
            <a:r>
              <a:rPr lang="en-US" sz="788" dirty="0">
                <a:latin typeface="Consolas" panose="020B0609020204030204" pitchFamily="49" charset="0"/>
              </a:rPr>
              <a:t>, 1e+38f };    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RayPayload</a:t>
            </a:r>
            <a:r>
              <a:rPr lang="en-US" sz="788" dirty="0">
                <a:latin typeface="Consolas" panose="020B0609020204030204" pitchFamily="49" charset="0"/>
              </a:rPr>
              <a:t> payload = {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latin typeface="Consolas" panose="020B0609020204030204" pitchFamily="49" charset="0"/>
              </a:rPr>
              <a:t>(0, 0, 0) };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TraceRay</a:t>
            </a:r>
            <a:r>
              <a:rPr lang="en-US" sz="788" dirty="0">
                <a:latin typeface="Consolas" panose="020B0609020204030204" pitchFamily="49" charset="0"/>
              </a:rPr>
              <a:t>( </a:t>
            </a:r>
            <a:r>
              <a:rPr lang="en-US" sz="788" dirty="0" err="1">
                <a:latin typeface="Consolas" panose="020B0609020204030204" pitchFamily="49" charset="0"/>
              </a:rPr>
              <a:t>gRtScene</a:t>
            </a:r>
            <a:r>
              <a:rPr lang="en-US" sz="788" dirty="0">
                <a:latin typeface="Consolas" panose="020B0609020204030204" pitchFamily="49" charset="0"/>
              </a:rPr>
              <a:t>, RAY_FLAG_NONE, 0xFF, 0, 1, 0, ray, payload );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outTex</a:t>
            </a:r>
            <a:r>
              <a:rPr lang="en-US" sz="788" dirty="0">
                <a:latin typeface="Consolas" panose="020B0609020204030204" pitchFamily="49" charset="0"/>
              </a:rPr>
              <a:t>[</a:t>
            </a:r>
            <a:r>
              <a:rPr lang="en-US" sz="788" dirty="0" err="1">
                <a:latin typeface="Consolas" panose="020B0609020204030204" pitchFamily="49" charset="0"/>
              </a:rPr>
              <a:t>curPixel</a:t>
            </a:r>
            <a:r>
              <a:rPr lang="en-US" sz="788" dirty="0">
                <a:latin typeface="Consolas" panose="020B0609020204030204" pitchFamily="49" charset="0"/>
              </a:rPr>
              <a:t>]   =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float4</a:t>
            </a:r>
            <a:r>
              <a:rPr lang="en-US" sz="788" dirty="0">
                <a:latin typeface="Consolas" panose="020B0609020204030204" pitchFamily="49" charset="0"/>
              </a:rPr>
              <a:t>( </a:t>
            </a:r>
            <a:r>
              <a:rPr lang="en-US" sz="788" dirty="0" err="1">
                <a:latin typeface="Consolas" panose="020B0609020204030204" pitchFamily="49" charset="0"/>
              </a:rPr>
              <a:t>payload.color</a:t>
            </a:r>
            <a:r>
              <a:rPr lang="en-US" sz="788" dirty="0">
                <a:latin typeface="Consolas" panose="020B0609020204030204" pitchFamily="49" charset="0"/>
              </a:rPr>
              <a:t>, 1.0f 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7D17B219-ADDE-47B1-A5A6-F1726D41C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1892185"/>
            <a:ext cx="4081698" cy="315400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Remember:</a:t>
            </a:r>
          </a:p>
          <a:p>
            <a:pPr lvl="1"/>
            <a:r>
              <a:rPr lang="en-US" dirty="0"/>
              <a:t>Ray generation shader starts work</a:t>
            </a:r>
          </a:p>
          <a:p>
            <a:pPr lvl="1"/>
            <a:endParaRPr lang="en-US" dirty="0"/>
          </a:p>
          <a:p>
            <a:r>
              <a:rPr lang="en-US" dirty="0"/>
              <a:t>Output image buffer</a:t>
            </a:r>
          </a:p>
          <a:p>
            <a:pPr lvl="1"/>
            <a:r>
              <a:rPr lang="en-US" dirty="0"/>
              <a:t>Communicates results with CPU</a:t>
            </a:r>
          </a:p>
          <a:p>
            <a:pPr marL="260747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447438-19E7-4B8E-8EC2-C09E9030C56B}"/>
              </a:ext>
            </a:extLst>
          </p:cNvPr>
          <p:cNvSpPr/>
          <p:nvPr/>
        </p:nvSpPr>
        <p:spPr>
          <a:xfrm>
            <a:off x="4561758" y="1892185"/>
            <a:ext cx="4183658" cy="2124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C8F66BA-966F-45D0-BDE3-FA8353A83EFD}"/>
              </a:ext>
            </a:extLst>
          </p:cNvPr>
          <p:cNvSpPr/>
          <p:nvPr/>
        </p:nvSpPr>
        <p:spPr>
          <a:xfrm>
            <a:off x="4812322" y="5593303"/>
            <a:ext cx="486509" cy="189571"/>
          </a:xfrm>
          <a:prstGeom prst="ellipse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7D90D64-0EF8-4B85-97B0-04C14DBF2BFA}"/>
              </a:ext>
            </a:extLst>
          </p:cNvPr>
          <p:cNvSpPr/>
          <p:nvPr/>
        </p:nvSpPr>
        <p:spPr>
          <a:xfrm>
            <a:off x="5588977" y="1715910"/>
            <a:ext cx="486509" cy="189571"/>
          </a:xfrm>
          <a:prstGeom prst="ellipse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36420486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3CA7F54-F46F-45D5-8B03-DDA9EFAC9F83}"/>
              </a:ext>
            </a:extLst>
          </p:cNvPr>
          <p:cNvSpPr/>
          <p:nvPr/>
        </p:nvSpPr>
        <p:spPr>
          <a:xfrm>
            <a:off x="6693877" y="5247543"/>
            <a:ext cx="2450123" cy="6975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D1991A-0793-4CF2-836E-9CED271B0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Really SIMPLE GPU Ray Tracer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5E57E-C8EF-46FA-A3D6-A69DFDA33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148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E14140-6369-48BC-867A-C9A8EDEFAA74}"/>
              </a:ext>
            </a:extLst>
          </p:cNvPr>
          <p:cNvSpPr txBox="1"/>
          <p:nvPr/>
        </p:nvSpPr>
        <p:spPr>
          <a:xfrm>
            <a:off x="4561759" y="1715650"/>
            <a:ext cx="4459148" cy="4466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US" sz="788" dirty="0" err="1">
                <a:solidFill>
                  <a:srgbClr val="00B0F0"/>
                </a:solidFill>
                <a:latin typeface="Consolas" panose="020B0609020204030204" pitchFamily="49" charset="0"/>
              </a:rPr>
              <a:t>RWTexture</a:t>
            </a:r>
            <a:r>
              <a:rPr lang="en-US" sz="788" dirty="0">
                <a:latin typeface="Consolas" panose="020B0609020204030204" pitchFamily="49" charset="0"/>
              </a:rPr>
              <a:t>&lt;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float4</a:t>
            </a:r>
            <a:r>
              <a:rPr lang="en-US" sz="788" dirty="0">
                <a:latin typeface="Consolas" panose="020B0609020204030204" pitchFamily="49" charset="0"/>
              </a:rPr>
              <a:t>&gt; </a:t>
            </a:r>
            <a:r>
              <a:rPr lang="en-US" sz="788" dirty="0" err="1">
                <a:latin typeface="Consolas" panose="020B0609020204030204" pitchFamily="49" charset="0"/>
              </a:rPr>
              <a:t>gOutTex</a:t>
            </a:r>
            <a:r>
              <a:rPr lang="en-US" sz="788" dirty="0">
                <a:latin typeface="Consolas" panose="020B0609020204030204" pitchFamily="49" charset="0"/>
              </a:rPr>
              <a:t>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struct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RayPayload</a:t>
            </a:r>
            <a:r>
              <a:rPr lang="en-US" sz="788" dirty="0">
                <a:latin typeface="Consolas" panose="020B0609020204030204" pitchFamily="49" charset="0"/>
              </a:rPr>
              <a:t> { </a:t>
            </a:r>
            <a:r>
              <a: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latin typeface="Consolas" panose="020B0609020204030204" pitchFamily="49" charset="0"/>
              </a:rPr>
              <a:t> color; };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[</a:t>
            </a:r>
            <a:r>
              <a:rPr lang="en-US" sz="788" dirty="0" err="1">
                <a:latin typeface="Consolas" panose="020B0609020204030204" pitchFamily="49" charset="0"/>
              </a:rPr>
              <a:t>shader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“miss”</a:t>
            </a:r>
            <a:r>
              <a:rPr lang="en-US" sz="788" dirty="0">
                <a:latin typeface="Consolas" panose="020B0609020204030204" pitchFamily="49" charset="0"/>
              </a:rPr>
              <a:t>)]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void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MyMiss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 err="1">
                <a:solidFill>
                  <a:srgbClr val="00B0F0"/>
                </a:solidFill>
                <a:latin typeface="Consolas" panose="020B0609020204030204" pitchFamily="49" charset="0"/>
              </a:rPr>
              <a:t>inout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RayPayload</a:t>
            </a:r>
            <a:r>
              <a:rPr lang="en-US" sz="788" dirty="0">
                <a:latin typeface="Consolas" panose="020B0609020204030204" pitchFamily="49" charset="0"/>
              </a:rPr>
              <a:t> payload) 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payload.color</a:t>
            </a:r>
            <a:r>
              <a:rPr lang="en-US" sz="788" dirty="0">
                <a:latin typeface="Consolas" panose="020B0609020204030204" pitchFamily="49" charset="0"/>
              </a:rPr>
              <a:t> = float3( 0, 0, 1 );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} 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[</a:t>
            </a:r>
            <a:r>
              <a:rPr lang="en-US" sz="788" dirty="0" err="1">
                <a:latin typeface="Consolas" panose="020B0609020204030204" pitchFamily="49" charset="0"/>
              </a:rPr>
              <a:t>shader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“</a:t>
            </a:r>
            <a:r>
              <a:rPr lang="en-US" sz="788" dirty="0" err="1">
                <a:solidFill>
                  <a:srgbClr val="00B050"/>
                </a:solidFill>
                <a:latin typeface="Consolas" panose="020B0609020204030204" pitchFamily="49" charset="0"/>
              </a:rPr>
              <a:t>closesthit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”</a:t>
            </a:r>
            <a:r>
              <a:rPr lang="en-US" sz="788" dirty="0">
                <a:latin typeface="Consolas" panose="020B0609020204030204" pitchFamily="49" charset="0"/>
              </a:rPr>
              <a:t>)]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void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MyClosestHit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 err="1">
                <a:solidFill>
                  <a:srgbClr val="00B0F0"/>
                </a:solidFill>
                <a:latin typeface="Consolas" panose="020B0609020204030204" pitchFamily="49" charset="0"/>
              </a:rPr>
              <a:t>inout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RayPayload</a:t>
            </a:r>
            <a:r>
              <a:rPr lang="en-US" sz="788" dirty="0">
                <a:latin typeface="Consolas" panose="020B0609020204030204" pitchFamily="49" charset="0"/>
              </a:rPr>
              <a:t> data, 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             </a:t>
            </a:r>
            <a:r>
              <a:rPr lang="en-US" sz="788" dirty="0" err="1">
                <a:latin typeface="Consolas" panose="020B0609020204030204" pitchFamily="49" charset="0"/>
              </a:rPr>
              <a:t>BuiltinTriangleIntersectAttribs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attribs</a:t>
            </a:r>
            <a:r>
              <a:rPr lang="en-US" sz="788" dirty="0">
                <a:latin typeface="Consolas" panose="020B0609020204030204" pitchFamily="49" charset="0"/>
              </a:rPr>
              <a:t>) 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data.color</a:t>
            </a:r>
            <a:r>
              <a:rPr lang="en-US" sz="788" dirty="0">
                <a:latin typeface="Consolas" panose="020B0609020204030204" pitchFamily="49" charset="0"/>
              </a:rPr>
              <a:t> = float3( 1, 0, 0 );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}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[</a:t>
            </a:r>
            <a:r>
              <a:rPr lang="en-US" sz="788" dirty="0" err="1">
                <a:latin typeface="Consolas" panose="020B0609020204030204" pitchFamily="49" charset="0"/>
              </a:rPr>
              <a:t>shader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“</a:t>
            </a:r>
            <a:r>
              <a:rPr lang="en-US" sz="788" dirty="0" err="1">
                <a:solidFill>
                  <a:srgbClr val="00B050"/>
                </a:solidFill>
                <a:latin typeface="Consolas" panose="020B0609020204030204" pitchFamily="49" charset="0"/>
              </a:rPr>
              <a:t>raygeneration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”</a:t>
            </a:r>
            <a:r>
              <a:rPr lang="en-US" sz="788" dirty="0">
                <a:latin typeface="Consolas" panose="020B0609020204030204" pitchFamily="49" charset="0"/>
              </a:rPr>
              <a:t>)]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void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MyRayGen</a:t>
            </a:r>
            <a:r>
              <a:rPr lang="en-US" sz="788" dirty="0">
                <a:latin typeface="Consolas" panose="020B0609020204030204" pitchFamily="49" charset="0"/>
              </a:rPr>
              <a:t>() 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    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uint2</a:t>
            </a:r>
            <a:r>
              <a:rPr lang="en-US" sz="788" dirty="0">
                <a:latin typeface="Consolas" panose="020B0609020204030204" pitchFamily="49" charset="0"/>
              </a:rPr>
              <a:t>  </a:t>
            </a:r>
            <a:r>
              <a:rPr lang="en-US" sz="788" dirty="0" err="1">
                <a:latin typeface="Consolas" panose="020B0609020204030204" pitchFamily="49" charset="0"/>
              </a:rPr>
              <a:t>curPixel</a:t>
            </a:r>
            <a:r>
              <a:rPr lang="en-US" sz="788" dirty="0">
                <a:latin typeface="Consolas" panose="020B0609020204030204" pitchFamily="49" charset="0"/>
              </a:rPr>
              <a:t>    = </a:t>
            </a:r>
            <a:r>
              <a:rPr lang="en-US" sz="788" dirty="0" err="1">
                <a:latin typeface="Consolas" panose="020B0609020204030204" pitchFamily="49" charset="0"/>
              </a:rPr>
              <a:t>DispatchRaysIndex</a:t>
            </a:r>
            <a:r>
              <a:rPr lang="en-US" sz="788" dirty="0">
                <a:latin typeface="Consolas" panose="020B0609020204030204" pitchFamily="49" charset="0"/>
              </a:rPr>
              <a:t>().</a:t>
            </a:r>
            <a:r>
              <a:rPr lang="en-US" sz="788" dirty="0" err="1">
                <a:latin typeface="Consolas" panose="020B0609020204030204" pitchFamily="49" charset="0"/>
              </a:rPr>
              <a:t>xy</a:t>
            </a:r>
            <a:r>
              <a:rPr lang="en-US" sz="788" dirty="0">
                <a:latin typeface="Consolas" panose="020B0609020204030204" pitchFamily="49" charset="0"/>
              </a:rPr>
              <a:t>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pixelRayDir</a:t>
            </a:r>
            <a:r>
              <a:rPr lang="en-US" sz="788" dirty="0">
                <a:latin typeface="Consolas" panose="020B0609020204030204" pitchFamily="49" charset="0"/>
              </a:rPr>
              <a:t> = normalize( </a:t>
            </a:r>
            <a:r>
              <a:rPr lang="en-US" sz="788" dirty="0" err="1">
                <a:latin typeface="Consolas" panose="020B0609020204030204" pitchFamily="49" charset="0"/>
              </a:rPr>
              <a:t>getRayDirFromPixelID</a:t>
            </a:r>
            <a:r>
              <a:rPr lang="en-US" sz="788" dirty="0">
                <a:latin typeface="Consolas" panose="020B0609020204030204" pitchFamily="49" charset="0"/>
              </a:rPr>
              <a:t>( </a:t>
            </a:r>
            <a:r>
              <a:rPr lang="en-US" sz="788" dirty="0" err="1">
                <a:latin typeface="Consolas" panose="020B0609020204030204" pitchFamily="49" charset="0"/>
              </a:rPr>
              <a:t>curPixel</a:t>
            </a:r>
            <a:r>
              <a:rPr lang="en-US" sz="788" dirty="0">
                <a:latin typeface="Consolas" panose="020B0609020204030204" pitchFamily="49" charset="0"/>
              </a:rPr>
              <a:t> ) );</a:t>
            </a:r>
          </a:p>
          <a:p>
            <a:pPr>
              <a:spcAft>
                <a:spcPts val="450"/>
              </a:spcAft>
            </a:pPr>
            <a:r>
              <a:rPr lang="en-US" sz="375" dirty="0">
                <a:solidFill>
                  <a:srgbClr val="00B050"/>
                </a:solidFill>
                <a:latin typeface="Consolas" panose="020B0609020204030204" pitchFamily="49" charset="0"/>
              </a:rPr>
              <a:t>     </a:t>
            </a: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RayDesc</a:t>
            </a:r>
            <a:r>
              <a:rPr lang="en-US" sz="788" dirty="0">
                <a:latin typeface="Consolas" panose="020B0609020204030204" pitchFamily="49" charset="0"/>
              </a:rPr>
              <a:t> ray        = { </a:t>
            </a:r>
            <a:r>
              <a:rPr lang="en-US" sz="788" dirty="0" err="1">
                <a:latin typeface="Consolas" panose="020B0609020204030204" pitchFamily="49" charset="0"/>
              </a:rPr>
              <a:t>gCamera.posW</a:t>
            </a:r>
            <a:r>
              <a:rPr lang="en-US" sz="788" dirty="0">
                <a:latin typeface="Consolas" panose="020B0609020204030204" pitchFamily="49" charset="0"/>
              </a:rPr>
              <a:t>, 0.0f, </a:t>
            </a:r>
            <a:r>
              <a:rPr lang="en-US" sz="788" dirty="0" err="1">
                <a:latin typeface="Consolas" panose="020B0609020204030204" pitchFamily="49" charset="0"/>
              </a:rPr>
              <a:t>pixelRayDir</a:t>
            </a:r>
            <a:r>
              <a:rPr lang="en-US" sz="788" dirty="0">
                <a:latin typeface="Consolas" panose="020B0609020204030204" pitchFamily="49" charset="0"/>
              </a:rPr>
              <a:t>, 1e+38f };    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RayPayload</a:t>
            </a:r>
            <a:r>
              <a:rPr lang="en-US" sz="788" dirty="0">
                <a:latin typeface="Consolas" panose="020B0609020204030204" pitchFamily="49" charset="0"/>
              </a:rPr>
              <a:t> payload = {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latin typeface="Consolas" panose="020B0609020204030204" pitchFamily="49" charset="0"/>
              </a:rPr>
              <a:t>(0, 0, 0) };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TraceRay</a:t>
            </a:r>
            <a:r>
              <a:rPr lang="en-US" sz="788" dirty="0">
                <a:latin typeface="Consolas" panose="020B0609020204030204" pitchFamily="49" charset="0"/>
              </a:rPr>
              <a:t>( </a:t>
            </a:r>
            <a:r>
              <a:rPr lang="en-US" sz="788" dirty="0" err="1">
                <a:latin typeface="Consolas" panose="020B0609020204030204" pitchFamily="49" charset="0"/>
              </a:rPr>
              <a:t>gRtScene</a:t>
            </a:r>
            <a:r>
              <a:rPr lang="en-US" sz="788" dirty="0">
                <a:latin typeface="Consolas" panose="020B0609020204030204" pitchFamily="49" charset="0"/>
              </a:rPr>
              <a:t>, RAY_FLAG_NONE, 0xFF, 0, 1, 0, ray, payload );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outTex</a:t>
            </a:r>
            <a:r>
              <a:rPr lang="en-US" sz="788" dirty="0">
                <a:latin typeface="Consolas" panose="020B0609020204030204" pitchFamily="49" charset="0"/>
              </a:rPr>
              <a:t>[</a:t>
            </a:r>
            <a:r>
              <a:rPr lang="en-US" sz="788" dirty="0" err="1">
                <a:latin typeface="Consolas" panose="020B0609020204030204" pitchFamily="49" charset="0"/>
              </a:rPr>
              <a:t>curPixel</a:t>
            </a:r>
            <a:r>
              <a:rPr lang="en-US" sz="788" dirty="0">
                <a:latin typeface="Consolas" panose="020B0609020204030204" pitchFamily="49" charset="0"/>
              </a:rPr>
              <a:t>]   =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float4</a:t>
            </a:r>
            <a:r>
              <a:rPr lang="en-US" sz="788" dirty="0">
                <a:latin typeface="Consolas" panose="020B0609020204030204" pitchFamily="49" charset="0"/>
              </a:rPr>
              <a:t>( </a:t>
            </a:r>
            <a:r>
              <a:rPr lang="en-US" sz="788" dirty="0" err="1">
                <a:latin typeface="Consolas" panose="020B0609020204030204" pitchFamily="49" charset="0"/>
              </a:rPr>
              <a:t>payload.color</a:t>
            </a:r>
            <a:r>
              <a:rPr lang="en-US" sz="788" dirty="0">
                <a:latin typeface="Consolas" panose="020B0609020204030204" pitchFamily="49" charset="0"/>
              </a:rPr>
              <a:t>, 1.0f 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7D17B219-ADDE-47B1-A5A6-F1726D41C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1892185"/>
            <a:ext cx="4081698" cy="315400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Remember:</a:t>
            </a:r>
          </a:p>
          <a:p>
            <a:pPr lvl="1"/>
            <a:r>
              <a:rPr lang="en-US" dirty="0"/>
              <a:t>Ray generation shader starts work</a:t>
            </a:r>
          </a:p>
          <a:p>
            <a:pPr lvl="1"/>
            <a:endParaRPr lang="en-US" dirty="0"/>
          </a:p>
          <a:p>
            <a:r>
              <a:rPr lang="en-US" dirty="0"/>
              <a:t>Information about scene</a:t>
            </a:r>
          </a:p>
          <a:p>
            <a:pPr lvl="1"/>
            <a:r>
              <a:rPr lang="en-US" dirty="0"/>
              <a:t>Passed as input from the CPU</a:t>
            </a:r>
          </a:p>
          <a:p>
            <a:pPr marL="260747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447438-19E7-4B8E-8EC2-C09E9030C56B}"/>
              </a:ext>
            </a:extLst>
          </p:cNvPr>
          <p:cNvSpPr/>
          <p:nvPr/>
        </p:nvSpPr>
        <p:spPr>
          <a:xfrm>
            <a:off x="4561758" y="1892185"/>
            <a:ext cx="4183658" cy="2124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C8F66BA-966F-45D0-BDE3-FA8353A83EFD}"/>
              </a:ext>
            </a:extLst>
          </p:cNvPr>
          <p:cNvSpPr/>
          <p:nvPr/>
        </p:nvSpPr>
        <p:spPr>
          <a:xfrm>
            <a:off x="5413870" y="5300226"/>
            <a:ext cx="486509" cy="189571"/>
          </a:xfrm>
          <a:prstGeom prst="ellipse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7D90D64-0EF8-4B85-97B0-04C14DBF2BFA}"/>
              </a:ext>
            </a:extLst>
          </p:cNvPr>
          <p:cNvSpPr/>
          <p:nvPr/>
        </p:nvSpPr>
        <p:spPr>
          <a:xfrm>
            <a:off x="6155356" y="4825328"/>
            <a:ext cx="690921" cy="189571"/>
          </a:xfrm>
          <a:prstGeom prst="ellipse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668524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75"/>
            <a:ext cx="8229600" cy="1143000"/>
          </a:xfrm>
        </p:spPr>
        <p:txBody>
          <a:bodyPr/>
          <a:lstStyle/>
          <a:p>
            <a:r>
              <a:rPr lang="en-US" dirty="0"/>
              <a:t>Physics of light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031" y="1341437"/>
            <a:ext cx="673593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52600" y="6096000"/>
            <a:ext cx="5878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Red lines – single bounce ; local illumination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Green lines – multiple bounce ; global illumination</a:t>
            </a:r>
          </a:p>
        </p:txBody>
      </p:sp>
    </p:spTree>
    <p:extLst>
      <p:ext uri="{BB962C8B-B14F-4D97-AF65-F5344CB8AC3E}">
        <p14:creationId xmlns:p14="http://schemas.microsoft.com/office/powerpoint/2010/main" val="3080661091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3CA7F54-F46F-45D5-8B03-DDA9EFAC9F83}"/>
              </a:ext>
            </a:extLst>
          </p:cNvPr>
          <p:cNvSpPr/>
          <p:nvPr/>
        </p:nvSpPr>
        <p:spPr>
          <a:xfrm>
            <a:off x="6693877" y="5247543"/>
            <a:ext cx="2450123" cy="6975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D1991A-0793-4CF2-836E-9CED271B0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Really SIMPLE GPU Ray Tracer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5E57E-C8EF-46FA-A3D6-A69DFDA33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149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E14140-6369-48BC-867A-C9A8EDEFAA74}"/>
              </a:ext>
            </a:extLst>
          </p:cNvPr>
          <p:cNvSpPr txBox="1"/>
          <p:nvPr/>
        </p:nvSpPr>
        <p:spPr>
          <a:xfrm>
            <a:off x="4561759" y="1715650"/>
            <a:ext cx="4459148" cy="4466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US" sz="788" dirty="0" err="1">
                <a:solidFill>
                  <a:srgbClr val="00B0F0"/>
                </a:solidFill>
                <a:latin typeface="Consolas" panose="020B0609020204030204" pitchFamily="49" charset="0"/>
              </a:rPr>
              <a:t>RWTexture</a:t>
            </a:r>
            <a:r>
              <a:rPr lang="en-US" sz="788" dirty="0">
                <a:latin typeface="Consolas" panose="020B0609020204030204" pitchFamily="49" charset="0"/>
              </a:rPr>
              <a:t>&lt;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float4</a:t>
            </a:r>
            <a:r>
              <a:rPr lang="en-US" sz="788" dirty="0">
                <a:latin typeface="Consolas" panose="020B0609020204030204" pitchFamily="49" charset="0"/>
              </a:rPr>
              <a:t>&gt; </a:t>
            </a:r>
            <a:r>
              <a:rPr lang="en-US" sz="788" dirty="0" err="1">
                <a:latin typeface="Consolas" panose="020B0609020204030204" pitchFamily="49" charset="0"/>
              </a:rPr>
              <a:t>gOutTex</a:t>
            </a:r>
            <a:r>
              <a:rPr lang="en-US" sz="788" dirty="0">
                <a:latin typeface="Consolas" panose="020B0609020204030204" pitchFamily="49" charset="0"/>
              </a:rPr>
              <a:t>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struct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RayPayload</a:t>
            </a:r>
            <a:r>
              <a:rPr lang="en-US" sz="788" dirty="0">
                <a:latin typeface="Consolas" panose="020B0609020204030204" pitchFamily="49" charset="0"/>
              </a:rPr>
              <a:t> { </a:t>
            </a:r>
            <a:r>
              <a: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latin typeface="Consolas" panose="020B0609020204030204" pitchFamily="49" charset="0"/>
              </a:rPr>
              <a:t> color; };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[</a:t>
            </a:r>
            <a:r>
              <a:rPr lang="en-US" sz="788" dirty="0" err="1">
                <a:latin typeface="Consolas" panose="020B0609020204030204" pitchFamily="49" charset="0"/>
              </a:rPr>
              <a:t>shader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“miss”</a:t>
            </a:r>
            <a:r>
              <a:rPr lang="en-US" sz="788" dirty="0">
                <a:latin typeface="Consolas" panose="020B0609020204030204" pitchFamily="49" charset="0"/>
              </a:rPr>
              <a:t>)]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void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MyMiss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 err="1">
                <a:solidFill>
                  <a:srgbClr val="00B0F0"/>
                </a:solidFill>
                <a:latin typeface="Consolas" panose="020B0609020204030204" pitchFamily="49" charset="0"/>
              </a:rPr>
              <a:t>inout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RayPayload</a:t>
            </a:r>
            <a:r>
              <a:rPr lang="en-US" sz="788" dirty="0">
                <a:latin typeface="Consolas" panose="020B0609020204030204" pitchFamily="49" charset="0"/>
              </a:rPr>
              <a:t> payload) 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payload.color</a:t>
            </a:r>
            <a:r>
              <a:rPr lang="en-US" sz="788" dirty="0">
                <a:latin typeface="Consolas" panose="020B0609020204030204" pitchFamily="49" charset="0"/>
              </a:rPr>
              <a:t> = float3( 0, 0, 1 );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} 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[</a:t>
            </a:r>
            <a:r>
              <a:rPr lang="en-US" sz="788" dirty="0" err="1">
                <a:latin typeface="Consolas" panose="020B0609020204030204" pitchFamily="49" charset="0"/>
              </a:rPr>
              <a:t>shader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“</a:t>
            </a:r>
            <a:r>
              <a:rPr lang="en-US" sz="788" dirty="0" err="1">
                <a:solidFill>
                  <a:srgbClr val="00B050"/>
                </a:solidFill>
                <a:latin typeface="Consolas" panose="020B0609020204030204" pitchFamily="49" charset="0"/>
              </a:rPr>
              <a:t>closesthit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”</a:t>
            </a:r>
            <a:r>
              <a:rPr lang="en-US" sz="788" dirty="0">
                <a:latin typeface="Consolas" panose="020B0609020204030204" pitchFamily="49" charset="0"/>
              </a:rPr>
              <a:t>)]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void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MyClosestHit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 err="1">
                <a:solidFill>
                  <a:srgbClr val="00B0F0"/>
                </a:solidFill>
                <a:latin typeface="Consolas" panose="020B0609020204030204" pitchFamily="49" charset="0"/>
              </a:rPr>
              <a:t>inout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RayPayload</a:t>
            </a:r>
            <a:r>
              <a:rPr lang="en-US" sz="788" dirty="0">
                <a:latin typeface="Consolas" panose="020B0609020204030204" pitchFamily="49" charset="0"/>
              </a:rPr>
              <a:t> data, 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             </a:t>
            </a:r>
            <a:r>
              <a:rPr lang="en-US" sz="788" dirty="0" err="1">
                <a:latin typeface="Consolas" panose="020B0609020204030204" pitchFamily="49" charset="0"/>
              </a:rPr>
              <a:t>BuiltinTriangleIntersectAttribs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attribs</a:t>
            </a:r>
            <a:r>
              <a:rPr lang="en-US" sz="788" dirty="0">
                <a:latin typeface="Consolas" panose="020B0609020204030204" pitchFamily="49" charset="0"/>
              </a:rPr>
              <a:t>) 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data.color</a:t>
            </a:r>
            <a:r>
              <a:rPr lang="en-US" sz="788" dirty="0">
                <a:latin typeface="Consolas" panose="020B0609020204030204" pitchFamily="49" charset="0"/>
              </a:rPr>
              <a:t> = float3( 1, 0, 0 );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}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[</a:t>
            </a:r>
            <a:r>
              <a:rPr lang="en-US" sz="788" dirty="0" err="1">
                <a:latin typeface="Consolas" panose="020B0609020204030204" pitchFamily="49" charset="0"/>
              </a:rPr>
              <a:t>shader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“</a:t>
            </a:r>
            <a:r>
              <a:rPr lang="en-US" sz="788" dirty="0" err="1">
                <a:solidFill>
                  <a:srgbClr val="00B050"/>
                </a:solidFill>
                <a:latin typeface="Consolas" panose="020B0609020204030204" pitchFamily="49" charset="0"/>
              </a:rPr>
              <a:t>raygeneration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”</a:t>
            </a:r>
            <a:r>
              <a:rPr lang="en-US" sz="788" dirty="0">
                <a:latin typeface="Consolas" panose="020B0609020204030204" pitchFamily="49" charset="0"/>
              </a:rPr>
              <a:t>)]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void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MyRayGen</a:t>
            </a:r>
            <a:r>
              <a:rPr lang="en-US" sz="788" dirty="0">
                <a:latin typeface="Consolas" panose="020B0609020204030204" pitchFamily="49" charset="0"/>
              </a:rPr>
              <a:t>() 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    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uint2</a:t>
            </a:r>
            <a:r>
              <a:rPr lang="en-US" sz="788" dirty="0">
                <a:latin typeface="Consolas" panose="020B0609020204030204" pitchFamily="49" charset="0"/>
              </a:rPr>
              <a:t>  </a:t>
            </a:r>
            <a:r>
              <a:rPr lang="en-US" sz="788" dirty="0" err="1">
                <a:latin typeface="Consolas" panose="020B0609020204030204" pitchFamily="49" charset="0"/>
              </a:rPr>
              <a:t>curPixel</a:t>
            </a:r>
            <a:r>
              <a:rPr lang="en-US" sz="788" dirty="0">
                <a:latin typeface="Consolas" panose="020B0609020204030204" pitchFamily="49" charset="0"/>
              </a:rPr>
              <a:t>    = </a:t>
            </a:r>
            <a:r>
              <a:rPr lang="en-US" sz="788" dirty="0" err="1">
                <a:latin typeface="Consolas" panose="020B0609020204030204" pitchFamily="49" charset="0"/>
              </a:rPr>
              <a:t>DispatchRaysIndex</a:t>
            </a:r>
            <a:r>
              <a:rPr lang="en-US" sz="788" dirty="0">
                <a:latin typeface="Consolas" panose="020B0609020204030204" pitchFamily="49" charset="0"/>
              </a:rPr>
              <a:t>().</a:t>
            </a:r>
            <a:r>
              <a:rPr lang="en-US" sz="788" dirty="0" err="1">
                <a:latin typeface="Consolas" panose="020B0609020204030204" pitchFamily="49" charset="0"/>
              </a:rPr>
              <a:t>xy</a:t>
            </a:r>
            <a:r>
              <a:rPr lang="en-US" sz="788" dirty="0">
                <a:latin typeface="Consolas" panose="020B0609020204030204" pitchFamily="49" charset="0"/>
              </a:rPr>
              <a:t>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pixelRayDir</a:t>
            </a:r>
            <a:r>
              <a:rPr lang="en-US" sz="788" dirty="0">
                <a:latin typeface="Consolas" panose="020B0609020204030204" pitchFamily="49" charset="0"/>
              </a:rPr>
              <a:t> = normalize( </a:t>
            </a:r>
            <a:r>
              <a:rPr lang="en-US" sz="788" dirty="0" err="1">
                <a:latin typeface="Consolas" panose="020B0609020204030204" pitchFamily="49" charset="0"/>
              </a:rPr>
              <a:t>getRayDirFromPixelID</a:t>
            </a:r>
            <a:r>
              <a:rPr lang="en-US" sz="788" dirty="0">
                <a:latin typeface="Consolas" panose="020B0609020204030204" pitchFamily="49" charset="0"/>
              </a:rPr>
              <a:t>( </a:t>
            </a:r>
            <a:r>
              <a:rPr lang="en-US" sz="788" dirty="0" err="1">
                <a:latin typeface="Consolas" panose="020B0609020204030204" pitchFamily="49" charset="0"/>
              </a:rPr>
              <a:t>curPixel</a:t>
            </a:r>
            <a:r>
              <a:rPr lang="en-US" sz="788" dirty="0">
                <a:latin typeface="Consolas" panose="020B0609020204030204" pitchFamily="49" charset="0"/>
              </a:rPr>
              <a:t> ) );</a:t>
            </a:r>
          </a:p>
          <a:p>
            <a:pPr>
              <a:spcAft>
                <a:spcPts val="450"/>
              </a:spcAft>
            </a:pPr>
            <a:r>
              <a:rPr lang="en-US" sz="375" dirty="0">
                <a:solidFill>
                  <a:srgbClr val="00B050"/>
                </a:solidFill>
                <a:latin typeface="Consolas" panose="020B0609020204030204" pitchFamily="49" charset="0"/>
              </a:rPr>
              <a:t>     </a:t>
            </a: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RayDesc</a:t>
            </a:r>
            <a:r>
              <a:rPr lang="en-US" sz="788" dirty="0">
                <a:latin typeface="Consolas" panose="020B0609020204030204" pitchFamily="49" charset="0"/>
              </a:rPr>
              <a:t> ray        = { </a:t>
            </a:r>
            <a:r>
              <a:rPr lang="en-US" sz="788" dirty="0" err="1">
                <a:latin typeface="Consolas" panose="020B0609020204030204" pitchFamily="49" charset="0"/>
              </a:rPr>
              <a:t>gCamera.posW</a:t>
            </a:r>
            <a:r>
              <a:rPr lang="en-US" sz="788" dirty="0">
                <a:latin typeface="Consolas" panose="020B0609020204030204" pitchFamily="49" charset="0"/>
              </a:rPr>
              <a:t>, 0.0f, </a:t>
            </a:r>
            <a:r>
              <a:rPr lang="en-US" sz="788" dirty="0" err="1">
                <a:latin typeface="Consolas" panose="020B0609020204030204" pitchFamily="49" charset="0"/>
              </a:rPr>
              <a:t>pixelRayDir</a:t>
            </a:r>
            <a:r>
              <a:rPr lang="en-US" sz="788" dirty="0">
                <a:latin typeface="Consolas" panose="020B0609020204030204" pitchFamily="49" charset="0"/>
              </a:rPr>
              <a:t>, 1e+38f };    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RayPayload</a:t>
            </a:r>
            <a:r>
              <a:rPr lang="en-US" sz="788" dirty="0">
                <a:latin typeface="Consolas" panose="020B0609020204030204" pitchFamily="49" charset="0"/>
              </a:rPr>
              <a:t> payload = {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latin typeface="Consolas" panose="020B0609020204030204" pitchFamily="49" charset="0"/>
              </a:rPr>
              <a:t>(0, 0, 0) };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TraceRay</a:t>
            </a:r>
            <a:r>
              <a:rPr lang="en-US" sz="788" dirty="0">
                <a:latin typeface="Consolas" panose="020B0609020204030204" pitchFamily="49" charset="0"/>
              </a:rPr>
              <a:t>( </a:t>
            </a:r>
            <a:r>
              <a:rPr lang="en-US" sz="788" dirty="0" err="1">
                <a:latin typeface="Consolas" panose="020B0609020204030204" pitchFamily="49" charset="0"/>
              </a:rPr>
              <a:t>gRtScene</a:t>
            </a:r>
            <a:r>
              <a:rPr lang="en-US" sz="788" dirty="0">
                <a:latin typeface="Consolas" panose="020B0609020204030204" pitchFamily="49" charset="0"/>
              </a:rPr>
              <a:t>, RAY_FLAG_NONE, 0xFF, 0, 1, 0, ray, payload );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outTex</a:t>
            </a:r>
            <a:r>
              <a:rPr lang="en-US" sz="788" dirty="0">
                <a:latin typeface="Consolas" panose="020B0609020204030204" pitchFamily="49" charset="0"/>
              </a:rPr>
              <a:t>[</a:t>
            </a:r>
            <a:r>
              <a:rPr lang="en-US" sz="788" dirty="0" err="1">
                <a:latin typeface="Consolas" panose="020B0609020204030204" pitchFamily="49" charset="0"/>
              </a:rPr>
              <a:t>curPixel</a:t>
            </a:r>
            <a:r>
              <a:rPr lang="en-US" sz="788" dirty="0">
                <a:latin typeface="Consolas" panose="020B0609020204030204" pitchFamily="49" charset="0"/>
              </a:rPr>
              <a:t>]   =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float4</a:t>
            </a:r>
            <a:r>
              <a:rPr lang="en-US" sz="788" dirty="0">
                <a:latin typeface="Consolas" panose="020B0609020204030204" pitchFamily="49" charset="0"/>
              </a:rPr>
              <a:t>( </a:t>
            </a:r>
            <a:r>
              <a:rPr lang="en-US" sz="788" dirty="0" err="1">
                <a:latin typeface="Consolas" panose="020B0609020204030204" pitchFamily="49" charset="0"/>
              </a:rPr>
              <a:t>payload.color</a:t>
            </a:r>
            <a:r>
              <a:rPr lang="en-US" sz="788" dirty="0">
                <a:latin typeface="Consolas" panose="020B0609020204030204" pitchFamily="49" charset="0"/>
              </a:rPr>
              <a:t>, 1.0f 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7D17B219-ADDE-47B1-A5A6-F1726D41C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1892185"/>
            <a:ext cx="4081698" cy="3154007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Remember:</a:t>
            </a:r>
          </a:p>
          <a:p>
            <a:pPr lvl="1"/>
            <a:r>
              <a:rPr lang="en-US" dirty="0"/>
              <a:t>Ray generation shader starts work</a:t>
            </a:r>
          </a:p>
          <a:p>
            <a:pPr lvl="1"/>
            <a:endParaRPr lang="en-US" dirty="0"/>
          </a:p>
          <a:p>
            <a:r>
              <a:rPr lang="en-US" dirty="0"/>
              <a:t>Each ray returns some value</a:t>
            </a:r>
          </a:p>
          <a:p>
            <a:pPr lvl="1"/>
            <a:r>
              <a:rPr lang="en-US" dirty="0"/>
              <a:t>Return payload is user-defined</a:t>
            </a:r>
          </a:p>
          <a:p>
            <a:pPr lvl="1"/>
            <a:r>
              <a:rPr lang="en-US" dirty="0"/>
              <a:t>Often, like this one, just a color</a:t>
            </a:r>
          </a:p>
          <a:p>
            <a:pPr lvl="1"/>
            <a:endParaRPr lang="en-US" dirty="0"/>
          </a:p>
          <a:p>
            <a:r>
              <a:rPr lang="en-US" dirty="0"/>
              <a:t>Before tracing, initialize payload</a:t>
            </a:r>
          </a:p>
          <a:p>
            <a:pPr marL="260747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447438-19E7-4B8E-8EC2-C09E9030C56B}"/>
              </a:ext>
            </a:extLst>
          </p:cNvPr>
          <p:cNvSpPr/>
          <p:nvPr/>
        </p:nvSpPr>
        <p:spPr>
          <a:xfrm>
            <a:off x="4561758" y="2123342"/>
            <a:ext cx="4183658" cy="18932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7D90D64-0EF8-4B85-97B0-04C14DBF2BFA}"/>
              </a:ext>
            </a:extLst>
          </p:cNvPr>
          <p:cNvSpPr/>
          <p:nvPr/>
        </p:nvSpPr>
        <p:spPr>
          <a:xfrm>
            <a:off x="4818925" y="5007921"/>
            <a:ext cx="2450123" cy="189571"/>
          </a:xfrm>
          <a:prstGeom prst="ellipse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2CA64E5-B664-4FA7-B6D9-23BFF483919E}"/>
              </a:ext>
            </a:extLst>
          </p:cNvPr>
          <p:cNvSpPr/>
          <p:nvPr/>
        </p:nvSpPr>
        <p:spPr>
          <a:xfrm>
            <a:off x="4561459" y="1904560"/>
            <a:ext cx="2191331" cy="189571"/>
          </a:xfrm>
          <a:prstGeom prst="ellipse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278215087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3CA7F54-F46F-45D5-8B03-DDA9EFAC9F83}"/>
              </a:ext>
            </a:extLst>
          </p:cNvPr>
          <p:cNvSpPr/>
          <p:nvPr/>
        </p:nvSpPr>
        <p:spPr>
          <a:xfrm>
            <a:off x="6693877" y="5247543"/>
            <a:ext cx="2450123" cy="6975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D1991A-0793-4CF2-836E-9CED271B0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Really SIMPLE GPU Ray Tracer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5E57E-C8EF-46FA-A3D6-A69DFDA33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150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E14140-6369-48BC-867A-C9A8EDEFAA74}"/>
              </a:ext>
            </a:extLst>
          </p:cNvPr>
          <p:cNvSpPr txBox="1"/>
          <p:nvPr/>
        </p:nvSpPr>
        <p:spPr>
          <a:xfrm>
            <a:off x="4561759" y="1715650"/>
            <a:ext cx="4459148" cy="4466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US" sz="788" dirty="0" err="1">
                <a:solidFill>
                  <a:srgbClr val="00B0F0"/>
                </a:solidFill>
                <a:latin typeface="Consolas" panose="020B0609020204030204" pitchFamily="49" charset="0"/>
              </a:rPr>
              <a:t>RWTexture</a:t>
            </a:r>
            <a:r>
              <a:rPr lang="en-US" sz="788" dirty="0">
                <a:latin typeface="Consolas" panose="020B0609020204030204" pitchFamily="49" charset="0"/>
              </a:rPr>
              <a:t>&lt;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float4</a:t>
            </a:r>
            <a:r>
              <a:rPr lang="en-US" sz="788" dirty="0">
                <a:latin typeface="Consolas" panose="020B0609020204030204" pitchFamily="49" charset="0"/>
              </a:rPr>
              <a:t>&gt; </a:t>
            </a:r>
            <a:r>
              <a:rPr lang="en-US" sz="788" dirty="0" err="1">
                <a:latin typeface="Consolas" panose="020B0609020204030204" pitchFamily="49" charset="0"/>
              </a:rPr>
              <a:t>gOutTex</a:t>
            </a:r>
            <a:r>
              <a:rPr lang="en-US" sz="788" dirty="0">
                <a:latin typeface="Consolas" panose="020B0609020204030204" pitchFamily="49" charset="0"/>
              </a:rPr>
              <a:t>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struct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RayPayload</a:t>
            </a:r>
            <a:r>
              <a:rPr lang="en-US" sz="788" dirty="0">
                <a:latin typeface="Consolas" panose="020B0609020204030204" pitchFamily="49" charset="0"/>
              </a:rPr>
              <a:t> { </a:t>
            </a:r>
            <a:r>
              <a: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latin typeface="Consolas" panose="020B0609020204030204" pitchFamily="49" charset="0"/>
              </a:rPr>
              <a:t> color; };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[</a:t>
            </a:r>
            <a:r>
              <a:rPr lang="en-US" sz="788" dirty="0" err="1">
                <a:latin typeface="Consolas" panose="020B0609020204030204" pitchFamily="49" charset="0"/>
              </a:rPr>
              <a:t>shader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“miss”</a:t>
            </a:r>
            <a:r>
              <a:rPr lang="en-US" sz="788" dirty="0">
                <a:latin typeface="Consolas" panose="020B0609020204030204" pitchFamily="49" charset="0"/>
              </a:rPr>
              <a:t>)]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void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MyMiss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 err="1">
                <a:solidFill>
                  <a:srgbClr val="00B0F0"/>
                </a:solidFill>
                <a:latin typeface="Consolas" panose="020B0609020204030204" pitchFamily="49" charset="0"/>
              </a:rPr>
              <a:t>inout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RayPayload</a:t>
            </a:r>
            <a:r>
              <a:rPr lang="en-US" sz="788" dirty="0">
                <a:latin typeface="Consolas" panose="020B0609020204030204" pitchFamily="49" charset="0"/>
              </a:rPr>
              <a:t> payload) 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payload.color</a:t>
            </a:r>
            <a:r>
              <a:rPr lang="en-US" sz="788" dirty="0">
                <a:latin typeface="Consolas" panose="020B0609020204030204" pitchFamily="49" charset="0"/>
              </a:rPr>
              <a:t> = float3( 0, 0, 1 );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} 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[</a:t>
            </a:r>
            <a:r>
              <a:rPr lang="en-US" sz="788" dirty="0" err="1">
                <a:latin typeface="Consolas" panose="020B0609020204030204" pitchFamily="49" charset="0"/>
              </a:rPr>
              <a:t>shader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“</a:t>
            </a:r>
            <a:r>
              <a:rPr lang="en-US" sz="788" dirty="0" err="1">
                <a:solidFill>
                  <a:srgbClr val="00B050"/>
                </a:solidFill>
                <a:latin typeface="Consolas" panose="020B0609020204030204" pitchFamily="49" charset="0"/>
              </a:rPr>
              <a:t>closesthit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”</a:t>
            </a:r>
            <a:r>
              <a:rPr lang="en-US" sz="788" dirty="0">
                <a:latin typeface="Consolas" panose="020B0609020204030204" pitchFamily="49" charset="0"/>
              </a:rPr>
              <a:t>)]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void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MyClosestHit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 err="1">
                <a:solidFill>
                  <a:srgbClr val="00B0F0"/>
                </a:solidFill>
                <a:latin typeface="Consolas" panose="020B0609020204030204" pitchFamily="49" charset="0"/>
              </a:rPr>
              <a:t>inout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RayPayload</a:t>
            </a:r>
            <a:r>
              <a:rPr lang="en-US" sz="788" dirty="0">
                <a:latin typeface="Consolas" panose="020B0609020204030204" pitchFamily="49" charset="0"/>
              </a:rPr>
              <a:t> data, 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             </a:t>
            </a:r>
            <a:r>
              <a:rPr lang="en-US" sz="788" dirty="0" err="1">
                <a:latin typeface="Consolas" panose="020B0609020204030204" pitchFamily="49" charset="0"/>
              </a:rPr>
              <a:t>BuiltinTriangleIntersectAttribs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attribs</a:t>
            </a:r>
            <a:r>
              <a:rPr lang="en-US" sz="788" dirty="0">
                <a:latin typeface="Consolas" panose="020B0609020204030204" pitchFamily="49" charset="0"/>
              </a:rPr>
              <a:t>) 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data.color</a:t>
            </a:r>
            <a:r>
              <a:rPr lang="en-US" sz="788" dirty="0">
                <a:latin typeface="Consolas" panose="020B0609020204030204" pitchFamily="49" charset="0"/>
              </a:rPr>
              <a:t> = float3( 1, 0, 0 );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}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[</a:t>
            </a:r>
            <a:r>
              <a:rPr lang="en-US" sz="788" dirty="0" err="1">
                <a:latin typeface="Consolas" panose="020B0609020204030204" pitchFamily="49" charset="0"/>
              </a:rPr>
              <a:t>shader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“</a:t>
            </a:r>
            <a:r>
              <a:rPr lang="en-US" sz="788" dirty="0" err="1">
                <a:solidFill>
                  <a:srgbClr val="00B050"/>
                </a:solidFill>
                <a:latin typeface="Consolas" panose="020B0609020204030204" pitchFamily="49" charset="0"/>
              </a:rPr>
              <a:t>raygeneration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”</a:t>
            </a:r>
            <a:r>
              <a:rPr lang="en-US" sz="788" dirty="0">
                <a:latin typeface="Consolas" panose="020B0609020204030204" pitchFamily="49" charset="0"/>
              </a:rPr>
              <a:t>)]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void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MyRayGen</a:t>
            </a:r>
            <a:r>
              <a:rPr lang="en-US" sz="788" dirty="0">
                <a:latin typeface="Consolas" panose="020B0609020204030204" pitchFamily="49" charset="0"/>
              </a:rPr>
              <a:t>() 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    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uint2</a:t>
            </a:r>
            <a:r>
              <a:rPr lang="en-US" sz="788" dirty="0">
                <a:latin typeface="Consolas" panose="020B0609020204030204" pitchFamily="49" charset="0"/>
              </a:rPr>
              <a:t>  </a:t>
            </a:r>
            <a:r>
              <a:rPr lang="en-US" sz="788" dirty="0" err="1">
                <a:latin typeface="Consolas" panose="020B0609020204030204" pitchFamily="49" charset="0"/>
              </a:rPr>
              <a:t>curPixel</a:t>
            </a:r>
            <a:r>
              <a:rPr lang="en-US" sz="788" dirty="0">
                <a:latin typeface="Consolas" panose="020B0609020204030204" pitchFamily="49" charset="0"/>
              </a:rPr>
              <a:t>    = </a:t>
            </a:r>
            <a:r>
              <a:rPr lang="en-US" sz="788" dirty="0" err="1">
                <a:latin typeface="Consolas" panose="020B0609020204030204" pitchFamily="49" charset="0"/>
              </a:rPr>
              <a:t>DispatchRaysIndex</a:t>
            </a:r>
            <a:r>
              <a:rPr lang="en-US" sz="788" dirty="0">
                <a:latin typeface="Consolas" panose="020B0609020204030204" pitchFamily="49" charset="0"/>
              </a:rPr>
              <a:t>().</a:t>
            </a:r>
            <a:r>
              <a:rPr lang="en-US" sz="788" dirty="0" err="1">
                <a:latin typeface="Consolas" panose="020B0609020204030204" pitchFamily="49" charset="0"/>
              </a:rPr>
              <a:t>xy</a:t>
            </a:r>
            <a:r>
              <a:rPr lang="en-US" sz="788" dirty="0">
                <a:latin typeface="Consolas" panose="020B0609020204030204" pitchFamily="49" charset="0"/>
              </a:rPr>
              <a:t>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pixelRayDir</a:t>
            </a:r>
            <a:r>
              <a:rPr lang="en-US" sz="788" dirty="0">
                <a:latin typeface="Consolas" panose="020B0609020204030204" pitchFamily="49" charset="0"/>
              </a:rPr>
              <a:t> = normalize( </a:t>
            </a:r>
            <a:r>
              <a:rPr lang="en-US" sz="788" dirty="0" err="1">
                <a:latin typeface="Consolas" panose="020B0609020204030204" pitchFamily="49" charset="0"/>
              </a:rPr>
              <a:t>getRayDirFromPixelID</a:t>
            </a:r>
            <a:r>
              <a:rPr lang="en-US" sz="788" dirty="0">
                <a:latin typeface="Consolas" panose="020B0609020204030204" pitchFamily="49" charset="0"/>
              </a:rPr>
              <a:t>( </a:t>
            </a:r>
            <a:r>
              <a:rPr lang="en-US" sz="788" dirty="0" err="1">
                <a:latin typeface="Consolas" panose="020B0609020204030204" pitchFamily="49" charset="0"/>
              </a:rPr>
              <a:t>curPixel</a:t>
            </a:r>
            <a:r>
              <a:rPr lang="en-US" sz="788" dirty="0">
                <a:latin typeface="Consolas" panose="020B0609020204030204" pitchFamily="49" charset="0"/>
              </a:rPr>
              <a:t> ) );</a:t>
            </a:r>
          </a:p>
          <a:p>
            <a:pPr>
              <a:spcAft>
                <a:spcPts val="450"/>
              </a:spcAft>
            </a:pPr>
            <a:r>
              <a:rPr lang="en-US" sz="375" dirty="0">
                <a:solidFill>
                  <a:srgbClr val="00B050"/>
                </a:solidFill>
                <a:latin typeface="Consolas" panose="020B0609020204030204" pitchFamily="49" charset="0"/>
              </a:rPr>
              <a:t>     </a:t>
            </a: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RayDesc</a:t>
            </a:r>
            <a:r>
              <a:rPr lang="en-US" sz="788" dirty="0">
                <a:latin typeface="Consolas" panose="020B0609020204030204" pitchFamily="49" charset="0"/>
              </a:rPr>
              <a:t> ray        = { </a:t>
            </a:r>
            <a:r>
              <a:rPr lang="en-US" sz="788" dirty="0" err="1">
                <a:latin typeface="Consolas" panose="020B0609020204030204" pitchFamily="49" charset="0"/>
              </a:rPr>
              <a:t>gCamera.posW</a:t>
            </a:r>
            <a:r>
              <a:rPr lang="en-US" sz="788" dirty="0">
                <a:latin typeface="Consolas" panose="020B0609020204030204" pitchFamily="49" charset="0"/>
              </a:rPr>
              <a:t>, 0.0f, </a:t>
            </a:r>
            <a:r>
              <a:rPr lang="en-US" sz="788" dirty="0" err="1">
                <a:latin typeface="Consolas" panose="020B0609020204030204" pitchFamily="49" charset="0"/>
              </a:rPr>
              <a:t>pixelRayDir</a:t>
            </a:r>
            <a:r>
              <a:rPr lang="en-US" sz="788" dirty="0">
                <a:latin typeface="Consolas" panose="020B0609020204030204" pitchFamily="49" charset="0"/>
              </a:rPr>
              <a:t>, 1e+38f };    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RayPayload</a:t>
            </a:r>
            <a:r>
              <a:rPr lang="en-US" sz="788" dirty="0">
                <a:latin typeface="Consolas" panose="020B0609020204030204" pitchFamily="49" charset="0"/>
              </a:rPr>
              <a:t> payload = {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latin typeface="Consolas" panose="020B0609020204030204" pitchFamily="49" charset="0"/>
              </a:rPr>
              <a:t>(0, 0, 0) };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TraceRay</a:t>
            </a:r>
            <a:r>
              <a:rPr lang="en-US" sz="788" dirty="0">
                <a:latin typeface="Consolas" panose="020B0609020204030204" pitchFamily="49" charset="0"/>
              </a:rPr>
              <a:t>( </a:t>
            </a:r>
            <a:r>
              <a:rPr lang="en-US" sz="788" dirty="0" err="1">
                <a:latin typeface="Consolas" panose="020B0609020204030204" pitchFamily="49" charset="0"/>
              </a:rPr>
              <a:t>gRtScene</a:t>
            </a:r>
            <a:r>
              <a:rPr lang="en-US" sz="788" dirty="0">
                <a:latin typeface="Consolas" panose="020B0609020204030204" pitchFamily="49" charset="0"/>
              </a:rPr>
              <a:t>, RAY_FLAG_NONE, 0xFF, 0, 1, 0, ray, payload );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outTex</a:t>
            </a:r>
            <a:r>
              <a:rPr lang="en-US" sz="788" dirty="0">
                <a:latin typeface="Consolas" panose="020B0609020204030204" pitchFamily="49" charset="0"/>
              </a:rPr>
              <a:t>[</a:t>
            </a:r>
            <a:r>
              <a:rPr lang="en-US" sz="788" dirty="0" err="1">
                <a:latin typeface="Consolas" panose="020B0609020204030204" pitchFamily="49" charset="0"/>
              </a:rPr>
              <a:t>curPixel</a:t>
            </a:r>
            <a:r>
              <a:rPr lang="en-US" sz="788" dirty="0">
                <a:latin typeface="Consolas" panose="020B0609020204030204" pitchFamily="49" charset="0"/>
              </a:rPr>
              <a:t>]   =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float4</a:t>
            </a:r>
            <a:r>
              <a:rPr lang="en-US" sz="788" dirty="0">
                <a:latin typeface="Consolas" panose="020B0609020204030204" pitchFamily="49" charset="0"/>
              </a:rPr>
              <a:t>( </a:t>
            </a:r>
            <a:r>
              <a:rPr lang="en-US" sz="788" dirty="0" err="1">
                <a:latin typeface="Consolas" panose="020B0609020204030204" pitchFamily="49" charset="0"/>
              </a:rPr>
              <a:t>payload.color</a:t>
            </a:r>
            <a:r>
              <a:rPr lang="en-US" sz="788" dirty="0">
                <a:latin typeface="Consolas" panose="020B0609020204030204" pitchFamily="49" charset="0"/>
              </a:rPr>
              <a:t>, 1.0f 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7D17B219-ADDE-47B1-A5A6-F1726D41C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1892185"/>
            <a:ext cx="4081698" cy="3154007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Remember:</a:t>
            </a:r>
          </a:p>
          <a:p>
            <a:pPr lvl="1"/>
            <a:r>
              <a:rPr lang="en-US" dirty="0"/>
              <a:t>Ray generation shader starts work</a:t>
            </a:r>
          </a:p>
          <a:p>
            <a:pPr lvl="1"/>
            <a:endParaRPr lang="en-US" dirty="0"/>
          </a:p>
          <a:p>
            <a:r>
              <a:rPr lang="en-US" dirty="0"/>
              <a:t>You write a function here</a:t>
            </a:r>
          </a:p>
          <a:p>
            <a:pPr lvl="1"/>
            <a:r>
              <a:rPr lang="en-US" dirty="0"/>
              <a:t>Computes per-pixel ray direction</a:t>
            </a:r>
          </a:p>
          <a:p>
            <a:pPr lvl="1"/>
            <a:r>
              <a:rPr lang="en-US" dirty="0"/>
              <a:t>Based on location on screen</a:t>
            </a:r>
          </a:p>
          <a:p>
            <a:pPr marL="260747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447438-19E7-4B8E-8EC2-C09E9030C56B}"/>
              </a:ext>
            </a:extLst>
          </p:cNvPr>
          <p:cNvSpPr/>
          <p:nvPr/>
        </p:nvSpPr>
        <p:spPr>
          <a:xfrm>
            <a:off x="4561758" y="2123342"/>
            <a:ext cx="4183658" cy="18932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7D90D64-0EF8-4B85-97B0-04C14DBF2BFA}"/>
              </a:ext>
            </a:extLst>
          </p:cNvPr>
          <p:cNvSpPr/>
          <p:nvPr/>
        </p:nvSpPr>
        <p:spPr>
          <a:xfrm>
            <a:off x="6693877" y="4537295"/>
            <a:ext cx="1740877" cy="189571"/>
          </a:xfrm>
          <a:prstGeom prst="ellipse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FE364A7-FDB6-4E56-8BE6-9D2E54090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48284" y="3020700"/>
            <a:ext cx="564356" cy="564356"/>
          </a:xfrm>
          <a:prstGeom prst="rect">
            <a:avLst/>
          </a:prstGeom>
        </p:spPr>
      </p:pic>
      <p:sp>
        <p:nvSpPr>
          <p:cNvPr id="13" name="Rectangle 8">
            <a:extLst>
              <a:ext uri="{FF2B5EF4-FFF2-40B4-BE49-F238E27FC236}">
                <a16:creationId xmlns:a16="http://schemas.microsoft.com/office/drawing/2014/main" id="{025CB740-5BDF-44F1-A903-38B185296E45}"/>
              </a:ext>
            </a:extLst>
          </p:cNvPr>
          <p:cNvSpPr/>
          <p:nvPr/>
        </p:nvSpPr>
        <p:spPr>
          <a:xfrm>
            <a:off x="7343241" y="2124300"/>
            <a:ext cx="792442" cy="1501494"/>
          </a:xfrm>
          <a:custGeom>
            <a:avLst/>
            <a:gdLst>
              <a:gd name="connsiteX0" fmla="*/ 0 w 2379867"/>
              <a:gd name="connsiteY0" fmla="*/ 0 h 1466733"/>
              <a:gd name="connsiteX1" fmla="*/ 2379867 w 2379867"/>
              <a:gd name="connsiteY1" fmla="*/ 0 h 1466733"/>
              <a:gd name="connsiteX2" fmla="*/ 2379867 w 2379867"/>
              <a:gd name="connsiteY2" fmla="*/ 1466733 h 1466733"/>
              <a:gd name="connsiteX3" fmla="*/ 0 w 2379867"/>
              <a:gd name="connsiteY3" fmla="*/ 1466733 h 1466733"/>
              <a:gd name="connsiteX4" fmla="*/ 0 w 2379867"/>
              <a:gd name="connsiteY4" fmla="*/ 0 h 1466733"/>
              <a:gd name="connsiteX0" fmla="*/ 0 w 2379867"/>
              <a:gd name="connsiteY0" fmla="*/ 0 h 2001992"/>
              <a:gd name="connsiteX1" fmla="*/ 2379867 w 2379867"/>
              <a:gd name="connsiteY1" fmla="*/ 0 h 2001992"/>
              <a:gd name="connsiteX2" fmla="*/ 1049155 w 2379867"/>
              <a:gd name="connsiteY2" fmla="*/ 2001992 h 2001992"/>
              <a:gd name="connsiteX3" fmla="*/ 0 w 2379867"/>
              <a:gd name="connsiteY3" fmla="*/ 1466733 h 2001992"/>
              <a:gd name="connsiteX4" fmla="*/ 0 w 2379867"/>
              <a:gd name="connsiteY4" fmla="*/ 0 h 2001992"/>
              <a:gd name="connsiteX0" fmla="*/ 0 w 1056589"/>
              <a:gd name="connsiteY0" fmla="*/ 0 h 2001992"/>
              <a:gd name="connsiteX1" fmla="*/ 1056589 w 1056589"/>
              <a:gd name="connsiteY1" fmla="*/ 520390 h 2001992"/>
              <a:gd name="connsiteX2" fmla="*/ 1049155 w 1056589"/>
              <a:gd name="connsiteY2" fmla="*/ 2001992 h 2001992"/>
              <a:gd name="connsiteX3" fmla="*/ 0 w 1056589"/>
              <a:gd name="connsiteY3" fmla="*/ 1466733 h 2001992"/>
              <a:gd name="connsiteX4" fmla="*/ 0 w 1056589"/>
              <a:gd name="connsiteY4" fmla="*/ 0 h 200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6589" h="2001992">
                <a:moveTo>
                  <a:pt x="0" y="0"/>
                </a:moveTo>
                <a:lnTo>
                  <a:pt x="1056589" y="520390"/>
                </a:lnTo>
                <a:lnTo>
                  <a:pt x="1049155" y="2001992"/>
                </a:lnTo>
                <a:lnTo>
                  <a:pt x="0" y="146673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2A773DD-292B-4D63-BCCC-38953A39F606}"/>
              </a:ext>
            </a:extLst>
          </p:cNvPr>
          <p:cNvCxnSpPr/>
          <p:nvPr/>
        </p:nvCxnSpPr>
        <p:spPr>
          <a:xfrm flipH="1">
            <a:off x="6512828" y="2875047"/>
            <a:ext cx="1226633" cy="374826"/>
          </a:xfrm>
          <a:prstGeom prst="line">
            <a:avLst/>
          </a:prstGeom>
          <a:ln w="38100">
            <a:solidFill>
              <a:schemeClr val="accent6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0A389DE-04BA-4BC8-9405-5A6EE3E671E9}"/>
              </a:ext>
            </a:extLst>
          </p:cNvPr>
          <p:cNvCxnSpPr/>
          <p:nvPr/>
        </p:nvCxnSpPr>
        <p:spPr>
          <a:xfrm>
            <a:off x="7739461" y="2875048"/>
            <a:ext cx="363089" cy="19481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39FDA55-5441-41A8-9E8F-07F8C6CCE416}"/>
              </a:ext>
            </a:extLst>
          </p:cNvPr>
          <p:cNvCxnSpPr/>
          <p:nvPr/>
        </p:nvCxnSpPr>
        <p:spPr>
          <a:xfrm flipV="1">
            <a:off x="7739461" y="2344122"/>
            <a:ext cx="0" cy="530926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4640466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3CA7F54-F46F-45D5-8B03-DDA9EFAC9F83}"/>
              </a:ext>
            </a:extLst>
          </p:cNvPr>
          <p:cNvSpPr/>
          <p:nvPr/>
        </p:nvSpPr>
        <p:spPr>
          <a:xfrm>
            <a:off x="6693877" y="5247543"/>
            <a:ext cx="2450123" cy="6975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D1991A-0793-4CF2-836E-9CED271B0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Really SIMPLE GPU Ray Tracer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5E57E-C8EF-46FA-A3D6-A69DFDA33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151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E14140-6369-48BC-867A-C9A8EDEFAA74}"/>
              </a:ext>
            </a:extLst>
          </p:cNvPr>
          <p:cNvSpPr txBox="1"/>
          <p:nvPr/>
        </p:nvSpPr>
        <p:spPr>
          <a:xfrm>
            <a:off x="4561759" y="1715650"/>
            <a:ext cx="4459148" cy="4466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US" sz="788" dirty="0" err="1">
                <a:solidFill>
                  <a:srgbClr val="00B0F0"/>
                </a:solidFill>
                <a:latin typeface="Consolas" panose="020B0609020204030204" pitchFamily="49" charset="0"/>
              </a:rPr>
              <a:t>RWTexture</a:t>
            </a:r>
            <a:r>
              <a:rPr lang="en-US" sz="788" dirty="0">
                <a:latin typeface="Consolas" panose="020B0609020204030204" pitchFamily="49" charset="0"/>
              </a:rPr>
              <a:t>&lt;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float4</a:t>
            </a:r>
            <a:r>
              <a:rPr lang="en-US" sz="788" dirty="0">
                <a:latin typeface="Consolas" panose="020B0609020204030204" pitchFamily="49" charset="0"/>
              </a:rPr>
              <a:t>&gt; </a:t>
            </a:r>
            <a:r>
              <a:rPr lang="en-US" sz="788" dirty="0" err="1">
                <a:latin typeface="Consolas" panose="020B0609020204030204" pitchFamily="49" charset="0"/>
              </a:rPr>
              <a:t>gOutTex</a:t>
            </a:r>
            <a:r>
              <a:rPr lang="en-US" sz="788" dirty="0">
                <a:latin typeface="Consolas" panose="020B0609020204030204" pitchFamily="49" charset="0"/>
              </a:rPr>
              <a:t>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struct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RayPayload</a:t>
            </a:r>
            <a:r>
              <a:rPr lang="en-US" sz="788" dirty="0">
                <a:latin typeface="Consolas" panose="020B0609020204030204" pitchFamily="49" charset="0"/>
              </a:rPr>
              <a:t> { </a:t>
            </a:r>
            <a:r>
              <a: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latin typeface="Consolas" panose="020B0609020204030204" pitchFamily="49" charset="0"/>
              </a:rPr>
              <a:t> color; };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[</a:t>
            </a:r>
            <a:r>
              <a:rPr lang="en-US" sz="788" dirty="0" err="1">
                <a:latin typeface="Consolas" panose="020B0609020204030204" pitchFamily="49" charset="0"/>
              </a:rPr>
              <a:t>shader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“miss”</a:t>
            </a:r>
            <a:r>
              <a:rPr lang="en-US" sz="788" dirty="0">
                <a:latin typeface="Consolas" panose="020B0609020204030204" pitchFamily="49" charset="0"/>
              </a:rPr>
              <a:t>)]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void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MyMiss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 err="1">
                <a:solidFill>
                  <a:srgbClr val="00B0F0"/>
                </a:solidFill>
                <a:latin typeface="Consolas" panose="020B0609020204030204" pitchFamily="49" charset="0"/>
              </a:rPr>
              <a:t>inout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RayPayload</a:t>
            </a:r>
            <a:r>
              <a:rPr lang="en-US" sz="788" dirty="0">
                <a:latin typeface="Consolas" panose="020B0609020204030204" pitchFamily="49" charset="0"/>
              </a:rPr>
              <a:t> payload) 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payload.color</a:t>
            </a:r>
            <a:r>
              <a:rPr lang="en-US" sz="788" dirty="0">
                <a:latin typeface="Consolas" panose="020B0609020204030204" pitchFamily="49" charset="0"/>
              </a:rPr>
              <a:t> = float3( 0, 0, 1 );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} 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[</a:t>
            </a:r>
            <a:r>
              <a:rPr lang="en-US" sz="788" dirty="0" err="1">
                <a:latin typeface="Consolas" panose="020B0609020204030204" pitchFamily="49" charset="0"/>
              </a:rPr>
              <a:t>shader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“</a:t>
            </a:r>
            <a:r>
              <a:rPr lang="en-US" sz="788" dirty="0" err="1">
                <a:solidFill>
                  <a:srgbClr val="00B050"/>
                </a:solidFill>
                <a:latin typeface="Consolas" panose="020B0609020204030204" pitchFamily="49" charset="0"/>
              </a:rPr>
              <a:t>closesthit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”</a:t>
            </a:r>
            <a:r>
              <a:rPr lang="en-US" sz="788" dirty="0">
                <a:latin typeface="Consolas" panose="020B0609020204030204" pitchFamily="49" charset="0"/>
              </a:rPr>
              <a:t>)]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void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MyClosestHit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 err="1">
                <a:solidFill>
                  <a:srgbClr val="00B0F0"/>
                </a:solidFill>
                <a:latin typeface="Consolas" panose="020B0609020204030204" pitchFamily="49" charset="0"/>
              </a:rPr>
              <a:t>inout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RayPayload</a:t>
            </a:r>
            <a:r>
              <a:rPr lang="en-US" sz="788" dirty="0">
                <a:latin typeface="Consolas" panose="020B0609020204030204" pitchFamily="49" charset="0"/>
              </a:rPr>
              <a:t> data, 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             </a:t>
            </a:r>
            <a:r>
              <a:rPr lang="en-US" sz="788" dirty="0" err="1">
                <a:latin typeface="Consolas" panose="020B0609020204030204" pitchFamily="49" charset="0"/>
              </a:rPr>
              <a:t>BuiltinTriangleIntersectAttribs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attribs</a:t>
            </a:r>
            <a:r>
              <a:rPr lang="en-US" sz="788" dirty="0">
                <a:latin typeface="Consolas" panose="020B0609020204030204" pitchFamily="49" charset="0"/>
              </a:rPr>
              <a:t>) 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data.color</a:t>
            </a:r>
            <a:r>
              <a:rPr lang="en-US" sz="788" dirty="0">
                <a:latin typeface="Consolas" panose="020B0609020204030204" pitchFamily="49" charset="0"/>
              </a:rPr>
              <a:t> = float3( 1, 0, 0 );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}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[</a:t>
            </a:r>
            <a:r>
              <a:rPr lang="en-US" sz="788" dirty="0" err="1">
                <a:latin typeface="Consolas" panose="020B0609020204030204" pitchFamily="49" charset="0"/>
              </a:rPr>
              <a:t>shader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“</a:t>
            </a:r>
            <a:r>
              <a:rPr lang="en-US" sz="788" dirty="0" err="1">
                <a:solidFill>
                  <a:srgbClr val="00B050"/>
                </a:solidFill>
                <a:latin typeface="Consolas" panose="020B0609020204030204" pitchFamily="49" charset="0"/>
              </a:rPr>
              <a:t>raygeneration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”</a:t>
            </a:r>
            <a:r>
              <a:rPr lang="en-US" sz="788" dirty="0">
                <a:latin typeface="Consolas" panose="020B0609020204030204" pitchFamily="49" charset="0"/>
              </a:rPr>
              <a:t>)]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void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MyRayGen</a:t>
            </a:r>
            <a:r>
              <a:rPr lang="en-US" sz="788" dirty="0">
                <a:latin typeface="Consolas" panose="020B0609020204030204" pitchFamily="49" charset="0"/>
              </a:rPr>
              <a:t>() 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    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uint2</a:t>
            </a:r>
            <a:r>
              <a:rPr lang="en-US" sz="788" dirty="0">
                <a:latin typeface="Consolas" panose="020B0609020204030204" pitchFamily="49" charset="0"/>
              </a:rPr>
              <a:t>  </a:t>
            </a:r>
            <a:r>
              <a:rPr lang="en-US" sz="788" dirty="0" err="1">
                <a:latin typeface="Consolas" panose="020B0609020204030204" pitchFamily="49" charset="0"/>
              </a:rPr>
              <a:t>curPixel</a:t>
            </a:r>
            <a:r>
              <a:rPr lang="en-US" sz="788" dirty="0">
                <a:latin typeface="Consolas" panose="020B0609020204030204" pitchFamily="49" charset="0"/>
              </a:rPr>
              <a:t>    = </a:t>
            </a:r>
            <a:r>
              <a:rPr lang="en-US" sz="788" dirty="0" err="1">
                <a:latin typeface="Consolas" panose="020B0609020204030204" pitchFamily="49" charset="0"/>
              </a:rPr>
              <a:t>DispatchRaysIndex</a:t>
            </a:r>
            <a:r>
              <a:rPr lang="en-US" sz="788" dirty="0">
                <a:latin typeface="Consolas" panose="020B0609020204030204" pitchFamily="49" charset="0"/>
              </a:rPr>
              <a:t>().</a:t>
            </a:r>
            <a:r>
              <a:rPr lang="en-US" sz="788" dirty="0" err="1">
                <a:latin typeface="Consolas" panose="020B0609020204030204" pitchFamily="49" charset="0"/>
              </a:rPr>
              <a:t>xy</a:t>
            </a:r>
            <a:r>
              <a:rPr lang="en-US" sz="788" dirty="0">
                <a:latin typeface="Consolas" panose="020B0609020204030204" pitchFamily="49" charset="0"/>
              </a:rPr>
              <a:t>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pixelRayDir</a:t>
            </a:r>
            <a:r>
              <a:rPr lang="en-US" sz="788" dirty="0">
                <a:latin typeface="Consolas" panose="020B0609020204030204" pitchFamily="49" charset="0"/>
              </a:rPr>
              <a:t> = normalize( </a:t>
            </a:r>
            <a:r>
              <a:rPr lang="en-US" sz="788" dirty="0" err="1">
                <a:latin typeface="Consolas" panose="020B0609020204030204" pitchFamily="49" charset="0"/>
              </a:rPr>
              <a:t>getRayDirFromPixelID</a:t>
            </a:r>
            <a:r>
              <a:rPr lang="en-US" sz="788" dirty="0">
                <a:latin typeface="Consolas" panose="020B0609020204030204" pitchFamily="49" charset="0"/>
              </a:rPr>
              <a:t>( </a:t>
            </a:r>
            <a:r>
              <a:rPr lang="en-US" sz="788" dirty="0" err="1">
                <a:latin typeface="Consolas" panose="020B0609020204030204" pitchFamily="49" charset="0"/>
              </a:rPr>
              <a:t>curPixel</a:t>
            </a:r>
            <a:r>
              <a:rPr lang="en-US" sz="788" dirty="0">
                <a:latin typeface="Consolas" panose="020B0609020204030204" pitchFamily="49" charset="0"/>
              </a:rPr>
              <a:t> ) );</a:t>
            </a:r>
          </a:p>
          <a:p>
            <a:pPr>
              <a:spcAft>
                <a:spcPts val="450"/>
              </a:spcAft>
            </a:pPr>
            <a:r>
              <a:rPr lang="en-US" sz="375" dirty="0">
                <a:solidFill>
                  <a:srgbClr val="00B050"/>
                </a:solidFill>
                <a:latin typeface="Consolas" panose="020B0609020204030204" pitchFamily="49" charset="0"/>
              </a:rPr>
              <a:t>     </a:t>
            </a: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RayDesc</a:t>
            </a:r>
            <a:r>
              <a:rPr lang="en-US" sz="788" dirty="0">
                <a:latin typeface="Consolas" panose="020B0609020204030204" pitchFamily="49" charset="0"/>
              </a:rPr>
              <a:t> ray        = { </a:t>
            </a:r>
            <a:r>
              <a:rPr lang="en-US" sz="788" dirty="0" err="1">
                <a:latin typeface="Consolas" panose="020B0609020204030204" pitchFamily="49" charset="0"/>
              </a:rPr>
              <a:t>gCamera.posW</a:t>
            </a:r>
            <a:r>
              <a:rPr lang="en-US" sz="788" dirty="0">
                <a:latin typeface="Consolas" panose="020B0609020204030204" pitchFamily="49" charset="0"/>
              </a:rPr>
              <a:t>, 0.0f, </a:t>
            </a:r>
            <a:r>
              <a:rPr lang="en-US" sz="788" dirty="0" err="1">
                <a:latin typeface="Consolas" panose="020B0609020204030204" pitchFamily="49" charset="0"/>
              </a:rPr>
              <a:t>pixelRayDir</a:t>
            </a:r>
            <a:r>
              <a:rPr lang="en-US" sz="788" dirty="0">
                <a:latin typeface="Consolas" panose="020B0609020204030204" pitchFamily="49" charset="0"/>
              </a:rPr>
              <a:t>, 1e+38f };    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RayPayload</a:t>
            </a:r>
            <a:r>
              <a:rPr lang="en-US" sz="788" dirty="0">
                <a:latin typeface="Consolas" panose="020B0609020204030204" pitchFamily="49" charset="0"/>
              </a:rPr>
              <a:t> payload = {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latin typeface="Consolas" panose="020B0609020204030204" pitchFamily="49" charset="0"/>
              </a:rPr>
              <a:t>(0, 0, 0) };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TraceRay</a:t>
            </a:r>
            <a:r>
              <a:rPr lang="en-US" sz="788" dirty="0">
                <a:latin typeface="Consolas" panose="020B0609020204030204" pitchFamily="49" charset="0"/>
              </a:rPr>
              <a:t>( </a:t>
            </a:r>
            <a:r>
              <a:rPr lang="en-US" sz="788" dirty="0" err="1">
                <a:latin typeface="Consolas" panose="020B0609020204030204" pitchFamily="49" charset="0"/>
              </a:rPr>
              <a:t>gRtScene</a:t>
            </a:r>
            <a:r>
              <a:rPr lang="en-US" sz="788" dirty="0">
                <a:latin typeface="Consolas" panose="020B0609020204030204" pitchFamily="49" charset="0"/>
              </a:rPr>
              <a:t>, RAY_FLAG_NONE, 0xFF, 0, 1, 0, ray, payload );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outTex</a:t>
            </a:r>
            <a:r>
              <a:rPr lang="en-US" sz="788" dirty="0">
                <a:latin typeface="Consolas" panose="020B0609020204030204" pitchFamily="49" charset="0"/>
              </a:rPr>
              <a:t>[</a:t>
            </a:r>
            <a:r>
              <a:rPr lang="en-US" sz="788" dirty="0" err="1">
                <a:latin typeface="Consolas" panose="020B0609020204030204" pitchFamily="49" charset="0"/>
              </a:rPr>
              <a:t>curPixel</a:t>
            </a:r>
            <a:r>
              <a:rPr lang="en-US" sz="788" dirty="0">
                <a:latin typeface="Consolas" panose="020B0609020204030204" pitchFamily="49" charset="0"/>
              </a:rPr>
              <a:t>]   =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float4</a:t>
            </a:r>
            <a:r>
              <a:rPr lang="en-US" sz="788" dirty="0">
                <a:latin typeface="Consolas" panose="020B0609020204030204" pitchFamily="49" charset="0"/>
              </a:rPr>
              <a:t>( </a:t>
            </a:r>
            <a:r>
              <a:rPr lang="en-US" sz="788" dirty="0" err="1">
                <a:latin typeface="Consolas" panose="020B0609020204030204" pitchFamily="49" charset="0"/>
              </a:rPr>
              <a:t>payload.color</a:t>
            </a:r>
            <a:r>
              <a:rPr lang="en-US" sz="788" dirty="0">
                <a:latin typeface="Consolas" panose="020B0609020204030204" pitchFamily="49" charset="0"/>
              </a:rPr>
              <a:t>, 1.0f 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7D17B219-ADDE-47B1-A5A6-F1726D41C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1892185"/>
            <a:ext cx="4081698" cy="3154007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Remember:</a:t>
            </a:r>
          </a:p>
          <a:p>
            <a:pPr lvl="1"/>
            <a:r>
              <a:rPr lang="en-US" dirty="0"/>
              <a:t>Ray generation shader starts work</a:t>
            </a:r>
          </a:p>
          <a:p>
            <a:pPr lvl="1"/>
            <a:endParaRPr lang="en-US" dirty="0"/>
          </a:p>
          <a:p>
            <a:r>
              <a:rPr lang="en-US" dirty="0"/>
              <a:t>You write a function here</a:t>
            </a:r>
          </a:p>
          <a:p>
            <a:pPr lvl="1"/>
            <a:r>
              <a:rPr lang="en-US" dirty="0"/>
              <a:t>Computes per-pixel ray direction</a:t>
            </a:r>
          </a:p>
          <a:p>
            <a:pPr lvl="1"/>
            <a:r>
              <a:rPr lang="en-US" dirty="0"/>
              <a:t>Based on location on screen</a:t>
            </a:r>
          </a:p>
          <a:p>
            <a:pPr lvl="1"/>
            <a:endParaRPr lang="en-US" dirty="0"/>
          </a:p>
          <a:p>
            <a:r>
              <a:rPr lang="en-US" dirty="0"/>
              <a:t>Setup the ray to trace</a:t>
            </a:r>
          </a:p>
          <a:p>
            <a:pPr marL="260747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447438-19E7-4B8E-8EC2-C09E9030C56B}"/>
              </a:ext>
            </a:extLst>
          </p:cNvPr>
          <p:cNvSpPr/>
          <p:nvPr/>
        </p:nvSpPr>
        <p:spPr>
          <a:xfrm>
            <a:off x="4561758" y="2123342"/>
            <a:ext cx="4183658" cy="18932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7D90D64-0EF8-4B85-97B0-04C14DBF2BFA}"/>
              </a:ext>
            </a:extLst>
          </p:cNvPr>
          <p:cNvSpPr/>
          <p:nvPr/>
        </p:nvSpPr>
        <p:spPr>
          <a:xfrm>
            <a:off x="4771951" y="4815980"/>
            <a:ext cx="3871505" cy="230213"/>
          </a:xfrm>
          <a:prstGeom prst="ellipse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FE364A7-FDB6-4E56-8BE6-9D2E54090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48284" y="3020700"/>
            <a:ext cx="564356" cy="564356"/>
          </a:xfrm>
          <a:prstGeom prst="rect">
            <a:avLst/>
          </a:prstGeom>
        </p:spPr>
      </p:pic>
      <p:sp>
        <p:nvSpPr>
          <p:cNvPr id="13" name="Rectangle 8">
            <a:extLst>
              <a:ext uri="{FF2B5EF4-FFF2-40B4-BE49-F238E27FC236}">
                <a16:creationId xmlns:a16="http://schemas.microsoft.com/office/drawing/2014/main" id="{025CB740-5BDF-44F1-A903-38B185296E45}"/>
              </a:ext>
            </a:extLst>
          </p:cNvPr>
          <p:cNvSpPr/>
          <p:nvPr/>
        </p:nvSpPr>
        <p:spPr>
          <a:xfrm>
            <a:off x="7343241" y="2124300"/>
            <a:ext cx="792442" cy="1501494"/>
          </a:xfrm>
          <a:custGeom>
            <a:avLst/>
            <a:gdLst>
              <a:gd name="connsiteX0" fmla="*/ 0 w 2379867"/>
              <a:gd name="connsiteY0" fmla="*/ 0 h 1466733"/>
              <a:gd name="connsiteX1" fmla="*/ 2379867 w 2379867"/>
              <a:gd name="connsiteY1" fmla="*/ 0 h 1466733"/>
              <a:gd name="connsiteX2" fmla="*/ 2379867 w 2379867"/>
              <a:gd name="connsiteY2" fmla="*/ 1466733 h 1466733"/>
              <a:gd name="connsiteX3" fmla="*/ 0 w 2379867"/>
              <a:gd name="connsiteY3" fmla="*/ 1466733 h 1466733"/>
              <a:gd name="connsiteX4" fmla="*/ 0 w 2379867"/>
              <a:gd name="connsiteY4" fmla="*/ 0 h 1466733"/>
              <a:gd name="connsiteX0" fmla="*/ 0 w 2379867"/>
              <a:gd name="connsiteY0" fmla="*/ 0 h 2001992"/>
              <a:gd name="connsiteX1" fmla="*/ 2379867 w 2379867"/>
              <a:gd name="connsiteY1" fmla="*/ 0 h 2001992"/>
              <a:gd name="connsiteX2" fmla="*/ 1049155 w 2379867"/>
              <a:gd name="connsiteY2" fmla="*/ 2001992 h 2001992"/>
              <a:gd name="connsiteX3" fmla="*/ 0 w 2379867"/>
              <a:gd name="connsiteY3" fmla="*/ 1466733 h 2001992"/>
              <a:gd name="connsiteX4" fmla="*/ 0 w 2379867"/>
              <a:gd name="connsiteY4" fmla="*/ 0 h 2001992"/>
              <a:gd name="connsiteX0" fmla="*/ 0 w 1056589"/>
              <a:gd name="connsiteY0" fmla="*/ 0 h 2001992"/>
              <a:gd name="connsiteX1" fmla="*/ 1056589 w 1056589"/>
              <a:gd name="connsiteY1" fmla="*/ 520390 h 2001992"/>
              <a:gd name="connsiteX2" fmla="*/ 1049155 w 1056589"/>
              <a:gd name="connsiteY2" fmla="*/ 2001992 h 2001992"/>
              <a:gd name="connsiteX3" fmla="*/ 0 w 1056589"/>
              <a:gd name="connsiteY3" fmla="*/ 1466733 h 2001992"/>
              <a:gd name="connsiteX4" fmla="*/ 0 w 1056589"/>
              <a:gd name="connsiteY4" fmla="*/ 0 h 200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6589" h="2001992">
                <a:moveTo>
                  <a:pt x="0" y="0"/>
                </a:moveTo>
                <a:lnTo>
                  <a:pt x="1056589" y="520390"/>
                </a:lnTo>
                <a:lnTo>
                  <a:pt x="1049155" y="2001992"/>
                </a:lnTo>
                <a:lnTo>
                  <a:pt x="0" y="146673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2A773DD-292B-4D63-BCCC-38953A39F606}"/>
              </a:ext>
            </a:extLst>
          </p:cNvPr>
          <p:cNvCxnSpPr/>
          <p:nvPr/>
        </p:nvCxnSpPr>
        <p:spPr>
          <a:xfrm flipH="1">
            <a:off x="6512828" y="2875047"/>
            <a:ext cx="1226633" cy="374826"/>
          </a:xfrm>
          <a:prstGeom prst="line">
            <a:avLst/>
          </a:prstGeom>
          <a:ln w="38100">
            <a:solidFill>
              <a:schemeClr val="accent6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0A389DE-04BA-4BC8-9405-5A6EE3E671E9}"/>
              </a:ext>
            </a:extLst>
          </p:cNvPr>
          <p:cNvCxnSpPr/>
          <p:nvPr/>
        </p:nvCxnSpPr>
        <p:spPr>
          <a:xfrm>
            <a:off x="7739461" y="2875048"/>
            <a:ext cx="363089" cy="19481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39FDA55-5441-41A8-9E8F-07F8C6CCE416}"/>
              </a:ext>
            </a:extLst>
          </p:cNvPr>
          <p:cNvCxnSpPr/>
          <p:nvPr/>
        </p:nvCxnSpPr>
        <p:spPr>
          <a:xfrm flipV="1">
            <a:off x="7739461" y="2344122"/>
            <a:ext cx="0" cy="530926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7535334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3CA7F54-F46F-45D5-8B03-DDA9EFAC9F83}"/>
              </a:ext>
            </a:extLst>
          </p:cNvPr>
          <p:cNvSpPr/>
          <p:nvPr/>
        </p:nvSpPr>
        <p:spPr>
          <a:xfrm>
            <a:off x="6693877" y="5247543"/>
            <a:ext cx="2450123" cy="6975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D1991A-0793-4CF2-836E-9CED271B0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Really SIMPLE GPU Ray Tracer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5E57E-C8EF-46FA-A3D6-A69DFDA33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152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E14140-6369-48BC-867A-C9A8EDEFAA74}"/>
              </a:ext>
            </a:extLst>
          </p:cNvPr>
          <p:cNvSpPr txBox="1"/>
          <p:nvPr/>
        </p:nvSpPr>
        <p:spPr>
          <a:xfrm>
            <a:off x="4561759" y="1715650"/>
            <a:ext cx="4459148" cy="4466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US" sz="788" dirty="0" err="1">
                <a:solidFill>
                  <a:srgbClr val="00B0F0"/>
                </a:solidFill>
                <a:latin typeface="Consolas" panose="020B0609020204030204" pitchFamily="49" charset="0"/>
              </a:rPr>
              <a:t>RWTexture</a:t>
            </a:r>
            <a:r>
              <a:rPr lang="en-US" sz="788" dirty="0">
                <a:latin typeface="Consolas" panose="020B0609020204030204" pitchFamily="49" charset="0"/>
              </a:rPr>
              <a:t>&lt;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float4</a:t>
            </a:r>
            <a:r>
              <a:rPr lang="en-US" sz="788" dirty="0">
                <a:latin typeface="Consolas" panose="020B0609020204030204" pitchFamily="49" charset="0"/>
              </a:rPr>
              <a:t>&gt; </a:t>
            </a:r>
            <a:r>
              <a:rPr lang="en-US" sz="788" dirty="0" err="1">
                <a:latin typeface="Consolas" panose="020B0609020204030204" pitchFamily="49" charset="0"/>
              </a:rPr>
              <a:t>gOutTex</a:t>
            </a:r>
            <a:r>
              <a:rPr lang="en-US" sz="788" dirty="0">
                <a:latin typeface="Consolas" panose="020B0609020204030204" pitchFamily="49" charset="0"/>
              </a:rPr>
              <a:t>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struct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RayPayload</a:t>
            </a:r>
            <a:r>
              <a:rPr lang="en-US" sz="788" dirty="0">
                <a:latin typeface="Consolas" panose="020B0609020204030204" pitchFamily="49" charset="0"/>
              </a:rPr>
              <a:t> { </a:t>
            </a:r>
            <a:r>
              <a: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latin typeface="Consolas" panose="020B0609020204030204" pitchFamily="49" charset="0"/>
              </a:rPr>
              <a:t> color; };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[</a:t>
            </a:r>
            <a:r>
              <a:rPr lang="en-US" sz="788" dirty="0" err="1">
                <a:latin typeface="Consolas" panose="020B0609020204030204" pitchFamily="49" charset="0"/>
              </a:rPr>
              <a:t>shader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“miss”</a:t>
            </a:r>
            <a:r>
              <a:rPr lang="en-US" sz="788" dirty="0">
                <a:latin typeface="Consolas" panose="020B0609020204030204" pitchFamily="49" charset="0"/>
              </a:rPr>
              <a:t>)]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void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MyMiss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 err="1">
                <a:solidFill>
                  <a:srgbClr val="00B0F0"/>
                </a:solidFill>
                <a:latin typeface="Consolas" panose="020B0609020204030204" pitchFamily="49" charset="0"/>
              </a:rPr>
              <a:t>inout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RayPayload</a:t>
            </a:r>
            <a:r>
              <a:rPr lang="en-US" sz="788" dirty="0">
                <a:latin typeface="Consolas" panose="020B0609020204030204" pitchFamily="49" charset="0"/>
              </a:rPr>
              <a:t> payload) 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payload.color</a:t>
            </a:r>
            <a:r>
              <a:rPr lang="en-US" sz="788" dirty="0">
                <a:latin typeface="Consolas" panose="020B0609020204030204" pitchFamily="49" charset="0"/>
              </a:rPr>
              <a:t> = float3( 0, 0, 1 );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} 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[</a:t>
            </a:r>
            <a:r>
              <a:rPr lang="en-US" sz="788" dirty="0" err="1">
                <a:latin typeface="Consolas" panose="020B0609020204030204" pitchFamily="49" charset="0"/>
              </a:rPr>
              <a:t>shader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“</a:t>
            </a:r>
            <a:r>
              <a:rPr lang="en-US" sz="788" dirty="0" err="1">
                <a:solidFill>
                  <a:srgbClr val="00B050"/>
                </a:solidFill>
                <a:latin typeface="Consolas" panose="020B0609020204030204" pitchFamily="49" charset="0"/>
              </a:rPr>
              <a:t>closesthit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”</a:t>
            </a:r>
            <a:r>
              <a:rPr lang="en-US" sz="788" dirty="0">
                <a:latin typeface="Consolas" panose="020B0609020204030204" pitchFamily="49" charset="0"/>
              </a:rPr>
              <a:t>)]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void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MyClosestHit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 err="1">
                <a:solidFill>
                  <a:srgbClr val="00B0F0"/>
                </a:solidFill>
                <a:latin typeface="Consolas" panose="020B0609020204030204" pitchFamily="49" charset="0"/>
              </a:rPr>
              <a:t>inout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RayPayload</a:t>
            </a:r>
            <a:r>
              <a:rPr lang="en-US" sz="788" dirty="0">
                <a:latin typeface="Consolas" panose="020B0609020204030204" pitchFamily="49" charset="0"/>
              </a:rPr>
              <a:t> data, 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             </a:t>
            </a:r>
            <a:r>
              <a:rPr lang="en-US" sz="788" dirty="0" err="1">
                <a:latin typeface="Consolas" panose="020B0609020204030204" pitchFamily="49" charset="0"/>
              </a:rPr>
              <a:t>BuiltinTriangleIntersectAttribs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attribs</a:t>
            </a:r>
            <a:r>
              <a:rPr lang="en-US" sz="788" dirty="0">
                <a:latin typeface="Consolas" panose="020B0609020204030204" pitchFamily="49" charset="0"/>
              </a:rPr>
              <a:t>) 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data.color</a:t>
            </a:r>
            <a:r>
              <a:rPr lang="en-US" sz="788" dirty="0">
                <a:latin typeface="Consolas" panose="020B0609020204030204" pitchFamily="49" charset="0"/>
              </a:rPr>
              <a:t> = float3( 1, 0, 0 );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}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[</a:t>
            </a:r>
            <a:r>
              <a:rPr lang="en-US" sz="788" dirty="0" err="1">
                <a:latin typeface="Consolas" panose="020B0609020204030204" pitchFamily="49" charset="0"/>
              </a:rPr>
              <a:t>shader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“</a:t>
            </a:r>
            <a:r>
              <a:rPr lang="en-US" sz="788" dirty="0" err="1">
                <a:solidFill>
                  <a:srgbClr val="00B050"/>
                </a:solidFill>
                <a:latin typeface="Consolas" panose="020B0609020204030204" pitchFamily="49" charset="0"/>
              </a:rPr>
              <a:t>raygeneration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”</a:t>
            </a:r>
            <a:r>
              <a:rPr lang="en-US" sz="788" dirty="0">
                <a:latin typeface="Consolas" panose="020B0609020204030204" pitchFamily="49" charset="0"/>
              </a:rPr>
              <a:t>)]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void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MyRayGen</a:t>
            </a:r>
            <a:r>
              <a:rPr lang="en-US" sz="788" dirty="0">
                <a:latin typeface="Consolas" panose="020B0609020204030204" pitchFamily="49" charset="0"/>
              </a:rPr>
              <a:t>() 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    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uint2</a:t>
            </a:r>
            <a:r>
              <a:rPr lang="en-US" sz="788" dirty="0">
                <a:latin typeface="Consolas" panose="020B0609020204030204" pitchFamily="49" charset="0"/>
              </a:rPr>
              <a:t>  </a:t>
            </a:r>
            <a:r>
              <a:rPr lang="en-US" sz="788" dirty="0" err="1">
                <a:latin typeface="Consolas" panose="020B0609020204030204" pitchFamily="49" charset="0"/>
              </a:rPr>
              <a:t>curPixel</a:t>
            </a:r>
            <a:r>
              <a:rPr lang="en-US" sz="788" dirty="0">
                <a:latin typeface="Consolas" panose="020B0609020204030204" pitchFamily="49" charset="0"/>
              </a:rPr>
              <a:t>    = </a:t>
            </a:r>
            <a:r>
              <a:rPr lang="en-US" sz="788" dirty="0" err="1">
                <a:latin typeface="Consolas" panose="020B0609020204030204" pitchFamily="49" charset="0"/>
              </a:rPr>
              <a:t>DispatchRaysIndex</a:t>
            </a:r>
            <a:r>
              <a:rPr lang="en-US" sz="788" dirty="0">
                <a:latin typeface="Consolas" panose="020B0609020204030204" pitchFamily="49" charset="0"/>
              </a:rPr>
              <a:t>().</a:t>
            </a:r>
            <a:r>
              <a:rPr lang="en-US" sz="788" dirty="0" err="1">
                <a:latin typeface="Consolas" panose="020B0609020204030204" pitchFamily="49" charset="0"/>
              </a:rPr>
              <a:t>xy</a:t>
            </a:r>
            <a:r>
              <a:rPr lang="en-US" sz="788" dirty="0">
                <a:latin typeface="Consolas" panose="020B0609020204030204" pitchFamily="49" charset="0"/>
              </a:rPr>
              <a:t>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pixelRayDir</a:t>
            </a:r>
            <a:r>
              <a:rPr lang="en-US" sz="788" dirty="0">
                <a:latin typeface="Consolas" panose="020B0609020204030204" pitchFamily="49" charset="0"/>
              </a:rPr>
              <a:t> = normalize( </a:t>
            </a:r>
            <a:r>
              <a:rPr lang="en-US" sz="788" dirty="0" err="1">
                <a:latin typeface="Consolas" panose="020B0609020204030204" pitchFamily="49" charset="0"/>
              </a:rPr>
              <a:t>getRayDirFromPixelID</a:t>
            </a:r>
            <a:r>
              <a:rPr lang="en-US" sz="788" dirty="0">
                <a:latin typeface="Consolas" panose="020B0609020204030204" pitchFamily="49" charset="0"/>
              </a:rPr>
              <a:t>( </a:t>
            </a:r>
            <a:r>
              <a:rPr lang="en-US" sz="788" dirty="0" err="1">
                <a:latin typeface="Consolas" panose="020B0609020204030204" pitchFamily="49" charset="0"/>
              </a:rPr>
              <a:t>curPixel</a:t>
            </a:r>
            <a:r>
              <a:rPr lang="en-US" sz="788" dirty="0">
                <a:latin typeface="Consolas" panose="020B0609020204030204" pitchFamily="49" charset="0"/>
              </a:rPr>
              <a:t> ) );</a:t>
            </a:r>
          </a:p>
          <a:p>
            <a:pPr>
              <a:spcAft>
                <a:spcPts val="450"/>
              </a:spcAft>
            </a:pPr>
            <a:r>
              <a:rPr lang="en-US" sz="375" dirty="0">
                <a:solidFill>
                  <a:srgbClr val="00B050"/>
                </a:solidFill>
                <a:latin typeface="Consolas" panose="020B0609020204030204" pitchFamily="49" charset="0"/>
              </a:rPr>
              <a:t>     </a:t>
            </a: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RayDesc</a:t>
            </a:r>
            <a:r>
              <a:rPr lang="en-US" sz="788" dirty="0">
                <a:latin typeface="Consolas" panose="020B0609020204030204" pitchFamily="49" charset="0"/>
              </a:rPr>
              <a:t> ray        = { </a:t>
            </a:r>
            <a:r>
              <a:rPr lang="en-US" sz="788" dirty="0" err="1">
                <a:latin typeface="Consolas" panose="020B0609020204030204" pitchFamily="49" charset="0"/>
              </a:rPr>
              <a:t>gCamera.posW</a:t>
            </a:r>
            <a:r>
              <a:rPr lang="en-US" sz="788" dirty="0">
                <a:latin typeface="Consolas" panose="020B0609020204030204" pitchFamily="49" charset="0"/>
              </a:rPr>
              <a:t>, 0.0f, </a:t>
            </a:r>
            <a:r>
              <a:rPr lang="en-US" sz="788" dirty="0" err="1">
                <a:latin typeface="Consolas" panose="020B0609020204030204" pitchFamily="49" charset="0"/>
              </a:rPr>
              <a:t>pixelRayDir</a:t>
            </a:r>
            <a:r>
              <a:rPr lang="en-US" sz="788" dirty="0">
                <a:latin typeface="Consolas" panose="020B0609020204030204" pitchFamily="49" charset="0"/>
              </a:rPr>
              <a:t>, 1e+38f };    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RayPayload</a:t>
            </a:r>
            <a:r>
              <a:rPr lang="en-US" sz="788" dirty="0">
                <a:latin typeface="Consolas" panose="020B0609020204030204" pitchFamily="49" charset="0"/>
              </a:rPr>
              <a:t> payload = {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latin typeface="Consolas" panose="020B0609020204030204" pitchFamily="49" charset="0"/>
              </a:rPr>
              <a:t>(0, 0, 0) };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TraceRay</a:t>
            </a:r>
            <a:r>
              <a:rPr lang="en-US" sz="788" dirty="0">
                <a:latin typeface="Consolas" panose="020B0609020204030204" pitchFamily="49" charset="0"/>
              </a:rPr>
              <a:t>( </a:t>
            </a:r>
            <a:r>
              <a:rPr lang="en-US" sz="788" dirty="0" err="1">
                <a:latin typeface="Consolas" panose="020B0609020204030204" pitchFamily="49" charset="0"/>
              </a:rPr>
              <a:t>gRtScene</a:t>
            </a:r>
            <a:r>
              <a:rPr lang="en-US" sz="788" dirty="0">
                <a:latin typeface="Consolas" panose="020B0609020204030204" pitchFamily="49" charset="0"/>
              </a:rPr>
              <a:t>, RAY_FLAG_NONE, 0xFF, 0, 1, 0, ray, payload );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outTex</a:t>
            </a:r>
            <a:r>
              <a:rPr lang="en-US" sz="788" dirty="0">
                <a:latin typeface="Consolas" panose="020B0609020204030204" pitchFamily="49" charset="0"/>
              </a:rPr>
              <a:t>[</a:t>
            </a:r>
            <a:r>
              <a:rPr lang="en-US" sz="788" dirty="0" err="1">
                <a:latin typeface="Consolas" panose="020B0609020204030204" pitchFamily="49" charset="0"/>
              </a:rPr>
              <a:t>curPixel</a:t>
            </a:r>
            <a:r>
              <a:rPr lang="en-US" sz="788" dirty="0">
                <a:latin typeface="Consolas" panose="020B0609020204030204" pitchFamily="49" charset="0"/>
              </a:rPr>
              <a:t>]   =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float4</a:t>
            </a:r>
            <a:r>
              <a:rPr lang="en-US" sz="788" dirty="0">
                <a:latin typeface="Consolas" panose="020B0609020204030204" pitchFamily="49" charset="0"/>
              </a:rPr>
              <a:t>( </a:t>
            </a:r>
            <a:r>
              <a:rPr lang="en-US" sz="788" dirty="0" err="1">
                <a:latin typeface="Consolas" panose="020B0609020204030204" pitchFamily="49" charset="0"/>
              </a:rPr>
              <a:t>payload.color</a:t>
            </a:r>
            <a:r>
              <a:rPr lang="en-US" sz="788" dirty="0">
                <a:latin typeface="Consolas" panose="020B0609020204030204" pitchFamily="49" charset="0"/>
              </a:rPr>
              <a:t>, 1.0f 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7D17B219-ADDE-47B1-A5A6-F1726D41C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1892185"/>
            <a:ext cx="4081698" cy="3154007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Remember:</a:t>
            </a:r>
          </a:p>
          <a:p>
            <a:pPr lvl="1"/>
            <a:r>
              <a:rPr lang="en-US" dirty="0"/>
              <a:t>Ray generation shader starts work</a:t>
            </a:r>
          </a:p>
          <a:p>
            <a:pPr lvl="1"/>
            <a:endParaRPr lang="en-US" dirty="0"/>
          </a:p>
          <a:p>
            <a:r>
              <a:rPr lang="en-US" dirty="0"/>
              <a:t>You write a function here</a:t>
            </a:r>
          </a:p>
          <a:p>
            <a:pPr lvl="1"/>
            <a:r>
              <a:rPr lang="en-US" dirty="0"/>
              <a:t>Computes per-pixel ray direction</a:t>
            </a:r>
          </a:p>
          <a:p>
            <a:pPr lvl="1"/>
            <a:r>
              <a:rPr lang="en-US" dirty="0"/>
              <a:t>Based on location on screen</a:t>
            </a:r>
          </a:p>
          <a:p>
            <a:pPr lvl="1"/>
            <a:endParaRPr lang="en-US" dirty="0"/>
          </a:p>
          <a:p>
            <a:r>
              <a:rPr lang="en-US" dirty="0"/>
              <a:t>Setup the ray to trace</a:t>
            </a:r>
          </a:p>
          <a:p>
            <a:pPr lvl="1"/>
            <a:r>
              <a:rPr lang="en-US" dirty="0"/>
              <a:t>Min and max distances to search</a:t>
            </a:r>
          </a:p>
          <a:p>
            <a:pPr marL="260747" lvl="1" indent="0">
              <a:buNone/>
            </a:pPr>
            <a:endParaRPr lang="en-US" dirty="0"/>
          </a:p>
          <a:p>
            <a:pPr marL="260747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447438-19E7-4B8E-8EC2-C09E9030C56B}"/>
              </a:ext>
            </a:extLst>
          </p:cNvPr>
          <p:cNvSpPr/>
          <p:nvPr/>
        </p:nvSpPr>
        <p:spPr>
          <a:xfrm>
            <a:off x="4561758" y="2123342"/>
            <a:ext cx="4183658" cy="18932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FE364A7-FDB6-4E56-8BE6-9D2E54090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48284" y="3020700"/>
            <a:ext cx="564356" cy="564356"/>
          </a:xfrm>
          <a:prstGeom prst="rect">
            <a:avLst/>
          </a:prstGeom>
        </p:spPr>
      </p:pic>
      <p:sp>
        <p:nvSpPr>
          <p:cNvPr id="13" name="Rectangle 8">
            <a:extLst>
              <a:ext uri="{FF2B5EF4-FFF2-40B4-BE49-F238E27FC236}">
                <a16:creationId xmlns:a16="http://schemas.microsoft.com/office/drawing/2014/main" id="{025CB740-5BDF-44F1-A903-38B185296E45}"/>
              </a:ext>
            </a:extLst>
          </p:cNvPr>
          <p:cNvSpPr/>
          <p:nvPr/>
        </p:nvSpPr>
        <p:spPr>
          <a:xfrm>
            <a:off x="7343241" y="2124300"/>
            <a:ext cx="792442" cy="1501494"/>
          </a:xfrm>
          <a:custGeom>
            <a:avLst/>
            <a:gdLst>
              <a:gd name="connsiteX0" fmla="*/ 0 w 2379867"/>
              <a:gd name="connsiteY0" fmla="*/ 0 h 1466733"/>
              <a:gd name="connsiteX1" fmla="*/ 2379867 w 2379867"/>
              <a:gd name="connsiteY1" fmla="*/ 0 h 1466733"/>
              <a:gd name="connsiteX2" fmla="*/ 2379867 w 2379867"/>
              <a:gd name="connsiteY2" fmla="*/ 1466733 h 1466733"/>
              <a:gd name="connsiteX3" fmla="*/ 0 w 2379867"/>
              <a:gd name="connsiteY3" fmla="*/ 1466733 h 1466733"/>
              <a:gd name="connsiteX4" fmla="*/ 0 w 2379867"/>
              <a:gd name="connsiteY4" fmla="*/ 0 h 1466733"/>
              <a:gd name="connsiteX0" fmla="*/ 0 w 2379867"/>
              <a:gd name="connsiteY0" fmla="*/ 0 h 2001992"/>
              <a:gd name="connsiteX1" fmla="*/ 2379867 w 2379867"/>
              <a:gd name="connsiteY1" fmla="*/ 0 h 2001992"/>
              <a:gd name="connsiteX2" fmla="*/ 1049155 w 2379867"/>
              <a:gd name="connsiteY2" fmla="*/ 2001992 h 2001992"/>
              <a:gd name="connsiteX3" fmla="*/ 0 w 2379867"/>
              <a:gd name="connsiteY3" fmla="*/ 1466733 h 2001992"/>
              <a:gd name="connsiteX4" fmla="*/ 0 w 2379867"/>
              <a:gd name="connsiteY4" fmla="*/ 0 h 2001992"/>
              <a:gd name="connsiteX0" fmla="*/ 0 w 1056589"/>
              <a:gd name="connsiteY0" fmla="*/ 0 h 2001992"/>
              <a:gd name="connsiteX1" fmla="*/ 1056589 w 1056589"/>
              <a:gd name="connsiteY1" fmla="*/ 520390 h 2001992"/>
              <a:gd name="connsiteX2" fmla="*/ 1049155 w 1056589"/>
              <a:gd name="connsiteY2" fmla="*/ 2001992 h 2001992"/>
              <a:gd name="connsiteX3" fmla="*/ 0 w 1056589"/>
              <a:gd name="connsiteY3" fmla="*/ 1466733 h 2001992"/>
              <a:gd name="connsiteX4" fmla="*/ 0 w 1056589"/>
              <a:gd name="connsiteY4" fmla="*/ 0 h 200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6589" h="2001992">
                <a:moveTo>
                  <a:pt x="0" y="0"/>
                </a:moveTo>
                <a:lnTo>
                  <a:pt x="1056589" y="520390"/>
                </a:lnTo>
                <a:lnTo>
                  <a:pt x="1049155" y="2001992"/>
                </a:lnTo>
                <a:lnTo>
                  <a:pt x="0" y="146673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2A773DD-292B-4D63-BCCC-38953A39F606}"/>
              </a:ext>
            </a:extLst>
          </p:cNvPr>
          <p:cNvCxnSpPr/>
          <p:nvPr/>
        </p:nvCxnSpPr>
        <p:spPr>
          <a:xfrm flipH="1">
            <a:off x="6512828" y="2875047"/>
            <a:ext cx="1226633" cy="374826"/>
          </a:xfrm>
          <a:prstGeom prst="line">
            <a:avLst/>
          </a:prstGeom>
          <a:ln w="38100">
            <a:solidFill>
              <a:schemeClr val="accent6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0A389DE-04BA-4BC8-9405-5A6EE3E671E9}"/>
              </a:ext>
            </a:extLst>
          </p:cNvPr>
          <p:cNvCxnSpPr/>
          <p:nvPr/>
        </p:nvCxnSpPr>
        <p:spPr>
          <a:xfrm>
            <a:off x="7739461" y="2875048"/>
            <a:ext cx="363089" cy="19481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39FDA55-5441-41A8-9E8F-07F8C6CCE416}"/>
              </a:ext>
            </a:extLst>
          </p:cNvPr>
          <p:cNvCxnSpPr/>
          <p:nvPr/>
        </p:nvCxnSpPr>
        <p:spPr>
          <a:xfrm flipV="1">
            <a:off x="7739461" y="2344122"/>
            <a:ext cx="0" cy="530926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3E3D211F-E5D1-414E-8A7A-98A90C6A4E68}"/>
              </a:ext>
            </a:extLst>
          </p:cNvPr>
          <p:cNvSpPr/>
          <p:nvPr/>
        </p:nvSpPr>
        <p:spPr>
          <a:xfrm>
            <a:off x="6870329" y="4814746"/>
            <a:ext cx="384718" cy="189571"/>
          </a:xfrm>
          <a:prstGeom prst="ellipse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E513933-3C66-40B6-AC6D-C58EC2C35A33}"/>
              </a:ext>
            </a:extLst>
          </p:cNvPr>
          <p:cNvSpPr/>
          <p:nvPr/>
        </p:nvSpPr>
        <p:spPr>
          <a:xfrm>
            <a:off x="7960361" y="4820321"/>
            <a:ext cx="384718" cy="189571"/>
          </a:xfrm>
          <a:prstGeom prst="ellipse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247913165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3CA7F54-F46F-45D5-8B03-DDA9EFAC9F83}"/>
              </a:ext>
            </a:extLst>
          </p:cNvPr>
          <p:cNvSpPr/>
          <p:nvPr/>
        </p:nvSpPr>
        <p:spPr>
          <a:xfrm>
            <a:off x="6693877" y="5247543"/>
            <a:ext cx="2450123" cy="6975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D1991A-0793-4CF2-836E-9CED271B0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Really SIMPLE GPU Ray Tracer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5E57E-C8EF-46FA-A3D6-A69DFDA33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153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E14140-6369-48BC-867A-C9A8EDEFAA74}"/>
              </a:ext>
            </a:extLst>
          </p:cNvPr>
          <p:cNvSpPr txBox="1"/>
          <p:nvPr/>
        </p:nvSpPr>
        <p:spPr>
          <a:xfrm>
            <a:off x="4561759" y="1715650"/>
            <a:ext cx="4459148" cy="4466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US" sz="788" dirty="0" err="1">
                <a:solidFill>
                  <a:srgbClr val="00B0F0"/>
                </a:solidFill>
                <a:latin typeface="Consolas" panose="020B0609020204030204" pitchFamily="49" charset="0"/>
              </a:rPr>
              <a:t>RWTexture</a:t>
            </a:r>
            <a:r>
              <a:rPr lang="en-US" sz="788" dirty="0">
                <a:latin typeface="Consolas" panose="020B0609020204030204" pitchFamily="49" charset="0"/>
              </a:rPr>
              <a:t>&lt;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float4</a:t>
            </a:r>
            <a:r>
              <a:rPr lang="en-US" sz="788" dirty="0">
                <a:latin typeface="Consolas" panose="020B0609020204030204" pitchFamily="49" charset="0"/>
              </a:rPr>
              <a:t>&gt; </a:t>
            </a:r>
            <a:r>
              <a:rPr lang="en-US" sz="788" dirty="0" err="1">
                <a:latin typeface="Consolas" panose="020B0609020204030204" pitchFamily="49" charset="0"/>
              </a:rPr>
              <a:t>gOutTex</a:t>
            </a:r>
            <a:r>
              <a:rPr lang="en-US" sz="788" dirty="0">
                <a:latin typeface="Consolas" panose="020B0609020204030204" pitchFamily="49" charset="0"/>
              </a:rPr>
              <a:t>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struct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RayPayload</a:t>
            </a:r>
            <a:r>
              <a:rPr lang="en-US" sz="788" dirty="0">
                <a:latin typeface="Consolas" panose="020B0609020204030204" pitchFamily="49" charset="0"/>
              </a:rPr>
              <a:t> { </a:t>
            </a:r>
            <a:r>
              <a: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latin typeface="Consolas" panose="020B0609020204030204" pitchFamily="49" charset="0"/>
              </a:rPr>
              <a:t> color; };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[</a:t>
            </a:r>
            <a:r>
              <a:rPr lang="en-US" sz="788" dirty="0" err="1">
                <a:latin typeface="Consolas" panose="020B0609020204030204" pitchFamily="49" charset="0"/>
              </a:rPr>
              <a:t>shader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“miss”</a:t>
            </a:r>
            <a:r>
              <a:rPr lang="en-US" sz="788" dirty="0">
                <a:latin typeface="Consolas" panose="020B0609020204030204" pitchFamily="49" charset="0"/>
              </a:rPr>
              <a:t>)]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void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MyMiss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 err="1">
                <a:solidFill>
                  <a:srgbClr val="00B0F0"/>
                </a:solidFill>
                <a:latin typeface="Consolas" panose="020B0609020204030204" pitchFamily="49" charset="0"/>
              </a:rPr>
              <a:t>inout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RayPayload</a:t>
            </a:r>
            <a:r>
              <a:rPr lang="en-US" sz="788" dirty="0">
                <a:latin typeface="Consolas" panose="020B0609020204030204" pitchFamily="49" charset="0"/>
              </a:rPr>
              <a:t> payload) 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payload.color</a:t>
            </a:r>
            <a:r>
              <a:rPr lang="en-US" sz="788" dirty="0">
                <a:latin typeface="Consolas" panose="020B0609020204030204" pitchFamily="49" charset="0"/>
              </a:rPr>
              <a:t> = float3( 0, 0, 1 );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} 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[</a:t>
            </a:r>
            <a:r>
              <a:rPr lang="en-US" sz="788" dirty="0" err="1">
                <a:latin typeface="Consolas" panose="020B0609020204030204" pitchFamily="49" charset="0"/>
              </a:rPr>
              <a:t>shader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“</a:t>
            </a:r>
            <a:r>
              <a:rPr lang="en-US" sz="788" dirty="0" err="1">
                <a:solidFill>
                  <a:srgbClr val="00B050"/>
                </a:solidFill>
                <a:latin typeface="Consolas" panose="020B0609020204030204" pitchFamily="49" charset="0"/>
              </a:rPr>
              <a:t>closesthit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”</a:t>
            </a:r>
            <a:r>
              <a:rPr lang="en-US" sz="788" dirty="0">
                <a:latin typeface="Consolas" panose="020B0609020204030204" pitchFamily="49" charset="0"/>
              </a:rPr>
              <a:t>)]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void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MyClosestHit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 err="1">
                <a:solidFill>
                  <a:srgbClr val="00B0F0"/>
                </a:solidFill>
                <a:latin typeface="Consolas" panose="020B0609020204030204" pitchFamily="49" charset="0"/>
              </a:rPr>
              <a:t>inout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RayPayload</a:t>
            </a:r>
            <a:r>
              <a:rPr lang="en-US" sz="788" dirty="0">
                <a:latin typeface="Consolas" panose="020B0609020204030204" pitchFamily="49" charset="0"/>
              </a:rPr>
              <a:t> data, 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             </a:t>
            </a:r>
            <a:r>
              <a:rPr lang="en-US" sz="788" dirty="0" err="1">
                <a:latin typeface="Consolas" panose="020B0609020204030204" pitchFamily="49" charset="0"/>
              </a:rPr>
              <a:t>BuiltinTriangleIntersectAttribs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attribs</a:t>
            </a:r>
            <a:r>
              <a:rPr lang="en-US" sz="788" dirty="0">
                <a:latin typeface="Consolas" panose="020B0609020204030204" pitchFamily="49" charset="0"/>
              </a:rPr>
              <a:t>) 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data.color</a:t>
            </a:r>
            <a:r>
              <a:rPr lang="en-US" sz="788" dirty="0">
                <a:latin typeface="Consolas" panose="020B0609020204030204" pitchFamily="49" charset="0"/>
              </a:rPr>
              <a:t> = float3( 1, 0, 0 );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}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[</a:t>
            </a:r>
            <a:r>
              <a:rPr lang="en-US" sz="788" dirty="0" err="1">
                <a:latin typeface="Consolas" panose="020B0609020204030204" pitchFamily="49" charset="0"/>
              </a:rPr>
              <a:t>shader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“</a:t>
            </a:r>
            <a:r>
              <a:rPr lang="en-US" sz="788" dirty="0" err="1">
                <a:solidFill>
                  <a:srgbClr val="00B050"/>
                </a:solidFill>
                <a:latin typeface="Consolas" panose="020B0609020204030204" pitchFamily="49" charset="0"/>
              </a:rPr>
              <a:t>raygeneration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”</a:t>
            </a:r>
            <a:r>
              <a:rPr lang="en-US" sz="788" dirty="0">
                <a:latin typeface="Consolas" panose="020B0609020204030204" pitchFamily="49" charset="0"/>
              </a:rPr>
              <a:t>)]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void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MyRayGen</a:t>
            </a:r>
            <a:r>
              <a:rPr lang="en-US" sz="788" dirty="0">
                <a:latin typeface="Consolas" panose="020B0609020204030204" pitchFamily="49" charset="0"/>
              </a:rPr>
              <a:t>() 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    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uint2</a:t>
            </a:r>
            <a:r>
              <a:rPr lang="en-US" sz="788" dirty="0">
                <a:latin typeface="Consolas" panose="020B0609020204030204" pitchFamily="49" charset="0"/>
              </a:rPr>
              <a:t>  </a:t>
            </a:r>
            <a:r>
              <a:rPr lang="en-US" sz="788" dirty="0" err="1">
                <a:latin typeface="Consolas" panose="020B0609020204030204" pitchFamily="49" charset="0"/>
              </a:rPr>
              <a:t>curPixel</a:t>
            </a:r>
            <a:r>
              <a:rPr lang="en-US" sz="788" dirty="0">
                <a:latin typeface="Consolas" panose="020B0609020204030204" pitchFamily="49" charset="0"/>
              </a:rPr>
              <a:t>    = </a:t>
            </a:r>
            <a:r>
              <a:rPr lang="en-US" sz="788" dirty="0" err="1">
                <a:latin typeface="Consolas" panose="020B0609020204030204" pitchFamily="49" charset="0"/>
              </a:rPr>
              <a:t>DispatchRaysIndex</a:t>
            </a:r>
            <a:r>
              <a:rPr lang="en-US" sz="788" dirty="0">
                <a:latin typeface="Consolas" panose="020B0609020204030204" pitchFamily="49" charset="0"/>
              </a:rPr>
              <a:t>().</a:t>
            </a:r>
            <a:r>
              <a:rPr lang="en-US" sz="788" dirty="0" err="1">
                <a:latin typeface="Consolas" panose="020B0609020204030204" pitchFamily="49" charset="0"/>
              </a:rPr>
              <a:t>xy</a:t>
            </a:r>
            <a:r>
              <a:rPr lang="en-US" sz="788" dirty="0">
                <a:latin typeface="Consolas" panose="020B0609020204030204" pitchFamily="49" charset="0"/>
              </a:rPr>
              <a:t>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pixelRayDir</a:t>
            </a:r>
            <a:r>
              <a:rPr lang="en-US" sz="788" dirty="0">
                <a:latin typeface="Consolas" panose="020B0609020204030204" pitchFamily="49" charset="0"/>
              </a:rPr>
              <a:t> = normalize( </a:t>
            </a:r>
            <a:r>
              <a:rPr lang="en-US" sz="788" dirty="0" err="1">
                <a:latin typeface="Consolas" panose="020B0609020204030204" pitchFamily="49" charset="0"/>
              </a:rPr>
              <a:t>getRayDirFromPixelID</a:t>
            </a:r>
            <a:r>
              <a:rPr lang="en-US" sz="788" dirty="0">
                <a:latin typeface="Consolas" panose="020B0609020204030204" pitchFamily="49" charset="0"/>
              </a:rPr>
              <a:t>( </a:t>
            </a:r>
            <a:r>
              <a:rPr lang="en-US" sz="788" dirty="0" err="1">
                <a:latin typeface="Consolas" panose="020B0609020204030204" pitchFamily="49" charset="0"/>
              </a:rPr>
              <a:t>curPixel</a:t>
            </a:r>
            <a:r>
              <a:rPr lang="en-US" sz="788" dirty="0">
                <a:latin typeface="Consolas" panose="020B0609020204030204" pitchFamily="49" charset="0"/>
              </a:rPr>
              <a:t> ) );</a:t>
            </a:r>
          </a:p>
          <a:p>
            <a:pPr>
              <a:spcAft>
                <a:spcPts val="450"/>
              </a:spcAft>
            </a:pPr>
            <a:r>
              <a:rPr lang="en-US" sz="375" dirty="0">
                <a:solidFill>
                  <a:srgbClr val="00B050"/>
                </a:solidFill>
                <a:latin typeface="Consolas" panose="020B0609020204030204" pitchFamily="49" charset="0"/>
              </a:rPr>
              <a:t>     </a:t>
            </a: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RayDesc</a:t>
            </a:r>
            <a:r>
              <a:rPr lang="en-US" sz="788" dirty="0">
                <a:latin typeface="Consolas" panose="020B0609020204030204" pitchFamily="49" charset="0"/>
              </a:rPr>
              <a:t> ray        = { </a:t>
            </a:r>
            <a:r>
              <a:rPr lang="en-US" sz="788" dirty="0" err="1">
                <a:latin typeface="Consolas" panose="020B0609020204030204" pitchFamily="49" charset="0"/>
              </a:rPr>
              <a:t>gCamera.posW</a:t>
            </a:r>
            <a:r>
              <a:rPr lang="en-US" sz="788" dirty="0">
                <a:latin typeface="Consolas" panose="020B0609020204030204" pitchFamily="49" charset="0"/>
              </a:rPr>
              <a:t>, 0.0f, </a:t>
            </a:r>
            <a:r>
              <a:rPr lang="en-US" sz="788" dirty="0" err="1">
                <a:latin typeface="Consolas" panose="020B0609020204030204" pitchFamily="49" charset="0"/>
              </a:rPr>
              <a:t>pixelRayDir</a:t>
            </a:r>
            <a:r>
              <a:rPr lang="en-US" sz="788" dirty="0">
                <a:latin typeface="Consolas" panose="020B0609020204030204" pitchFamily="49" charset="0"/>
              </a:rPr>
              <a:t>, 1e+38f };    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RayPayload</a:t>
            </a:r>
            <a:r>
              <a:rPr lang="en-US" sz="788" dirty="0">
                <a:latin typeface="Consolas" panose="020B0609020204030204" pitchFamily="49" charset="0"/>
              </a:rPr>
              <a:t> payload = {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latin typeface="Consolas" panose="020B0609020204030204" pitchFamily="49" charset="0"/>
              </a:rPr>
              <a:t>(0, 0, 0) };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TraceRay</a:t>
            </a:r>
            <a:r>
              <a:rPr lang="en-US" sz="788" dirty="0">
                <a:latin typeface="Consolas" panose="020B0609020204030204" pitchFamily="49" charset="0"/>
              </a:rPr>
              <a:t>( </a:t>
            </a:r>
            <a:r>
              <a:rPr lang="en-US" sz="788" dirty="0" err="1">
                <a:latin typeface="Consolas" panose="020B0609020204030204" pitchFamily="49" charset="0"/>
              </a:rPr>
              <a:t>gRtScene</a:t>
            </a:r>
            <a:r>
              <a:rPr lang="en-US" sz="788" dirty="0">
                <a:latin typeface="Consolas" panose="020B0609020204030204" pitchFamily="49" charset="0"/>
              </a:rPr>
              <a:t>, RAY_FLAG_NONE, 0xFF, 0, 1, 0, ray, payload );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outTex</a:t>
            </a:r>
            <a:r>
              <a:rPr lang="en-US" sz="788" dirty="0">
                <a:latin typeface="Consolas" panose="020B0609020204030204" pitchFamily="49" charset="0"/>
              </a:rPr>
              <a:t>[</a:t>
            </a:r>
            <a:r>
              <a:rPr lang="en-US" sz="788" dirty="0" err="1">
                <a:latin typeface="Consolas" panose="020B0609020204030204" pitchFamily="49" charset="0"/>
              </a:rPr>
              <a:t>curPixel</a:t>
            </a:r>
            <a:r>
              <a:rPr lang="en-US" sz="788" dirty="0">
                <a:latin typeface="Consolas" panose="020B0609020204030204" pitchFamily="49" charset="0"/>
              </a:rPr>
              <a:t>]   =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float4</a:t>
            </a:r>
            <a:r>
              <a:rPr lang="en-US" sz="788" dirty="0">
                <a:latin typeface="Consolas" panose="020B0609020204030204" pitchFamily="49" charset="0"/>
              </a:rPr>
              <a:t>( </a:t>
            </a:r>
            <a:r>
              <a:rPr lang="en-US" sz="788" dirty="0" err="1">
                <a:latin typeface="Consolas" panose="020B0609020204030204" pitchFamily="49" charset="0"/>
              </a:rPr>
              <a:t>payload.color</a:t>
            </a:r>
            <a:r>
              <a:rPr lang="en-US" sz="788" dirty="0">
                <a:latin typeface="Consolas" panose="020B0609020204030204" pitchFamily="49" charset="0"/>
              </a:rPr>
              <a:t>, 1.0f 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7D17B219-ADDE-47B1-A5A6-F1726D41C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1892185"/>
            <a:ext cx="4081698" cy="3154007"/>
          </a:xfrm>
        </p:spPr>
        <p:txBody>
          <a:bodyPr/>
          <a:lstStyle/>
          <a:p>
            <a:r>
              <a:rPr lang="en-US" dirty="0"/>
              <a:t>Remember:</a:t>
            </a:r>
          </a:p>
          <a:p>
            <a:pPr lvl="1"/>
            <a:r>
              <a:rPr lang="en-US" dirty="0"/>
              <a:t>Ray generation shader starts work</a:t>
            </a:r>
          </a:p>
          <a:p>
            <a:pPr lvl="1"/>
            <a:endParaRPr lang="en-US" dirty="0"/>
          </a:p>
          <a:p>
            <a:r>
              <a:rPr lang="en-US" dirty="0"/>
              <a:t>Trace your ray here</a:t>
            </a:r>
          </a:p>
          <a:p>
            <a:pPr marL="260747" lvl="1" indent="0">
              <a:buNone/>
            </a:pPr>
            <a:endParaRPr lang="en-US" dirty="0"/>
          </a:p>
          <a:p>
            <a:pPr marL="260747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447438-19E7-4B8E-8EC2-C09E9030C56B}"/>
              </a:ext>
            </a:extLst>
          </p:cNvPr>
          <p:cNvSpPr/>
          <p:nvPr/>
        </p:nvSpPr>
        <p:spPr>
          <a:xfrm>
            <a:off x="4561758" y="2123342"/>
            <a:ext cx="4183658" cy="18932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E3D211F-E5D1-414E-8A7A-98A90C6A4E68}"/>
              </a:ext>
            </a:extLst>
          </p:cNvPr>
          <p:cNvSpPr/>
          <p:nvPr/>
        </p:nvSpPr>
        <p:spPr>
          <a:xfrm>
            <a:off x="4877406" y="5295393"/>
            <a:ext cx="3598379" cy="189571"/>
          </a:xfrm>
          <a:prstGeom prst="ellipse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245353796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3CA7F54-F46F-45D5-8B03-DDA9EFAC9F83}"/>
              </a:ext>
            </a:extLst>
          </p:cNvPr>
          <p:cNvSpPr/>
          <p:nvPr/>
        </p:nvSpPr>
        <p:spPr>
          <a:xfrm>
            <a:off x="6693877" y="5247543"/>
            <a:ext cx="2450123" cy="6975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D1991A-0793-4CF2-836E-9CED271B0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Really SIMPLE GPU Ray Tracer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5E57E-C8EF-46FA-A3D6-A69DFDA33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154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E14140-6369-48BC-867A-C9A8EDEFAA74}"/>
              </a:ext>
            </a:extLst>
          </p:cNvPr>
          <p:cNvSpPr txBox="1"/>
          <p:nvPr/>
        </p:nvSpPr>
        <p:spPr>
          <a:xfrm>
            <a:off x="4561759" y="1715650"/>
            <a:ext cx="4459148" cy="4466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US" sz="788" dirty="0" err="1">
                <a:solidFill>
                  <a:srgbClr val="00B0F0"/>
                </a:solidFill>
                <a:latin typeface="Consolas" panose="020B0609020204030204" pitchFamily="49" charset="0"/>
              </a:rPr>
              <a:t>RWTexture</a:t>
            </a:r>
            <a:r>
              <a:rPr lang="en-US" sz="788" dirty="0">
                <a:latin typeface="Consolas" panose="020B0609020204030204" pitchFamily="49" charset="0"/>
              </a:rPr>
              <a:t>&lt;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float4</a:t>
            </a:r>
            <a:r>
              <a:rPr lang="en-US" sz="788" dirty="0">
                <a:latin typeface="Consolas" panose="020B0609020204030204" pitchFamily="49" charset="0"/>
              </a:rPr>
              <a:t>&gt; </a:t>
            </a:r>
            <a:r>
              <a:rPr lang="en-US" sz="788" dirty="0" err="1">
                <a:latin typeface="Consolas" panose="020B0609020204030204" pitchFamily="49" charset="0"/>
              </a:rPr>
              <a:t>gOutTex</a:t>
            </a:r>
            <a:r>
              <a:rPr lang="en-US" sz="788" dirty="0">
                <a:latin typeface="Consolas" panose="020B0609020204030204" pitchFamily="49" charset="0"/>
              </a:rPr>
              <a:t>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struct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RayPayload</a:t>
            </a:r>
            <a:r>
              <a:rPr lang="en-US" sz="788" dirty="0">
                <a:latin typeface="Consolas" panose="020B0609020204030204" pitchFamily="49" charset="0"/>
              </a:rPr>
              <a:t> { </a:t>
            </a:r>
            <a:r>
              <a: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latin typeface="Consolas" panose="020B0609020204030204" pitchFamily="49" charset="0"/>
              </a:rPr>
              <a:t> color; };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[</a:t>
            </a:r>
            <a:r>
              <a:rPr lang="en-US" sz="788" dirty="0" err="1">
                <a:latin typeface="Consolas" panose="020B0609020204030204" pitchFamily="49" charset="0"/>
              </a:rPr>
              <a:t>shader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“miss”</a:t>
            </a:r>
            <a:r>
              <a:rPr lang="en-US" sz="788" dirty="0">
                <a:latin typeface="Consolas" panose="020B0609020204030204" pitchFamily="49" charset="0"/>
              </a:rPr>
              <a:t>)]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void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MyMiss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 err="1">
                <a:solidFill>
                  <a:srgbClr val="00B0F0"/>
                </a:solidFill>
                <a:latin typeface="Consolas" panose="020B0609020204030204" pitchFamily="49" charset="0"/>
              </a:rPr>
              <a:t>inout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RayPayload</a:t>
            </a:r>
            <a:r>
              <a:rPr lang="en-US" sz="788" dirty="0">
                <a:latin typeface="Consolas" panose="020B0609020204030204" pitchFamily="49" charset="0"/>
              </a:rPr>
              <a:t> payload) 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payload.color</a:t>
            </a:r>
            <a:r>
              <a:rPr lang="en-US" sz="788" dirty="0">
                <a:latin typeface="Consolas" panose="020B0609020204030204" pitchFamily="49" charset="0"/>
              </a:rPr>
              <a:t> = float3( 0, 0, 1 );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} 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[</a:t>
            </a:r>
            <a:r>
              <a:rPr lang="en-US" sz="788" dirty="0" err="1">
                <a:latin typeface="Consolas" panose="020B0609020204030204" pitchFamily="49" charset="0"/>
              </a:rPr>
              <a:t>shader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“</a:t>
            </a:r>
            <a:r>
              <a:rPr lang="en-US" sz="788" dirty="0" err="1">
                <a:solidFill>
                  <a:srgbClr val="00B050"/>
                </a:solidFill>
                <a:latin typeface="Consolas" panose="020B0609020204030204" pitchFamily="49" charset="0"/>
              </a:rPr>
              <a:t>closesthit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”</a:t>
            </a:r>
            <a:r>
              <a:rPr lang="en-US" sz="788" dirty="0">
                <a:latin typeface="Consolas" panose="020B0609020204030204" pitchFamily="49" charset="0"/>
              </a:rPr>
              <a:t>)]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void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MyClosestHit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 err="1">
                <a:solidFill>
                  <a:srgbClr val="00B0F0"/>
                </a:solidFill>
                <a:latin typeface="Consolas" panose="020B0609020204030204" pitchFamily="49" charset="0"/>
              </a:rPr>
              <a:t>inout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RayPayload</a:t>
            </a:r>
            <a:r>
              <a:rPr lang="en-US" sz="788" dirty="0">
                <a:latin typeface="Consolas" panose="020B0609020204030204" pitchFamily="49" charset="0"/>
              </a:rPr>
              <a:t> data, 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             </a:t>
            </a:r>
            <a:r>
              <a:rPr lang="en-US" sz="788" dirty="0" err="1">
                <a:latin typeface="Consolas" panose="020B0609020204030204" pitchFamily="49" charset="0"/>
              </a:rPr>
              <a:t>BuiltinTriangleIntersectAttribs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attribs</a:t>
            </a:r>
            <a:r>
              <a:rPr lang="en-US" sz="788" dirty="0">
                <a:latin typeface="Consolas" panose="020B0609020204030204" pitchFamily="49" charset="0"/>
              </a:rPr>
              <a:t>) 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data.color</a:t>
            </a:r>
            <a:r>
              <a:rPr lang="en-US" sz="788" dirty="0">
                <a:latin typeface="Consolas" panose="020B0609020204030204" pitchFamily="49" charset="0"/>
              </a:rPr>
              <a:t> = float3( 1, 0, 0 );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}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[</a:t>
            </a:r>
            <a:r>
              <a:rPr lang="en-US" sz="788" dirty="0" err="1">
                <a:latin typeface="Consolas" panose="020B0609020204030204" pitchFamily="49" charset="0"/>
              </a:rPr>
              <a:t>shader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“</a:t>
            </a:r>
            <a:r>
              <a:rPr lang="en-US" sz="788" dirty="0" err="1">
                <a:solidFill>
                  <a:srgbClr val="00B050"/>
                </a:solidFill>
                <a:latin typeface="Consolas" panose="020B0609020204030204" pitchFamily="49" charset="0"/>
              </a:rPr>
              <a:t>raygeneration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”</a:t>
            </a:r>
            <a:r>
              <a:rPr lang="en-US" sz="788" dirty="0">
                <a:latin typeface="Consolas" panose="020B0609020204030204" pitchFamily="49" charset="0"/>
              </a:rPr>
              <a:t>)]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void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MyRayGen</a:t>
            </a:r>
            <a:r>
              <a:rPr lang="en-US" sz="788" dirty="0">
                <a:latin typeface="Consolas" panose="020B0609020204030204" pitchFamily="49" charset="0"/>
              </a:rPr>
              <a:t>() 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    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uint2</a:t>
            </a:r>
            <a:r>
              <a:rPr lang="en-US" sz="788" dirty="0">
                <a:latin typeface="Consolas" panose="020B0609020204030204" pitchFamily="49" charset="0"/>
              </a:rPr>
              <a:t>  </a:t>
            </a:r>
            <a:r>
              <a:rPr lang="en-US" sz="788" dirty="0" err="1">
                <a:latin typeface="Consolas" panose="020B0609020204030204" pitchFamily="49" charset="0"/>
              </a:rPr>
              <a:t>curPixel</a:t>
            </a:r>
            <a:r>
              <a:rPr lang="en-US" sz="788" dirty="0">
                <a:latin typeface="Consolas" panose="020B0609020204030204" pitchFamily="49" charset="0"/>
              </a:rPr>
              <a:t>    = </a:t>
            </a:r>
            <a:r>
              <a:rPr lang="en-US" sz="788" dirty="0" err="1">
                <a:latin typeface="Consolas" panose="020B0609020204030204" pitchFamily="49" charset="0"/>
              </a:rPr>
              <a:t>DispatchRaysIndex</a:t>
            </a:r>
            <a:r>
              <a:rPr lang="en-US" sz="788" dirty="0">
                <a:latin typeface="Consolas" panose="020B0609020204030204" pitchFamily="49" charset="0"/>
              </a:rPr>
              <a:t>().</a:t>
            </a:r>
            <a:r>
              <a:rPr lang="en-US" sz="788" dirty="0" err="1">
                <a:latin typeface="Consolas" panose="020B0609020204030204" pitchFamily="49" charset="0"/>
              </a:rPr>
              <a:t>xy</a:t>
            </a:r>
            <a:r>
              <a:rPr lang="en-US" sz="788" dirty="0">
                <a:latin typeface="Consolas" panose="020B0609020204030204" pitchFamily="49" charset="0"/>
              </a:rPr>
              <a:t>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pixelRayDir</a:t>
            </a:r>
            <a:r>
              <a:rPr lang="en-US" sz="788" dirty="0">
                <a:latin typeface="Consolas" panose="020B0609020204030204" pitchFamily="49" charset="0"/>
              </a:rPr>
              <a:t> = normalize( </a:t>
            </a:r>
            <a:r>
              <a:rPr lang="en-US" sz="788" dirty="0" err="1">
                <a:latin typeface="Consolas" panose="020B0609020204030204" pitchFamily="49" charset="0"/>
              </a:rPr>
              <a:t>getRayDirFromPixelID</a:t>
            </a:r>
            <a:r>
              <a:rPr lang="en-US" sz="788" dirty="0">
                <a:latin typeface="Consolas" panose="020B0609020204030204" pitchFamily="49" charset="0"/>
              </a:rPr>
              <a:t>( </a:t>
            </a:r>
            <a:r>
              <a:rPr lang="en-US" sz="788" dirty="0" err="1">
                <a:latin typeface="Consolas" panose="020B0609020204030204" pitchFamily="49" charset="0"/>
              </a:rPr>
              <a:t>curPixel</a:t>
            </a:r>
            <a:r>
              <a:rPr lang="en-US" sz="788" dirty="0">
                <a:latin typeface="Consolas" panose="020B0609020204030204" pitchFamily="49" charset="0"/>
              </a:rPr>
              <a:t> ) );</a:t>
            </a:r>
          </a:p>
          <a:p>
            <a:pPr>
              <a:spcAft>
                <a:spcPts val="450"/>
              </a:spcAft>
            </a:pPr>
            <a:r>
              <a:rPr lang="en-US" sz="375" dirty="0">
                <a:solidFill>
                  <a:srgbClr val="00B050"/>
                </a:solidFill>
                <a:latin typeface="Consolas" panose="020B0609020204030204" pitchFamily="49" charset="0"/>
              </a:rPr>
              <a:t>     </a:t>
            </a: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RayDesc</a:t>
            </a:r>
            <a:r>
              <a:rPr lang="en-US" sz="788" dirty="0">
                <a:latin typeface="Consolas" panose="020B0609020204030204" pitchFamily="49" charset="0"/>
              </a:rPr>
              <a:t> ray        = { </a:t>
            </a:r>
            <a:r>
              <a:rPr lang="en-US" sz="788" dirty="0" err="1">
                <a:latin typeface="Consolas" panose="020B0609020204030204" pitchFamily="49" charset="0"/>
              </a:rPr>
              <a:t>gCamera.posW</a:t>
            </a:r>
            <a:r>
              <a:rPr lang="en-US" sz="788" dirty="0">
                <a:latin typeface="Consolas" panose="020B0609020204030204" pitchFamily="49" charset="0"/>
              </a:rPr>
              <a:t>, 0.0f, </a:t>
            </a:r>
            <a:r>
              <a:rPr lang="en-US" sz="788" dirty="0" err="1">
                <a:latin typeface="Consolas" panose="020B0609020204030204" pitchFamily="49" charset="0"/>
              </a:rPr>
              <a:t>pixelRayDir</a:t>
            </a:r>
            <a:r>
              <a:rPr lang="en-US" sz="788" dirty="0">
                <a:latin typeface="Consolas" panose="020B0609020204030204" pitchFamily="49" charset="0"/>
              </a:rPr>
              <a:t>, 1e+38f };    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RayPayload</a:t>
            </a:r>
            <a:r>
              <a:rPr lang="en-US" sz="788" dirty="0">
                <a:latin typeface="Consolas" panose="020B0609020204030204" pitchFamily="49" charset="0"/>
              </a:rPr>
              <a:t> payload = {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latin typeface="Consolas" panose="020B0609020204030204" pitchFamily="49" charset="0"/>
              </a:rPr>
              <a:t>(0, 0, 0) };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TraceRay</a:t>
            </a:r>
            <a:r>
              <a:rPr lang="en-US" sz="788" dirty="0">
                <a:latin typeface="Consolas" panose="020B0609020204030204" pitchFamily="49" charset="0"/>
              </a:rPr>
              <a:t>( </a:t>
            </a:r>
            <a:r>
              <a:rPr lang="en-US" sz="788" dirty="0" err="1">
                <a:latin typeface="Consolas" panose="020B0609020204030204" pitchFamily="49" charset="0"/>
              </a:rPr>
              <a:t>gRtScene</a:t>
            </a:r>
            <a:r>
              <a:rPr lang="en-US" sz="788" dirty="0">
                <a:latin typeface="Consolas" panose="020B0609020204030204" pitchFamily="49" charset="0"/>
              </a:rPr>
              <a:t>, RAY_FLAG_NONE, 0xFF, 0, 1, 0, ray, payload );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outTex</a:t>
            </a:r>
            <a:r>
              <a:rPr lang="en-US" sz="788" dirty="0">
                <a:latin typeface="Consolas" panose="020B0609020204030204" pitchFamily="49" charset="0"/>
              </a:rPr>
              <a:t>[</a:t>
            </a:r>
            <a:r>
              <a:rPr lang="en-US" sz="788" dirty="0" err="1">
                <a:latin typeface="Consolas" panose="020B0609020204030204" pitchFamily="49" charset="0"/>
              </a:rPr>
              <a:t>curPixel</a:t>
            </a:r>
            <a:r>
              <a:rPr lang="en-US" sz="788" dirty="0">
                <a:latin typeface="Consolas" panose="020B0609020204030204" pitchFamily="49" charset="0"/>
              </a:rPr>
              <a:t>]   =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float4</a:t>
            </a:r>
            <a:r>
              <a:rPr lang="en-US" sz="788" dirty="0">
                <a:latin typeface="Consolas" panose="020B0609020204030204" pitchFamily="49" charset="0"/>
              </a:rPr>
              <a:t>( </a:t>
            </a:r>
            <a:r>
              <a:rPr lang="en-US" sz="788" dirty="0" err="1">
                <a:latin typeface="Consolas" panose="020B0609020204030204" pitchFamily="49" charset="0"/>
              </a:rPr>
              <a:t>payload.color</a:t>
            </a:r>
            <a:r>
              <a:rPr lang="en-US" sz="788" dirty="0">
                <a:latin typeface="Consolas" panose="020B0609020204030204" pitchFamily="49" charset="0"/>
              </a:rPr>
              <a:t>, 1.0f 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7D17B219-ADDE-47B1-A5A6-F1726D41C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1892185"/>
            <a:ext cx="4081698" cy="3154007"/>
          </a:xfrm>
        </p:spPr>
        <p:txBody>
          <a:bodyPr/>
          <a:lstStyle/>
          <a:p>
            <a:r>
              <a:rPr lang="en-US" dirty="0"/>
              <a:t>Remember:</a:t>
            </a:r>
          </a:p>
          <a:p>
            <a:pPr lvl="1"/>
            <a:r>
              <a:rPr lang="en-US" dirty="0"/>
              <a:t>Ray generation shader starts work</a:t>
            </a:r>
          </a:p>
          <a:p>
            <a:pPr lvl="1"/>
            <a:endParaRPr lang="en-US" dirty="0"/>
          </a:p>
          <a:p>
            <a:r>
              <a:rPr lang="en-US" dirty="0"/>
              <a:t>Trace your ray here</a:t>
            </a:r>
          </a:p>
          <a:p>
            <a:pPr lvl="1"/>
            <a:r>
              <a:rPr lang="en-US" dirty="0"/>
              <a:t>Scene BVH</a:t>
            </a:r>
          </a:p>
          <a:p>
            <a:pPr lvl="1"/>
            <a:endParaRPr lang="en-US" dirty="0"/>
          </a:p>
          <a:p>
            <a:pPr marL="260747" lvl="1" indent="0">
              <a:buNone/>
            </a:pPr>
            <a:endParaRPr lang="en-US" dirty="0"/>
          </a:p>
          <a:p>
            <a:pPr marL="260747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447438-19E7-4B8E-8EC2-C09E9030C56B}"/>
              </a:ext>
            </a:extLst>
          </p:cNvPr>
          <p:cNvSpPr/>
          <p:nvPr/>
        </p:nvSpPr>
        <p:spPr>
          <a:xfrm>
            <a:off x="4561758" y="2123342"/>
            <a:ext cx="4183658" cy="18932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E3D211F-E5D1-414E-8A7A-98A90C6A4E68}"/>
              </a:ext>
            </a:extLst>
          </p:cNvPr>
          <p:cNvSpPr/>
          <p:nvPr/>
        </p:nvSpPr>
        <p:spPr>
          <a:xfrm>
            <a:off x="5380892" y="5295393"/>
            <a:ext cx="550985" cy="189571"/>
          </a:xfrm>
          <a:prstGeom prst="ellipse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542932203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3CA7F54-F46F-45D5-8B03-DDA9EFAC9F83}"/>
              </a:ext>
            </a:extLst>
          </p:cNvPr>
          <p:cNvSpPr/>
          <p:nvPr/>
        </p:nvSpPr>
        <p:spPr>
          <a:xfrm>
            <a:off x="6693877" y="5247543"/>
            <a:ext cx="2450123" cy="6975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D1991A-0793-4CF2-836E-9CED271B0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Really SIMPLE GPU Ray Tracer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5E57E-C8EF-46FA-A3D6-A69DFDA33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155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E14140-6369-48BC-867A-C9A8EDEFAA74}"/>
              </a:ext>
            </a:extLst>
          </p:cNvPr>
          <p:cNvSpPr txBox="1"/>
          <p:nvPr/>
        </p:nvSpPr>
        <p:spPr>
          <a:xfrm>
            <a:off x="4561759" y="1715650"/>
            <a:ext cx="4459148" cy="4466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US" sz="788" dirty="0" err="1">
                <a:solidFill>
                  <a:srgbClr val="00B0F0"/>
                </a:solidFill>
                <a:latin typeface="Consolas" panose="020B0609020204030204" pitchFamily="49" charset="0"/>
              </a:rPr>
              <a:t>RWTexture</a:t>
            </a:r>
            <a:r>
              <a:rPr lang="en-US" sz="788" dirty="0">
                <a:latin typeface="Consolas" panose="020B0609020204030204" pitchFamily="49" charset="0"/>
              </a:rPr>
              <a:t>&lt;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float4</a:t>
            </a:r>
            <a:r>
              <a:rPr lang="en-US" sz="788" dirty="0">
                <a:latin typeface="Consolas" panose="020B0609020204030204" pitchFamily="49" charset="0"/>
              </a:rPr>
              <a:t>&gt; </a:t>
            </a:r>
            <a:r>
              <a:rPr lang="en-US" sz="788" dirty="0" err="1">
                <a:latin typeface="Consolas" panose="020B0609020204030204" pitchFamily="49" charset="0"/>
              </a:rPr>
              <a:t>gOutTex</a:t>
            </a:r>
            <a:r>
              <a:rPr lang="en-US" sz="788" dirty="0">
                <a:latin typeface="Consolas" panose="020B0609020204030204" pitchFamily="49" charset="0"/>
              </a:rPr>
              <a:t>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struct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RayPayload</a:t>
            </a:r>
            <a:r>
              <a:rPr lang="en-US" sz="788" dirty="0">
                <a:latin typeface="Consolas" panose="020B0609020204030204" pitchFamily="49" charset="0"/>
              </a:rPr>
              <a:t> { </a:t>
            </a:r>
            <a:r>
              <a: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latin typeface="Consolas" panose="020B0609020204030204" pitchFamily="49" charset="0"/>
              </a:rPr>
              <a:t> color; };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[</a:t>
            </a:r>
            <a:r>
              <a:rPr lang="en-US" sz="788" dirty="0" err="1">
                <a:latin typeface="Consolas" panose="020B0609020204030204" pitchFamily="49" charset="0"/>
              </a:rPr>
              <a:t>shader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“miss”</a:t>
            </a:r>
            <a:r>
              <a:rPr lang="en-US" sz="788" dirty="0">
                <a:latin typeface="Consolas" panose="020B0609020204030204" pitchFamily="49" charset="0"/>
              </a:rPr>
              <a:t>)]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void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MyMiss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 err="1">
                <a:solidFill>
                  <a:srgbClr val="00B0F0"/>
                </a:solidFill>
                <a:latin typeface="Consolas" panose="020B0609020204030204" pitchFamily="49" charset="0"/>
              </a:rPr>
              <a:t>inout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RayPayload</a:t>
            </a:r>
            <a:r>
              <a:rPr lang="en-US" sz="788" dirty="0">
                <a:latin typeface="Consolas" panose="020B0609020204030204" pitchFamily="49" charset="0"/>
              </a:rPr>
              <a:t> payload) 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payload.color</a:t>
            </a:r>
            <a:r>
              <a:rPr lang="en-US" sz="788" dirty="0">
                <a:latin typeface="Consolas" panose="020B0609020204030204" pitchFamily="49" charset="0"/>
              </a:rPr>
              <a:t> = float3( 0, 0, 1 );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} 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[</a:t>
            </a:r>
            <a:r>
              <a:rPr lang="en-US" sz="788" dirty="0" err="1">
                <a:latin typeface="Consolas" panose="020B0609020204030204" pitchFamily="49" charset="0"/>
              </a:rPr>
              <a:t>shader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“</a:t>
            </a:r>
            <a:r>
              <a:rPr lang="en-US" sz="788" dirty="0" err="1">
                <a:solidFill>
                  <a:srgbClr val="00B050"/>
                </a:solidFill>
                <a:latin typeface="Consolas" panose="020B0609020204030204" pitchFamily="49" charset="0"/>
              </a:rPr>
              <a:t>closesthit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”</a:t>
            </a:r>
            <a:r>
              <a:rPr lang="en-US" sz="788" dirty="0">
                <a:latin typeface="Consolas" panose="020B0609020204030204" pitchFamily="49" charset="0"/>
              </a:rPr>
              <a:t>)]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void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MyClosestHit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 err="1">
                <a:solidFill>
                  <a:srgbClr val="00B0F0"/>
                </a:solidFill>
                <a:latin typeface="Consolas" panose="020B0609020204030204" pitchFamily="49" charset="0"/>
              </a:rPr>
              <a:t>inout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RayPayload</a:t>
            </a:r>
            <a:r>
              <a:rPr lang="en-US" sz="788" dirty="0">
                <a:latin typeface="Consolas" panose="020B0609020204030204" pitchFamily="49" charset="0"/>
              </a:rPr>
              <a:t> data, 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             </a:t>
            </a:r>
            <a:r>
              <a:rPr lang="en-US" sz="788" dirty="0" err="1">
                <a:latin typeface="Consolas" panose="020B0609020204030204" pitchFamily="49" charset="0"/>
              </a:rPr>
              <a:t>BuiltinTriangleIntersectAttribs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attribs</a:t>
            </a:r>
            <a:r>
              <a:rPr lang="en-US" sz="788" dirty="0">
                <a:latin typeface="Consolas" panose="020B0609020204030204" pitchFamily="49" charset="0"/>
              </a:rPr>
              <a:t>) 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data.color</a:t>
            </a:r>
            <a:r>
              <a:rPr lang="en-US" sz="788" dirty="0">
                <a:latin typeface="Consolas" panose="020B0609020204030204" pitchFamily="49" charset="0"/>
              </a:rPr>
              <a:t> = float3( 1, 0, 0 );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}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[</a:t>
            </a:r>
            <a:r>
              <a:rPr lang="en-US" sz="788" dirty="0" err="1">
                <a:latin typeface="Consolas" panose="020B0609020204030204" pitchFamily="49" charset="0"/>
              </a:rPr>
              <a:t>shader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“</a:t>
            </a:r>
            <a:r>
              <a:rPr lang="en-US" sz="788" dirty="0" err="1">
                <a:solidFill>
                  <a:srgbClr val="00B050"/>
                </a:solidFill>
                <a:latin typeface="Consolas" panose="020B0609020204030204" pitchFamily="49" charset="0"/>
              </a:rPr>
              <a:t>raygeneration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”</a:t>
            </a:r>
            <a:r>
              <a:rPr lang="en-US" sz="788" dirty="0">
                <a:latin typeface="Consolas" panose="020B0609020204030204" pitchFamily="49" charset="0"/>
              </a:rPr>
              <a:t>)]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void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MyRayGen</a:t>
            </a:r>
            <a:r>
              <a:rPr lang="en-US" sz="788" dirty="0">
                <a:latin typeface="Consolas" panose="020B0609020204030204" pitchFamily="49" charset="0"/>
              </a:rPr>
              <a:t>() 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    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uint2</a:t>
            </a:r>
            <a:r>
              <a:rPr lang="en-US" sz="788" dirty="0">
                <a:latin typeface="Consolas" panose="020B0609020204030204" pitchFamily="49" charset="0"/>
              </a:rPr>
              <a:t>  </a:t>
            </a:r>
            <a:r>
              <a:rPr lang="en-US" sz="788" dirty="0" err="1">
                <a:latin typeface="Consolas" panose="020B0609020204030204" pitchFamily="49" charset="0"/>
              </a:rPr>
              <a:t>curPixel</a:t>
            </a:r>
            <a:r>
              <a:rPr lang="en-US" sz="788" dirty="0">
                <a:latin typeface="Consolas" panose="020B0609020204030204" pitchFamily="49" charset="0"/>
              </a:rPr>
              <a:t>    = </a:t>
            </a:r>
            <a:r>
              <a:rPr lang="en-US" sz="788" dirty="0" err="1">
                <a:latin typeface="Consolas" panose="020B0609020204030204" pitchFamily="49" charset="0"/>
              </a:rPr>
              <a:t>DispatchRaysIndex</a:t>
            </a:r>
            <a:r>
              <a:rPr lang="en-US" sz="788" dirty="0">
                <a:latin typeface="Consolas" panose="020B0609020204030204" pitchFamily="49" charset="0"/>
              </a:rPr>
              <a:t>().</a:t>
            </a:r>
            <a:r>
              <a:rPr lang="en-US" sz="788" dirty="0" err="1">
                <a:latin typeface="Consolas" panose="020B0609020204030204" pitchFamily="49" charset="0"/>
              </a:rPr>
              <a:t>xy</a:t>
            </a:r>
            <a:r>
              <a:rPr lang="en-US" sz="788" dirty="0">
                <a:latin typeface="Consolas" panose="020B0609020204030204" pitchFamily="49" charset="0"/>
              </a:rPr>
              <a:t>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pixelRayDir</a:t>
            </a:r>
            <a:r>
              <a:rPr lang="en-US" sz="788" dirty="0">
                <a:latin typeface="Consolas" panose="020B0609020204030204" pitchFamily="49" charset="0"/>
              </a:rPr>
              <a:t> = normalize( </a:t>
            </a:r>
            <a:r>
              <a:rPr lang="en-US" sz="788" dirty="0" err="1">
                <a:latin typeface="Consolas" panose="020B0609020204030204" pitchFamily="49" charset="0"/>
              </a:rPr>
              <a:t>getRayDirFromPixelID</a:t>
            </a:r>
            <a:r>
              <a:rPr lang="en-US" sz="788" dirty="0">
                <a:latin typeface="Consolas" panose="020B0609020204030204" pitchFamily="49" charset="0"/>
              </a:rPr>
              <a:t>( </a:t>
            </a:r>
            <a:r>
              <a:rPr lang="en-US" sz="788" dirty="0" err="1">
                <a:latin typeface="Consolas" panose="020B0609020204030204" pitchFamily="49" charset="0"/>
              </a:rPr>
              <a:t>curPixel</a:t>
            </a:r>
            <a:r>
              <a:rPr lang="en-US" sz="788" dirty="0">
                <a:latin typeface="Consolas" panose="020B0609020204030204" pitchFamily="49" charset="0"/>
              </a:rPr>
              <a:t> ) );</a:t>
            </a:r>
          </a:p>
          <a:p>
            <a:pPr>
              <a:spcAft>
                <a:spcPts val="450"/>
              </a:spcAft>
            </a:pPr>
            <a:r>
              <a:rPr lang="en-US" sz="375" dirty="0">
                <a:solidFill>
                  <a:srgbClr val="00B050"/>
                </a:solidFill>
                <a:latin typeface="Consolas" panose="020B0609020204030204" pitchFamily="49" charset="0"/>
              </a:rPr>
              <a:t>     </a:t>
            </a: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RayDesc</a:t>
            </a:r>
            <a:r>
              <a:rPr lang="en-US" sz="788" dirty="0">
                <a:latin typeface="Consolas" panose="020B0609020204030204" pitchFamily="49" charset="0"/>
              </a:rPr>
              <a:t> ray        = { </a:t>
            </a:r>
            <a:r>
              <a:rPr lang="en-US" sz="788" dirty="0" err="1">
                <a:latin typeface="Consolas" panose="020B0609020204030204" pitchFamily="49" charset="0"/>
              </a:rPr>
              <a:t>gCamera.posW</a:t>
            </a:r>
            <a:r>
              <a:rPr lang="en-US" sz="788" dirty="0">
                <a:latin typeface="Consolas" panose="020B0609020204030204" pitchFamily="49" charset="0"/>
              </a:rPr>
              <a:t>, 0.0f, </a:t>
            </a:r>
            <a:r>
              <a:rPr lang="en-US" sz="788" dirty="0" err="1">
                <a:latin typeface="Consolas" panose="020B0609020204030204" pitchFamily="49" charset="0"/>
              </a:rPr>
              <a:t>pixelRayDir</a:t>
            </a:r>
            <a:r>
              <a:rPr lang="en-US" sz="788" dirty="0">
                <a:latin typeface="Consolas" panose="020B0609020204030204" pitchFamily="49" charset="0"/>
              </a:rPr>
              <a:t>, 1e+38f };    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RayPayload</a:t>
            </a:r>
            <a:r>
              <a:rPr lang="en-US" sz="788" dirty="0">
                <a:latin typeface="Consolas" panose="020B0609020204030204" pitchFamily="49" charset="0"/>
              </a:rPr>
              <a:t> payload = {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latin typeface="Consolas" panose="020B0609020204030204" pitchFamily="49" charset="0"/>
              </a:rPr>
              <a:t>(0, 0, 0) };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TraceRay</a:t>
            </a:r>
            <a:r>
              <a:rPr lang="en-US" sz="788" dirty="0">
                <a:latin typeface="Consolas" panose="020B0609020204030204" pitchFamily="49" charset="0"/>
              </a:rPr>
              <a:t>( </a:t>
            </a:r>
            <a:r>
              <a:rPr lang="en-US" sz="788" dirty="0" err="1">
                <a:latin typeface="Consolas" panose="020B0609020204030204" pitchFamily="49" charset="0"/>
              </a:rPr>
              <a:t>gRtScene</a:t>
            </a:r>
            <a:r>
              <a:rPr lang="en-US" sz="788" dirty="0">
                <a:latin typeface="Consolas" panose="020B0609020204030204" pitchFamily="49" charset="0"/>
              </a:rPr>
              <a:t>, RAY_FLAG_NONE, 0xFF, 0, 1, 0, ray, payload );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outTex</a:t>
            </a:r>
            <a:r>
              <a:rPr lang="en-US" sz="788" dirty="0">
                <a:latin typeface="Consolas" panose="020B0609020204030204" pitchFamily="49" charset="0"/>
              </a:rPr>
              <a:t>[</a:t>
            </a:r>
            <a:r>
              <a:rPr lang="en-US" sz="788" dirty="0" err="1">
                <a:latin typeface="Consolas" panose="020B0609020204030204" pitchFamily="49" charset="0"/>
              </a:rPr>
              <a:t>curPixel</a:t>
            </a:r>
            <a:r>
              <a:rPr lang="en-US" sz="788" dirty="0">
                <a:latin typeface="Consolas" panose="020B0609020204030204" pitchFamily="49" charset="0"/>
              </a:rPr>
              <a:t>]   =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float4</a:t>
            </a:r>
            <a:r>
              <a:rPr lang="en-US" sz="788" dirty="0">
                <a:latin typeface="Consolas" panose="020B0609020204030204" pitchFamily="49" charset="0"/>
              </a:rPr>
              <a:t>( </a:t>
            </a:r>
            <a:r>
              <a:rPr lang="en-US" sz="788" dirty="0" err="1">
                <a:latin typeface="Consolas" panose="020B0609020204030204" pitchFamily="49" charset="0"/>
              </a:rPr>
              <a:t>payload.color</a:t>
            </a:r>
            <a:r>
              <a:rPr lang="en-US" sz="788" dirty="0">
                <a:latin typeface="Consolas" panose="020B0609020204030204" pitchFamily="49" charset="0"/>
              </a:rPr>
              <a:t>, 1.0f 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7D17B219-ADDE-47B1-A5A6-F1726D41C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1892185"/>
            <a:ext cx="4081698" cy="315400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Remember:</a:t>
            </a:r>
          </a:p>
          <a:p>
            <a:pPr lvl="1"/>
            <a:r>
              <a:rPr lang="en-US" dirty="0"/>
              <a:t>Ray generation shader starts work</a:t>
            </a:r>
          </a:p>
          <a:p>
            <a:pPr lvl="1"/>
            <a:endParaRPr lang="en-US" dirty="0"/>
          </a:p>
          <a:p>
            <a:r>
              <a:rPr lang="en-US" dirty="0"/>
              <a:t>Trace your ray here</a:t>
            </a:r>
          </a:p>
          <a:p>
            <a:pPr lvl="1"/>
            <a:r>
              <a:rPr lang="en-US" dirty="0"/>
              <a:t>Scene BVH</a:t>
            </a:r>
          </a:p>
          <a:p>
            <a:pPr lvl="1"/>
            <a:r>
              <a:rPr lang="en-US" dirty="0"/>
              <a:t>No special ray behaviors</a:t>
            </a:r>
          </a:p>
          <a:p>
            <a:pPr lvl="1"/>
            <a:endParaRPr lang="en-US" dirty="0"/>
          </a:p>
          <a:p>
            <a:pPr marL="260747" lvl="1" indent="0">
              <a:buNone/>
            </a:pPr>
            <a:endParaRPr lang="en-US" dirty="0"/>
          </a:p>
          <a:p>
            <a:pPr marL="260747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447438-19E7-4B8E-8EC2-C09E9030C56B}"/>
              </a:ext>
            </a:extLst>
          </p:cNvPr>
          <p:cNvSpPr/>
          <p:nvPr/>
        </p:nvSpPr>
        <p:spPr>
          <a:xfrm>
            <a:off x="4561758" y="2123342"/>
            <a:ext cx="4183658" cy="18932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E3D211F-E5D1-414E-8A7A-98A90C6A4E68}"/>
              </a:ext>
            </a:extLst>
          </p:cNvPr>
          <p:cNvSpPr/>
          <p:nvPr/>
        </p:nvSpPr>
        <p:spPr>
          <a:xfrm>
            <a:off x="5931877" y="5295393"/>
            <a:ext cx="814754" cy="189571"/>
          </a:xfrm>
          <a:prstGeom prst="ellipse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190745429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3CA7F54-F46F-45D5-8B03-DDA9EFAC9F83}"/>
              </a:ext>
            </a:extLst>
          </p:cNvPr>
          <p:cNvSpPr/>
          <p:nvPr/>
        </p:nvSpPr>
        <p:spPr>
          <a:xfrm>
            <a:off x="6693877" y="5247543"/>
            <a:ext cx="2450123" cy="6975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D1991A-0793-4CF2-836E-9CED271B0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Really SIMPLE GPU Ray Tracer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5E57E-C8EF-46FA-A3D6-A69DFDA33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156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E14140-6369-48BC-867A-C9A8EDEFAA74}"/>
              </a:ext>
            </a:extLst>
          </p:cNvPr>
          <p:cNvSpPr txBox="1"/>
          <p:nvPr/>
        </p:nvSpPr>
        <p:spPr>
          <a:xfrm>
            <a:off x="4561759" y="1715650"/>
            <a:ext cx="4459148" cy="4466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US" sz="788" dirty="0" err="1">
                <a:solidFill>
                  <a:srgbClr val="00B0F0"/>
                </a:solidFill>
                <a:latin typeface="Consolas" panose="020B0609020204030204" pitchFamily="49" charset="0"/>
              </a:rPr>
              <a:t>RWTexture</a:t>
            </a:r>
            <a:r>
              <a:rPr lang="en-US" sz="788" dirty="0">
                <a:latin typeface="Consolas" panose="020B0609020204030204" pitchFamily="49" charset="0"/>
              </a:rPr>
              <a:t>&lt;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float4</a:t>
            </a:r>
            <a:r>
              <a:rPr lang="en-US" sz="788" dirty="0">
                <a:latin typeface="Consolas" panose="020B0609020204030204" pitchFamily="49" charset="0"/>
              </a:rPr>
              <a:t>&gt; </a:t>
            </a:r>
            <a:r>
              <a:rPr lang="en-US" sz="788" dirty="0" err="1">
                <a:latin typeface="Consolas" panose="020B0609020204030204" pitchFamily="49" charset="0"/>
              </a:rPr>
              <a:t>gOutTex</a:t>
            </a:r>
            <a:r>
              <a:rPr lang="en-US" sz="788" dirty="0">
                <a:latin typeface="Consolas" panose="020B0609020204030204" pitchFamily="49" charset="0"/>
              </a:rPr>
              <a:t>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struct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RayPayload</a:t>
            </a:r>
            <a:r>
              <a:rPr lang="en-US" sz="788" dirty="0">
                <a:latin typeface="Consolas" panose="020B0609020204030204" pitchFamily="49" charset="0"/>
              </a:rPr>
              <a:t> { </a:t>
            </a:r>
            <a:r>
              <a: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latin typeface="Consolas" panose="020B0609020204030204" pitchFamily="49" charset="0"/>
              </a:rPr>
              <a:t> color; };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[</a:t>
            </a:r>
            <a:r>
              <a:rPr lang="en-US" sz="788" dirty="0" err="1">
                <a:latin typeface="Consolas" panose="020B0609020204030204" pitchFamily="49" charset="0"/>
              </a:rPr>
              <a:t>shader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“miss”</a:t>
            </a:r>
            <a:r>
              <a:rPr lang="en-US" sz="788" dirty="0">
                <a:latin typeface="Consolas" panose="020B0609020204030204" pitchFamily="49" charset="0"/>
              </a:rPr>
              <a:t>)]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void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MyMiss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 err="1">
                <a:solidFill>
                  <a:srgbClr val="00B0F0"/>
                </a:solidFill>
                <a:latin typeface="Consolas" panose="020B0609020204030204" pitchFamily="49" charset="0"/>
              </a:rPr>
              <a:t>inout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RayPayload</a:t>
            </a:r>
            <a:r>
              <a:rPr lang="en-US" sz="788" dirty="0">
                <a:latin typeface="Consolas" panose="020B0609020204030204" pitchFamily="49" charset="0"/>
              </a:rPr>
              <a:t> payload) 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payload.color</a:t>
            </a:r>
            <a:r>
              <a:rPr lang="en-US" sz="788" dirty="0">
                <a:latin typeface="Consolas" panose="020B0609020204030204" pitchFamily="49" charset="0"/>
              </a:rPr>
              <a:t> = float3( 0, 0, 1 );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} 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[</a:t>
            </a:r>
            <a:r>
              <a:rPr lang="en-US" sz="788" dirty="0" err="1">
                <a:latin typeface="Consolas" panose="020B0609020204030204" pitchFamily="49" charset="0"/>
              </a:rPr>
              <a:t>shader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“</a:t>
            </a:r>
            <a:r>
              <a:rPr lang="en-US" sz="788" dirty="0" err="1">
                <a:solidFill>
                  <a:srgbClr val="00B050"/>
                </a:solidFill>
                <a:latin typeface="Consolas" panose="020B0609020204030204" pitchFamily="49" charset="0"/>
              </a:rPr>
              <a:t>closesthit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”</a:t>
            </a:r>
            <a:r>
              <a:rPr lang="en-US" sz="788" dirty="0">
                <a:latin typeface="Consolas" panose="020B0609020204030204" pitchFamily="49" charset="0"/>
              </a:rPr>
              <a:t>)]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void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MyClosestHit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 err="1">
                <a:solidFill>
                  <a:srgbClr val="00B0F0"/>
                </a:solidFill>
                <a:latin typeface="Consolas" panose="020B0609020204030204" pitchFamily="49" charset="0"/>
              </a:rPr>
              <a:t>inout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RayPayload</a:t>
            </a:r>
            <a:r>
              <a:rPr lang="en-US" sz="788" dirty="0">
                <a:latin typeface="Consolas" panose="020B0609020204030204" pitchFamily="49" charset="0"/>
              </a:rPr>
              <a:t> data, 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             </a:t>
            </a:r>
            <a:r>
              <a:rPr lang="en-US" sz="788" dirty="0" err="1">
                <a:latin typeface="Consolas" panose="020B0609020204030204" pitchFamily="49" charset="0"/>
              </a:rPr>
              <a:t>BuiltinTriangleIntersectAttribs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attribs</a:t>
            </a:r>
            <a:r>
              <a:rPr lang="en-US" sz="788" dirty="0">
                <a:latin typeface="Consolas" panose="020B0609020204030204" pitchFamily="49" charset="0"/>
              </a:rPr>
              <a:t>) 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data.color</a:t>
            </a:r>
            <a:r>
              <a:rPr lang="en-US" sz="788" dirty="0">
                <a:latin typeface="Consolas" panose="020B0609020204030204" pitchFamily="49" charset="0"/>
              </a:rPr>
              <a:t> = float3( 1, 0, 0 );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}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[</a:t>
            </a:r>
            <a:r>
              <a:rPr lang="en-US" sz="788" dirty="0" err="1">
                <a:latin typeface="Consolas" panose="020B0609020204030204" pitchFamily="49" charset="0"/>
              </a:rPr>
              <a:t>shader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“</a:t>
            </a:r>
            <a:r>
              <a:rPr lang="en-US" sz="788" dirty="0" err="1">
                <a:solidFill>
                  <a:srgbClr val="00B050"/>
                </a:solidFill>
                <a:latin typeface="Consolas" panose="020B0609020204030204" pitchFamily="49" charset="0"/>
              </a:rPr>
              <a:t>raygeneration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”</a:t>
            </a:r>
            <a:r>
              <a:rPr lang="en-US" sz="788" dirty="0">
                <a:latin typeface="Consolas" panose="020B0609020204030204" pitchFamily="49" charset="0"/>
              </a:rPr>
              <a:t>)]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void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MyRayGen</a:t>
            </a:r>
            <a:r>
              <a:rPr lang="en-US" sz="788" dirty="0">
                <a:latin typeface="Consolas" panose="020B0609020204030204" pitchFamily="49" charset="0"/>
              </a:rPr>
              <a:t>() 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    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uint2</a:t>
            </a:r>
            <a:r>
              <a:rPr lang="en-US" sz="788" dirty="0">
                <a:latin typeface="Consolas" panose="020B0609020204030204" pitchFamily="49" charset="0"/>
              </a:rPr>
              <a:t>  </a:t>
            </a:r>
            <a:r>
              <a:rPr lang="en-US" sz="788" dirty="0" err="1">
                <a:latin typeface="Consolas" panose="020B0609020204030204" pitchFamily="49" charset="0"/>
              </a:rPr>
              <a:t>curPixel</a:t>
            </a:r>
            <a:r>
              <a:rPr lang="en-US" sz="788" dirty="0">
                <a:latin typeface="Consolas" panose="020B0609020204030204" pitchFamily="49" charset="0"/>
              </a:rPr>
              <a:t>    = </a:t>
            </a:r>
            <a:r>
              <a:rPr lang="en-US" sz="788" dirty="0" err="1">
                <a:latin typeface="Consolas" panose="020B0609020204030204" pitchFamily="49" charset="0"/>
              </a:rPr>
              <a:t>DispatchRaysIndex</a:t>
            </a:r>
            <a:r>
              <a:rPr lang="en-US" sz="788" dirty="0">
                <a:latin typeface="Consolas" panose="020B0609020204030204" pitchFamily="49" charset="0"/>
              </a:rPr>
              <a:t>().</a:t>
            </a:r>
            <a:r>
              <a:rPr lang="en-US" sz="788" dirty="0" err="1">
                <a:latin typeface="Consolas" panose="020B0609020204030204" pitchFamily="49" charset="0"/>
              </a:rPr>
              <a:t>xy</a:t>
            </a:r>
            <a:r>
              <a:rPr lang="en-US" sz="788" dirty="0">
                <a:latin typeface="Consolas" panose="020B0609020204030204" pitchFamily="49" charset="0"/>
              </a:rPr>
              <a:t>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pixelRayDir</a:t>
            </a:r>
            <a:r>
              <a:rPr lang="en-US" sz="788" dirty="0">
                <a:latin typeface="Consolas" panose="020B0609020204030204" pitchFamily="49" charset="0"/>
              </a:rPr>
              <a:t> = normalize( </a:t>
            </a:r>
            <a:r>
              <a:rPr lang="en-US" sz="788" dirty="0" err="1">
                <a:latin typeface="Consolas" panose="020B0609020204030204" pitchFamily="49" charset="0"/>
              </a:rPr>
              <a:t>getRayDirFromPixelID</a:t>
            </a:r>
            <a:r>
              <a:rPr lang="en-US" sz="788" dirty="0">
                <a:latin typeface="Consolas" panose="020B0609020204030204" pitchFamily="49" charset="0"/>
              </a:rPr>
              <a:t>( </a:t>
            </a:r>
            <a:r>
              <a:rPr lang="en-US" sz="788" dirty="0" err="1">
                <a:latin typeface="Consolas" panose="020B0609020204030204" pitchFamily="49" charset="0"/>
              </a:rPr>
              <a:t>curPixel</a:t>
            </a:r>
            <a:r>
              <a:rPr lang="en-US" sz="788" dirty="0">
                <a:latin typeface="Consolas" panose="020B0609020204030204" pitchFamily="49" charset="0"/>
              </a:rPr>
              <a:t> ) );</a:t>
            </a:r>
          </a:p>
          <a:p>
            <a:pPr>
              <a:spcAft>
                <a:spcPts val="450"/>
              </a:spcAft>
            </a:pPr>
            <a:r>
              <a:rPr lang="en-US" sz="375" dirty="0">
                <a:solidFill>
                  <a:srgbClr val="00B050"/>
                </a:solidFill>
                <a:latin typeface="Consolas" panose="020B0609020204030204" pitchFamily="49" charset="0"/>
              </a:rPr>
              <a:t>     </a:t>
            </a: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RayDesc</a:t>
            </a:r>
            <a:r>
              <a:rPr lang="en-US" sz="788" dirty="0">
                <a:latin typeface="Consolas" panose="020B0609020204030204" pitchFamily="49" charset="0"/>
              </a:rPr>
              <a:t> ray        = { </a:t>
            </a:r>
            <a:r>
              <a:rPr lang="en-US" sz="788" dirty="0" err="1">
                <a:latin typeface="Consolas" panose="020B0609020204030204" pitchFamily="49" charset="0"/>
              </a:rPr>
              <a:t>gCamera.posW</a:t>
            </a:r>
            <a:r>
              <a:rPr lang="en-US" sz="788" dirty="0">
                <a:latin typeface="Consolas" panose="020B0609020204030204" pitchFamily="49" charset="0"/>
              </a:rPr>
              <a:t>, 0.0f, </a:t>
            </a:r>
            <a:r>
              <a:rPr lang="en-US" sz="788" dirty="0" err="1">
                <a:latin typeface="Consolas" panose="020B0609020204030204" pitchFamily="49" charset="0"/>
              </a:rPr>
              <a:t>pixelRayDir</a:t>
            </a:r>
            <a:r>
              <a:rPr lang="en-US" sz="788" dirty="0">
                <a:latin typeface="Consolas" panose="020B0609020204030204" pitchFamily="49" charset="0"/>
              </a:rPr>
              <a:t>, 1e+38f };    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RayPayload</a:t>
            </a:r>
            <a:r>
              <a:rPr lang="en-US" sz="788" dirty="0">
                <a:latin typeface="Consolas" panose="020B0609020204030204" pitchFamily="49" charset="0"/>
              </a:rPr>
              <a:t> payload = {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latin typeface="Consolas" panose="020B0609020204030204" pitchFamily="49" charset="0"/>
              </a:rPr>
              <a:t>(0, 0, 0) };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TraceRay</a:t>
            </a:r>
            <a:r>
              <a:rPr lang="en-US" sz="788" dirty="0">
                <a:latin typeface="Consolas" panose="020B0609020204030204" pitchFamily="49" charset="0"/>
              </a:rPr>
              <a:t>( </a:t>
            </a:r>
            <a:r>
              <a:rPr lang="en-US" sz="788" dirty="0" err="1">
                <a:latin typeface="Consolas" panose="020B0609020204030204" pitchFamily="49" charset="0"/>
              </a:rPr>
              <a:t>gRtScene</a:t>
            </a:r>
            <a:r>
              <a:rPr lang="en-US" sz="788" dirty="0">
                <a:latin typeface="Consolas" panose="020B0609020204030204" pitchFamily="49" charset="0"/>
              </a:rPr>
              <a:t>, RAY_FLAG_NONE, 0xFF, 0, 1, 0, ray, payload );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outTex</a:t>
            </a:r>
            <a:r>
              <a:rPr lang="en-US" sz="788" dirty="0">
                <a:latin typeface="Consolas" panose="020B0609020204030204" pitchFamily="49" charset="0"/>
              </a:rPr>
              <a:t>[</a:t>
            </a:r>
            <a:r>
              <a:rPr lang="en-US" sz="788" dirty="0" err="1">
                <a:latin typeface="Consolas" panose="020B0609020204030204" pitchFamily="49" charset="0"/>
              </a:rPr>
              <a:t>curPixel</a:t>
            </a:r>
            <a:r>
              <a:rPr lang="en-US" sz="788" dirty="0">
                <a:latin typeface="Consolas" panose="020B0609020204030204" pitchFamily="49" charset="0"/>
              </a:rPr>
              <a:t>]   =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float4</a:t>
            </a:r>
            <a:r>
              <a:rPr lang="en-US" sz="788" dirty="0">
                <a:latin typeface="Consolas" panose="020B0609020204030204" pitchFamily="49" charset="0"/>
              </a:rPr>
              <a:t>( </a:t>
            </a:r>
            <a:r>
              <a:rPr lang="en-US" sz="788" dirty="0" err="1">
                <a:latin typeface="Consolas" panose="020B0609020204030204" pitchFamily="49" charset="0"/>
              </a:rPr>
              <a:t>payload.color</a:t>
            </a:r>
            <a:r>
              <a:rPr lang="en-US" sz="788" dirty="0">
                <a:latin typeface="Consolas" panose="020B0609020204030204" pitchFamily="49" charset="0"/>
              </a:rPr>
              <a:t>, 1.0f 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7D17B219-ADDE-47B1-A5A6-F1726D41C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1892185"/>
            <a:ext cx="4081698" cy="3154007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Remember:</a:t>
            </a:r>
          </a:p>
          <a:p>
            <a:pPr lvl="1"/>
            <a:r>
              <a:rPr lang="en-US" dirty="0"/>
              <a:t>Ray generation shader starts work</a:t>
            </a:r>
          </a:p>
          <a:p>
            <a:pPr lvl="1"/>
            <a:endParaRPr lang="en-US" dirty="0"/>
          </a:p>
          <a:p>
            <a:r>
              <a:rPr lang="en-US" dirty="0"/>
              <a:t>Trace your ray here</a:t>
            </a:r>
          </a:p>
          <a:p>
            <a:pPr lvl="1"/>
            <a:r>
              <a:rPr lang="en-US" dirty="0"/>
              <a:t>Scene BVH</a:t>
            </a:r>
          </a:p>
          <a:p>
            <a:pPr lvl="1"/>
            <a:r>
              <a:rPr lang="en-US" dirty="0"/>
              <a:t>No special ray behaviors</a:t>
            </a:r>
          </a:p>
          <a:p>
            <a:pPr lvl="1"/>
            <a:r>
              <a:rPr lang="en-US" dirty="0"/>
              <a:t>What geometry should we test?</a:t>
            </a:r>
          </a:p>
          <a:p>
            <a:pPr lvl="2"/>
            <a:r>
              <a:rPr lang="en-US" dirty="0"/>
              <a:t>Bitmask; 0xFF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→ test all geometry</a:t>
            </a:r>
            <a:endParaRPr lang="en-US" dirty="0"/>
          </a:p>
          <a:p>
            <a:pPr lvl="1"/>
            <a:endParaRPr lang="en-US" dirty="0"/>
          </a:p>
          <a:p>
            <a:pPr marL="260747" lvl="1" indent="0">
              <a:buNone/>
            </a:pPr>
            <a:endParaRPr lang="en-US" dirty="0"/>
          </a:p>
          <a:p>
            <a:pPr marL="260747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447438-19E7-4B8E-8EC2-C09E9030C56B}"/>
              </a:ext>
            </a:extLst>
          </p:cNvPr>
          <p:cNvSpPr/>
          <p:nvPr/>
        </p:nvSpPr>
        <p:spPr>
          <a:xfrm>
            <a:off x="4561758" y="2123342"/>
            <a:ext cx="4183658" cy="18932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E3D211F-E5D1-414E-8A7A-98A90C6A4E68}"/>
              </a:ext>
            </a:extLst>
          </p:cNvPr>
          <p:cNvSpPr/>
          <p:nvPr/>
        </p:nvSpPr>
        <p:spPr>
          <a:xfrm>
            <a:off x="6746632" y="5295393"/>
            <a:ext cx="357554" cy="189571"/>
          </a:xfrm>
          <a:prstGeom prst="ellipse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014397570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3CA7F54-F46F-45D5-8B03-DDA9EFAC9F83}"/>
              </a:ext>
            </a:extLst>
          </p:cNvPr>
          <p:cNvSpPr/>
          <p:nvPr/>
        </p:nvSpPr>
        <p:spPr>
          <a:xfrm>
            <a:off x="6693877" y="5247543"/>
            <a:ext cx="2450123" cy="6975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D1991A-0793-4CF2-836E-9CED271B0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Really SIMPLE GPU Ray Tracer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5E57E-C8EF-46FA-A3D6-A69DFDA33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157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E14140-6369-48BC-867A-C9A8EDEFAA74}"/>
              </a:ext>
            </a:extLst>
          </p:cNvPr>
          <p:cNvSpPr txBox="1"/>
          <p:nvPr/>
        </p:nvSpPr>
        <p:spPr>
          <a:xfrm>
            <a:off x="4561759" y="1715650"/>
            <a:ext cx="4459148" cy="4466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US" sz="788" dirty="0" err="1">
                <a:solidFill>
                  <a:srgbClr val="00B0F0"/>
                </a:solidFill>
                <a:latin typeface="Consolas" panose="020B0609020204030204" pitchFamily="49" charset="0"/>
              </a:rPr>
              <a:t>RWTexture</a:t>
            </a:r>
            <a:r>
              <a:rPr lang="en-US" sz="788" dirty="0">
                <a:latin typeface="Consolas" panose="020B0609020204030204" pitchFamily="49" charset="0"/>
              </a:rPr>
              <a:t>&lt;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float4</a:t>
            </a:r>
            <a:r>
              <a:rPr lang="en-US" sz="788" dirty="0">
                <a:latin typeface="Consolas" panose="020B0609020204030204" pitchFamily="49" charset="0"/>
              </a:rPr>
              <a:t>&gt; </a:t>
            </a:r>
            <a:r>
              <a:rPr lang="en-US" sz="788" dirty="0" err="1">
                <a:latin typeface="Consolas" panose="020B0609020204030204" pitchFamily="49" charset="0"/>
              </a:rPr>
              <a:t>gOutTex</a:t>
            </a:r>
            <a:r>
              <a:rPr lang="en-US" sz="788" dirty="0">
                <a:latin typeface="Consolas" panose="020B0609020204030204" pitchFamily="49" charset="0"/>
              </a:rPr>
              <a:t>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struct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RayPayload</a:t>
            </a:r>
            <a:r>
              <a:rPr lang="en-US" sz="788" dirty="0">
                <a:latin typeface="Consolas" panose="020B0609020204030204" pitchFamily="49" charset="0"/>
              </a:rPr>
              <a:t> { </a:t>
            </a:r>
            <a:r>
              <a: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latin typeface="Consolas" panose="020B0609020204030204" pitchFamily="49" charset="0"/>
              </a:rPr>
              <a:t> color; };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[</a:t>
            </a:r>
            <a:r>
              <a:rPr lang="en-US" sz="788" dirty="0" err="1">
                <a:latin typeface="Consolas" panose="020B0609020204030204" pitchFamily="49" charset="0"/>
              </a:rPr>
              <a:t>shader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“miss”</a:t>
            </a:r>
            <a:r>
              <a:rPr lang="en-US" sz="788" dirty="0">
                <a:latin typeface="Consolas" panose="020B0609020204030204" pitchFamily="49" charset="0"/>
              </a:rPr>
              <a:t>)]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void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MyMiss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 err="1">
                <a:solidFill>
                  <a:srgbClr val="00B0F0"/>
                </a:solidFill>
                <a:latin typeface="Consolas" panose="020B0609020204030204" pitchFamily="49" charset="0"/>
              </a:rPr>
              <a:t>inout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RayPayload</a:t>
            </a:r>
            <a:r>
              <a:rPr lang="en-US" sz="788" dirty="0">
                <a:latin typeface="Consolas" panose="020B0609020204030204" pitchFamily="49" charset="0"/>
              </a:rPr>
              <a:t> payload) 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payload.color</a:t>
            </a:r>
            <a:r>
              <a:rPr lang="en-US" sz="788" dirty="0">
                <a:latin typeface="Consolas" panose="020B0609020204030204" pitchFamily="49" charset="0"/>
              </a:rPr>
              <a:t> = float3( 0, 0, 1 );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} 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[</a:t>
            </a:r>
            <a:r>
              <a:rPr lang="en-US" sz="788" dirty="0" err="1">
                <a:latin typeface="Consolas" panose="020B0609020204030204" pitchFamily="49" charset="0"/>
              </a:rPr>
              <a:t>shader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“</a:t>
            </a:r>
            <a:r>
              <a:rPr lang="en-US" sz="788" dirty="0" err="1">
                <a:solidFill>
                  <a:srgbClr val="00B050"/>
                </a:solidFill>
                <a:latin typeface="Consolas" panose="020B0609020204030204" pitchFamily="49" charset="0"/>
              </a:rPr>
              <a:t>closesthit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”</a:t>
            </a:r>
            <a:r>
              <a:rPr lang="en-US" sz="788" dirty="0">
                <a:latin typeface="Consolas" panose="020B0609020204030204" pitchFamily="49" charset="0"/>
              </a:rPr>
              <a:t>)]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void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MyClosestHit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 err="1">
                <a:solidFill>
                  <a:srgbClr val="00B0F0"/>
                </a:solidFill>
                <a:latin typeface="Consolas" panose="020B0609020204030204" pitchFamily="49" charset="0"/>
              </a:rPr>
              <a:t>inout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RayPayload</a:t>
            </a:r>
            <a:r>
              <a:rPr lang="en-US" sz="788" dirty="0">
                <a:latin typeface="Consolas" panose="020B0609020204030204" pitchFamily="49" charset="0"/>
              </a:rPr>
              <a:t> data, 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             </a:t>
            </a:r>
            <a:r>
              <a:rPr lang="en-US" sz="788" dirty="0" err="1">
                <a:latin typeface="Consolas" panose="020B0609020204030204" pitchFamily="49" charset="0"/>
              </a:rPr>
              <a:t>BuiltinTriangleIntersectAttribs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attribs</a:t>
            </a:r>
            <a:r>
              <a:rPr lang="en-US" sz="788" dirty="0">
                <a:latin typeface="Consolas" panose="020B0609020204030204" pitchFamily="49" charset="0"/>
              </a:rPr>
              <a:t>) 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data.color</a:t>
            </a:r>
            <a:r>
              <a:rPr lang="en-US" sz="788" dirty="0">
                <a:latin typeface="Consolas" panose="020B0609020204030204" pitchFamily="49" charset="0"/>
              </a:rPr>
              <a:t> = float3( 1, 0, 0 );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}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[</a:t>
            </a:r>
            <a:r>
              <a:rPr lang="en-US" sz="788" dirty="0" err="1">
                <a:latin typeface="Consolas" panose="020B0609020204030204" pitchFamily="49" charset="0"/>
              </a:rPr>
              <a:t>shader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“</a:t>
            </a:r>
            <a:r>
              <a:rPr lang="en-US" sz="788" dirty="0" err="1">
                <a:solidFill>
                  <a:srgbClr val="00B050"/>
                </a:solidFill>
                <a:latin typeface="Consolas" panose="020B0609020204030204" pitchFamily="49" charset="0"/>
              </a:rPr>
              <a:t>raygeneration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”</a:t>
            </a:r>
            <a:r>
              <a:rPr lang="en-US" sz="788" dirty="0">
                <a:latin typeface="Consolas" panose="020B0609020204030204" pitchFamily="49" charset="0"/>
              </a:rPr>
              <a:t>)]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void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MyRayGen</a:t>
            </a:r>
            <a:r>
              <a:rPr lang="en-US" sz="788" dirty="0">
                <a:latin typeface="Consolas" panose="020B0609020204030204" pitchFamily="49" charset="0"/>
              </a:rPr>
              <a:t>() 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    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uint2</a:t>
            </a:r>
            <a:r>
              <a:rPr lang="en-US" sz="788" dirty="0">
                <a:latin typeface="Consolas" panose="020B0609020204030204" pitchFamily="49" charset="0"/>
              </a:rPr>
              <a:t>  </a:t>
            </a:r>
            <a:r>
              <a:rPr lang="en-US" sz="788" dirty="0" err="1">
                <a:latin typeface="Consolas" panose="020B0609020204030204" pitchFamily="49" charset="0"/>
              </a:rPr>
              <a:t>curPixel</a:t>
            </a:r>
            <a:r>
              <a:rPr lang="en-US" sz="788" dirty="0">
                <a:latin typeface="Consolas" panose="020B0609020204030204" pitchFamily="49" charset="0"/>
              </a:rPr>
              <a:t>    = </a:t>
            </a:r>
            <a:r>
              <a:rPr lang="en-US" sz="788" dirty="0" err="1">
                <a:latin typeface="Consolas" panose="020B0609020204030204" pitchFamily="49" charset="0"/>
              </a:rPr>
              <a:t>DispatchRaysIndex</a:t>
            </a:r>
            <a:r>
              <a:rPr lang="en-US" sz="788" dirty="0">
                <a:latin typeface="Consolas" panose="020B0609020204030204" pitchFamily="49" charset="0"/>
              </a:rPr>
              <a:t>().</a:t>
            </a:r>
            <a:r>
              <a:rPr lang="en-US" sz="788" dirty="0" err="1">
                <a:latin typeface="Consolas" panose="020B0609020204030204" pitchFamily="49" charset="0"/>
              </a:rPr>
              <a:t>xy</a:t>
            </a:r>
            <a:r>
              <a:rPr lang="en-US" sz="788" dirty="0">
                <a:latin typeface="Consolas" panose="020B0609020204030204" pitchFamily="49" charset="0"/>
              </a:rPr>
              <a:t>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pixelRayDir</a:t>
            </a:r>
            <a:r>
              <a:rPr lang="en-US" sz="788" dirty="0">
                <a:latin typeface="Consolas" panose="020B0609020204030204" pitchFamily="49" charset="0"/>
              </a:rPr>
              <a:t> = normalize( </a:t>
            </a:r>
            <a:r>
              <a:rPr lang="en-US" sz="788" dirty="0" err="1">
                <a:latin typeface="Consolas" panose="020B0609020204030204" pitchFamily="49" charset="0"/>
              </a:rPr>
              <a:t>getRayDirFromPixelID</a:t>
            </a:r>
            <a:r>
              <a:rPr lang="en-US" sz="788" dirty="0">
                <a:latin typeface="Consolas" panose="020B0609020204030204" pitchFamily="49" charset="0"/>
              </a:rPr>
              <a:t>( </a:t>
            </a:r>
            <a:r>
              <a:rPr lang="en-US" sz="788" dirty="0" err="1">
                <a:latin typeface="Consolas" panose="020B0609020204030204" pitchFamily="49" charset="0"/>
              </a:rPr>
              <a:t>curPixel</a:t>
            </a:r>
            <a:r>
              <a:rPr lang="en-US" sz="788" dirty="0">
                <a:latin typeface="Consolas" panose="020B0609020204030204" pitchFamily="49" charset="0"/>
              </a:rPr>
              <a:t> ) );</a:t>
            </a:r>
          </a:p>
          <a:p>
            <a:pPr>
              <a:spcAft>
                <a:spcPts val="450"/>
              </a:spcAft>
            </a:pPr>
            <a:r>
              <a:rPr lang="en-US" sz="375" dirty="0">
                <a:solidFill>
                  <a:srgbClr val="00B050"/>
                </a:solidFill>
                <a:latin typeface="Consolas" panose="020B0609020204030204" pitchFamily="49" charset="0"/>
              </a:rPr>
              <a:t>     </a:t>
            </a: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RayDesc</a:t>
            </a:r>
            <a:r>
              <a:rPr lang="en-US" sz="788" dirty="0">
                <a:latin typeface="Consolas" panose="020B0609020204030204" pitchFamily="49" charset="0"/>
              </a:rPr>
              <a:t> ray        = { </a:t>
            </a:r>
            <a:r>
              <a:rPr lang="en-US" sz="788" dirty="0" err="1">
                <a:latin typeface="Consolas" panose="020B0609020204030204" pitchFamily="49" charset="0"/>
              </a:rPr>
              <a:t>gCamera.posW</a:t>
            </a:r>
            <a:r>
              <a:rPr lang="en-US" sz="788" dirty="0">
                <a:latin typeface="Consolas" panose="020B0609020204030204" pitchFamily="49" charset="0"/>
              </a:rPr>
              <a:t>, 0.0f, </a:t>
            </a:r>
            <a:r>
              <a:rPr lang="en-US" sz="788" dirty="0" err="1">
                <a:latin typeface="Consolas" panose="020B0609020204030204" pitchFamily="49" charset="0"/>
              </a:rPr>
              <a:t>pixelRayDir</a:t>
            </a:r>
            <a:r>
              <a:rPr lang="en-US" sz="788" dirty="0">
                <a:latin typeface="Consolas" panose="020B0609020204030204" pitchFamily="49" charset="0"/>
              </a:rPr>
              <a:t>, 1e+38f };    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RayPayload</a:t>
            </a:r>
            <a:r>
              <a:rPr lang="en-US" sz="788" dirty="0">
                <a:latin typeface="Consolas" panose="020B0609020204030204" pitchFamily="49" charset="0"/>
              </a:rPr>
              <a:t> payload = {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latin typeface="Consolas" panose="020B0609020204030204" pitchFamily="49" charset="0"/>
              </a:rPr>
              <a:t>(0, 0, 0) };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TraceRay</a:t>
            </a:r>
            <a:r>
              <a:rPr lang="en-US" sz="788" dirty="0">
                <a:latin typeface="Consolas" panose="020B0609020204030204" pitchFamily="49" charset="0"/>
              </a:rPr>
              <a:t>( </a:t>
            </a:r>
            <a:r>
              <a:rPr lang="en-US" sz="788" dirty="0" err="1">
                <a:latin typeface="Consolas" panose="020B0609020204030204" pitchFamily="49" charset="0"/>
              </a:rPr>
              <a:t>gRtScene</a:t>
            </a:r>
            <a:r>
              <a:rPr lang="en-US" sz="788" dirty="0">
                <a:latin typeface="Consolas" panose="020B0609020204030204" pitchFamily="49" charset="0"/>
              </a:rPr>
              <a:t>, RAY_FLAG_NONE, 0xFF, 0, 1, 0, ray, payload );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outTex</a:t>
            </a:r>
            <a:r>
              <a:rPr lang="en-US" sz="788" dirty="0">
                <a:latin typeface="Consolas" panose="020B0609020204030204" pitchFamily="49" charset="0"/>
              </a:rPr>
              <a:t>[</a:t>
            </a:r>
            <a:r>
              <a:rPr lang="en-US" sz="788" dirty="0" err="1">
                <a:latin typeface="Consolas" panose="020B0609020204030204" pitchFamily="49" charset="0"/>
              </a:rPr>
              <a:t>curPixel</a:t>
            </a:r>
            <a:r>
              <a:rPr lang="en-US" sz="788" dirty="0">
                <a:latin typeface="Consolas" panose="020B0609020204030204" pitchFamily="49" charset="0"/>
              </a:rPr>
              <a:t>]   =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float4</a:t>
            </a:r>
            <a:r>
              <a:rPr lang="en-US" sz="788" dirty="0">
                <a:latin typeface="Consolas" panose="020B0609020204030204" pitchFamily="49" charset="0"/>
              </a:rPr>
              <a:t>( </a:t>
            </a:r>
            <a:r>
              <a:rPr lang="en-US" sz="788" dirty="0" err="1">
                <a:latin typeface="Consolas" panose="020B0609020204030204" pitchFamily="49" charset="0"/>
              </a:rPr>
              <a:t>payload.color</a:t>
            </a:r>
            <a:r>
              <a:rPr lang="en-US" sz="788" dirty="0">
                <a:latin typeface="Consolas" panose="020B0609020204030204" pitchFamily="49" charset="0"/>
              </a:rPr>
              <a:t>, 1.0f 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7D17B219-ADDE-47B1-A5A6-F1726D41C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1892185"/>
            <a:ext cx="4081698" cy="3154007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Remember:</a:t>
            </a:r>
          </a:p>
          <a:p>
            <a:pPr lvl="1"/>
            <a:r>
              <a:rPr lang="en-US" dirty="0"/>
              <a:t>Ray generation shader starts work</a:t>
            </a:r>
          </a:p>
          <a:p>
            <a:pPr lvl="1"/>
            <a:endParaRPr lang="en-US" dirty="0"/>
          </a:p>
          <a:p>
            <a:r>
              <a:rPr lang="en-US" dirty="0"/>
              <a:t>Trace your ray here</a:t>
            </a:r>
          </a:p>
          <a:p>
            <a:pPr lvl="1"/>
            <a:r>
              <a:rPr lang="en-US" dirty="0"/>
              <a:t>Scene BVH</a:t>
            </a:r>
          </a:p>
          <a:p>
            <a:pPr lvl="1"/>
            <a:r>
              <a:rPr lang="en-US" dirty="0"/>
              <a:t>No special ray behaviors</a:t>
            </a:r>
          </a:p>
          <a:p>
            <a:pPr lvl="1"/>
            <a:r>
              <a:rPr lang="en-US" dirty="0"/>
              <a:t>What geometry should we test?</a:t>
            </a:r>
          </a:p>
          <a:p>
            <a:pPr lvl="2"/>
            <a:r>
              <a:rPr lang="en-US" dirty="0"/>
              <a:t>Bitmask; 0xFF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→ test all geometry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Ray and payload from earlier</a:t>
            </a:r>
            <a:endParaRPr lang="en-US" dirty="0"/>
          </a:p>
          <a:p>
            <a:pPr lvl="1"/>
            <a:endParaRPr lang="en-US" dirty="0"/>
          </a:p>
          <a:p>
            <a:pPr marL="260747" lvl="1" indent="0">
              <a:buNone/>
            </a:pPr>
            <a:endParaRPr lang="en-US" dirty="0"/>
          </a:p>
          <a:p>
            <a:pPr marL="260747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447438-19E7-4B8E-8EC2-C09E9030C56B}"/>
              </a:ext>
            </a:extLst>
          </p:cNvPr>
          <p:cNvSpPr/>
          <p:nvPr/>
        </p:nvSpPr>
        <p:spPr>
          <a:xfrm>
            <a:off x="4561758" y="2123342"/>
            <a:ext cx="4183658" cy="18932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E3D211F-E5D1-414E-8A7A-98A90C6A4E68}"/>
              </a:ext>
            </a:extLst>
          </p:cNvPr>
          <p:cNvSpPr/>
          <p:nvPr/>
        </p:nvSpPr>
        <p:spPr>
          <a:xfrm>
            <a:off x="7573107" y="5295393"/>
            <a:ext cx="797170" cy="189571"/>
          </a:xfrm>
          <a:prstGeom prst="ellipse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602130219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3CA7F54-F46F-45D5-8B03-DDA9EFAC9F83}"/>
              </a:ext>
            </a:extLst>
          </p:cNvPr>
          <p:cNvSpPr/>
          <p:nvPr/>
        </p:nvSpPr>
        <p:spPr>
          <a:xfrm>
            <a:off x="6693877" y="5247543"/>
            <a:ext cx="2450123" cy="6975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D1991A-0793-4CF2-836E-9CED271B0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Really SIMPLE GPU Ray Tracer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5E57E-C8EF-46FA-A3D6-A69DFDA33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158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E14140-6369-48BC-867A-C9A8EDEFAA74}"/>
              </a:ext>
            </a:extLst>
          </p:cNvPr>
          <p:cNvSpPr txBox="1"/>
          <p:nvPr/>
        </p:nvSpPr>
        <p:spPr>
          <a:xfrm>
            <a:off x="4561759" y="1715650"/>
            <a:ext cx="4459148" cy="4466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US" sz="788" dirty="0" err="1">
                <a:solidFill>
                  <a:srgbClr val="00B0F0"/>
                </a:solidFill>
                <a:latin typeface="Consolas" panose="020B0609020204030204" pitchFamily="49" charset="0"/>
              </a:rPr>
              <a:t>RWTexture</a:t>
            </a:r>
            <a:r>
              <a:rPr lang="en-US" sz="788" dirty="0">
                <a:latin typeface="Consolas" panose="020B0609020204030204" pitchFamily="49" charset="0"/>
              </a:rPr>
              <a:t>&lt;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float4</a:t>
            </a:r>
            <a:r>
              <a:rPr lang="en-US" sz="788" dirty="0">
                <a:latin typeface="Consolas" panose="020B0609020204030204" pitchFamily="49" charset="0"/>
              </a:rPr>
              <a:t>&gt; </a:t>
            </a:r>
            <a:r>
              <a:rPr lang="en-US" sz="788" dirty="0" err="1">
                <a:latin typeface="Consolas" panose="020B0609020204030204" pitchFamily="49" charset="0"/>
              </a:rPr>
              <a:t>gOutTex</a:t>
            </a:r>
            <a:r>
              <a:rPr lang="en-US" sz="788" dirty="0">
                <a:latin typeface="Consolas" panose="020B0609020204030204" pitchFamily="49" charset="0"/>
              </a:rPr>
              <a:t>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struct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RayPayload</a:t>
            </a:r>
            <a:r>
              <a:rPr lang="en-US" sz="788" dirty="0">
                <a:latin typeface="Consolas" panose="020B0609020204030204" pitchFamily="49" charset="0"/>
              </a:rPr>
              <a:t> { </a:t>
            </a:r>
            <a:r>
              <a: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latin typeface="Consolas" panose="020B0609020204030204" pitchFamily="49" charset="0"/>
              </a:rPr>
              <a:t> color; };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[</a:t>
            </a:r>
            <a:r>
              <a:rPr lang="en-US" sz="788" dirty="0" err="1">
                <a:latin typeface="Consolas" panose="020B0609020204030204" pitchFamily="49" charset="0"/>
              </a:rPr>
              <a:t>shader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“miss”</a:t>
            </a:r>
            <a:r>
              <a:rPr lang="en-US" sz="788" dirty="0">
                <a:latin typeface="Consolas" panose="020B0609020204030204" pitchFamily="49" charset="0"/>
              </a:rPr>
              <a:t>)]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void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MyMiss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 err="1">
                <a:solidFill>
                  <a:srgbClr val="00B0F0"/>
                </a:solidFill>
                <a:latin typeface="Consolas" panose="020B0609020204030204" pitchFamily="49" charset="0"/>
              </a:rPr>
              <a:t>inout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RayPayload</a:t>
            </a:r>
            <a:r>
              <a:rPr lang="en-US" sz="788" dirty="0">
                <a:latin typeface="Consolas" panose="020B0609020204030204" pitchFamily="49" charset="0"/>
              </a:rPr>
              <a:t> payload) 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payload.color</a:t>
            </a:r>
            <a:r>
              <a:rPr lang="en-US" sz="788" dirty="0">
                <a:latin typeface="Consolas" panose="020B0609020204030204" pitchFamily="49" charset="0"/>
              </a:rPr>
              <a:t> = float3( 0, 0, 1 );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} 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[</a:t>
            </a:r>
            <a:r>
              <a:rPr lang="en-US" sz="788" dirty="0" err="1">
                <a:latin typeface="Consolas" panose="020B0609020204030204" pitchFamily="49" charset="0"/>
              </a:rPr>
              <a:t>shader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“</a:t>
            </a:r>
            <a:r>
              <a:rPr lang="en-US" sz="788" dirty="0" err="1">
                <a:solidFill>
                  <a:srgbClr val="00B050"/>
                </a:solidFill>
                <a:latin typeface="Consolas" panose="020B0609020204030204" pitchFamily="49" charset="0"/>
              </a:rPr>
              <a:t>closesthit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”</a:t>
            </a:r>
            <a:r>
              <a:rPr lang="en-US" sz="788" dirty="0">
                <a:latin typeface="Consolas" panose="020B0609020204030204" pitchFamily="49" charset="0"/>
              </a:rPr>
              <a:t>)]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void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MyClosestHit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 err="1">
                <a:solidFill>
                  <a:srgbClr val="00B0F0"/>
                </a:solidFill>
                <a:latin typeface="Consolas" panose="020B0609020204030204" pitchFamily="49" charset="0"/>
              </a:rPr>
              <a:t>inout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RayPayload</a:t>
            </a:r>
            <a:r>
              <a:rPr lang="en-US" sz="788" dirty="0">
                <a:latin typeface="Consolas" panose="020B0609020204030204" pitchFamily="49" charset="0"/>
              </a:rPr>
              <a:t> data, 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             </a:t>
            </a:r>
            <a:r>
              <a:rPr lang="en-US" sz="788" dirty="0" err="1">
                <a:latin typeface="Consolas" panose="020B0609020204030204" pitchFamily="49" charset="0"/>
              </a:rPr>
              <a:t>BuiltinTriangleIntersectAttribs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attribs</a:t>
            </a:r>
            <a:r>
              <a:rPr lang="en-US" sz="788" dirty="0">
                <a:latin typeface="Consolas" panose="020B0609020204030204" pitchFamily="49" charset="0"/>
              </a:rPr>
              <a:t>) 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data.color</a:t>
            </a:r>
            <a:r>
              <a:rPr lang="en-US" sz="788" dirty="0">
                <a:latin typeface="Consolas" panose="020B0609020204030204" pitchFamily="49" charset="0"/>
              </a:rPr>
              <a:t> = float3( 1, 0, 0 );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}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[</a:t>
            </a:r>
            <a:r>
              <a:rPr lang="en-US" sz="788" dirty="0" err="1">
                <a:latin typeface="Consolas" panose="020B0609020204030204" pitchFamily="49" charset="0"/>
              </a:rPr>
              <a:t>shader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“</a:t>
            </a:r>
            <a:r>
              <a:rPr lang="en-US" sz="788" dirty="0" err="1">
                <a:solidFill>
                  <a:srgbClr val="00B050"/>
                </a:solidFill>
                <a:latin typeface="Consolas" panose="020B0609020204030204" pitchFamily="49" charset="0"/>
              </a:rPr>
              <a:t>raygeneration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”</a:t>
            </a:r>
            <a:r>
              <a:rPr lang="en-US" sz="788" dirty="0">
                <a:latin typeface="Consolas" panose="020B0609020204030204" pitchFamily="49" charset="0"/>
              </a:rPr>
              <a:t>)]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void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MyRayGen</a:t>
            </a:r>
            <a:r>
              <a:rPr lang="en-US" sz="788" dirty="0">
                <a:latin typeface="Consolas" panose="020B0609020204030204" pitchFamily="49" charset="0"/>
              </a:rPr>
              <a:t>() 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    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uint2</a:t>
            </a:r>
            <a:r>
              <a:rPr lang="en-US" sz="788" dirty="0">
                <a:latin typeface="Consolas" panose="020B0609020204030204" pitchFamily="49" charset="0"/>
              </a:rPr>
              <a:t>  </a:t>
            </a:r>
            <a:r>
              <a:rPr lang="en-US" sz="788" dirty="0" err="1">
                <a:latin typeface="Consolas" panose="020B0609020204030204" pitchFamily="49" charset="0"/>
              </a:rPr>
              <a:t>curPixel</a:t>
            </a:r>
            <a:r>
              <a:rPr lang="en-US" sz="788" dirty="0">
                <a:latin typeface="Consolas" panose="020B0609020204030204" pitchFamily="49" charset="0"/>
              </a:rPr>
              <a:t>    = </a:t>
            </a:r>
            <a:r>
              <a:rPr lang="en-US" sz="788" dirty="0" err="1">
                <a:latin typeface="Consolas" panose="020B0609020204030204" pitchFamily="49" charset="0"/>
              </a:rPr>
              <a:t>DispatchRaysIndex</a:t>
            </a:r>
            <a:r>
              <a:rPr lang="en-US" sz="788" dirty="0">
                <a:latin typeface="Consolas" panose="020B0609020204030204" pitchFamily="49" charset="0"/>
              </a:rPr>
              <a:t>().</a:t>
            </a:r>
            <a:r>
              <a:rPr lang="en-US" sz="788" dirty="0" err="1">
                <a:latin typeface="Consolas" panose="020B0609020204030204" pitchFamily="49" charset="0"/>
              </a:rPr>
              <a:t>xy</a:t>
            </a:r>
            <a:r>
              <a:rPr lang="en-US" sz="788" dirty="0">
                <a:latin typeface="Consolas" panose="020B0609020204030204" pitchFamily="49" charset="0"/>
              </a:rPr>
              <a:t>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pixelRayDir</a:t>
            </a:r>
            <a:r>
              <a:rPr lang="en-US" sz="788" dirty="0">
                <a:latin typeface="Consolas" panose="020B0609020204030204" pitchFamily="49" charset="0"/>
              </a:rPr>
              <a:t> = normalize( </a:t>
            </a:r>
            <a:r>
              <a:rPr lang="en-US" sz="788" dirty="0" err="1">
                <a:latin typeface="Consolas" panose="020B0609020204030204" pitchFamily="49" charset="0"/>
              </a:rPr>
              <a:t>getRayDirFromPixelID</a:t>
            </a:r>
            <a:r>
              <a:rPr lang="en-US" sz="788" dirty="0">
                <a:latin typeface="Consolas" panose="020B0609020204030204" pitchFamily="49" charset="0"/>
              </a:rPr>
              <a:t>( </a:t>
            </a:r>
            <a:r>
              <a:rPr lang="en-US" sz="788" dirty="0" err="1">
                <a:latin typeface="Consolas" panose="020B0609020204030204" pitchFamily="49" charset="0"/>
              </a:rPr>
              <a:t>curPixel</a:t>
            </a:r>
            <a:r>
              <a:rPr lang="en-US" sz="788" dirty="0">
                <a:latin typeface="Consolas" panose="020B0609020204030204" pitchFamily="49" charset="0"/>
              </a:rPr>
              <a:t> ) );</a:t>
            </a:r>
          </a:p>
          <a:p>
            <a:pPr>
              <a:spcAft>
                <a:spcPts val="450"/>
              </a:spcAft>
            </a:pPr>
            <a:r>
              <a:rPr lang="en-US" sz="375" dirty="0">
                <a:solidFill>
                  <a:srgbClr val="00B050"/>
                </a:solidFill>
                <a:latin typeface="Consolas" panose="020B0609020204030204" pitchFamily="49" charset="0"/>
              </a:rPr>
              <a:t>     </a:t>
            </a: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RayDesc</a:t>
            </a:r>
            <a:r>
              <a:rPr lang="en-US" sz="788" dirty="0">
                <a:latin typeface="Consolas" panose="020B0609020204030204" pitchFamily="49" charset="0"/>
              </a:rPr>
              <a:t> ray        = { </a:t>
            </a:r>
            <a:r>
              <a:rPr lang="en-US" sz="788" dirty="0" err="1">
                <a:latin typeface="Consolas" panose="020B0609020204030204" pitchFamily="49" charset="0"/>
              </a:rPr>
              <a:t>gCamera.posW</a:t>
            </a:r>
            <a:r>
              <a:rPr lang="en-US" sz="788" dirty="0">
                <a:latin typeface="Consolas" panose="020B0609020204030204" pitchFamily="49" charset="0"/>
              </a:rPr>
              <a:t>, 0.0f, </a:t>
            </a:r>
            <a:r>
              <a:rPr lang="en-US" sz="788" dirty="0" err="1">
                <a:latin typeface="Consolas" panose="020B0609020204030204" pitchFamily="49" charset="0"/>
              </a:rPr>
              <a:t>pixelRayDir</a:t>
            </a:r>
            <a:r>
              <a:rPr lang="en-US" sz="788" dirty="0">
                <a:latin typeface="Consolas" panose="020B0609020204030204" pitchFamily="49" charset="0"/>
              </a:rPr>
              <a:t>, 1e+38f };    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RayPayload</a:t>
            </a:r>
            <a:r>
              <a:rPr lang="en-US" sz="788" dirty="0">
                <a:latin typeface="Consolas" panose="020B0609020204030204" pitchFamily="49" charset="0"/>
              </a:rPr>
              <a:t> payload = {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latin typeface="Consolas" panose="020B0609020204030204" pitchFamily="49" charset="0"/>
              </a:rPr>
              <a:t>(0, 0, 0) };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TraceRay</a:t>
            </a:r>
            <a:r>
              <a:rPr lang="en-US" sz="788" dirty="0">
                <a:latin typeface="Consolas" panose="020B0609020204030204" pitchFamily="49" charset="0"/>
              </a:rPr>
              <a:t>( </a:t>
            </a:r>
            <a:r>
              <a:rPr lang="en-US" sz="788" dirty="0" err="1">
                <a:latin typeface="Consolas" panose="020B0609020204030204" pitchFamily="49" charset="0"/>
              </a:rPr>
              <a:t>gRtScene</a:t>
            </a:r>
            <a:r>
              <a:rPr lang="en-US" sz="788" dirty="0">
                <a:latin typeface="Consolas" panose="020B0609020204030204" pitchFamily="49" charset="0"/>
              </a:rPr>
              <a:t>, RAY_FLAG_NONE, 0xFF, 0, 1, 0, ray, payload );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outTex</a:t>
            </a:r>
            <a:r>
              <a:rPr lang="en-US" sz="788" dirty="0">
                <a:latin typeface="Consolas" panose="020B0609020204030204" pitchFamily="49" charset="0"/>
              </a:rPr>
              <a:t>[</a:t>
            </a:r>
            <a:r>
              <a:rPr lang="en-US" sz="788" dirty="0" err="1">
                <a:latin typeface="Consolas" panose="020B0609020204030204" pitchFamily="49" charset="0"/>
              </a:rPr>
              <a:t>curPixel</a:t>
            </a:r>
            <a:r>
              <a:rPr lang="en-US" sz="788" dirty="0">
                <a:latin typeface="Consolas" panose="020B0609020204030204" pitchFamily="49" charset="0"/>
              </a:rPr>
              <a:t>]   =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float4</a:t>
            </a:r>
            <a:r>
              <a:rPr lang="en-US" sz="788" dirty="0">
                <a:latin typeface="Consolas" panose="020B0609020204030204" pitchFamily="49" charset="0"/>
              </a:rPr>
              <a:t>( </a:t>
            </a:r>
            <a:r>
              <a:rPr lang="en-US" sz="788" dirty="0" err="1">
                <a:latin typeface="Consolas" panose="020B0609020204030204" pitchFamily="49" charset="0"/>
              </a:rPr>
              <a:t>payload.color</a:t>
            </a:r>
            <a:r>
              <a:rPr lang="en-US" sz="788" dirty="0">
                <a:latin typeface="Consolas" panose="020B0609020204030204" pitchFamily="49" charset="0"/>
              </a:rPr>
              <a:t>, 1.0f 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7D17B219-ADDE-47B1-A5A6-F1726D41C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1892185"/>
            <a:ext cx="4081698" cy="3154007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Remember:</a:t>
            </a:r>
          </a:p>
          <a:p>
            <a:pPr lvl="1"/>
            <a:r>
              <a:rPr lang="en-US" dirty="0"/>
              <a:t>Ray generation shader starts work</a:t>
            </a:r>
          </a:p>
          <a:p>
            <a:pPr lvl="1"/>
            <a:endParaRPr lang="en-US" dirty="0"/>
          </a:p>
          <a:p>
            <a:r>
              <a:rPr lang="en-US" dirty="0"/>
              <a:t>Which miss shader to use?</a:t>
            </a:r>
          </a:p>
          <a:p>
            <a:pPr lvl="1"/>
            <a:r>
              <a:rPr lang="en-US" dirty="0"/>
              <a:t>There’s a list of miss shaders</a:t>
            </a:r>
          </a:p>
          <a:p>
            <a:pPr lvl="1"/>
            <a:r>
              <a:rPr lang="en-US" dirty="0"/>
              <a:t>Specify index of the one to use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260747" lvl="1" indent="0">
              <a:buNone/>
            </a:pPr>
            <a:endParaRPr lang="en-US" dirty="0"/>
          </a:p>
          <a:p>
            <a:pPr marL="260747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447438-19E7-4B8E-8EC2-C09E9030C56B}"/>
              </a:ext>
            </a:extLst>
          </p:cNvPr>
          <p:cNvSpPr/>
          <p:nvPr/>
        </p:nvSpPr>
        <p:spPr>
          <a:xfrm>
            <a:off x="4561758" y="2938096"/>
            <a:ext cx="4183658" cy="1078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E3D211F-E5D1-414E-8A7A-98A90C6A4E68}"/>
              </a:ext>
            </a:extLst>
          </p:cNvPr>
          <p:cNvSpPr/>
          <p:nvPr/>
        </p:nvSpPr>
        <p:spPr>
          <a:xfrm>
            <a:off x="7408985" y="5295393"/>
            <a:ext cx="216877" cy="189571"/>
          </a:xfrm>
          <a:prstGeom prst="ellipse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603A6C2-3DD9-4A66-967D-78F546CAFD91}"/>
              </a:ext>
            </a:extLst>
          </p:cNvPr>
          <p:cNvSpPr/>
          <p:nvPr/>
        </p:nvSpPr>
        <p:spPr>
          <a:xfrm>
            <a:off x="4800601" y="2372319"/>
            <a:ext cx="468923" cy="189571"/>
          </a:xfrm>
          <a:prstGeom prst="ellipse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093419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Vectors for light modeling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412" y="2105819"/>
            <a:ext cx="4829175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4224541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3CA7F54-F46F-45D5-8B03-DDA9EFAC9F83}"/>
              </a:ext>
            </a:extLst>
          </p:cNvPr>
          <p:cNvSpPr/>
          <p:nvPr/>
        </p:nvSpPr>
        <p:spPr>
          <a:xfrm>
            <a:off x="6693877" y="5247543"/>
            <a:ext cx="2450123" cy="6975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D1991A-0793-4CF2-836E-9CED271B0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Really SIMPLE GPU Ray Tracer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5E57E-C8EF-46FA-A3D6-A69DFDA33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159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E14140-6369-48BC-867A-C9A8EDEFAA74}"/>
              </a:ext>
            </a:extLst>
          </p:cNvPr>
          <p:cNvSpPr txBox="1"/>
          <p:nvPr/>
        </p:nvSpPr>
        <p:spPr>
          <a:xfrm>
            <a:off x="4561759" y="1715650"/>
            <a:ext cx="4459148" cy="4466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US" sz="788" dirty="0" err="1">
                <a:solidFill>
                  <a:srgbClr val="00B0F0"/>
                </a:solidFill>
                <a:latin typeface="Consolas" panose="020B0609020204030204" pitchFamily="49" charset="0"/>
              </a:rPr>
              <a:t>RWTexture</a:t>
            </a:r>
            <a:r>
              <a:rPr lang="en-US" sz="788" dirty="0">
                <a:latin typeface="Consolas" panose="020B0609020204030204" pitchFamily="49" charset="0"/>
              </a:rPr>
              <a:t>&lt;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float4</a:t>
            </a:r>
            <a:r>
              <a:rPr lang="en-US" sz="788" dirty="0">
                <a:latin typeface="Consolas" panose="020B0609020204030204" pitchFamily="49" charset="0"/>
              </a:rPr>
              <a:t>&gt; </a:t>
            </a:r>
            <a:r>
              <a:rPr lang="en-US" sz="788" dirty="0" err="1">
                <a:latin typeface="Consolas" panose="020B0609020204030204" pitchFamily="49" charset="0"/>
              </a:rPr>
              <a:t>gOutTex</a:t>
            </a:r>
            <a:r>
              <a:rPr lang="en-US" sz="788" dirty="0">
                <a:latin typeface="Consolas" panose="020B0609020204030204" pitchFamily="49" charset="0"/>
              </a:rPr>
              <a:t>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struct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RayPayload</a:t>
            </a:r>
            <a:r>
              <a:rPr lang="en-US" sz="788" dirty="0">
                <a:latin typeface="Consolas" panose="020B0609020204030204" pitchFamily="49" charset="0"/>
              </a:rPr>
              <a:t> { </a:t>
            </a:r>
            <a:r>
              <a: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latin typeface="Consolas" panose="020B0609020204030204" pitchFamily="49" charset="0"/>
              </a:rPr>
              <a:t> color; };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[</a:t>
            </a:r>
            <a:r>
              <a:rPr lang="en-US" sz="788" dirty="0" err="1">
                <a:latin typeface="Consolas" panose="020B0609020204030204" pitchFamily="49" charset="0"/>
              </a:rPr>
              <a:t>shader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“miss”</a:t>
            </a:r>
            <a:r>
              <a:rPr lang="en-US" sz="788" dirty="0">
                <a:latin typeface="Consolas" panose="020B0609020204030204" pitchFamily="49" charset="0"/>
              </a:rPr>
              <a:t>)]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void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MyMiss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 err="1">
                <a:solidFill>
                  <a:srgbClr val="00B0F0"/>
                </a:solidFill>
                <a:latin typeface="Consolas" panose="020B0609020204030204" pitchFamily="49" charset="0"/>
              </a:rPr>
              <a:t>inout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RayPayload</a:t>
            </a:r>
            <a:r>
              <a:rPr lang="en-US" sz="788" dirty="0">
                <a:latin typeface="Consolas" panose="020B0609020204030204" pitchFamily="49" charset="0"/>
              </a:rPr>
              <a:t> payload) 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payload.color</a:t>
            </a:r>
            <a:r>
              <a:rPr lang="en-US" sz="788" dirty="0">
                <a:latin typeface="Consolas" panose="020B0609020204030204" pitchFamily="49" charset="0"/>
              </a:rPr>
              <a:t> = float3( 0, 0, 1 );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} 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[</a:t>
            </a:r>
            <a:r>
              <a:rPr lang="en-US" sz="788" dirty="0" err="1">
                <a:latin typeface="Consolas" panose="020B0609020204030204" pitchFamily="49" charset="0"/>
              </a:rPr>
              <a:t>shader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“</a:t>
            </a:r>
            <a:r>
              <a:rPr lang="en-US" sz="788" dirty="0" err="1">
                <a:solidFill>
                  <a:srgbClr val="00B050"/>
                </a:solidFill>
                <a:latin typeface="Consolas" panose="020B0609020204030204" pitchFamily="49" charset="0"/>
              </a:rPr>
              <a:t>closesthit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”</a:t>
            </a:r>
            <a:r>
              <a:rPr lang="en-US" sz="788" dirty="0">
                <a:latin typeface="Consolas" panose="020B0609020204030204" pitchFamily="49" charset="0"/>
              </a:rPr>
              <a:t>)]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void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MyClosestHit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 err="1">
                <a:solidFill>
                  <a:srgbClr val="00B0F0"/>
                </a:solidFill>
                <a:latin typeface="Consolas" panose="020B0609020204030204" pitchFamily="49" charset="0"/>
              </a:rPr>
              <a:t>inout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RayPayload</a:t>
            </a:r>
            <a:r>
              <a:rPr lang="en-US" sz="788" dirty="0">
                <a:latin typeface="Consolas" panose="020B0609020204030204" pitchFamily="49" charset="0"/>
              </a:rPr>
              <a:t> data, 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             </a:t>
            </a:r>
            <a:r>
              <a:rPr lang="en-US" sz="788" dirty="0" err="1">
                <a:latin typeface="Consolas" panose="020B0609020204030204" pitchFamily="49" charset="0"/>
              </a:rPr>
              <a:t>BuiltinTriangleIntersectAttribs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attribs</a:t>
            </a:r>
            <a:r>
              <a:rPr lang="en-US" sz="788" dirty="0">
                <a:latin typeface="Consolas" panose="020B0609020204030204" pitchFamily="49" charset="0"/>
              </a:rPr>
              <a:t>) 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data.color</a:t>
            </a:r>
            <a:r>
              <a:rPr lang="en-US" sz="788" dirty="0">
                <a:latin typeface="Consolas" panose="020B0609020204030204" pitchFamily="49" charset="0"/>
              </a:rPr>
              <a:t> = float3( 1, 0, 0 );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}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[</a:t>
            </a:r>
            <a:r>
              <a:rPr lang="en-US" sz="788" dirty="0" err="1">
                <a:latin typeface="Consolas" panose="020B0609020204030204" pitchFamily="49" charset="0"/>
              </a:rPr>
              <a:t>shader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“</a:t>
            </a:r>
            <a:r>
              <a:rPr lang="en-US" sz="788" dirty="0" err="1">
                <a:solidFill>
                  <a:srgbClr val="00B050"/>
                </a:solidFill>
                <a:latin typeface="Consolas" panose="020B0609020204030204" pitchFamily="49" charset="0"/>
              </a:rPr>
              <a:t>raygeneration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”</a:t>
            </a:r>
            <a:r>
              <a:rPr lang="en-US" sz="788" dirty="0">
                <a:latin typeface="Consolas" panose="020B0609020204030204" pitchFamily="49" charset="0"/>
              </a:rPr>
              <a:t>)]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void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MyRayGen</a:t>
            </a:r>
            <a:r>
              <a:rPr lang="en-US" sz="788" dirty="0">
                <a:latin typeface="Consolas" panose="020B0609020204030204" pitchFamily="49" charset="0"/>
              </a:rPr>
              <a:t>() 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    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uint2</a:t>
            </a:r>
            <a:r>
              <a:rPr lang="en-US" sz="788" dirty="0">
                <a:latin typeface="Consolas" panose="020B0609020204030204" pitchFamily="49" charset="0"/>
              </a:rPr>
              <a:t>  </a:t>
            </a:r>
            <a:r>
              <a:rPr lang="en-US" sz="788" dirty="0" err="1">
                <a:latin typeface="Consolas" panose="020B0609020204030204" pitchFamily="49" charset="0"/>
              </a:rPr>
              <a:t>curPixel</a:t>
            </a:r>
            <a:r>
              <a:rPr lang="en-US" sz="788" dirty="0">
                <a:latin typeface="Consolas" panose="020B0609020204030204" pitchFamily="49" charset="0"/>
              </a:rPr>
              <a:t>    = </a:t>
            </a:r>
            <a:r>
              <a:rPr lang="en-US" sz="788" dirty="0" err="1">
                <a:latin typeface="Consolas" panose="020B0609020204030204" pitchFamily="49" charset="0"/>
              </a:rPr>
              <a:t>DispatchRaysIndex</a:t>
            </a:r>
            <a:r>
              <a:rPr lang="en-US" sz="788" dirty="0">
                <a:latin typeface="Consolas" panose="020B0609020204030204" pitchFamily="49" charset="0"/>
              </a:rPr>
              <a:t>().</a:t>
            </a:r>
            <a:r>
              <a:rPr lang="en-US" sz="788" dirty="0" err="1">
                <a:latin typeface="Consolas" panose="020B0609020204030204" pitchFamily="49" charset="0"/>
              </a:rPr>
              <a:t>xy</a:t>
            </a:r>
            <a:r>
              <a:rPr lang="en-US" sz="788" dirty="0">
                <a:latin typeface="Consolas" panose="020B0609020204030204" pitchFamily="49" charset="0"/>
              </a:rPr>
              <a:t>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pixelRayDir</a:t>
            </a:r>
            <a:r>
              <a:rPr lang="en-US" sz="788" dirty="0">
                <a:latin typeface="Consolas" panose="020B0609020204030204" pitchFamily="49" charset="0"/>
              </a:rPr>
              <a:t> = normalize( </a:t>
            </a:r>
            <a:r>
              <a:rPr lang="en-US" sz="788" dirty="0" err="1">
                <a:latin typeface="Consolas" panose="020B0609020204030204" pitchFamily="49" charset="0"/>
              </a:rPr>
              <a:t>getRayDirFromPixelID</a:t>
            </a:r>
            <a:r>
              <a:rPr lang="en-US" sz="788" dirty="0">
                <a:latin typeface="Consolas" panose="020B0609020204030204" pitchFamily="49" charset="0"/>
              </a:rPr>
              <a:t>( </a:t>
            </a:r>
            <a:r>
              <a:rPr lang="en-US" sz="788" dirty="0" err="1">
                <a:latin typeface="Consolas" panose="020B0609020204030204" pitchFamily="49" charset="0"/>
              </a:rPr>
              <a:t>curPixel</a:t>
            </a:r>
            <a:r>
              <a:rPr lang="en-US" sz="788" dirty="0">
                <a:latin typeface="Consolas" panose="020B0609020204030204" pitchFamily="49" charset="0"/>
              </a:rPr>
              <a:t> ) );</a:t>
            </a:r>
          </a:p>
          <a:p>
            <a:pPr>
              <a:spcAft>
                <a:spcPts val="450"/>
              </a:spcAft>
            </a:pPr>
            <a:r>
              <a:rPr lang="en-US" sz="375" dirty="0">
                <a:solidFill>
                  <a:srgbClr val="00B050"/>
                </a:solidFill>
                <a:latin typeface="Consolas" panose="020B0609020204030204" pitchFamily="49" charset="0"/>
              </a:rPr>
              <a:t>     </a:t>
            </a: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RayDesc</a:t>
            </a:r>
            <a:r>
              <a:rPr lang="en-US" sz="788" dirty="0">
                <a:latin typeface="Consolas" panose="020B0609020204030204" pitchFamily="49" charset="0"/>
              </a:rPr>
              <a:t> ray        = { </a:t>
            </a:r>
            <a:r>
              <a:rPr lang="en-US" sz="788" dirty="0" err="1">
                <a:latin typeface="Consolas" panose="020B0609020204030204" pitchFamily="49" charset="0"/>
              </a:rPr>
              <a:t>gCamera.posW</a:t>
            </a:r>
            <a:r>
              <a:rPr lang="en-US" sz="788" dirty="0">
                <a:latin typeface="Consolas" panose="020B0609020204030204" pitchFamily="49" charset="0"/>
              </a:rPr>
              <a:t>, 0.0f, </a:t>
            </a:r>
            <a:r>
              <a:rPr lang="en-US" sz="788" dirty="0" err="1">
                <a:latin typeface="Consolas" panose="020B0609020204030204" pitchFamily="49" charset="0"/>
              </a:rPr>
              <a:t>pixelRayDir</a:t>
            </a:r>
            <a:r>
              <a:rPr lang="en-US" sz="788" dirty="0">
                <a:latin typeface="Consolas" panose="020B0609020204030204" pitchFamily="49" charset="0"/>
              </a:rPr>
              <a:t>, 1e+38f };    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RayPayload</a:t>
            </a:r>
            <a:r>
              <a:rPr lang="en-US" sz="788" dirty="0">
                <a:latin typeface="Consolas" panose="020B0609020204030204" pitchFamily="49" charset="0"/>
              </a:rPr>
              <a:t> payload = {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latin typeface="Consolas" panose="020B0609020204030204" pitchFamily="49" charset="0"/>
              </a:rPr>
              <a:t>(0, 0, 0) };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TraceRay</a:t>
            </a:r>
            <a:r>
              <a:rPr lang="en-US" sz="788" dirty="0">
                <a:latin typeface="Consolas" panose="020B0609020204030204" pitchFamily="49" charset="0"/>
              </a:rPr>
              <a:t>( </a:t>
            </a:r>
            <a:r>
              <a:rPr lang="en-US" sz="788" dirty="0" err="1">
                <a:latin typeface="Consolas" panose="020B0609020204030204" pitchFamily="49" charset="0"/>
              </a:rPr>
              <a:t>gRtScene</a:t>
            </a:r>
            <a:r>
              <a:rPr lang="en-US" sz="788" dirty="0">
                <a:latin typeface="Consolas" panose="020B0609020204030204" pitchFamily="49" charset="0"/>
              </a:rPr>
              <a:t>, RAY_FLAG_NONE, 0xFF, 0, 1, 0, ray, payload );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outTex</a:t>
            </a:r>
            <a:r>
              <a:rPr lang="en-US" sz="788" dirty="0">
                <a:latin typeface="Consolas" panose="020B0609020204030204" pitchFamily="49" charset="0"/>
              </a:rPr>
              <a:t>[</a:t>
            </a:r>
            <a:r>
              <a:rPr lang="en-US" sz="788" dirty="0" err="1">
                <a:latin typeface="Consolas" panose="020B0609020204030204" pitchFamily="49" charset="0"/>
              </a:rPr>
              <a:t>curPixel</a:t>
            </a:r>
            <a:r>
              <a:rPr lang="en-US" sz="788" dirty="0">
                <a:latin typeface="Consolas" panose="020B0609020204030204" pitchFamily="49" charset="0"/>
              </a:rPr>
              <a:t>]   =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float4</a:t>
            </a:r>
            <a:r>
              <a:rPr lang="en-US" sz="788" dirty="0">
                <a:latin typeface="Consolas" panose="020B0609020204030204" pitchFamily="49" charset="0"/>
              </a:rPr>
              <a:t>( </a:t>
            </a:r>
            <a:r>
              <a:rPr lang="en-US" sz="788" dirty="0" err="1">
                <a:latin typeface="Consolas" panose="020B0609020204030204" pitchFamily="49" charset="0"/>
              </a:rPr>
              <a:t>payload.color</a:t>
            </a:r>
            <a:r>
              <a:rPr lang="en-US" sz="788" dirty="0">
                <a:latin typeface="Consolas" panose="020B0609020204030204" pitchFamily="49" charset="0"/>
              </a:rPr>
              <a:t>, 1.0f 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7D17B219-ADDE-47B1-A5A6-F1726D41C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1892185"/>
            <a:ext cx="4081698" cy="3154007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Remember:</a:t>
            </a:r>
          </a:p>
          <a:p>
            <a:pPr lvl="1"/>
            <a:r>
              <a:rPr lang="en-US" dirty="0"/>
              <a:t>Ray generation shader starts work</a:t>
            </a:r>
          </a:p>
          <a:p>
            <a:pPr lvl="1"/>
            <a:endParaRPr lang="en-US" dirty="0"/>
          </a:p>
          <a:p>
            <a:r>
              <a:rPr lang="en-US" dirty="0"/>
              <a:t>Which miss shader to use?</a:t>
            </a:r>
          </a:p>
          <a:p>
            <a:pPr lvl="1"/>
            <a:r>
              <a:rPr lang="en-US" dirty="0"/>
              <a:t>There’s a list of miss shaders</a:t>
            </a:r>
          </a:p>
          <a:p>
            <a:pPr lvl="1"/>
            <a:r>
              <a:rPr lang="en-US" dirty="0"/>
              <a:t>Specify index of the one to use</a:t>
            </a:r>
          </a:p>
          <a:p>
            <a:pPr lvl="1"/>
            <a:endParaRPr lang="en-US" dirty="0"/>
          </a:p>
          <a:p>
            <a:r>
              <a:rPr lang="en-US" dirty="0"/>
              <a:t>In my tutorials, </a:t>
            </a:r>
            <a:r>
              <a:rPr lang="en-US" dirty="0" err="1">
                <a:latin typeface="Consolas" panose="020B0609020204030204" pitchFamily="49" charset="0"/>
              </a:rPr>
              <a:t>MyMiss</a:t>
            </a:r>
            <a:r>
              <a:rPr lang="en-US" dirty="0"/>
              <a:t> is index 0</a:t>
            </a:r>
          </a:p>
          <a:p>
            <a:pPr lvl="1"/>
            <a:r>
              <a:rPr lang="en-US" dirty="0"/>
              <a:t>Why? First miss shader I loaded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260747" lvl="1" indent="0">
              <a:buNone/>
            </a:pPr>
            <a:endParaRPr lang="en-US" dirty="0"/>
          </a:p>
          <a:p>
            <a:pPr marL="260747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447438-19E7-4B8E-8EC2-C09E9030C56B}"/>
              </a:ext>
            </a:extLst>
          </p:cNvPr>
          <p:cNvSpPr/>
          <p:nvPr/>
        </p:nvSpPr>
        <p:spPr>
          <a:xfrm>
            <a:off x="4561758" y="2938096"/>
            <a:ext cx="4183658" cy="1078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E3D211F-E5D1-414E-8A7A-98A90C6A4E68}"/>
              </a:ext>
            </a:extLst>
          </p:cNvPr>
          <p:cNvSpPr/>
          <p:nvPr/>
        </p:nvSpPr>
        <p:spPr>
          <a:xfrm>
            <a:off x="7408985" y="5295393"/>
            <a:ext cx="216877" cy="189571"/>
          </a:xfrm>
          <a:prstGeom prst="ellipse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603A6C2-3DD9-4A66-967D-78F546CAFD91}"/>
              </a:ext>
            </a:extLst>
          </p:cNvPr>
          <p:cNvSpPr/>
          <p:nvPr/>
        </p:nvSpPr>
        <p:spPr>
          <a:xfrm>
            <a:off x="4800601" y="2372319"/>
            <a:ext cx="468923" cy="189571"/>
          </a:xfrm>
          <a:prstGeom prst="ellipse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76613071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3CA7F54-F46F-45D5-8B03-DDA9EFAC9F83}"/>
              </a:ext>
            </a:extLst>
          </p:cNvPr>
          <p:cNvSpPr/>
          <p:nvPr/>
        </p:nvSpPr>
        <p:spPr>
          <a:xfrm>
            <a:off x="6693877" y="5247543"/>
            <a:ext cx="2450123" cy="6975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D1991A-0793-4CF2-836E-9CED271B0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Really SIMPLE GPU Ray Tracer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5E57E-C8EF-46FA-A3D6-A69DFDA33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160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E14140-6369-48BC-867A-C9A8EDEFAA74}"/>
              </a:ext>
            </a:extLst>
          </p:cNvPr>
          <p:cNvSpPr txBox="1"/>
          <p:nvPr/>
        </p:nvSpPr>
        <p:spPr>
          <a:xfrm>
            <a:off x="4561759" y="1715650"/>
            <a:ext cx="4459148" cy="4466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US" sz="788" dirty="0" err="1">
                <a:solidFill>
                  <a:srgbClr val="00B0F0"/>
                </a:solidFill>
                <a:latin typeface="Consolas" panose="020B0609020204030204" pitchFamily="49" charset="0"/>
              </a:rPr>
              <a:t>RWTexture</a:t>
            </a:r>
            <a:r>
              <a:rPr lang="en-US" sz="788" dirty="0">
                <a:latin typeface="Consolas" panose="020B0609020204030204" pitchFamily="49" charset="0"/>
              </a:rPr>
              <a:t>&lt;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float4</a:t>
            </a:r>
            <a:r>
              <a:rPr lang="en-US" sz="788" dirty="0">
                <a:latin typeface="Consolas" panose="020B0609020204030204" pitchFamily="49" charset="0"/>
              </a:rPr>
              <a:t>&gt; </a:t>
            </a:r>
            <a:r>
              <a:rPr lang="en-US" sz="788" dirty="0" err="1">
                <a:latin typeface="Consolas" panose="020B0609020204030204" pitchFamily="49" charset="0"/>
              </a:rPr>
              <a:t>gOutTex</a:t>
            </a:r>
            <a:r>
              <a:rPr lang="en-US" sz="788" dirty="0">
                <a:latin typeface="Consolas" panose="020B0609020204030204" pitchFamily="49" charset="0"/>
              </a:rPr>
              <a:t>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struct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RayPayload</a:t>
            </a:r>
            <a:r>
              <a:rPr lang="en-US" sz="788" dirty="0">
                <a:latin typeface="Consolas" panose="020B0609020204030204" pitchFamily="49" charset="0"/>
              </a:rPr>
              <a:t> { </a:t>
            </a:r>
            <a:r>
              <a: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latin typeface="Consolas" panose="020B0609020204030204" pitchFamily="49" charset="0"/>
              </a:rPr>
              <a:t> color; };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[</a:t>
            </a:r>
            <a:r>
              <a:rPr lang="en-US" sz="788" dirty="0" err="1">
                <a:latin typeface="Consolas" panose="020B0609020204030204" pitchFamily="49" charset="0"/>
              </a:rPr>
              <a:t>shader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“miss”</a:t>
            </a:r>
            <a:r>
              <a:rPr lang="en-US" sz="788" dirty="0">
                <a:latin typeface="Consolas" panose="020B0609020204030204" pitchFamily="49" charset="0"/>
              </a:rPr>
              <a:t>)]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void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MyMiss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 err="1">
                <a:solidFill>
                  <a:srgbClr val="00B0F0"/>
                </a:solidFill>
                <a:latin typeface="Consolas" panose="020B0609020204030204" pitchFamily="49" charset="0"/>
              </a:rPr>
              <a:t>inout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RayPayload</a:t>
            </a:r>
            <a:r>
              <a:rPr lang="en-US" sz="788" dirty="0">
                <a:latin typeface="Consolas" panose="020B0609020204030204" pitchFamily="49" charset="0"/>
              </a:rPr>
              <a:t> payload) 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payload.color</a:t>
            </a:r>
            <a:r>
              <a:rPr lang="en-US" sz="788" dirty="0">
                <a:latin typeface="Consolas" panose="020B0609020204030204" pitchFamily="49" charset="0"/>
              </a:rPr>
              <a:t> = float3( 0, 0, 1 );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} 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[</a:t>
            </a:r>
            <a:r>
              <a:rPr lang="en-US" sz="788" dirty="0" err="1">
                <a:latin typeface="Consolas" panose="020B0609020204030204" pitchFamily="49" charset="0"/>
              </a:rPr>
              <a:t>shader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“</a:t>
            </a:r>
            <a:r>
              <a:rPr lang="en-US" sz="788" dirty="0" err="1">
                <a:solidFill>
                  <a:srgbClr val="00B050"/>
                </a:solidFill>
                <a:latin typeface="Consolas" panose="020B0609020204030204" pitchFamily="49" charset="0"/>
              </a:rPr>
              <a:t>closesthit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”</a:t>
            </a:r>
            <a:r>
              <a:rPr lang="en-US" sz="788" dirty="0">
                <a:latin typeface="Consolas" panose="020B0609020204030204" pitchFamily="49" charset="0"/>
              </a:rPr>
              <a:t>)]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void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MyClosestHit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 err="1">
                <a:solidFill>
                  <a:srgbClr val="00B0F0"/>
                </a:solidFill>
                <a:latin typeface="Consolas" panose="020B0609020204030204" pitchFamily="49" charset="0"/>
              </a:rPr>
              <a:t>inout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RayPayload</a:t>
            </a:r>
            <a:r>
              <a:rPr lang="en-US" sz="788" dirty="0">
                <a:latin typeface="Consolas" panose="020B0609020204030204" pitchFamily="49" charset="0"/>
              </a:rPr>
              <a:t> data, 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             </a:t>
            </a:r>
            <a:r>
              <a:rPr lang="en-US" sz="788" dirty="0" err="1">
                <a:latin typeface="Consolas" panose="020B0609020204030204" pitchFamily="49" charset="0"/>
              </a:rPr>
              <a:t>BuiltinTriangleIntersectAttribs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attribs</a:t>
            </a:r>
            <a:r>
              <a:rPr lang="en-US" sz="788" dirty="0">
                <a:latin typeface="Consolas" panose="020B0609020204030204" pitchFamily="49" charset="0"/>
              </a:rPr>
              <a:t>) 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data.color</a:t>
            </a:r>
            <a:r>
              <a:rPr lang="en-US" sz="788" dirty="0">
                <a:latin typeface="Consolas" panose="020B0609020204030204" pitchFamily="49" charset="0"/>
              </a:rPr>
              <a:t> = float3( 1, 0, 0 );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}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[</a:t>
            </a:r>
            <a:r>
              <a:rPr lang="en-US" sz="788" dirty="0" err="1">
                <a:latin typeface="Consolas" panose="020B0609020204030204" pitchFamily="49" charset="0"/>
              </a:rPr>
              <a:t>shader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“</a:t>
            </a:r>
            <a:r>
              <a:rPr lang="en-US" sz="788" dirty="0" err="1">
                <a:solidFill>
                  <a:srgbClr val="00B050"/>
                </a:solidFill>
                <a:latin typeface="Consolas" panose="020B0609020204030204" pitchFamily="49" charset="0"/>
              </a:rPr>
              <a:t>raygeneration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”</a:t>
            </a:r>
            <a:r>
              <a:rPr lang="en-US" sz="788" dirty="0">
                <a:latin typeface="Consolas" panose="020B0609020204030204" pitchFamily="49" charset="0"/>
              </a:rPr>
              <a:t>)]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void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MyRayGen</a:t>
            </a:r>
            <a:r>
              <a:rPr lang="en-US" sz="788" dirty="0">
                <a:latin typeface="Consolas" panose="020B0609020204030204" pitchFamily="49" charset="0"/>
              </a:rPr>
              <a:t>() 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    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uint2</a:t>
            </a:r>
            <a:r>
              <a:rPr lang="en-US" sz="788" dirty="0">
                <a:latin typeface="Consolas" panose="020B0609020204030204" pitchFamily="49" charset="0"/>
              </a:rPr>
              <a:t>  </a:t>
            </a:r>
            <a:r>
              <a:rPr lang="en-US" sz="788" dirty="0" err="1">
                <a:latin typeface="Consolas" panose="020B0609020204030204" pitchFamily="49" charset="0"/>
              </a:rPr>
              <a:t>curPixel</a:t>
            </a:r>
            <a:r>
              <a:rPr lang="en-US" sz="788" dirty="0">
                <a:latin typeface="Consolas" panose="020B0609020204030204" pitchFamily="49" charset="0"/>
              </a:rPr>
              <a:t>    = </a:t>
            </a:r>
            <a:r>
              <a:rPr lang="en-US" sz="788" dirty="0" err="1">
                <a:latin typeface="Consolas" panose="020B0609020204030204" pitchFamily="49" charset="0"/>
              </a:rPr>
              <a:t>DispatchRaysIndex</a:t>
            </a:r>
            <a:r>
              <a:rPr lang="en-US" sz="788" dirty="0">
                <a:latin typeface="Consolas" panose="020B0609020204030204" pitchFamily="49" charset="0"/>
              </a:rPr>
              <a:t>().</a:t>
            </a:r>
            <a:r>
              <a:rPr lang="en-US" sz="788" dirty="0" err="1">
                <a:latin typeface="Consolas" panose="020B0609020204030204" pitchFamily="49" charset="0"/>
              </a:rPr>
              <a:t>xy</a:t>
            </a:r>
            <a:r>
              <a:rPr lang="en-US" sz="788" dirty="0">
                <a:latin typeface="Consolas" panose="020B0609020204030204" pitchFamily="49" charset="0"/>
              </a:rPr>
              <a:t>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pixelRayDir</a:t>
            </a:r>
            <a:r>
              <a:rPr lang="en-US" sz="788" dirty="0">
                <a:latin typeface="Consolas" panose="020B0609020204030204" pitchFamily="49" charset="0"/>
              </a:rPr>
              <a:t> = normalize( </a:t>
            </a:r>
            <a:r>
              <a:rPr lang="en-US" sz="788" dirty="0" err="1">
                <a:latin typeface="Consolas" panose="020B0609020204030204" pitchFamily="49" charset="0"/>
              </a:rPr>
              <a:t>getRayDirFromPixelID</a:t>
            </a:r>
            <a:r>
              <a:rPr lang="en-US" sz="788" dirty="0">
                <a:latin typeface="Consolas" panose="020B0609020204030204" pitchFamily="49" charset="0"/>
              </a:rPr>
              <a:t>( </a:t>
            </a:r>
            <a:r>
              <a:rPr lang="en-US" sz="788" dirty="0" err="1">
                <a:latin typeface="Consolas" panose="020B0609020204030204" pitchFamily="49" charset="0"/>
              </a:rPr>
              <a:t>curPixel</a:t>
            </a:r>
            <a:r>
              <a:rPr lang="en-US" sz="788" dirty="0">
                <a:latin typeface="Consolas" panose="020B0609020204030204" pitchFamily="49" charset="0"/>
              </a:rPr>
              <a:t> ) );</a:t>
            </a:r>
          </a:p>
          <a:p>
            <a:pPr>
              <a:spcAft>
                <a:spcPts val="450"/>
              </a:spcAft>
            </a:pPr>
            <a:r>
              <a:rPr lang="en-US" sz="375" dirty="0">
                <a:solidFill>
                  <a:srgbClr val="00B050"/>
                </a:solidFill>
                <a:latin typeface="Consolas" panose="020B0609020204030204" pitchFamily="49" charset="0"/>
              </a:rPr>
              <a:t>     </a:t>
            </a: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RayDesc</a:t>
            </a:r>
            <a:r>
              <a:rPr lang="en-US" sz="788" dirty="0">
                <a:latin typeface="Consolas" panose="020B0609020204030204" pitchFamily="49" charset="0"/>
              </a:rPr>
              <a:t> ray        = { </a:t>
            </a:r>
            <a:r>
              <a:rPr lang="en-US" sz="788" dirty="0" err="1">
                <a:latin typeface="Consolas" panose="020B0609020204030204" pitchFamily="49" charset="0"/>
              </a:rPr>
              <a:t>gCamera.posW</a:t>
            </a:r>
            <a:r>
              <a:rPr lang="en-US" sz="788" dirty="0">
                <a:latin typeface="Consolas" panose="020B0609020204030204" pitchFamily="49" charset="0"/>
              </a:rPr>
              <a:t>, 0.0f, </a:t>
            </a:r>
            <a:r>
              <a:rPr lang="en-US" sz="788" dirty="0" err="1">
                <a:latin typeface="Consolas" panose="020B0609020204030204" pitchFamily="49" charset="0"/>
              </a:rPr>
              <a:t>pixelRayDir</a:t>
            </a:r>
            <a:r>
              <a:rPr lang="en-US" sz="788" dirty="0">
                <a:latin typeface="Consolas" panose="020B0609020204030204" pitchFamily="49" charset="0"/>
              </a:rPr>
              <a:t>, 1e+38f };    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RayPayload</a:t>
            </a:r>
            <a:r>
              <a:rPr lang="en-US" sz="788" dirty="0">
                <a:latin typeface="Consolas" panose="020B0609020204030204" pitchFamily="49" charset="0"/>
              </a:rPr>
              <a:t> payload = {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latin typeface="Consolas" panose="020B0609020204030204" pitchFamily="49" charset="0"/>
              </a:rPr>
              <a:t>(0, 0, 0) };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TraceRay</a:t>
            </a:r>
            <a:r>
              <a:rPr lang="en-US" sz="788" dirty="0">
                <a:latin typeface="Consolas" panose="020B0609020204030204" pitchFamily="49" charset="0"/>
              </a:rPr>
              <a:t>( </a:t>
            </a:r>
            <a:r>
              <a:rPr lang="en-US" sz="788" dirty="0" err="1">
                <a:latin typeface="Consolas" panose="020B0609020204030204" pitchFamily="49" charset="0"/>
              </a:rPr>
              <a:t>gRtScene</a:t>
            </a:r>
            <a:r>
              <a:rPr lang="en-US" sz="788" dirty="0">
                <a:latin typeface="Consolas" panose="020B0609020204030204" pitchFamily="49" charset="0"/>
              </a:rPr>
              <a:t>, RAY_FLAG_NONE, 0xFF, 0, 1, 0, ray, payload );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outTex</a:t>
            </a:r>
            <a:r>
              <a:rPr lang="en-US" sz="788" dirty="0">
                <a:latin typeface="Consolas" panose="020B0609020204030204" pitchFamily="49" charset="0"/>
              </a:rPr>
              <a:t>[</a:t>
            </a:r>
            <a:r>
              <a:rPr lang="en-US" sz="788" dirty="0" err="1">
                <a:latin typeface="Consolas" panose="020B0609020204030204" pitchFamily="49" charset="0"/>
              </a:rPr>
              <a:t>curPixel</a:t>
            </a:r>
            <a:r>
              <a:rPr lang="en-US" sz="788" dirty="0">
                <a:latin typeface="Consolas" panose="020B0609020204030204" pitchFamily="49" charset="0"/>
              </a:rPr>
              <a:t>]   =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float4</a:t>
            </a:r>
            <a:r>
              <a:rPr lang="en-US" sz="788" dirty="0">
                <a:latin typeface="Consolas" panose="020B0609020204030204" pitchFamily="49" charset="0"/>
              </a:rPr>
              <a:t>( </a:t>
            </a:r>
            <a:r>
              <a:rPr lang="en-US" sz="788" dirty="0" err="1">
                <a:latin typeface="Consolas" panose="020B0609020204030204" pitchFamily="49" charset="0"/>
              </a:rPr>
              <a:t>payload.color</a:t>
            </a:r>
            <a:r>
              <a:rPr lang="en-US" sz="788" dirty="0">
                <a:latin typeface="Consolas" panose="020B0609020204030204" pitchFamily="49" charset="0"/>
              </a:rPr>
              <a:t>, 1.0f 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7D17B219-ADDE-47B1-A5A6-F1726D41C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1892185"/>
            <a:ext cx="4081698" cy="3154007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Remember:</a:t>
            </a:r>
          </a:p>
          <a:p>
            <a:pPr lvl="1"/>
            <a:r>
              <a:rPr lang="en-US" dirty="0"/>
              <a:t>Ray generation shader starts work</a:t>
            </a:r>
          </a:p>
          <a:p>
            <a:pPr lvl="1"/>
            <a:endParaRPr lang="en-US" dirty="0"/>
          </a:p>
          <a:p>
            <a:r>
              <a:rPr lang="en-US" dirty="0"/>
              <a:t>Which </a:t>
            </a:r>
            <a:r>
              <a:rPr lang="en-US" b="1" i="1" dirty="0"/>
              <a:t>hit group </a:t>
            </a:r>
            <a:r>
              <a:rPr lang="en-US" dirty="0"/>
              <a:t>to use?</a:t>
            </a:r>
          </a:p>
          <a:p>
            <a:pPr lvl="1"/>
            <a:r>
              <a:rPr lang="en-US" dirty="0"/>
              <a:t>May have 1 </a:t>
            </a:r>
            <a:r>
              <a:rPr lang="en-US" i="1" dirty="0"/>
              <a:t>any-hit shader</a:t>
            </a:r>
          </a:p>
          <a:p>
            <a:pPr lvl="1"/>
            <a:r>
              <a:rPr lang="en-US" dirty="0"/>
              <a:t>May have 1 </a:t>
            </a:r>
            <a:r>
              <a:rPr lang="en-US" i="1" dirty="0"/>
              <a:t>closest-hit shader</a:t>
            </a:r>
          </a:p>
          <a:p>
            <a:pPr lvl="1"/>
            <a:r>
              <a:rPr lang="en-US" dirty="0"/>
              <a:t>May have 1 </a:t>
            </a:r>
            <a:r>
              <a:rPr lang="en-US" i="1" dirty="0"/>
              <a:t>intersection shader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260747" lvl="1" indent="0">
              <a:buNone/>
            </a:pPr>
            <a:endParaRPr lang="en-US" dirty="0"/>
          </a:p>
          <a:p>
            <a:pPr marL="260747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E3D211F-E5D1-414E-8A7A-98A90C6A4E68}"/>
              </a:ext>
            </a:extLst>
          </p:cNvPr>
          <p:cNvSpPr/>
          <p:nvPr/>
        </p:nvSpPr>
        <p:spPr>
          <a:xfrm>
            <a:off x="7069016" y="5295393"/>
            <a:ext cx="216877" cy="189571"/>
          </a:xfrm>
          <a:prstGeom prst="ellipse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987449001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3CA7F54-F46F-45D5-8B03-DDA9EFAC9F83}"/>
              </a:ext>
            </a:extLst>
          </p:cNvPr>
          <p:cNvSpPr/>
          <p:nvPr/>
        </p:nvSpPr>
        <p:spPr>
          <a:xfrm>
            <a:off x="6693877" y="5247543"/>
            <a:ext cx="2450123" cy="6975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D1991A-0793-4CF2-836E-9CED271B0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Really SIMPLE GPU Ray Tracer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5E57E-C8EF-46FA-A3D6-A69DFDA33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161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E14140-6369-48BC-867A-C9A8EDEFAA74}"/>
              </a:ext>
            </a:extLst>
          </p:cNvPr>
          <p:cNvSpPr txBox="1"/>
          <p:nvPr/>
        </p:nvSpPr>
        <p:spPr>
          <a:xfrm>
            <a:off x="4561759" y="1715650"/>
            <a:ext cx="4459148" cy="4466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US" sz="788" dirty="0" err="1">
                <a:solidFill>
                  <a:srgbClr val="00B0F0"/>
                </a:solidFill>
                <a:latin typeface="Consolas" panose="020B0609020204030204" pitchFamily="49" charset="0"/>
              </a:rPr>
              <a:t>RWTexture</a:t>
            </a:r>
            <a:r>
              <a:rPr lang="en-US" sz="788" dirty="0">
                <a:latin typeface="Consolas" panose="020B0609020204030204" pitchFamily="49" charset="0"/>
              </a:rPr>
              <a:t>&lt;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float4</a:t>
            </a:r>
            <a:r>
              <a:rPr lang="en-US" sz="788" dirty="0">
                <a:latin typeface="Consolas" panose="020B0609020204030204" pitchFamily="49" charset="0"/>
              </a:rPr>
              <a:t>&gt; </a:t>
            </a:r>
            <a:r>
              <a:rPr lang="en-US" sz="788" dirty="0" err="1">
                <a:latin typeface="Consolas" panose="020B0609020204030204" pitchFamily="49" charset="0"/>
              </a:rPr>
              <a:t>gOutTex</a:t>
            </a:r>
            <a:r>
              <a:rPr lang="en-US" sz="788" dirty="0">
                <a:latin typeface="Consolas" panose="020B0609020204030204" pitchFamily="49" charset="0"/>
              </a:rPr>
              <a:t>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struct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RayPayload</a:t>
            </a:r>
            <a:r>
              <a:rPr lang="en-US" sz="788" dirty="0">
                <a:latin typeface="Consolas" panose="020B0609020204030204" pitchFamily="49" charset="0"/>
              </a:rPr>
              <a:t> { </a:t>
            </a:r>
            <a:r>
              <a: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latin typeface="Consolas" panose="020B0609020204030204" pitchFamily="49" charset="0"/>
              </a:rPr>
              <a:t> color; };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[</a:t>
            </a:r>
            <a:r>
              <a:rPr lang="en-US" sz="788" dirty="0" err="1">
                <a:latin typeface="Consolas" panose="020B0609020204030204" pitchFamily="49" charset="0"/>
              </a:rPr>
              <a:t>shader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“miss”</a:t>
            </a:r>
            <a:r>
              <a:rPr lang="en-US" sz="788" dirty="0">
                <a:latin typeface="Consolas" panose="020B0609020204030204" pitchFamily="49" charset="0"/>
              </a:rPr>
              <a:t>)]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void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MyMiss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 err="1">
                <a:solidFill>
                  <a:srgbClr val="00B0F0"/>
                </a:solidFill>
                <a:latin typeface="Consolas" panose="020B0609020204030204" pitchFamily="49" charset="0"/>
              </a:rPr>
              <a:t>inout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RayPayload</a:t>
            </a:r>
            <a:r>
              <a:rPr lang="en-US" sz="788" dirty="0">
                <a:latin typeface="Consolas" panose="020B0609020204030204" pitchFamily="49" charset="0"/>
              </a:rPr>
              <a:t> payload) 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payload.color</a:t>
            </a:r>
            <a:r>
              <a:rPr lang="en-US" sz="788" dirty="0">
                <a:latin typeface="Consolas" panose="020B0609020204030204" pitchFamily="49" charset="0"/>
              </a:rPr>
              <a:t> = float3( 0, 0, 1 );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} 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[</a:t>
            </a:r>
            <a:r>
              <a:rPr lang="en-US" sz="788" dirty="0" err="1">
                <a:latin typeface="Consolas" panose="020B0609020204030204" pitchFamily="49" charset="0"/>
              </a:rPr>
              <a:t>shader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“</a:t>
            </a:r>
            <a:r>
              <a:rPr lang="en-US" sz="788" dirty="0" err="1">
                <a:solidFill>
                  <a:srgbClr val="00B050"/>
                </a:solidFill>
                <a:latin typeface="Consolas" panose="020B0609020204030204" pitchFamily="49" charset="0"/>
              </a:rPr>
              <a:t>closesthit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”</a:t>
            </a:r>
            <a:r>
              <a:rPr lang="en-US" sz="788" dirty="0">
                <a:latin typeface="Consolas" panose="020B0609020204030204" pitchFamily="49" charset="0"/>
              </a:rPr>
              <a:t>)]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void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MyClosestHit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 err="1">
                <a:solidFill>
                  <a:srgbClr val="00B0F0"/>
                </a:solidFill>
                <a:latin typeface="Consolas" panose="020B0609020204030204" pitchFamily="49" charset="0"/>
              </a:rPr>
              <a:t>inout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RayPayload</a:t>
            </a:r>
            <a:r>
              <a:rPr lang="en-US" sz="788" dirty="0">
                <a:latin typeface="Consolas" panose="020B0609020204030204" pitchFamily="49" charset="0"/>
              </a:rPr>
              <a:t> data, 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             </a:t>
            </a:r>
            <a:r>
              <a:rPr lang="en-US" sz="788" dirty="0" err="1">
                <a:latin typeface="Consolas" panose="020B0609020204030204" pitchFamily="49" charset="0"/>
              </a:rPr>
              <a:t>BuiltinTriangleIntersectAttribs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attribs</a:t>
            </a:r>
            <a:r>
              <a:rPr lang="en-US" sz="788" dirty="0">
                <a:latin typeface="Consolas" panose="020B0609020204030204" pitchFamily="49" charset="0"/>
              </a:rPr>
              <a:t>) 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data.color</a:t>
            </a:r>
            <a:r>
              <a:rPr lang="en-US" sz="788" dirty="0">
                <a:latin typeface="Consolas" panose="020B0609020204030204" pitchFamily="49" charset="0"/>
              </a:rPr>
              <a:t> = float3( 1, 0, 0 );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}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[</a:t>
            </a:r>
            <a:r>
              <a:rPr lang="en-US" sz="788" dirty="0" err="1">
                <a:latin typeface="Consolas" panose="020B0609020204030204" pitchFamily="49" charset="0"/>
              </a:rPr>
              <a:t>shader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“</a:t>
            </a:r>
            <a:r>
              <a:rPr lang="en-US" sz="788" dirty="0" err="1">
                <a:solidFill>
                  <a:srgbClr val="00B050"/>
                </a:solidFill>
                <a:latin typeface="Consolas" panose="020B0609020204030204" pitchFamily="49" charset="0"/>
              </a:rPr>
              <a:t>raygeneration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”</a:t>
            </a:r>
            <a:r>
              <a:rPr lang="en-US" sz="788" dirty="0">
                <a:latin typeface="Consolas" panose="020B0609020204030204" pitchFamily="49" charset="0"/>
              </a:rPr>
              <a:t>)]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void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MyRayGen</a:t>
            </a:r>
            <a:r>
              <a:rPr lang="en-US" sz="788" dirty="0">
                <a:latin typeface="Consolas" panose="020B0609020204030204" pitchFamily="49" charset="0"/>
              </a:rPr>
              <a:t>() 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    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uint2</a:t>
            </a:r>
            <a:r>
              <a:rPr lang="en-US" sz="788" dirty="0">
                <a:latin typeface="Consolas" panose="020B0609020204030204" pitchFamily="49" charset="0"/>
              </a:rPr>
              <a:t>  </a:t>
            </a:r>
            <a:r>
              <a:rPr lang="en-US" sz="788" dirty="0" err="1">
                <a:latin typeface="Consolas" panose="020B0609020204030204" pitchFamily="49" charset="0"/>
              </a:rPr>
              <a:t>curPixel</a:t>
            </a:r>
            <a:r>
              <a:rPr lang="en-US" sz="788" dirty="0">
                <a:latin typeface="Consolas" panose="020B0609020204030204" pitchFamily="49" charset="0"/>
              </a:rPr>
              <a:t>    = </a:t>
            </a:r>
            <a:r>
              <a:rPr lang="en-US" sz="788" dirty="0" err="1">
                <a:latin typeface="Consolas" panose="020B0609020204030204" pitchFamily="49" charset="0"/>
              </a:rPr>
              <a:t>DispatchRaysIndex</a:t>
            </a:r>
            <a:r>
              <a:rPr lang="en-US" sz="788" dirty="0">
                <a:latin typeface="Consolas" panose="020B0609020204030204" pitchFamily="49" charset="0"/>
              </a:rPr>
              <a:t>().</a:t>
            </a:r>
            <a:r>
              <a:rPr lang="en-US" sz="788" dirty="0" err="1">
                <a:latin typeface="Consolas" panose="020B0609020204030204" pitchFamily="49" charset="0"/>
              </a:rPr>
              <a:t>xy</a:t>
            </a:r>
            <a:r>
              <a:rPr lang="en-US" sz="788" dirty="0">
                <a:latin typeface="Consolas" panose="020B0609020204030204" pitchFamily="49" charset="0"/>
              </a:rPr>
              <a:t>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pixelRayDir</a:t>
            </a:r>
            <a:r>
              <a:rPr lang="en-US" sz="788" dirty="0">
                <a:latin typeface="Consolas" panose="020B0609020204030204" pitchFamily="49" charset="0"/>
              </a:rPr>
              <a:t> = normalize( </a:t>
            </a:r>
            <a:r>
              <a:rPr lang="en-US" sz="788" dirty="0" err="1">
                <a:latin typeface="Consolas" panose="020B0609020204030204" pitchFamily="49" charset="0"/>
              </a:rPr>
              <a:t>getRayDirFromPixelID</a:t>
            </a:r>
            <a:r>
              <a:rPr lang="en-US" sz="788" dirty="0">
                <a:latin typeface="Consolas" panose="020B0609020204030204" pitchFamily="49" charset="0"/>
              </a:rPr>
              <a:t>( </a:t>
            </a:r>
            <a:r>
              <a:rPr lang="en-US" sz="788" dirty="0" err="1">
                <a:latin typeface="Consolas" panose="020B0609020204030204" pitchFamily="49" charset="0"/>
              </a:rPr>
              <a:t>curPixel</a:t>
            </a:r>
            <a:r>
              <a:rPr lang="en-US" sz="788" dirty="0">
                <a:latin typeface="Consolas" panose="020B0609020204030204" pitchFamily="49" charset="0"/>
              </a:rPr>
              <a:t> ) );</a:t>
            </a:r>
          </a:p>
          <a:p>
            <a:pPr>
              <a:spcAft>
                <a:spcPts val="450"/>
              </a:spcAft>
            </a:pPr>
            <a:r>
              <a:rPr lang="en-US" sz="375" dirty="0">
                <a:solidFill>
                  <a:srgbClr val="00B050"/>
                </a:solidFill>
                <a:latin typeface="Consolas" panose="020B0609020204030204" pitchFamily="49" charset="0"/>
              </a:rPr>
              <a:t>     </a:t>
            </a: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RayDesc</a:t>
            </a:r>
            <a:r>
              <a:rPr lang="en-US" sz="788" dirty="0">
                <a:latin typeface="Consolas" panose="020B0609020204030204" pitchFamily="49" charset="0"/>
              </a:rPr>
              <a:t> ray        = { </a:t>
            </a:r>
            <a:r>
              <a:rPr lang="en-US" sz="788" dirty="0" err="1">
                <a:latin typeface="Consolas" panose="020B0609020204030204" pitchFamily="49" charset="0"/>
              </a:rPr>
              <a:t>gCamera.posW</a:t>
            </a:r>
            <a:r>
              <a:rPr lang="en-US" sz="788" dirty="0">
                <a:latin typeface="Consolas" panose="020B0609020204030204" pitchFamily="49" charset="0"/>
              </a:rPr>
              <a:t>, 0.0f, </a:t>
            </a:r>
            <a:r>
              <a:rPr lang="en-US" sz="788" dirty="0" err="1">
                <a:latin typeface="Consolas" panose="020B0609020204030204" pitchFamily="49" charset="0"/>
              </a:rPr>
              <a:t>pixelRayDir</a:t>
            </a:r>
            <a:r>
              <a:rPr lang="en-US" sz="788" dirty="0">
                <a:latin typeface="Consolas" panose="020B0609020204030204" pitchFamily="49" charset="0"/>
              </a:rPr>
              <a:t>, 1e+38f };    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RayPayload</a:t>
            </a:r>
            <a:r>
              <a:rPr lang="en-US" sz="788" dirty="0">
                <a:latin typeface="Consolas" panose="020B0609020204030204" pitchFamily="49" charset="0"/>
              </a:rPr>
              <a:t> payload = {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latin typeface="Consolas" panose="020B0609020204030204" pitchFamily="49" charset="0"/>
              </a:rPr>
              <a:t>(0, 0, 0) };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TraceRay</a:t>
            </a:r>
            <a:r>
              <a:rPr lang="en-US" sz="788" dirty="0">
                <a:latin typeface="Consolas" panose="020B0609020204030204" pitchFamily="49" charset="0"/>
              </a:rPr>
              <a:t>( </a:t>
            </a:r>
            <a:r>
              <a:rPr lang="en-US" sz="788" dirty="0" err="1">
                <a:latin typeface="Consolas" panose="020B0609020204030204" pitchFamily="49" charset="0"/>
              </a:rPr>
              <a:t>gRtScene</a:t>
            </a:r>
            <a:r>
              <a:rPr lang="en-US" sz="788" dirty="0">
                <a:latin typeface="Consolas" panose="020B0609020204030204" pitchFamily="49" charset="0"/>
              </a:rPr>
              <a:t>, RAY_FLAG_NONE, 0xFF, 0, 1, 0, ray, payload );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outTex</a:t>
            </a:r>
            <a:r>
              <a:rPr lang="en-US" sz="788" dirty="0">
                <a:latin typeface="Consolas" panose="020B0609020204030204" pitchFamily="49" charset="0"/>
              </a:rPr>
              <a:t>[</a:t>
            </a:r>
            <a:r>
              <a:rPr lang="en-US" sz="788" dirty="0" err="1">
                <a:latin typeface="Consolas" panose="020B0609020204030204" pitchFamily="49" charset="0"/>
              </a:rPr>
              <a:t>curPixel</a:t>
            </a:r>
            <a:r>
              <a:rPr lang="en-US" sz="788" dirty="0">
                <a:latin typeface="Consolas" panose="020B0609020204030204" pitchFamily="49" charset="0"/>
              </a:rPr>
              <a:t>]   =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float4</a:t>
            </a:r>
            <a:r>
              <a:rPr lang="en-US" sz="788" dirty="0">
                <a:latin typeface="Consolas" panose="020B0609020204030204" pitchFamily="49" charset="0"/>
              </a:rPr>
              <a:t>( </a:t>
            </a:r>
            <a:r>
              <a:rPr lang="en-US" sz="788" dirty="0" err="1">
                <a:latin typeface="Consolas" panose="020B0609020204030204" pitchFamily="49" charset="0"/>
              </a:rPr>
              <a:t>payload.color</a:t>
            </a:r>
            <a:r>
              <a:rPr lang="en-US" sz="788" dirty="0">
                <a:latin typeface="Consolas" panose="020B0609020204030204" pitchFamily="49" charset="0"/>
              </a:rPr>
              <a:t>, 1.0f 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7D17B219-ADDE-47B1-A5A6-F1726D41C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1892185"/>
            <a:ext cx="4081698" cy="3154007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Remember:</a:t>
            </a:r>
          </a:p>
          <a:p>
            <a:pPr lvl="1"/>
            <a:r>
              <a:rPr lang="en-US" dirty="0"/>
              <a:t>Ray generation shader starts work</a:t>
            </a:r>
          </a:p>
          <a:p>
            <a:pPr lvl="1"/>
            <a:endParaRPr lang="en-US" dirty="0"/>
          </a:p>
          <a:p>
            <a:r>
              <a:rPr lang="en-US" dirty="0"/>
              <a:t>Which </a:t>
            </a:r>
            <a:r>
              <a:rPr lang="en-US" b="1" i="1" dirty="0"/>
              <a:t>hit group </a:t>
            </a:r>
            <a:r>
              <a:rPr lang="en-US" dirty="0"/>
              <a:t>to use?</a:t>
            </a:r>
          </a:p>
          <a:p>
            <a:pPr lvl="1"/>
            <a:r>
              <a:rPr lang="en-US" dirty="0"/>
              <a:t>May have 1 </a:t>
            </a:r>
            <a:r>
              <a:rPr lang="en-US" i="1" dirty="0"/>
              <a:t>any-hit shader</a:t>
            </a:r>
          </a:p>
          <a:p>
            <a:pPr lvl="1"/>
            <a:r>
              <a:rPr lang="en-US" dirty="0"/>
              <a:t>May have 1 </a:t>
            </a:r>
            <a:r>
              <a:rPr lang="en-US" i="1" dirty="0"/>
              <a:t>closest-hit shader</a:t>
            </a:r>
          </a:p>
          <a:p>
            <a:pPr lvl="1"/>
            <a:r>
              <a:rPr lang="en-US" dirty="0"/>
              <a:t>May have 1 </a:t>
            </a:r>
            <a:r>
              <a:rPr lang="en-US" i="1" dirty="0"/>
              <a:t>intersection shader</a:t>
            </a:r>
          </a:p>
          <a:p>
            <a:pPr lvl="1"/>
            <a:endParaRPr lang="en-US" i="1" dirty="0"/>
          </a:p>
          <a:p>
            <a:r>
              <a:rPr lang="en-US" dirty="0"/>
              <a:t>Here, has just one shader</a:t>
            </a:r>
          </a:p>
          <a:p>
            <a:pPr lvl="1"/>
            <a:r>
              <a:rPr lang="en-US" dirty="0"/>
              <a:t>It’s index 0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→ specified first on load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260747" lvl="1" indent="0">
              <a:buNone/>
            </a:pPr>
            <a:endParaRPr lang="en-US" dirty="0"/>
          </a:p>
          <a:p>
            <a:pPr marL="260747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E3D211F-E5D1-414E-8A7A-98A90C6A4E68}"/>
              </a:ext>
            </a:extLst>
          </p:cNvPr>
          <p:cNvSpPr/>
          <p:nvPr/>
        </p:nvSpPr>
        <p:spPr>
          <a:xfrm>
            <a:off x="7069016" y="5295393"/>
            <a:ext cx="216877" cy="189571"/>
          </a:xfrm>
          <a:prstGeom prst="ellipse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2218A8B-16AC-4F0C-B311-A580D2A811CF}"/>
              </a:ext>
            </a:extLst>
          </p:cNvPr>
          <p:cNvSpPr/>
          <p:nvPr/>
        </p:nvSpPr>
        <p:spPr>
          <a:xfrm>
            <a:off x="4806463" y="3182307"/>
            <a:ext cx="849923" cy="189571"/>
          </a:xfrm>
          <a:prstGeom prst="ellipse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810368314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3CA7F54-F46F-45D5-8B03-DDA9EFAC9F83}"/>
              </a:ext>
            </a:extLst>
          </p:cNvPr>
          <p:cNvSpPr/>
          <p:nvPr/>
        </p:nvSpPr>
        <p:spPr>
          <a:xfrm>
            <a:off x="6693877" y="5247543"/>
            <a:ext cx="2450123" cy="6975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D1991A-0793-4CF2-836E-9CED271B0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Really SIMPLE GPU Ray Tracer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5E57E-C8EF-46FA-A3D6-A69DFDA33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162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E14140-6369-48BC-867A-C9A8EDEFAA74}"/>
              </a:ext>
            </a:extLst>
          </p:cNvPr>
          <p:cNvSpPr txBox="1"/>
          <p:nvPr/>
        </p:nvSpPr>
        <p:spPr>
          <a:xfrm>
            <a:off x="4561759" y="1715650"/>
            <a:ext cx="4459148" cy="4466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US" sz="788" dirty="0" err="1">
                <a:solidFill>
                  <a:srgbClr val="00B0F0"/>
                </a:solidFill>
                <a:latin typeface="Consolas" panose="020B0609020204030204" pitchFamily="49" charset="0"/>
              </a:rPr>
              <a:t>RWTexture</a:t>
            </a:r>
            <a:r>
              <a:rPr lang="en-US" sz="788" dirty="0">
                <a:latin typeface="Consolas" panose="020B0609020204030204" pitchFamily="49" charset="0"/>
              </a:rPr>
              <a:t>&lt;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float4</a:t>
            </a:r>
            <a:r>
              <a:rPr lang="en-US" sz="788" dirty="0">
                <a:latin typeface="Consolas" panose="020B0609020204030204" pitchFamily="49" charset="0"/>
              </a:rPr>
              <a:t>&gt; </a:t>
            </a:r>
            <a:r>
              <a:rPr lang="en-US" sz="788" dirty="0" err="1">
                <a:latin typeface="Consolas" panose="020B0609020204030204" pitchFamily="49" charset="0"/>
              </a:rPr>
              <a:t>gOutTex</a:t>
            </a:r>
            <a:r>
              <a:rPr lang="en-US" sz="788" dirty="0">
                <a:latin typeface="Consolas" panose="020B0609020204030204" pitchFamily="49" charset="0"/>
              </a:rPr>
              <a:t>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struct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RayPayload</a:t>
            </a:r>
            <a:r>
              <a:rPr lang="en-US" sz="788" dirty="0">
                <a:latin typeface="Consolas" panose="020B0609020204030204" pitchFamily="49" charset="0"/>
              </a:rPr>
              <a:t> { </a:t>
            </a:r>
            <a:r>
              <a: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latin typeface="Consolas" panose="020B0609020204030204" pitchFamily="49" charset="0"/>
              </a:rPr>
              <a:t> color; };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[</a:t>
            </a:r>
            <a:r>
              <a:rPr lang="en-US" sz="788" dirty="0" err="1">
                <a:latin typeface="Consolas" panose="020B0609020204030204" pitchFamily="49" charset="0"/>
              </a:rPr>
              <a:t>shader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“miss”</a:t>
            </a:r>
            <a:r>
              <a:rPr lang="en-US" sz="788" dirty="0">
                <a:latin typeface="Consolas" panose="020B0609020204030204" pitchFamily="49" charset="0"/>
              </a:rPr>
              <a:t>)]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void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MyMiss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 err="1">
                <a:solidFill>
                  <a:srgbClr val="00B0F0"/>
                </a:solidFill>
                <a:latin typeface="Consolas" panose="020B0609020204030204" pitchFamily="49" charset="0"/>
              </a:rPr>
              <a:t>inout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RayPayload</a:t>
            </a:r>
            <a:r>
              <a:rPr lang="en-US" sz="788" dirty="0">
                <a:latin typeface="Consolas" panose="020B0609020204030204" pitchFamily="49" charset="0"/>
              </a:rPr>
              <a:t> payload) 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payload.color</a:t>
            </a:r>
            <a:r>
              <a:rPr lang="en-US" sz="788" dirty="0">
                <a:latin typeface="Consolas" panose="020B0609020204030204" pitchFamily="49" charset="0"/>
              </a:rPr>
              <a:t> = float3( 0, 0, 1 );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} 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[</a:t>
            </a:r>
            <a:r>
              <a:rPr lang="en-US" sz="788" dirty="0" err="1">
                <a:latin typeface="Consolas" panose="020B0609020204030204" pitchFamily="49" charset="0"/>
              </a:rPr>
              <a:t>shader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“</a:t>
            </a:r>
            <a:r>
              <a:rPr lang="en-US" sz="788" dirty="0" err="1">
                <a:solidFill>
                  <a:srgbClr val="00B050"/>
                </a:solidFill>
                <a:latin typeface="Consolas" panose="020B0609020204030204" pitchFamily="49" charset="0"/>
              </a:rPr>
              <a:t>closesthit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”</a:t>
            </a:r>
            <a:r>
              <a:rPr lang="en-US" sz="788" dirty="0">
                <a:latin typeface="Consolas" panose="020B0609020204030204" pitchFamily="49" charset="0"/>
              </a:rPr>
              <a:t>)]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void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MyClosestHit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 err="1">
                <a:solidFill>
                  <a:srgbClr val="00B0F0"/>
                </a:solidFill>
                <a:latin typeface="Consolas" panose="020B0609020204030204" pitchFamily="49" charset="0"/>
              </a:rPr>
              <a:t>inout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RayPayload</a:t>
            </a:r>
            <a:r>
              <a:rPr lang="en-US" sz="788" dirty="0">
                <a:latin typeface="Consolas" panose="020B0609020204030204" pitchFamily="49" charset="0"/>
              </a:rPr>
              <a:t> data, 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             </a:t>
            </a:r>
            <a:r>
              <a:rPr lang="en-US" sz="788" dirty="0" err="1">
                <a:latin typeface="Consolas" panose="020B0609020204030204" pitchFamily="49" charset="0"/>
              </a:rPr>
              <a:t>BuiltinTriangleIntersectAttribs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attribs</a:t>
            </a:r>
            <a:r>
              <a:rPr lang="en-US" sz="788" dirty="0">
                <a:latin typeface="Consolas" panose="020B0609020204030204" pitchFamily="49" charset="0"/>
              </a:rPr>
              <a:t>) 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data.color</a:t>
            </a:r>
            <a:r>
              <a:rPr lang="en-US" sz="788" dirty="0">
                <a:latin typeface="Consolas" panose="020B0609020204030204" pitchFamily="49" charset="0"/>
              </a:rPr>
              <a:t> = float3( 1, 0, 0 );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}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[</a:t>
            </a:r>
            <a:r>
              <a:rPr lang="en-US" sz="788" dirty="0" err="1">
                <a:latin typeface="Consolas" panose="020B0609020204030204" pitchFamily="49" charset="0"/>
              </a:rPr>
              <a:t>shader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“</a:t>
            </a:r>
            <a:r>
              <a:rPr lang="en-US" sz="788" dirty="0" err="1">
                <a:solidFill>
                  <a:srgbClr val="00B050"/>
                </a:solidFill>
                <a:latin typeface="Consolas" panose="020B0609020204030204" pitchFamily="49" charset="0"/>
              </a:rPr>
              <a:t>raygeneration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”</a:t>
            </a:r>
            <a:r>
              <a:rPr lang="en-US" sz="788" dirty="0">
                <a:latin typeface="Consolas" panose="020B0609020204030204" pitchFamily="49" charset="0"/>
              </a:rPr>
              <a:t>)]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void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MyRayGen</a:t>
            </a:r>
            <a:r>
              <a:rPr lang="en-US" sz="788" dirty="0">
                <a:latin typeface="Consolas" panose="020B0609020204030204" pitchFamily="49" charset="0"/>
              </a:rPr>
              <a:t>() 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    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uint2</a:t>
            </a:r>
            <a:r>
              <a:rPr lang="en-US" sz="788" dirty="0">
                <a:latin typeface="Consolas" panose="020B0609020204030204" pitchFamily="49" charset="0"/>
              </a:rPr>
              <a:t>  </a:t>
            </a:r>
            <a:r>
              <a:rPr lang="en-US" sz="788" dirty="0" err="1">
                <a:latin typeface="Consolas" panose="020B0609020204030204" pitchFamily="49" charset="0"/>
              </a:rPr>
              <a:t>curPixel</a:t>
            </a:r>
            <a:r>
              <a:rPr lang="en-US" sz="788" dirty="0">
                <a:latin typeface="Consolas" panose="020B0609020204030204" pitchFamily="49" charset="0"/>
              </a:rPr>
              <a:t>    = </a:t>
            </a:r>
            <a:r>
              <a:rPr lang="en-US" sz="788" dirty="0" err="1">
                <a:latin typeface="Consolas" panose="020B0609020204030204" pitchFamily="49" charset="0"/>
              </a:rPr>
              <a:t>DispatchRaysIndex</a:t>
            </a:r>
            <a:r>
              <a:rPr lang="en-US" sz="788" dirty="0">
                <a:latin typeface="Consolas" panose="020B0609020204030204" pitchFamily="49" charset="0"/>
              </a:rPr>
              <a:t>().</a:t>
            </a:r>
            <a:r>
              <a:rPr lang="en-US" sz="788" dirty="0" err="1">
                <a:latin typeface="Consolas" panose="020B0609020204030204" pitchFamily="49" charset="0"/>
              </a:rPr>
              <a:t>xy</a:t>
            </a:r>
            <a:r>
              <a:rPr lang="en-US" sz="788" dirty="0">
                <a:latin typeface="Consolas" panose="020B0609020204030204" pitchFamily="49" charset="0"/>
              </a:rPr>
              <a:t>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pixelRayDir</a:t>
            </a:r>
            <a:r>
              <a:rPr lang="en-US" sz="788" dirty="0">
                <a:latin typeface="Consolas" panose="020B0609020204030204" pitchFamily="49" charset="0"/>
              </a:rPr>
              <a:t> = normalize( </a:t>
            </a:r>
            <a:r>
              <a:rPr lang="en-US" sz="788" dirty="0" err="1">
                <a:latin typeface="Consolas" panose="020B0609020204030204" pitchFamily="49" charset="0"/>
              </a:rPr>
              <a:t>getRayDirFromPixelID</a:t>
            </a:r>
            <a:r>
              <a:rPr lang="en-US" sz="788" dirty="0">
                <a:latin typeface="Consolas" panose="020B0609020204030204" pitchFamily="49" charset="0"/>
              </a:rPr>
              <a:t>( </a:t>
            </a:r>
            <a:r>
              <a:rPr lang="en-US" sz="788" dirty="0" err="1">
                <a:latin typeface="Consolas" panose="020B0609020204030204" pitchFamily="49" charset="0"/>
              </a:rPr>
              <a:t>curPixel</a:t>
            </a:r>
            <a:r>
              <a:rPr lang="en-US" sz="788" dirty="0">
                <a:latin typeface="Consolas" panose="020B0609020204030204" pitchFamily="49" charset="0"/>
              </a:rPr>
              <a:t> ) );</a:t>
            </a:r>
          </a:p>
          <a:p>
            <a:pPr>
              <a:spcAft>
                <a:spcPts val="450"/>
              </a:spcAft>
            </a:pPr>
            <a:r>
              <a:rPr lang="en-US" sz="375" dirty="0">
                <a:solidFill>
                  <a:srgbClr val="00B050"/>
                </a:solidFill>
                <a:latin typeface="Consolas" panose="020B0609020204030204" pitchFamily="49" charset="0"/>
              </a:rPr>
              <a:t>     </a:t>
            </a: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RayDesc</a:t>
            </a:r>
            <a:r>
              <a:rPr lang="en-US" sz="788" dirty="0">
                <a:latin typeface="Consolas" panose="020B0609020204030204" pitchFamily="49" charset="0"/>
              </a:rPr>
              <a:t> ray        = { </a:t>
            </a:r>
            <a:r>
              <a:rPr lang="en-US" sz="788" dirty="0" err="1">
                <a:latin typeface="Consolas" panose="020B0609020204030204" pitchFamily="49" charset="0"/>
              </a:rPr>
              <a:t>gCamera.posW</a:t>
            </a:r>
            <a:r>
              <a:rPr lang="en-US" sz="788" dirty="0">
                <a:latin typeface="Consolas" panose="020B0609020204030204" pitchFamily="49" charset="0"/>
              </a:rPr>
              <a:t>, 0.0f, </a:t>
            </a:r>
            <a:r>
              <a:rPr lang="en-US" sz="788" dirty="0" err="1">
                <a:latin typeface="Consolas" panose="020B0609020204030204" pitchFamily="49" charset="0"/>
              </a:rPr>
              <a:t>pixelRayDir</a:t>
            </a:r>
            <a:r>
              <a:rPr lang="en-US" sz="788" dirty="0">
                <a:latin typeface="Consolas" panose="020B0609020204030204" pitchFamily="49" charset="0"/>
              </a:rPr>
              <a:t>, 1e+38f };    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RayPayload</a:t>
            </a:r>
            <a:r>
              <a:rPr lang="en-US" sz="788" dirty="0">
                <a:latin typeface="Consolas" panose="020B0609020204030204" pitchFamily="49" charset="0"/>
              </a:rPr>
              <a:t> payload = {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latin typeface="Consolas" panose="020B0609020204030204" pitchFamily="49" charset="0"/>
              </a:rPr>
              <a:t>(0, 0, 0) };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TraceRay</a:t>
            </a:r>
            <a:r>
              <a:rPr lang="en-US" sz="788" dirty="0">
                <a:latin typeface="Consolas" panose="020B0609020204030204" pitchFamily="49" charset="0"/>
              </a:rPr>
              <a:t>( </a:t>
            </a:r>
            <a:r>
              <a:rPr lang="en-US" sz="788" dirty="0" err="1">
                <a:latin typeface="Consolas" panose="020B0609020204030204" pitchFamily="49" charset="0"/>
              </a:rPr>
              <a:t>gRtScene</a:t>
            </a:r>
            <a:r>
              <a:rPr lang="en-US" sz="788" dirty="0">
                <a:latin typeface="Consolas" panose="020B0609020204030204" pitchFamily="49" charset="0"/>
              </a:rPr>
              <a:t>, RAY_FLAG_NONE, 0xFF, 0, 1, 0, ray, payload );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outTex</a:t>
            </a:r>
            <a:r>
              <a:rPr lang="en-US" sz="788" dirty="0">
                <a:latin typeface="Consolas" panose="020B0609020204030204" pitchFamily="49" charset="0"/>
              </a:rPr>
              <a:t>[</a:t>
            </a:r>
            <a:r>
              <a:rPr lang="en-US" sz="788" dirty="0" err="1">
                <a:latin typeface="Consolas" panose="020B0609020204030204" pitchFamily="49" charset="0"/>
              </a:rPr>
              <a:t>curPixel</a:t>
            </a:r>
            <a:r>
              <a:rPr lang="en-US" sz="788" dirty="0">
                <a:latin typeface="Consolas" panose="020B0609020204030204" pitchFamily="49" charset="0"/>
              </a:rPr>
              <a:t>]   =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float4</a:t>
            </a:r>
            <a:r>
              <a:rPr lang="en-US" sz="788" dirty="0">
                <a:latin typeface="Consolas" panose="020B0609020204030204" pitchFamily="49" charset="0"/>
              </a:rPr>
              <a:t>( </a:t>
            </a:r>
            <a:r>
              <a:rPr lang="en-US" sz="788" dirty="0" err="1">
                <a:latin typeface="Consolas" panose="020B0609020204030204" pitchFamily="49" charset="0"/>
              </a:rPr>
              <a:t>payload.color</a:t>
            </a:r>
            <a:r>
              <a:rPr lang="en-US" sz="788" dirty="0">
                <a:latin typeface="Consolas" panose="020B0609020204030204" pitchFamily="49" charset="0"/>
              </a:rPr>
              <a:t>, 1.0f 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7D17B219-ADDE-47B1-A5A6-F1726D41C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1892185"/>
            <a:ext cx="4081698" cy="3154007"/>
          </a:xfrm>
        </p:spPr>
        <p:txBody>
          <a:bodyPr/>
          <a:lstStyle/>
          <a:p>
            <a:r>
              <a:rPr lang="en-US" dirty="0"/>
              <a:t>How to read at high level:</a:t>
            </a:r>
          </a:p>
          <a:p>
            <a:pPr lvl="1"/>
            <a:r>
              <a:rPr lang="en-US" dirty="0"/>
              <a:t>For each pixel determine ray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260747" lvl="1" indent="0">
              <a:buNone/>
            </a:pPr>
            <a:endParaRPr lang="en-US" dirty="0"/>
          </a:p>
          <a:p>
            <a:pPr marL="260747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AC664B-1D89-4793-9962-5EB3C3C9BCCB}"/>
              </a:ext>
            </a:extLst>
          </p:cNvPr>
          <p:cNvSpPr/>
          <p:nvPr/>
        </p:nvSpPr>
        <p:spPr>
          <a:xfrm>
            <a:off x="4859215" y="4350727"/>
            <a:ext cx="3784241" cy="896816"/>
          </a:xfrm>
          <a:prstGeom prst="rect">
            <a:avLst/>
          </a:pr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057814547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3CA7F54-F46F-45D5-8B03-DDA9EFAC9F83}"/>
              </a:ext>
            </a:extLst>
          </p:cNvPr>
          <p:cNvSpPr/>
          <p:nvPr/>
        </p:nvSpPr>
        <p:spPr>
          <a:xfrm>
            <a:off x="6693877" y="5247543"/>
            <a:ext cx="2450123" cy="6975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D1991A-0793-4CF2-836E-9CED271B0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Really SIMPLE GPU Ray Tracer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5E57E-C8EF-46FA-A3D6-A69DFDA33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163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E14140-6369-48BC-867A-C9A8EDEFAA74}"/>
              </a:ext>
            </a:extLst>
          </p:cNvPr>
          <p:cNvSpPr txBox="1"/>
          <p:nvPr/>
        </p:nvSpPr>
        <p:spPr>
          <a:xfrm>
            <a:off x="4561759" y="1715650"/>
            <a:ext cx="4459148" cy="4466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US" sz="788" dirty="0" err="1">
                <a:solidFill>
                  <a:srgbClr val="00B0F0"/>
                </a:solidFill>
                <a:latin typeface="Consolas" panose="020B0609020204030204" pitchFamily="49" charset="0"/>
              </a:rPr>
              <a:t>RWTexture</a:t>
            </a:r>
            <a:r>
              <a:rPr lang="en-US" sz="788" dirty="0">
                <a:latin typeface="Consolas" panose="020B0609020204030204" pitchFamily="49" charset="0"/>
              </a:rPr>
              <a:t>&lt;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float4</a:t>
            </a:r>
            <a:r>
              <a:rPr lang="en-US" sz="788" dirty="0">
                <a:latin typeface="Consolas" panose="020B0609020204030204" pitchFamily="49" charset="0"/>
              </a:rPr>
              <a:t>&gt; </a:t>
            </a:r>
            <a:r>
              <a:rPr lang="en-US" sz="788" dirty="0" err="1">
                <a:latin typeface="Consolas" panose="020B0609020204030204" pitchFamily="49" charset="0"/>
              </a:rPr>
              <a:t>gOutTex</a:t>
            </a:r>
            <a:r>
              <a:rPr lang="en-US" sz="788" dirty="0">
                <a:latin typeface="Consolas" panose="020B0609020204030204" pitchFamily="49" charset="0"/>
              </a:rPr>
              <a:t>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struct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RayPayload</a:t>
            </a:r>
            <a:r>
              <a:rPr lang="en-US" sz="788" dirty="0">
                <a:latin typeface="Consolas" panose="020B0609020204030204" pitchFamily="49" charset="0"/>
              </a:rPr>
              <a:t> { </a:t>
            </a:r>
            <a:r>
              <a: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latin typeface="Consolas" panose="020B0609020204030204" pitchFamily="49" charset="0"/>
              </a:rPr>
              <a:t> color; };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[</a:t>
            </a:r>
            <a:r>
              <a:rPr lang="en-US" sz="788" dirty="0" err="1">
                <a:latin typeface="Consolas" panose="020B0609020204030204" pitchFamily="49" charset="0"/>
              </a:rPr>
              <a:t>shader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“miss”</a:t>
            </a:r>
            <a:r>
              <a:rPr lang="en-US" sz="788" dirty="0">
                <a:latin typeface="Consolas" panose="020B0609020204030204" pitchFamily="49" charset="0"/>
              </a:rPr>
              <a:t>)]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void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MyMiss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 err="1">
                <a:solidFill>
                  <a:srgbClr val="00B0F0"/>
                </a:solidFill>
                <a:latin typeface="Consolas" panose="020B0609020204030204" pitchFamily="49" charset="0"/>
              </a:rPr>
              <a:t>inout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RayPayload</a:t>
            </a:r>
            <a:r>
              <a:rPr lang="en-US" sz="788" dirty="0">
                <a:latin typeface="Consolas" panose="020B0609020204030204" pitchFamily="49" charset="0"/>
              </a:rPr>
              <a:t> payload) 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payload.color</a:t>
            </a:r>
            <a:r>
              <a:rPr lang="en-US" sz="788" dirty="0">
                <a:latin typeface="Consolas" panose="020B0609020204030204" pitchFamily="49" charset="0"/>
              </a:rPr>
              <a:t> = float3( 0, 0, 1 );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} 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[</a:t>
            </a:r>
            <a:r>
              <a:rPr lang="en-US" sz="788" dirty="0" err="1">
                <a:latin typeface="Consolas" panose="020B0609020204030204" pitchFamily="49" charset="0"/>
              </a:rPr>
              <a:t>shader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“</a:t>
            </a:r>
            <a:r>
              <a:rPr lang="en-US" sz="788" dirty="0" err="1">
                <a:solidFill>
                  <a:srgbClr val="00B050"/>
                </a:solidFill>
                <a:latin typeface="Consolas" panose="020B0609020204030204" pitchFamily="49" charset="0"/>
              </a:rPr>
              <a:t>closesthit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”</a:t>
            </a:r>
            <a:r>
              <a:rPr lang="en-US" sz="788" dirty="0">
                <a:latin typeface="Consolas" panose="020B0609020204030204" pitchFamily="49" charset="0"/>
              </a:rPr>
              <a:t>)]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void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MyClosestHit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 err="1">
                <a:solidFill>
                  <a:srgbClr val="00B0F0"/>
                </a:solidFill>
                <a:latin typeface="Consolas" panose="020B0609020204030204" pitchFamily="49" charset="0"/>
              </a:rPr>
              <a:t>inout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RayPayload</a:t>
            </a:r>
            <a:r>
              <a:rPr lang="en-US" sz="788" dirty="0">
                <a:latin typeface="Consolas" panose="020B0609020204030204" pitchFamily="49" charset="0"/>
              </a:rPr>
              <a:t> data, 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             </a:t>
            </a:r>
            <a:r>
              <a:rPr lang="en-US" sz="788" dirty="0" err="1">
                <a:latin typeface="Consolas" panose="020B0609020204030204" pitchFamily="49" charset="0"/>
              </a:rPr>
              <a:t>BuiltinTriangleIntersectAttribs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attribs</a:t>
            </a:r>
            <a:r>
              <a:rPr lang="en-US" sz="788" dirty="0">
                <a:latin typeface="Consolas" panose="020B0609020204030204" pitchFamily="49" charset="0"/>
              </a:rPr>
              <a:t>) 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data.color</a:t>
            </a:r>
            <a:r>
              <a:rPr lang="en-US" sz="788" dirty="0">
                <a:latin typeface="Consolas" panose="020B0609020204030204" pitchFamily="49" charset="0"/>
              </a:rPr>
              <a:t> = float3( 1, 0, 0 );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}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[</a:t>
            </a:r>
            <a:r>
              <a:rPr lang="en-US" sz="788" dirty="0" err="1">
                <a:latin typeface="Consolas" panose="020B0609020204030204" pitchFamily="49" charset="0"/>
              </a:rPr>
              <a:t>shader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“</a:t>
            </a:r>
            <a:r>
              <a:rPr lang="en-US" sz="788" dirty="0" err="1">
                <a:solidFill>
                  <a:srgbClr val="00B050"/>
                </a:solidFill>
                <a:latin typeface="Consolas" panose="020B0609020204030204" pitchFamily="49" charset="0"/>
              </a:rPr>
              <a:t>raygeneration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”</a:t>
            </a:r>
            <a:r>
              <a:rPr lang="en-US" sz="788" dirty="0">
                <a:latin typeface="Consolas" panose="020B0609020204030204" pitchFamily="49" charset="0"/>
              </a:rPr>
              <a:t>)]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void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MyRayGen</a:t>
            </a:r>
            <a:r>
              <a:rPr lang="en-US" sz="788" dirty="0">
                <a:latin typeface="Consolas" panose="020B0609020204030204" pitchFamily="49" charset="0"/>
              </a:rPr>
              <a:t>() 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    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uint2</a:t>
            </a:r>
            <a:r>
              <a:rPr lang="en-US" sz="788" dirty="0">
                <a:latin typeface="Consolas" panose="020B0609020204030204" pitchFamily="49" charset="0"/>
              </a:rPr>
              <a:t>  </a:t>
            </a:r>
            <a:r>
              <a:rPr lang="en-US" sz="788" dirty="0" err="1">
                <a:latin typeface="Consolas" panose="020B0609020204030204" pitchFamily="49" charset="0"/>
              </a:rPr>
              <a:t>curPixel</a:t>
            </a:r>
            <a:r>
              <a:rPr lang="en-US" sz="788" dirty="0">
                <a:latin typeface="Consolas" panose="020B0609020204030204" pitchFamily="49" charset="0"/>
              </a:rPr>
              <a:t>    = </a:t>
            </a:r>
            <a:r>
              <a:rPr lang="en-US" sz="788" dirty="0" err="1">
                <a:latin typeface="Consolas" panose="020B0609020204030204" pitchFamily="49" charset="0"/>
              </a:rPr>
              <a:t>DispatchRaysIndex</a:t>
            </a:r>
            <a:r>
              <a:rPr lang="en-US" sz="788" dirty="0">
                <a:latin typeface="Consolas" panose="020B0609020204030204" pitchFamily="49" charset="0"/>
              </a:rPr>
              <a:t>().</a:t>
            </a:r>
            <a:r>
              <a:rPr lang="en-US" sz="788" dirty="0" err="1">
                <a:latin typeface="Consolas" panose="020B0609020204030204" pitchFamily="49" charset="0"/>
              </a:rPr>
              <a:t>xy</a:t>
            </a:r>
            <a:r>
              <a:rPr lang="en-US" sz="788" dirty="0">
                <a:latin typeface="Consolas" panose="020B0609020204030204" pitchFamily="49" charset="0"/>
              </a:rPr>
              <a:t>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pixelRayDir</a:t>
            </a:r>
            <a:r>
              <a:rPr lang="en-US" sz="788" dirty="0">
                <a:latin typeface="Consolas" panose="020B0609020204030204" pitchFamily="49" charset="0"/>
              </a:rPr>
              <a:t> = normalize( </a:t>
            </a:r>
            <a:r>
              <a:rPr lang="en-US" sz="788" dirty="0" err="1">
                <a:latin typeface="Consolas" panose="020B0609020204030204" pitchFamily="49" charset="0"/>
              </a:rPr>
              <a:t>getRayDirFromPixelID</a:t>
            </a:r>
            <a:r>
              <a:rPr lang="en-US" sz="788" dirty="0">
                <a:latin typeface="Consolas" panose="020B0609020204030204" pitchFamily="49" charset="0"/>
              </a:rPr>
              <a:t>( </a:t>
            </a:r>
            <a:r>
              <a:rPr lang="en-US" sz="788" dirty="0" err="1">
                <a:latin typeface="Consolas" panose="020B0609020204030204" pitchFamily="49" charset="0"/>
              </a:rPr>
              <a:t>curPixel</a:t>
            </a:r>
            <a:r>
              <a:rPr lang="en-US" sz="788" dirty="0">
                <a:latin typeface="Consolas" panose="020B0609020204030204" pitchFamily="49" charset="0"/>
              </a:rPr>
              <a:t> ) );</a:t>
            </a:r>
          </a:p>
          <a:p>
            <a:pPr>
              <a:spcAft>
                <a:spcPts val="450"/>
              </a:spcAft>
            </a:pPr>
            <a:r>
              <a:rPr lang="en-US" sz="375" dirty="0">
                <a:solidFill>
                  <a:srgbClr val="00B050"/>
                </a:solidFill>
                <a:latin typeface="Consolas" panose="020B0609020204030204" pitchFamily="49" charset="0"/>
              </a:rPr>
              <a:t>     </a:t>
            </a: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RayDesc</a:t>
            </a:r>
            <a:r>
              <a:rPr lang="en-US" sz="788" dirty="0">
                <a:latin typeface="Consolas" panose="020B0609020204030204" pitchFamily="49" charset="0"/>
              </a:rPr>
              <a:t> ray        = { </a:t>
            </a:r>
            <a:r>
              <a:rPr lang="en-US" sz="788" dirty="0" err="1">
                <a:latin typeface="Consolas" panose="020B0609020204030204" pitchFamily="49" charset="0"/>
              </a:rPr>
              <a:t>gCamera.posW</a:t>
            </a:r>
            <a:r>
              <a:rPr lang="en-US" sz="788" dirty="0">
                <a:latin typeface="Consolas" panose="020B0609020204030204" pitchFamily="49" charset="0"/>
              </a:rPr>
              <a:t>, 0.0f, </a:t>
            </a:r>
            <a:r>
              <a:rPr lang="en-US" sz="788" dirty="0" err="1">
                <a:latin typeface="Consolas" panose="020B0609020204030204" pitchFamily="49" charset="0"/>
              </a:rPr>
              <a:t>pixelRayDir</a:t>
            </a:r>
            <a:r>
              <a:rPr lang="en-US" sz="788" dirty="0">
                <a:latin typeface="Consolas" panose="020B0609020204030204" pitchFamily="49" charset="0"/>
              </a:rPr>
              <a:t>, 1e+38f };    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RayPayload</a:t>
            </a:r>
            <a:r>
              <a:rPr lang="en-US" sz="788" dirty="0">
                <a:latin typeface="Consolas" panose="020B0609020204030204" pitchFamily="49" charset="0"/>
              </a:rPr>
              <a:t> payload = {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latin typeface="Consolas" panose="020B0609020204030204" pitchFamily="49" charset="0"/>
              </a:rPr>
              <a:t>(0, 0, 0) };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TraceRay</a:t>
            </a:r>
            <a:r>
              <a:rPr lang="en-US" sz="788" dirty="0">
                <a:latin typeface="Consolas" panose="020B0609020204030204" pitchFamily="49" charset="0"/>
              </a:rPr>
              <a:t>( </a:t>
            </a:r>
            <a:r>
              <a:rPr lang="en-US" sz="788" dirty="0" err="1">
                <a:latin typeface="Consolas" panose="020B0609020204030204" pitchFamily="49" charset="0"/>
              </a:rPr>
              <a:t>gRtScene</a:t>
            </a:r>
            <a:r>
              <a:rPr lang="en-US" sz="788" dirty="0">
                <a:latin typeface="Consolas" panose="020B0609020204030204" pitchFamily="49" charset="0"/>
              </a:rPr>
              <a:t>, RAY_FLAG_NONE, 0xFF, 0, 1, 0, ray, payload );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outTex</a:t>
            </a:r>
            <a:r>
              <a:rPr lang="en-US" sz="788" dirty="0">
                <a:latin typeface="Consolas" panose="020B0609020204030204" pitchFamily="49" charset="0"/>
              </a:rPr>
              <a:t>[</a:t>
            </a:r>
            <a:r>
              <a:rPr lang="en-US" sz="788" dirty="0" err="1">
                <a:latin typeface="Consolas" panose="020B0609020204030204" pitchFamily="49" charset="0"/>
              </a:rPr>
              <a:t>curPixel</a:t>
            </a:r>
            <a:r>
              <a:rPr lang="en-US" sz="788" dirty="0">
                <a:latin typeface="Consolas" panose="020B0609020204030204" pitchFamily="49" charset="0"/>
              </a:rPr>
              <a:t>]   =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float4</a:t>
            </a:r>
            <a:r>
              <a:rPr lang="en-US" sz="788" dirty="0">
                <a:latin typeface="Consolas" panose="020B0609020204030204" pitchFamily="49" charset="0"/>
              </a:rPr>
              <a:t>( </a:t>
            </a:r>
            <a:r>
              <a:rPr lang="en-US" sz="788" dirty="0" err="1">
                <a:latin typeface="Consolas" panose="020B0609020204030204" pitchFamily="49" charset="0"/>
              </a:rPr>
              <a:t>payload.color</a:t>
            </a:r>
            <a:r>
              <a:rPr lang="en-US" sz="788" dirty="0">
                <a:latin typeface="Consolas" panose="020B0609020204030204" pitchFamily="49" charset="0"/>
              </a:rPr>
              <a:t>, 1.0f 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7D17B219-ADDE-47B1-A5A6-F1726D41C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1892185"/>
            <a:ext cx="4081698" cy="3154007"/>
          </a:xfrm>
        </p:spPr>
        <p:txBody>
          <a:bodyPr/>
          <a:lstStyle/>
          <a:p>
            <a:r>
              <a:rPr lang="en-US" dirty="0"/>
              <a:t>How to read at high level:</a:t>
            </a:r>
          </a:p>
          <a:p>
            <a:pPr lvl="1"/>
            <a:r>
              <a:rPr lang="en-US" dirty="0"/>
              <a:t>For each pixel determine ray</a:t>
            </a:r>
          </a:p>
          <a:p>
            <a:pPr lvl="1"/>
            <a:r>
              <a:rPr lang="en-US" dirty="0"/>
              <a:t>Shoot the ray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260747" lvl="1" indent="0">
              <a:buNone/>
            </a:pPr>
            <a:endParaRPr lang="en-US" dirty="0"/>
          </a:p>
          <a:p>
            <a:pPr marL="260747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AC664B-1D89-4793-9962-5EB3C3C9BCCB}"/>
              </a:ext>
            </a:extLst>
          </p:cNvPr>
          <p:cNvSpPr/>
          <p:nvPr/>
        </p:nvSpPr>
        <p:spPr>
          <a:xfrm>
            <a:off x="4841632" y="5247542"/>
            <a:ext cx="3784241" cy="275378"/>
          </a:xfrm>
          <a:prstGeom prst="rect">
            <a:avLst/>
          </a:pr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13451060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3CA7F54-F46F-45D5-8B03-DDA9EFAC9F83}"/>
              </a:ext>
            </a:extLst>
          </p:cNvPr>
          <p:cNvSpPr/>
          <p:nvPr/>
        </p:nvSpPr>
        <p:spPr>
          <a:xfrm>
            <a:off x="6693877" y="5247543"/>
            <a:ext cx="2450123" cy="6975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D1991A-0793-4CF2-836E-9CED271B0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Really SIMPLE GPU Ray Tracer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5E57E-C8EF-46FA-A3D6-A69DFDA33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164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E14140-6369-48BC-867A-C9A8EDEFAA74}"/>
              </a:ext>
            </a:extLst>
          </p:cNvPr>
          <p:cNvSpPr txBox="1"/>
          <p:nvPr/>
        </p:nvSpPr>
        <p:spPr>
          <a:xfrm>
            <a:off x="4561759" y="1715650"/>
            <a:ext cx="4459148" cy="4466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US" sz="788" dirty="0" err="1">
                <a:solidFill>
                  <a:srgbClr val="00B0F0"/>
                </a:solidFill>
                <a:latin typeface="Consolas" panose="020B0609020204030204" pitchFamily="49" charset="0"/>
              </a:rPr>
              <a:t>RWTexture</a:t>
            </a:r>
            <a:r>
              <a:rPr lang="en-US" sz="788" dirty="0">
                <a:latin typeface="Consolas" panose="020B0609020204030204" pitchFamily="49" charset="0"/>
              </a:rPr>
              <a:t>&lt;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float4</a:t>
            </a:r>
            <a:r>
              <a:rPr lang="en-US" sz="788" dirty="0">
                <a:latin typeface="Consolas" panose="020B0609020204030204" pitchFamily="49" charset="0"/>
              </a:rPr>
              <a:t>&gt; </a:t>
            </a:r>
            <a:r>
              <a:rPr lang="en-US" sz="788" dirty="0" err="1">
                <a:latin typeface="Consolas" panose="020B0609020204030204" pitchFamily="49" charset="0"/>
              </a:rPr>
              <a:t>gOutTex</a:t>
            </a:r>
            <a:r>
              <a:rPr lang="en-US" sz="788" dirty="0">
                <a:latin typeface="Consolas" panose="020B0609020204030204" pitchFamily="49" charset="0"/>
              </a:rPr>
              <a:t>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struct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RayPayload</a:t>
            </a:r>
            <a:r>
              <a:rPr lang="en-US" sz="788" dirty="0">
                <a:latin typeface="Consolas" panose="020B0609020204030204" pitchFamily="49" charset="0"/>
              </a:rPr>
              <a:t> { </a:t>
            </a:r>
            <a:r>
              <a: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latin typeface="Consolas" panose="020B0609020204030204" pitchFamily="49" charset="0"/>
              </a:rPr>
              <a:t> color; };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[</a:t>
            </a:r>
            <a:r>
              <a:rPr lang="en-US" sz="788" dirty="0" err="1">
                <a:latin typeface="Consolas" panose="020B0609020204030204" pitchFamily="49" charset="0"/>
              </a:rPr>
              <a:t>shader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“miss”</a:t>
            </a:r>
            <a:r>
              <a:rPr lang="en-US" sz="788" dirty="0">
                <a:latin typeface="Consolas" panose="020B0609020204030204" pitchFamily="49" charset="0"/>
              </a:rPr>
              <a:t>)]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void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MyMiss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 err="1">
                <a:solidFill>
                  <a:srgbClr val="00B0F0"/>
                </a:solidFill>
                <a:latin typeface="Consolas" panose="020B0609020204030204" pitchFamily="49" charset="0"/>
              </a:rPr>
              <a:t>inout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RayPayload</a:t>
            </a:r>
            <a:r>
              <a:rPr lang="en-US" sz="788" dirty="0">
                <a:latin typeface="Consolas" panose="020B0609020204030204" pitchFamily="49" charset="0"/>
              </a:rPr>
              <a:t> payload) 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payload.color</a:t>
            </a:r>
            <a:r>
              <a:rPr lang="en-US" sz="788" dirty="0">
                <a:latin typeface="Consolas" panose="020B0609020204030204" pitchFamily="49" charset="0"/>
              </a:rPr>
              <a:t> = float3( 0, 0, 1 );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} 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[</a:t>
            </a:r>
            <a:r>
              <a:rPr lang="en-US" sz="788" dirty="0" err="1">
                <a:latin typeface="Consolas" panose="020B0609020204030204" pitchFamily="49" charset="0"/>
              </a:rPr>
              <a:t>shader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“</a:t>
            </a:r>
            <a:r>
              <a:rPr lang="en-US" sz="788" dirty="0" err="1">
                <a:solidFill>
                  <a:srgbClr val="00B050"/>
                </a:solidFill>
                <a:latin typeface="Consolas" panose="020B0609020204030204" pitchFamily="49" charset="0"/>
              </a:rPr>
              <a:t>closesthit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”</a:t>
            </a:r>
            <a:r>
              <a:rPr lang="en-US" sz="788" dirty="0">
                <a:latin typeface="Consolas" panose="020B0609020204030204" pitchFamily="49" charset="0"/>
              </a:rPr>
              <a:t>)]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void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MyClosestHit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 err="1">
                <a:solidFill>
                  <a:srgbClr val="00B0F0"/>
                </a:solidFill>
                <a:latin typeface="Consolas" panose="020B0609020204030204" pitchFamily="49" charset="0"/>
              </a:rPr>
              <a:t>inout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RayPayload</a:t>
            </a:r>
            <a:r>
              <a:rPr lang="en-US" sz="788" dirty="0">
                <a:latin typeface="Consolas" panose="020B0609020204030204" pitchFamily="49" charset="0"/>
              </a:rPr>
              <a:t> data, 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             </a:t>
            </a:r>
            <a:r>
              <a:rPr lang="en-US" sz="788" dirty="0" err="1">
                <a:latin typeface="Consolas" panose="020B0609020204030204" pitchFamily="49" charset="0"/>
              </a:rPr>
              <a:t>BuiltinTriangleIntersectAttribs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attribs</a:t>
            </a:r>
            <a:r>
              <a:rPr lang="en-US" sz="788" dirty="0">
                <a:latin typeface="Consolas" panose="020B0609020204030204" pitchFamily="49" charset="0"/>
              </a:rPr>
              <a:t>) 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data.color</a:t>
            </a:r>
            <a:r>
              <a:rPr lang="en-US" sz="788" dirty="0">
                <a:latin typeface="Consolas" panose="020B0609020204030204" pitchFamily="49" charset="0"/>
              </a:rPr>
              <a:t> = float3( 1, 0, 0 );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}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[</a:t>
            </a:r>
            <a:r>
              <a:rPr lang="en-US" sz="788" dirty="0" err="1">
                <a:latin typeface="Consolas" panose="020B0609020204030204" pitchFamily="49" charset="0"/>
              </a:rPr>
              <a:t>shader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“</a:t>
            </a:r>
            <a:r>
              <a:rPr lang="en-US" sz="788" dirty="0" err="1">
                <a:solidFill>
                  <a:srgbClr val="00B050"/>
                </a:solidFill>
                <a:latin typeface="Consolas" panose="020B0609020204030204" pitchFamily="49" charset="0"/>
              </a:rPr>
              <a:t>raygeneration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”</a:t>
            </a:r>
            <a:r>
              <a:rPr lang="en-US" sz="788" dirty="0">
                <a:latin typeface="Consolas" panose="020B0609020204030204" pitchFamily="49" charset="0"/>
              </a:rPr>
              <a:t>)]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void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MyRayGen</a:t>
            </a:r>
            <a:r>
              <a:rPr lang="en-US" sz="788" dirty="0">
                <a:latin typeface="Consolas" panose="020B0609020204030204" pitchFamily="49" charset="0"/>
              </a:rPr>
              <a:t>() 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    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uint2</a:t>
            </a:r>
            <a:r>
              <a:rPr lang="en-US" sz="788" dirty="0">
                <a:latin typeface="Consolas" panose="020B0609020204030204" pitchFamily="49" charset="0"/>
              </a:rPr>
              <a:t>  </a:t>
            </a:r>
            <a:r>
              <a:rPr lang="en-US" sz="788" dirty="0" err="1">
                <a:latin typeface="Consolas" panose="020B0609020204030204" pitchFamily="49" charset="0"/>
              </a:rPr>
              <a:t>curPixel</a:t>
            </a:r>
            <a:r>
              <a:rPr lang="en-US" sz="788" dirty="0">
                <a:latin typeface="Consolas" panose="020B0609020204030204" pitchFamily="49" charset="0"/>
              </a:rPr>
              <a:t>    = </a:t>
            </a:r>
            <a:r>
              <a:rPr lang="en-US" sz="788" dirty="0" err="1">
                <a:latin typeface="Consolas" panose="020B0609020204030204" pitchFamily="49" charset="0"/>
              </a:rPr>
              <a:t>DispatchRaysIndex</a:t>
            </a:r>
            <a:r>
              <a:rPr lang="en-US" sz="788" dirty="0">
                <a:latin typeface="Consolas" panose="020B0609020204030204" pitchFamily="49" charset="0"/>
              </a:rPr>
              <a:t>().</a:t>
            </a:r>
            <a:r>
              <a:rPr lang="en-US" sz="788" dirty="0" err="1">
                <a:latin typeface="Consolas" panose="020B0609020204030204" pitchFamily="49" charset="0"/>
              </a:rPr>
              <a:t>xy</a:t>
            </a:r>
            <a:r>
              <a:rPr lang="en-US" sz="788" dirty="0">
                <a:latin typeface="Consolas" panose="020B0609020204030204" pitchFamily="49" charset="0"/>
              </a:rPr>
              <a:t>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pixelRayDir</a:t>
            </a:r>
            <a:r>
              <a:rPr lang="en-US" sz="788" dirty="0">
                <a:latin typeface="Consolas" panose="020B0609020204030204" pitchFamily="49" charset="0"/>
              </a:rPr>
              <a:t> = normalize( </a:t>
            </a:r>
            <a:r>
              <a:rPr lang="en-US" sz="788" dirty="0" err="1">
                <a:latin typeface="Consolas" panose="020B0609020204030204" pitchFamily="49" charset="0"/>
              </a:rPr>
              <a:t>getRayDirFromPixelID</a:t>
            </a:r>
            <a:r>
              <a:rPr lang="en-US" sz="788" dirty="0">
                <a:latin typeface="Consolas" panose="020B0609020204030204" pitchFamily="49" charset="0"/>
              </a:rPr>
              <a:t>( </a:t>
            </a:r>
            <a:r>
              <a:rPr lang="en-US" sz="788" dirty="0" err="1">
                <a:latin typeface="Consolas" panose="020B0609020204030204" pitchFamily="49" charset="0"/>
              </a:rPr>
              <a:t>curPixel</a:t>
            </a:r>
            <a:r>
              <a:rPr lang="en-US" sz="788" dirty="0">
                <a:latin typeface="Consolas" panose="020B0609020204030204" pitchFamily="49" charset="0"/>
              </a:rPr>
              <a:t> ) );</a:t>
            </a:r>
          </a:p>
          <a:p>
            <a:pPr>
              <a:spcAft>
                <a:spcPts val="450"/>
              </a:spcAft>
            </a:pPr>
            <a:r>
              <a:rPr lang="en-US" sz="375" dirty="0">
                <a:solidFill>
                  <a:srgbClr val="00B050"/>
                </a:solidFill>
                <a:latin typeface="Consolas" panose="020B0609020204030204" pitchFamily="49" charset="0"/>
              </a:rPr>
              <a:t>     </a:t>
            </a: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RayDesc</a:t>
            </a:r>
            <a:r>
              <a:rPr lang="en-US" sz="788" dirty="0">
                <a:latin typeface="Consolas" panose="020B0609020204030204" pitchFamily="49" charset="0"/>
              </a:rPr>
              <a:t> ray        = { </a:t>
            </a:r>
            <a:r>
              <a:rPr lang="en-US" sz="788" dirty="0" err="1">
                <a:latin typeface="Consolas" panose="020B0609020204030204" pitchFamily="49" charset="0"/>
              </a:rPr>
              <a:t>gCamera.posW</a:t>
            </a:r>
            <a:r>
              <a:rPr lang="en-US" sz="788" dirty="0">
                <a:latin typeface="Consolas" panose="020B0609020204030204" pitchFamily="49" charset="0"/>
              </a:rPr>
              <a:t>, 0.0f, </a:t>
            </a:r>
            <a:r>
              <a:rPr lang="en-US" sz="788" dirty="0" err="1">
                <a:latin typeface="Consolas" panose="020B0609020204030204" pitchFamily="49" charset="0"/>
              </a:rPr>
              <a:t>pixelRayDir</a:t>
            </a:r>
            <a:r>
              <a:rPr lang="en-US" sz="788" dirty="0">
                <a:latin typeface="Consolas" panose="020B0609020204030204" pitchFamily="49" charset="0"/>
              </a:rPr>
              <a:t>, 1e+38f };    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RayPayload</a:t>
            </a:r>
            <a:r>
              <a:rPr lang="en-US" sz="788" dirty="0">
                <a:latin typeface="Consolas" panose="020B0609020204030204" pitchFamily="49" charset="0"/>
              </a:rPr>
              <a:t> payload = {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latin typeface="Consolas" panose="020B0609020204030204" pitchFamily="49" charset="0"/>
              </a:rPr>
              <a:t>(0, 0, 0) };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TraceRay</a:t>
            </a:r>
            <a:r>
              <a:rPr lang="en-US" sz="788" dirty="0">
                <a:latin typeface="Consolas" panose="020B0609020204030204" pitchFamily="49" charset="0"/>
              </a:rPr>
              <a:t>( </a:t>
            </a:r>
            <a:r>
              <a:rPr lang="en-US" sz="788" dirty="0" err="1">
                <a:latin typeface="Consolas" panose="020B0609020204030204" pitchFamily="49" charset="0"/>
              </a:rPr>
              <a:t>gRtScene</a:t>
            </a:r>
            <a:r>
              <a:rPr lang="en-US" sz="788" dirty="0">
                <a:latin typeface="Consolas" panose="020B0609020204030204" pitchFamily="49" charset="0"/>
              </a:rPr>
              <a:t>, RAY_FLAG_NONE, 0xFF, 0, 1, 0, ray, payload );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outTex</a:t>
            </a:r>
            <a:r>
              <a:rPr lang="en-US" sz="788" dirty="0">
                <a:latin typeface="Consolas" panose="020B0609020204030204" pitchFamily="49" charset="0"/>
              </a:rPr>
              <a:t>[</a:t>
            </a:r>
            <a:r>
              <a:rPr lang="en-US" sz="788" dirty="0" err="1">
                <a:latin typeface="Consolas" panose="020B0609020204030204" pitchFamily="49" charset="0"/>
              </a:rPr>
              <a:t>curPixel</a:t>
            </a:r>
            <a:r>
              <a:rPr lang="en-US" sz="788" dirty="0">
                <a:latin typeface="Consolas" panose="020B0609020204030204" pitchFamily="49" charset="0"/>
              </a:rPr>
              <a:t>]   =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float4</a:t>
            </a:r>
            <a:r>
              <a:rPr lang="en-US" sz="788" dirty="0">
                <a:latin typeface="Consolas" panose="020B0609020204030204" pitchFamily="49" charset="0"/>
              </a:rPr>
              <a:t>( </a:t>
            </a:r>
            <a:r>
              <a:rPr lang="en-US" sz="788" dirty="0" err="1">
                <a:latin typeface="Consolas" panose="020B0609020204030204" pitchFamily="49" charset="0"/>
              </a:rPr>
              <a:t>payload.color</a:t>
            </a:r>
            <a:r>
              <a:rPr lang="en-US" sz="788" dirty="0">
                <a:latin typeface="Consolas" panose="020B0609020204030204" pitchFamily="49" charset="0"/>
              </a:rPr>
              <a:t>, 1.0f 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7D17B219-ADDE-47B1-A5A6-F1726D41C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1892185"/>
            <a:ext cx="4081698" cy="315400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How to read at high level:</a:t>
            </a:r>
          </a:p>
          <a:p>
            <a:pPr lvl="1"/>
            <a:r>
              <a:rPr lang="en-US" dirty="0"/>
              <a:t>For each pixel determine ray</a:t>
            </a:r>
          </a:p>
          <a:p>
            <a:pPr lvl="1"/>
            <a:r>
              <a:rPr lang="en-US" dirty="0"/>
              <a:t>Shoot the ray</a:t>
            </a:r>
          </a:p>
          <a:p>
            <a:pPr lvl="1"/>
            <a:r>
              <a:rPr lang="en-US" dirty="0"/>
              <a:t>If it misses?  Return blue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260747" lvl="1" indent="0">
              <a:buNone/>
            </a:pPr>
            <a:endParaRPr lang="en-US" dirty="0"/>
          </a:p>
          <a:p>
            <a:pPr marL="260747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AC664B-1D89-4793-9962-5EB3C3C9BCCB}"/>
              </a:ext>
            </a:extLst>
          </p:cNvPr>
          <p:cNvSpPr/>
          <p:nvPr/>
        </p:nvSpPr>
        <p:spPr>
          <a:xfrm>
            <a:off x="4582243" y="2181957"/>
            <a:ext cx="3784241" cy="785553"/>
          </a:xfrm>
          <a:prstGeom prst="rect">
            <a:avLst/>
          </a:pr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945292218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3CA7F54-F46F-45D5-8B03-DDA9EFAC9F83}"/>
              </a:ext>
            </a:extLst>
          </p:cNvPr>
          <p:cNvSpPr/>
          <p:nvPr/>
        </p:nvSpPr>
        <p:spPr>
          <a:xfrm>
            <a:off x="6693877" y="5247543"/>
            <a:ext cx="2450123" cy="6975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D1991A-0793-4CF2-836E-9CED271B0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Really SIMPLE GPU Ray Tracer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5E57E-C8EF-46FA-A3D6-A69DFDA33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165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E14140-6369-48BC-867A-C9A8EDEFAA74}"/>
              </a:ext>
            </a:extLst>
          </p:cNvPr>
          <p:cNvSpPr txBox="1"/>
          <p:nvPr/>
        </p:nvSpPr>
        <p:spPr>
          <a:xfrm>
            <a:off x="4561759" y="1715650"/>
            <a:ext cx="4459148" cy="4466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US" sz="788" dirty="0" err="1">
                <a:solidFill>
                  <a:srgbClr val="00B0F0"/>
                </a:solidFill>
                <a:latin typeface="Consolas" panose="020B0609020204030204" pitchFamily="49" charset="0"/>
              </a:rPr>
              <a:t>RWTexture</a:t>
            </a:r>
            <a:r>
              <a:rPr lang="en-US" sz="788" dirty="0">
                <a:latin typeface="Consolas" panose="020B0609020204030204" pitchFamily="49" charset="0"/>
              </a:rPr>
              <a:t>&lt;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float4</a:t>
            </a:r>
            <a:r>
              <a:rPr lang="en-US" sz="788" dirty="0">
                <a:latin typeface="Consolas" panose="020B0609020204030204" pitchFamily="49" charset="0"/>
              </a:rPr>
              <a:t>&gt; </a:t>
            </a:r>
            <a:r>
              <a:rPr lang="en-US" sz="788" dirty="0" err="1">
                <a:latin typeface="Consolas" panose="020B0609020204030204" pitchFamily="49" charset="0"/>
              </a:rPr>
              <a:t>gOutTex</a:t>
            </a:r>
            <a:r>
              <a:rPr lang="en-US" sz="788" dirty="0">
                <a:latin typeface="Consolas" panose="020B0609020204030204" pitchFamily="49" charset="0"/>
              </a:rPr>
              <a:t>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struct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RayPayload</a:t>
            </a:r>
            <a:r>
              <a:rPr lang="en-US" sz="788" dirty="0">
                <a:latin typeface="Consolas" panose="020B0609020204030204" pitchFamily="49" charset="0"/>
              </a:rPr>
              <a:t> { </a:t>
            </a:r>
            <a:r>
              <a: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latin typeface="Consolas" panose="020B0609020204030204" pitchFamily="49" charset="0"/>
              </a:rPr>
              <a:t> color; };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[</a:t>
            </a:r>
            <a:r>
              <a:rPr lang="en-US" sz="788" dirty="0" err="1">
                <a:latin typeface="Consolas" panose="020B0609020204030204" pitchFamily="49" charset="0"/>
              </a:rPr>
              <a:t>shader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“miss”</a:t>
            </a:r>
            <a:r>
              <a:rPr lang="en-US" sz="788" dirty="0">
                <a:latin typeface="Consolas" panose="020B0609020204030204" pitchFamily="49" charset="0"/>
              </a:rPr>
              <a:t>)]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void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MyMiss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 err="1">
                <a:solidFill>
                  <a:srgbClr val="00B0F0"/>
                </a:solidFill>
                <a:latin typeface="Consolas" panose="020B0609020204030204" pitchFamily="49" charset="0"/>
              </a:rPr>
              <a:t>inout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RayPayload</a:t>
            </a:r>
            <a:r>
              <a:rPr lang="en-US" sz="788" dirty="0">
                <a:latin typeface="Consolas" panose="020B0609020204030204" pitchFamily="49" charset="0"/>
              </a:rPr>
              <a:t> payload) 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payload.color</a:t>
            </a:r>
            <a:r>
              <a:rPr lang="en-US" sz="788" dirty="0">
                <a:latin typeface="Consolas" panose="020B0609020204030204" pitchFamily="49" charset="0"/>
              </a:rPr>
              <a:t> = float3( 0, 0, 1 );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} 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[</a:t>
            </a:r>
            <a:r>
              <a:rPr lang="en-US" sz="788" dirty="0" err="1">
                <a:latin typeface="Consolas" panose="020B0609020204030204" pitchFamily="49" charset="0"/>
              </a:rPr>
              <a:t>shader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“</a:t>
            </a:r>
            <a:r>
              <a:rPr lang="en-US" sz="788" dirty="0" err="1">
                <a:solidFill>
                  <a:srgbClr val="00B050"/>
                </a:solidFill>
                <a:latin typeface="Consolas" panose="020B0609020204030204" pitchFamily="49" charset="0"/>
              </a:rPr>
              <a:t>closesthit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”</a:t>
            </a:r>
            <a:r>
              <a:rPr lang="en-US" sz="788" dirty="0">
                <a:latin typeface="Consolas" panose="020B0609020204030204" pitchFamily="49" charset="0"/>
              </a:rPr>
              <a:t>)]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void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MyClosestHit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 err="1">
                <a:solidFill>
                  <a:srgbClr val="00B0F0"/>
                </a:solidFill>
                <a:latin typeface="Consolas" panose="020B0609020204030204" pitchFamily="49" charset="0"/>
              </a:rPr>
              <a:t>inout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RayPayload</a:t>
            </a:r>
            <a:r>
              <a:rPr lang="en-US" sz="788" dirty="0">
                <a:latin typeface="Consolas" panose="020B0609020204030204" pitchFamily="49" charset="0"/>
              </a:rPr>
              <a:t> data, 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             </a:t>
            </a:r>
            <a:r>
              <a:rPr lang="en-US" sz="788" dirty="0" err="1">
                <a:latin typeface="Consolas" panose="020B0609020204030204" pitchFamily="49" charset="0"/>
              </a:rPr>
              <a:t>BuiltinTriangleIntersectAttribs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attribs</a:t>
            </a:r>
            <a:r>
              <a:rPr lang="en-US" sz="788" dirty="0">
                <a:latin typeface="Consolas" panose="020B0609020204030204" pitchFamily="49" charset="0"/>
              </a:rPr>
              <a:t>) 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data.color</a:t>
            </a:r>
            <a:r>
              <a:rPr lang="en-US" sz="788" dirty="0">
                <a:latin typeface="Consolas" panose="020B0609020204030204" pitchFamily="49" charset="0"/>
              </a:rPr>
              <a:t> = float3( 1, 0, 0 );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}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[</a:t>
            </a:r>
            <a:r>
              <a:rPr lang="en-US" sz="788" dirty="0" err="1">
                <a:latin typeface="Consolas" panose="020B0609020204030204" pitchFamily="49" charset="0"/>
              </a:rPr>
              <a:t>shader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“</a:t>
            </a:r>
            <a:r>
              <a:rPr lang="en-US" sz="788" dirty="0" err="1">
                <a:solidFill>
                  <a:srgbClr val="00B050"/>
                </a:solidFill>
                <a:latin typeface="Consolas" panose="020B0609020204030204" pitchFamily="49" charset="0"/>
              </a:rPr>
              <a:t>raygeneration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”</a:t>
            </a:r>
            <a:r>
              <a:rPr lang="en-US" sz="788" dirty="0">
                <a:latin typeface="Consolas" panose="020B0609020204030204" pitchFamily="49" charset="0"/>
              </a:rPr>
              <a:t>)]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void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MyRayGen</a:t>
            </a:r>
            <a:r>
              <a:rPr lang="en-US" sz="788" dirty="0">
                <a:latin typeface="Consolas" panose="020B0609020204030204" pitchFamily="49" charset="0"/>
              </a:rPr>
              <a:t>() 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    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uint2</a:t>
            </a:r>
            <a:r>
              <a:rPr lang="en-US" sz="788" dirty="0">
                <a:latin typeface="Consolas" panose="020B0609020204030204" pitchFamily="49" charset="0"/>
              </a:rPr>
              <a:t>  </a:t>
            </a:r>
            <a:r>
              <a:rPr lang="en-US" sz="788" dirty="0" err="1">
                <a:latin typeface="Consolas" panose="020B0609020204030204" pitchFamily="49" charset="0"/>
              </a:rPr>
              <a:t>curPixel</a:t>
            </a:r>
            <a:r>
              <a:rPr lang="en-US" sz="788" dirty="0">
                <a:latin typeface="Consolas" panose="020B0609020204030204" pitchFamily="49" charset="0"/>
              </a:rPr>
              <a:t>    = </a:t>
            </a:r>
            <a:r>
              <a:rPr lang="en-US" sz="788" dirty="0" err="1">
                <a:latin typeface="Consolas" panose="020B0609020204030204" pitchFamily="49" charset="0"/>
              </a:rPr>
              <a:t>DispatchRaysIndex</a:t>
            </a:r>
            <a:r>
              <a:rPr lang="en-US" sz="788" dirty="0">
                <a:latin typeface="Consolas" panose="020B0609020204030204" pitchFamily="49" charset="0"/>
              </a:rPr>
              <a:t>().</a:t>
            </a:r>
            <a:r>
              <a:rPr lang="en-US" sz="788" dirty="0" err="1">
                <a:latin typeface="Consolas" panose="020B0609020204030204" pitchFamily="49" charset="0"/>
              </a:rPr>
              <a:t>xy</a:t>
            </a:r>
            <a:r>
              <a:rPr lang="en-US" sz="788" dirty="0">
                <a:latin typeface="Consolas" panose="020B0609020204030204" pitchFamily="49" charset="0"/>
              </a:rPr>
              <a:t>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pixelRayDir</a:t>
            </a:r>
            <a:r>
              <a:rPr lang="en-US" sz="788" dirty="0">
                <a:latin typeface="Consolas" panose="020B0609020204030204" pitchFamily="49" charset="0"/>
              </a:rPr>
              <a:t> = normalize( </a:t>
            </a:r>
            <a:r>
              <a:rPr lang="en-US" sz="788" dirty="0" err="1">
                <a:latin typeface="Consolas" panose="020B0609020204030204" pitchFamily="49" charset="0"/>
              </a:rPr>
              <a:t>getRayDirFromPixelID</a:t>
            </a:r>
            <a:r>
              <a:rPr lang="en-US" sz="788" dirty="0">
                <a:latin typeface="Consolas" panose="020B0609020204030204" pitchFamily="49" charset="0"/>
              </a:rPr>
              <a:t>( </a:t>
            </a:r>
            <a:r>
              <a:rPr lang="en-US" sz="788" dirty="0" err="1">
                <a:latin typeface="Consolas" panose="020B0609020204030204" pitchFamily="49" charset="0"/>
              </a:rPr>
              <a:t>curPixel</a:t>
            </a:r>
            <a:r>
              <a:rPr lang="en-US" sz="788" dirty="0">
                <a:latin typeface="Consolas" panose="020B0609020204030204" pitchFamily="49" charset="0"/>
              </a:rPr>
              <a:t> ) );</a:t>
            </a:r>
          </a:p>
          <a:p>
            <a:pPr>
              <a:spcAft>
                <a:spcPts val="450"/>
              </a:spcAft>
            </a:pPr>
            <a:r>
              <a:rPr lang="en-US" sz="375" dirty="0">
                <a:solidFill>
                  <a:srgbClr val="00B050"/>
                </a:solidFill>
                <a:latin typeface="Consolas" panose="020B0609020204030204" pitchFamily="49" charset="0"/>
              </a:rPr>
              <a:t>     </a:t>
            </a: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RayDesc</a:t>
            </a:r>
            <a:r>
              <a:rPr lang="en-US" sz="788" dirty="0">
                <a:latin typeface="Consolas" panose="020B0609020204030204" pitchFamily="49" charset="0"/>
              </a:rPr>
              <a:t> ray        = { </a:t>
            </a:r>
            <a:r>
              <a:rPr lang="en-US" sz="788" dirty="0" err="1">
                <a:latin typeface="Consolas" panose="020B0609020204030204" pitchFamily="49" charset="0"/>
              </a:rPr>
              <a:t>gCamera.posW</a:t>
            </a:r>
            <a:r>
              <a:rPr lang="en-US" sz="788" dirty="0">
                <a:latin typeface="Consolas" panose="020B0609020204030204" pitchFamily="49" charset="0"/>
              </a:rPr>
              <a:t>, 0.0f, </a:t>
            </a:r>
            <a:r>
              <a:rPr lang="en-US" sz="788" dirty="0" err="1">
                <a:latin typeface="Consolas" panose="020B0609020204030204" pitchFamily="49" charset="0"/>
              </a:rPr>
              <a:t>pixelRayDir</a:t>
            </a:r>
            <a:r>
              <a:rPr lang="en-US" sz="788" dirty="0">
                <a:latin typeface="Consolas" panose="020B0609020204030204" pitchFamily="49" charset="0"/>
              </a:rPr>
              <a:t>, 1e+38f };    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RayPayload</a:t>
            </a:r>
            <a:r>
              <a:rPr lang="en-US" sz="788" dirty="0">
                <a:latin typeface="Consolas" panose="020B0609020204030204" pitchFamily="49" charset="0"/>
              </a:rPr>
              <a:t> payload = {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latin typeface="Consolas" panose="020B0609020204030204" pitchFamily="49" charset="0"/>
              </a:rPr>
              <a:t>(0, 0, 0) };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TraceRay</a:t>
            </a:r>
            <a:r>
              <a:rPr lang="en-US" sz="788" dirty="0">
                <a:latin typeface="Consolas" panose="020B0609020204030204" pitchFamily="49" charset="0"/>
              </a:rPr>
              <a:t>( </a:t>
            </a:r>
            <a:r>
              <a:rPr lang="en-US" sz="788" dirty="0" err="1">
                <a:latin typeface="Consolas" panose="020B0609020204030204" pitchFamily="49" charset="0"/>
              </a:rPr>
              <a:t>gRtScene</a:t>
            </a:r>
            <a:r>
              <a:rPr lang="en-US" sz="788" dirty="0">
                <a:latin typeface="Consolas" panose="020B0609020204030204" pitchFamily="49" charset="0"/>
              </a:rPr>
              <a:t>, RAY_FLAG_NONE, 0xFF, 0, 1, 0, ray, payload );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outTex</a:t>
            </a:r>
            <a:r>
              <a:rPr lang="en-US" sz="788" dirty="0">
                <a:latin typeface="Consolas" panose="020B0609020204030204" pitchFamily="49" charset="0"/>
              </a:rPr>
              <a:t>[</a:t>
            </a:r>
            <a:r>
              <a:rPr lang="en-US" sz="788" dirty="0" err="1">
                <a:latin typeface="Consolas" panose="020B0609020204030204" pitchFamily="49" charset="0"/>
              </a:rPr>
              <a:t>curPixel</a:t>
            </a:r>
            <a:r>
              <a:rPr lang="en-US" sz="788" dirty="0">
                <a:latin typeface="Consolas" panose="020B0609020204030204" pitchFamily="49" charset="0"/>
              </a:rPr>
              <a:t>]   =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float4</a:t>
            </a:r>
            <a:r>
              <a:rPr lang="en-US" sz="788" dirty="0">
                <a:latin typeface="Consolas" panose="020B0609020204030204" pitchFamily="49" charset="0"/>
              </a:rPr>
              <a:t>( </a:t>
            </a:r>
            <a:r>
              <a:rPr lang="en-US" sz="788" dirty="0" err="1">
                <a:latin typeface="Consolas" panose="020B0609020204030204" pitchFamily="49" charset="0"/>
              </a:rPr>
              <a:t>payload.color</a:t>
            </a:r>
            <a:r>
              <a:rPr lang="en-US" sz="788" dirty="0">
                <a:latin typeface="Consolas" panose="020B0609020204030204" pitchFamily="49" charset="0"/>
              </a:rPr>
              <a:t>, 1.0f 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7D17B219-ADDE-47B1-A5A6-F1726D41C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1892185"/>
            <a:ext cx="4081698" cy="315400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How to read at high level:</a:t>
            </a:r>
          </a:p>
          <a:p>
            <a:pPr lvl="1"/>
            <a:r>
              <a:rPr lang="en-US" dirty="0"/>
              <a:t>For each pixel determine ray</a:t>
            </a:r>
          </a:p>
          <a:p>
            <a:pPr lvl="1"/>
            <a:r>
              <a:rPr lang="en-US" dirty="0"/>
              <a:t>Shoot the ray</a:t>
            </a:r>
          </a:p>
          <a:p>
            <a:pPr lvl="1"/>
            <a:r>
              <a:rPr lang="en-US" dirty="0"/>
              <a:t>If it misses?  Return blue</a:t>
            </a:r>
          </a:p>
          <a:p>
            <a:pPr lvl="1"/>
            <a:r>
              <a:rPr lang="en-US" dirty="0"/>
              <a:t>If it hits?  Return red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260747" lvl="1" indent="0">
              <a:buNone/>
            </a:pPr>
            <a:endParaRPr lang="en-US" dirty="0"/>
          </a:p>
          <a:p>
            <a:pPr marL="260747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AC664B-1D89-4793-9962-5EB3C3C9BCCB}"/>
              </a:ext>
            </a:extLst>
          </p:cNvPr>
          <p:cNvSpPr/>
          <p:nvPr/>
        </p:nvSpPr>
        <p:spPr>
          <a:xfrm>
            <a:off x="4582243" y="2967510"/>
            <a:ext cx="3784241" cy="961187"/>
          </a:xfrm>
          <a:prstGeom prst="rect">
            <a:avLst/>
          </a:pr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110196574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3CA7F54-F46F-45D5-8B03-DDA9EFAC9F83}"/>
              </a:ext>
            </a:extLst>
          </p:cNvPr>
          <p:cNvSpPr/>
          <p:nvPr/>
        </p:nvSpPr>
        <p:spPr>
          <a:xfrm>
            <a:off x="6693877" y="5247543"/>
            <a:ext cx="2450123" cy="6975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D1991A-0793-4CF2-836E-9CED271B0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Really SIMPLE GPU Ray Tracer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5E57E-C8EF-46FA-A3D6-A69DFDA33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166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E14140-6369-48BC-867A-C9A8EDEFAA74}"/>
              </a:ext>
            </a:extLst>
          </p:cNvPr>
          <p:cNvSpPr txBox="1"/>
          <p:nvPr/>
        </p:nvSpPr>
        <p:spPr>
          <a:xfrm>
            <a:off x="4561759" y="1715650"/>
            <a:ext cx="4459148" cy="4466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US" sz="788" dirty="0" err="1">
                <a:solidFill>
                  <a:srgbClr val="00B0F0"/>
                </a:solidFill>
                <a:latin typeface="Consolas" panose="020B0609020204030204" pitchFamily="49" charset="0"/>
              </a:rPr>
              <a:t>RWTexture</a:t>
            </a:r>
            <a:r>
              <a:rPr lang="en-US" sz="788" dirty="0">
                <a:latin typeface="Consolas" panose="020B0609020204030204" pitchFamily="49" charset="0"/>
              </a:rPr>
              <a:t>&lt;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float4</a:t>
            </a:r>
            <a:r>
              <a:rPr lang="en-US" sz="788" dirty="0">
                <a:latin typeface="Consolas" panose="020B0609020204030204" pitchFamily="49" charset="0"/>
              </a:rPr>
              <a:t>&gt; </a:t>
            </a:r>
            <a:r>
              <a:rPr lang="en-US" sz="788" dirty="0" err="1">
                <a:latin typeface="Consolas" panose="020B0609020204030204" pitchFamily="49" charset="0"/>
              </a:rPr>
              <a:t>gOutTex</a:t>
            </a:r>
            <a:r>
              <a:rPr lang="en-US" sz="788" dirty="0">
                <a:latin typeface="Consolas" panose="020B0609020204030204" pitchFamily="49" charset="0"/>
              </a:rPr>
              <a:t>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struct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RayPayload</a:t>
            </a:r>
            <a:r>
              <a:rPr lang="en-US" sz="788" dirty="0">
                <a:latin typeface="Consolas" panose="020B0609020204030204" pitchFamily="49" charset="0"/>
              </a:rPr>
              <a:t> { </a:t>
            </a:r>
            <a:r>
              <a: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latin typeface="Consolas" panose="020B0609020204030204" pitchFamily="49" charset="0"/>
              </a:rPr>
              <a:t> color; };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[</a:t>
            </a:r>
            <a:r>
              <a:rPr lang="en-US" sz="788" dirty="0" err="1">
                <a:latin typeface="Consolas" panose="020B0609020204030204" pitchFamily="49" charset="0"/>
              </a:rPr>
              <a:t>shader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“miss”</a:t>
            </a:r>
            <a:r>
              <a:rPr lang="en-US" sz="788" dirty="0">
                <a:latin typeface="Consolas" panose="020B0609020204030204" pitchFamily="49" charset="0"/>
              </a:rPr>
              <a:t>)]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void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MyMiss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 err="1">
                <a:solidFill>
                  <a:srgbClr val="00B0F0"/>
                </a:solidFill>
                <a:latin typeface="Consolas" panose="020B0609020204030204" pitchFamily="49" charset="0"/>
              </a:rPr>
              <a:t>inout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RayPayload</a:t>
            </a:r>
            <a:r>
              <a:rPr lang="en-US" sz="788" dirty="0">
                <a:latin typeface="Consolas" panose="020B0609020204030204" pitchFamily="49" charset="0"/>
              </a:rPr>
              <a:t> payload) 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payload.color</a:t>
            </a:r>
            <a:r>
              <a:rPr lang="en-US" sz="788" dirty="0">
                <a:latin typeface="Consolas" panose="020B0609020204030204" pitchFamily="49" charset="0"/>
              </a:rPr>
              <a:t> = float3( 0, 0, 1 );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} 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[</a:t>
            </a:r>
            <a:r>
              <a:rPr lang="en-US" sz="788" dirty="0" err="1">
                <a:latin typeface="Consolas" panose="020B0609020204030204" pitchFamily="49" charset="0"/>
              </a:rPr>
              <a:t>shader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“</a:t>
            </a:r>
            <a:r>
              <a:rPr lang="en-US" sz="788" dirty="0" err="1">
                <a:solidFill>
                  <a:srgbClr val="00B050"/>
                </a:solidFill>
                <a:latin typeface="Consolas" panose="020B0609020204030204" pitchFamily="49" charset="0"/>
              </a:rPr>
              <a:t>closesthit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”</a:t>
            </a:r>
            <a:r>
              <a:rPr lang="en-US" sz="788" dirty="0">
                <a:latin typeface="Consolas" panose="020B0609020204030204" pitchFamily="49" charset="0"/>
              </a:rPr>
              <a:t>)]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void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MyClosestHit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 err="1">
                <a:solidFill>
                  <a:srgbClr val="00B0F0"/>
                </a:solidFill>
                <a:latin typeface="Consolas" panose="020B0609020204030204" pitchFamily="49" charset="0"/>
              </a:rPr>
              <a:t>inout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RayPayload</a:t>
            </a:r>
            <a:r>
              <a:rPr lang="en-US" sz="788" dirty="0">
                <a:latin typeface="Consolas" panose="020B0609020204030204" pitchFamily="49" charset="0"/>
              </a:rPr>
              <a:t> data, 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             </a:t>
            </a:r>
            <a:r>
              <a:rPr lang="en-US" sz="788" dirty="0" err="1">
                <a:latin typeface="Consolas" panose="020B0609020204030204" pitchFamily="49" charset="0"/>
              </a:rPr>
              <a:t>BuiltinTriangleIntersectAttribs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attribs</a:t>
            </a:r>
            <a:r>
              <a:rPr lang="en-US" sz="788" dirty="0">
                <a:latin typeface="Consolas" panose="020B0609020204030204" pitchFamily="49" charset="0"/>
              </a:rPr>
              <a:t>) 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data.color</a:t>
            </a:r>
            <a:r>
              <a:rPr lang="en-US" sz="788" dirty="0">
                <a:latin typeface="Consolas" panose="020B0609020204030204" pitchFamily="49" charset="0"/>
              </a:rPr>
              <a:t> = float3( 1, 0, 0 );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}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[</a:t>
            </a:r>
            <a:r>
              <a:rPr lang="en-US" sz="788" dirty="0" err="1">
                <a:latin typeface="Consolas" panose="020B0609020204030204" pitchFamily="49" charset="0"/>
              </a:rPr>
              <a:t>shader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“</a:t>
            </a:r>
            <a:r>
              <a:rPr lang="en-US" sz="788" dirty="0" err="1">
                <a:solidFill>
                  <a:srgbClr val="00B050"/>
                </a:solidFill>
                <a:latin typeface="Consolas" panose="020B0609020204030204" pitchFamily="49" charset="0"/>
              </a:rPr>
              <a:t>raygeneration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”</a:t>
            </a:r>
            <a:r>
              <a:rPr lang="en-US" sz="788" dirty="0">
                <a:latin typeface="Consolas" panose="020B0609020204030204" pitchFamily="49" charset="0"/>
              </a:rPr>
              <a:t>)]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void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MyRayGen</a:t>
            </a:r>
            <a:r>
              <a:rPr lang="en-US" sz="788" dirty="0">
                <a:latin typeface="Consolas" panose="020B0609020204030204" pitchFamily="49" charset="0"/>
              </a:rPr>
              <a:t>() 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    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uint2</a:t>
            </a:r>
            <a:r>
              <a:rPr lang="en-US" sz="788" dirty="0">
                <a:latin typeface="Consolas" panose="020B0609020204030204" pitchFamily="49" charset="0"/>
              </a:rPr>
              <a:t>  </a:t>
            </a:r>
            <a:r>
              <a:rPr lang="en-US" sz="788" dirty="0" err="1">
                <a:latin typeface="Consolas" panose="020B0609020204030204" pitchFamily="49" charset="0"/>
              </a:rPr>
              <a:t>curPixel</a:t>
            </a:r>
            <a:r>
              <a:rPr lang="en-US" sz="788" dirty="0">
                <a:latin typeface="Consolas" panose="020B0609020204030204" pitchFamily="49" charset="0"/>
              </a:rPr>
              <a:t>    = </a:t>
            </a:r>
            <a:r>
              <a:rPr lang="en-US" sz="788" dirty="0" err="1">
                <a:latin typeface="Consolas" panose="020B0609020204030204" pitchFamily="49" charset="0"/>
              </a:rPr>
              <a:t>DispatchRaysIndex</a:t>
            </a:r>
            <a:r>
              <a:rPr lang="en-US" sz="788" dirty="0">
                <a:latin typeface="Consolas" panose="020B0609020204030204" pitchFamily="49" charset="0"/>
              </a:rPr>
              <a:t>().</a:t>
            </a:r>
            <a:r>
              <a:rPr lang="en-US" sz="788" dirty="0" err="1">
                <a:latin typeface="Consolas" panose="020B0609020204030204" pitchFamily="49" charset="0"/>
              </a:rPr>
              <a:t>xy</a:t>
            </a:r>
            <a:r>
              <a:rPr lang="en-US" sz="788" dirty="0">
                <a:latin typeface="Consolas" panose="020B0609020204030204" pitchFamily="49" charset="0"/>
              </a:rPr>
              <a:t>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pixelRayDir</a:t>
            </a:r>
            <a:r>
              <a:rPr lang="en-US" sz="788" dirty="0">
                <a:latin typeface="Consolas" panose="020B0609020204030204" pitchFamily="49" charset="0"/>
              </a:rPr>
              <a:t> = normalize( </a:t>
            </a:r>
            <a:r>
              <a:rPr lang="en-US" sz="788" dirty="0" err="1">
                <a:latin typeface="Consolas" panose="020B0609020204030204" pitchFamily="49" charset="0"/>
              </a:rPr>
              <a:t>getRayDirFromPixelID</a:t>
            </a:r>
            <a:r>
              <a:rPr lang="en-US" sz="788" dirty="0">
                <a:latin typeface="Consolas" panose="020B0609020204030204" pitchFamily="49" charset="0"/>
              </a:rPr>
              <a:t>( </a:t>
            </a:r>
            <a:r>
              <a:rPr lang="en-US" sz="788" dirty="0" err="1">
                <a:latin typeface="Consolas" panose="020B0609020204030204" pitchFamily="49" charset="0"/>
              </a:rPr>
              <a:t>curPixel</a:t>
            </a:r>
            <a:r>
              <a:rPr lang="en-US" sz="788" dirty="0">
                <a:latin typeface="Consolas" panose="020B0609020204030204" pitchFamily="49" charset="0"/>
              </a:rPr>
              <a:t> ) );</a:t>
            </a:r>
          </a:p>
          <a:p>
            <a:pPr>
              <a:spcAft>
                <a:spcPts val="450"/>
              </a:spcAft>
            </a:pPr>
            <a:r>
              <a:rPr lang="en-US" sz="375" dirty="0">
                <a:solidFill>
                  <a:srgbClr val="00B050"/>
                </a:solidFill>
                <a:latin typeface="Consolas" panose="020B0609020204030204" pitchFamily="49" charset="0"/>
              </a:rPr>
              <a:t>     </a:t>
            </a: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RayDesc</a:t>
            </a:r>
            <a:r>
              <a:rPr lang="en-US" sz="788" dirty="0">
                <a:latin typeface="Consolas" panose="020B0609020204030204" pitchFamily="49" charset="0"/>
              </a:rPr>
              <a:t> ray        = { </a:t>
            </a:r>
            <a:r>
              <a:rPr lang="en-US" sz="788" dirty="0" err="1">
                <a:latin typeface="Consolas" panose="020B0609020204030204" pitchFamily="49" charset="0"/>
              </a:rPr>
              <a:t>gCamera.posW</a:t>
            </a:r>
            <a:r>
              <a:rPr lang="en-US" sz="788" dirty="0">
                <a:latin typeface="Consolas" panose="020B0609020204030204" pitchFamily="49" charset="0"/>
              </a:rPr>
              <a:t>, 0.0f, </a:t>
            </a:r>
            <a:r>
              <a:rPr lang="en-US" sz="788" dirty="0" err="1">
                <a:latin typeface="Consolas" panose="020B0609020204030204" pitchFamily="49" charset="0"/>
              </a:rPr>
              <a:t>pixelRayDir</a:t>
            </a:r>
            <a:r>
              <a:rPr lang="en-US" sz="788" dirty="0">
                <a:latin typeface="Consolas" panose="020B0609020204030204" pitchFamily="49" charset="0"/>
              </a:rPr>
              <a:t>, 1e+38f };    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RayPayload</a:t>
            </a:r>
            <a:r>
              <a:rPr lang="en-US" sz="788" dirty="0">
                <a:latin typeface="Consolas" panose="020B0609020204030204" pitchFamily="49" charset="0"/>
              </a:rPr>
              <a:t> payload = {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latin typeface="Consolas" panose="020B0609020204030204" pitchFamily="49" charset="0"/>
              </a:rPr>
              <a:t>(0, 0, 0) };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TraceRay</a:t>
            </a:r>
            <a:r>
              <a:rPr lang="en-US" sz="788" dirty="0">
                <a:latin typeface="Consolas" panose="020B0609020204030204" pitchFamily="49" charset="0"/>
              </a:rPr>
              <a:t>( </a:t>
            </a:r>
            <a:r>
              <a:rPr lang="en-US" sz="788" dirty="0" err="1">
                <a:latin typeface="Consolas" panose="020B0609020204030204" pitchFamily="49" charset="0"/>
              </a:rPr>
              <a:t>gRtScene</a:t>
            </a:r>
            <a:r>
              <a:rPr lang="en-US" sz="788" dirty="0">
                <a:latin typeface="Consolas" panose="020B0609020204030204" pitchFamily="49" charset="0"/>
              </a:rPr>
              <a:t>, RAY_FLAG_NONE, 0xFF, 0, 1, 0, ray, payload );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outTex</a:t>
            </a:r>
            <a:r>
              <a:rPr lang="en-US" sz="788" dirty="0">
                <a:latin typeface="Consolas" panose="020B0609020204030204" pitchFamily="49" charset="0"/>
              </a:rPr>
              <a:t>[</a:t>
            </a:r>
            <a:r>
              <a:rPr lang="en-US" sz="788" dirty="0" err="1">
                <a:latin typeface="Consolas" panose="020B0609020204030204" pitchFamily="49" charset="0"/>
              </a:rPr>
              <a:t>curPixel</a:t>
            </a:r>
            <a:r>
              <a:rPr lang="en-US" sz="788" dirty="0">
                <a:latin typeface="Consolas" panose="020B0609020204030204" pitchFamily="49" charset="0"/>
              </a:rPr>
              <a:t>]   =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float4</a:t>
            </a:r>
            <a:r>
              <a:rPr lang="en-US" sz="788" dirty="0">
                <a:latin typeface="Consolas" panose="020B0609020204030204" pitchFamily="49" charset="0"/>
              </a:rPr>
              <a:t>( </a:t>
            </a:r>
            <a:r>
              <a:rPr lang="en-US" sz="788" dirty="0" err="1">
                <a:latin typeface="Consolas" panose="020B0609020204030204" pitchFamily="49" charset="0"/>
              </a:rPr>
              <a:t>payload.color</a:t>
            </a:r>
            <a:r>
              <a:rPr lang="en-US" sz="788" dirty="0">
                <a:latin typeface="Consolas" panose="020B0609020204030204" pitchFamily="49" charset="0"/>
              </a:rPr>
              <a:t>, 1.0f 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7D17B219-ADDE-47B1-A5A6-F1726D41C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1892185"/>
            <a:ext cx="4081698" cy="315400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How to read at high level:</a:t>
            </a:r>
          </a:p>
          <a:p>
            <a:pPr lvl="1"/>
            <a:r>
              <a:rPr lang="en-US" dirty="0"/>
              <a:t>For each pixel determine ray</a:t>
            </a:r>
          </a:p>
          <a:p>
            <a:pPr lvl="1"/>
            <a:r>
              <a:rPr lang="en-US" dirty="0"/>
              <a:t>Shoot the ray</a:t>
            </a:r>
          </a:p>
          <a:p>
            <a:pPr lvl="1"/>
            <a:r>
              <a:rPr lang="en-US" dirty="0"/>
              <a:t>If it misses?  Return blue</a:t>
            </a:r>
          </a:p>
          <a:p>
            <a:pPr lvl="1"/>
            <a:r>
              <a:rPr lang="en-US" dirty="0"/>
              <a:t>If it hits?  Return red</a:t>
            </a:r>
          </a:p>
          <a:p>
            <a:pPr lvl="1"/>
            <a:r>
              <a:rPr lang="en-US" dirty="0"/>
              <a:t>Output our result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260747" lvl="1" indent="0">
              <a:buNone/>
            </a:pPr>
            <a:endParaRPr lang="en-US" dirty="0"/>
          </a:p>
          <a:p>
            <a:pPr marL="260747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AC664B-1D89-4793-9962-5EB3C3C9BCCB}"/>
              </a:ext>
            </a:extLst>
          </p:cNvPr>
          <p:cNvSpPr/>
          <p:nvPr/>
        </p:nvSpPr>
        <p:spPr>
          <a:xfrm>
            <a:off x="4801756" y="5540619"/>
            <a:ext cx="3784241" cy="275493"/>
          </a:xfrm>
          <a:prstGeom prst="rect">
            <a:avLst/>
          </a:pr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093906560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3CA7F54-F46F-45D5-8B03-DDA9EFAC9F83}"/>
              </a:ext>
            </a:extLst>
          </p:cNvPr>
          <p:cNvSpPr/>
          <p:nvPr/>
        </p:nvSpPr>
        <p:spPr>
          <a:xfrm>
            <a:off x="6693877" y="5247543"/>
            <a:ext cx="2450123" cy="6975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D1991A-0793-4CF2-836E-9CED271B0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Really SIMPLE GPU Ray Tracer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5E57E-C8EF-46FA-A3D6-A69DFDA33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167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E14140-6369-48BC-867A-C9A8EDEFAA74}"/>
              </a:ext>
            </a:extLst>
          </p:cNvPr>
          <p:cNvSpPr txBox="1"/>
          <p:nvPr/>
        </p:nvSpPr>
        <p:spPr>
          <a:xfrm>
            <a:off x="4561759" y="1715650"/>
            <a:ext cx="4459148" cy="4466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US" sz="788" dirty="0" err="1">
                <a:solidFill>
                  <a:srgbClr val="00B0F0"/>
                </a:solidFill>
                <a:latin typeface="Consolas" panose="020B0609020204030204" pitchFamily="49" charset="0"/>
              </a:rPr>
              <a:t>RWTexture</a:t>
            </a:r>
            <a:r>
              <a:rPr lang="en-US" sz="788" dirty="0">
                <a:latin typeface="Consolas" panose="020B0609020204030204" pitchFamily="49" charset="0"/>
              </a:rPr>
              <a:t>&lt;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float4</a:t>
            </a:r>
            <a:r>
              <a:rPr lang="en-US" sz="788" dirty="0">
                <a:latin typeface="Consolas" panose="020B0609020204030204" pitchFamily="49" charset="0"/>
              </a:rPr>
              <a:t>&gt; </a:t>
            </a:r>
            <a:r>
              <a:rPr lang="en-US" sz="788" dirty="0" err="1">
                <a:latin typeface="Consolas" panose="020B0609020204030204" pitchFamily="49" charset="0"/>
              </a:rPr>
              <a:t>gOutTex</a:t>
            </a:r>
            <a:r>
              <a:rPr lang="en-US" sz="788" dirty="0">
                <a:latin typeface="Consolas" panose="020B0609020204030204" pitchFamily="49" charset="0"/>
              </a:rPr>
              <a:t>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struct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RayPayload</a:t>
            </a:r>
            <a:r>
              <a:rPr lang="en-US" sz="788" dirty="0">
                <a:latin typeface="Consolas" panose="020B0609020204030204" pitchFamily="49" charset="0"/>
              </a:rPr>
              <a:t> { </a:t>
            </a:r>
            <a:r>
              <a: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latin typeface="Consolas" panose="020B0609020204030204" pitchFamily="49" charset="0"/>
              </a:rPr>
              <a:t> color; };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[</a:t>
            </a:r>
            <a:r>
              <a:rPr lang="en-US" sz="788" dirty="0" err="1">
                <a:latin typeface="Consolas" panose="020B0609020204030204" pitchFamily="49" charset="0"/>
              </a:rPr>
              <a:t>shader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“miss”</a:t>
            </a:r>
            <a:r>
              <a:rPr lang="en-US" sz="788" dirty="0">
                <a:latin typeface="Consolas" panose="020B0609020204030204" pitchFamily="49" charset="0"/>
              </a:rPr>
              <a:t>)]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void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MyMiss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 err="1">
                <a:solidFill>
                  <a:srgbClr val="00B0F0"/>
                </a:solidFill>
                <a:latin typeface="Consolas" panose="020B0609020204030204" pitchFamily="49" charset="0"/>
              </a:rPr>
              <a:t>inout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RayPayload</a:t>
            </a:r>
            <a:r>
              <a:rPr lang="en-US" sz="788" dirty="0">
                <a:latin typeface="Consolas" panose="020B0609020204030204" pitchFamily="49" charset="0"/>
              </a:rPr>
              <a:t> payload) 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payload.color</a:t>
            </a:r>
            <a:r>
              <a:rPr lang="en-US" sz="788" dirty="0">
                <a:latin typeface="Consolas" panose="020B0609020204030204" pitchFamily="49" charset="0"/>
              </a:rPr>
              <a:t> = float3( 0, 0, 1 );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} 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[</a:t>
            </a:r>
            <a:r>
              <a:rPr lang="en-US" sz="788" dirty="0" err="1">
                <a:latin typeface="Consolas" panose="020B0609020204030204" pitchFamily="49" charset="0"/>
              </a:rPr>
              <a:t>shader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“</a:t>
            </a:r>
            <a:r>
              <a:rPr lang="en-US" sz="788" dirty="0" err="1">
                <a:solidFill>
                  <a:srgbClr val="00B050"/>
                </a:solidFill>
                <a:latin typeface="Consolas" panose="020B0609020204030204" pitchFamily="49" charset="0"/>
              </a:rPr>
              <a:t>closesthit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”</a:t>
            </a:r>
            <a:r>
              <a:rPr lang="en-US" sz="788" dirty="0">
                <a:latin typeface="Consolas" panose="020B0609020204030204" pitchFamily="49" charset="0"/>
              </a:rPr>
              <a:t>)]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void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MyClosestHit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 err="1">
                <a:solidFill>
                  <a:srgbClr val="00B0F0"/>
                </a:solidFill>
                <a:latin typeface="Consolas" panose="020B0609020204030204" pitchFamily="49" charset="0"/>
              </a:rPr>
              <a:t>inout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RayPayload</a:t>
            </a:r>
            <a:r>
              <a:rPr lang="en-US" sz="788" dirty="0">
                <a:latin typeface="Consolas" panose="020B0609020204030204" pitchFamily="49" charset="0"/>
              </a:rPr>
              <a:t> data, 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             </a:t>
            </a:r>
            <a:r>
              <a:rPr lang="en-US" sz="788" dirty="0" err="1">
                <a:latin typeface="Consolas" panose="020B0609020204030204" pitchFamily="49" charset="0"/>
              </a:rPr>
              <a:t>BuiltinTriangleIntersectAttribs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attribs</a:t>
            </a:r>
            <a:r>
              <a:rPr lang="en-US" sz="788" dirty="0">
                <a:latin typeface="Consolas" panose="020B0609020204030204" pitchFamily="49" charset="0"/>
              </a:rPr>
              <a:t>) 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data.color</a:t>
            </a:r>
            <a:r>
              <a:rPr lang="en-US" sz="788" dirty="0">
                <a:latin typeface="Consolas" panose="020B0609020204030204" pitchFamily="49" charset="0"/>
              </a:rPr>
              <a:t> = float3( 1, 0, 0 );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}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[</a:t>
            </a:r>
            <a:r>
              <a:rPr lang="en-US" sz="788" dirty="0" err="1">
                <a:latin typeface="Consolas" panose="020B0609020204030204" pitchFamily="49" charset="0"/>
              </a:rPr>
              <a:t>shader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“</a:t>
            </a:r>
            <a:r>
              <a:rPr lang="en-US" sz="788" dirty="0" err="1">
                <a:solidFill>
                  <a:srgbClr val="00B050"/>
                </a:solidFill>
                <a:latin typeface="Consolas" panose="020B0609020204030204" pitchFamily="49" charset="0"/>
              </a:rPr>
              <a:t>raygeneration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”</a:t>
            </a:r>
            <a:r>
              <a:rPr lang="en-US" sz="788" dirty="0">
                <a:latin typeface="Consolas" panose="020B0609020204030204" pitchFamily="49" charset="0"/>
              </a:rPr>
              <a:t>)]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void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MyRayGen</a:t>
            </a:r>
            <a:r>
              <a:rPr lang="en-US" sz="788" dirty="0">
                <a:latin typeface="Consolas" panose="020B0609020204030204" pitchFamily="49" charset="0"/>
              </a:rPr>
              <a:t>() 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    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uint2</a:t>
            </a:r>
            <a:r>
              <a:rPr lang="en-US" sz="788" dirty="0">
                <a:latin typeface="Consolas" panose="020B0609020204030204" pitchFamily="49" charset="0"/>
              </a:rPr>
              <a:t>  </a:t>
            </a:r>
            <a:r>
              <a:rPr lang="en-US" sz="788" dirty="0" err="1">
                <a:latin typeface="Consolas" panose="020B0609020204030204" pitchFamily="49" charset="0"/>
              </a:rPr>
              <a:t>curPixel</a:t>
            </a:r>
            <a:r>
              <a:rPr lang="en-US" sz="788" dirty="0">
                <a:latin typeface="Consolas" panose="020B0609020204030204" pitchFamily="49" charset="0"/>
              </a:rPr>
              <a:t>    = </a:t>
            </a:r>
            <a:r>
              <a:rPr lang="en-US" sz="788" dirty="0" err="1">
                <a:latin typeface="Consolas" panose="020B0609020204030204" pitchFamily="49" charset="0"/>
              </a:rPr>
              <a:t>DispatchRaysIndex</a:t>
            </a:r>
            <a:r>
              <a:rPr lang="en-US" sz="788" dirty="0">
                <a:latin typeface="Consolas" panose="020B0609020204030204" pitchFamily="49" charset="0"/>
              </a:rPr>
              <a:t>().</a:t>
            </a:r>
            <a:r>
              <a:rPr lang="en-US" sz="788" dirty="0" err="1">
                <a:latin typeface="Consolas" panose="020B0609020204030204" pitchFamily="49" charset="0"/>
              </a:rPr>
              <a:t>xy</a:t>
            </a:r>
            <a:r>
              <a:rPr lang="en-US" sz="788" dirty="0">
                <a:latin typeface="Consolas" panose="020B0609020204030204" pitchFamily="49" charset="0"/>
              </a:rPr>
              <a:t>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pixelRayDir</a:t>
            </a:r>
            <a:r>
              <a:rPr lang="en-US" sz="788" dirty="0">
                <a:latin typeface="Consolas" panose="020B0609020204030204" pitchFamily="49" charset="0"/>
              </a:rPr>
              <a:t> = normalize( </a:t>
            </a:r>
            <a:r>
              <a:rPr lang="en-US" sz="788" dirty="0" err="1">
                <a:latin typeface="Consolas" panose="020B0609020204030204" pitchFamily="49" charset="0"/>
              </a:rPr>
              <a:t>getRayDirFromPixelID</a:t>
            </a:r>
            <a:r>
              <a:rPr lang="en-US" sz="788" dirty="0">
                <a:latin typeface="Consolas" panose="020B0609020204030204" pitchFamily="49" charset="0"/>
              </a:rPr>
              <a:t>( </a:t>
            </a:r>
            <a:r>
              <a:rPr lang="en-US" sz="788" dirty="0" err="1">
                <a:latin typeface="Consolas" panose="020B0609020204030204" pitchFamily="49" charset="0"/>
              </a:rPr>
              <a:t>curPixel</a:t>
            </a:r>
            <a:r>
              <a:rPr lang="en-US" sz="788" dirty="0">
                <a:latin typeface="Consolas" panose="020B0609020204030204" pitchFamily="49" charset="0"/>
              </a:rPr>
              <a:t> ) );</a:t>
            </a:r>
          </a:p>
          <a:p>
            <a:pPr>
              <a:spcAft>
                <a:spcPts val="450"/>
              </a:spcAft>
            </a:pPr>
            <a:r>
              <a:rPr lang="en-US" sz="375" dirty="0">
                <a:solidFill>
                  <a:srgbClr val="00B050"/>
                </a:solidFill>
                <a:latin typeface="Consolas" panose="020B0609020204030204" pitchFamily="49" charset="0"/>
              </a:rPr>
              <a:t>     </a:t>
            </a: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RayDesc</a:t>
            </a:r>
            <a:r>
              <a:rPr lang="en-US" sz="788" dirty="0">
                <a:latin typeface="Consolas" panose="020B0609020204030204" pitchFamily="49" charset="0"/>
              </a:rPr>
              <a:t> ray        = { </a:t>
            </a:r>
            <a:r>
              <a:rPr lang="en-US" sz="788" dirty="0" err="1">
                <a:latin typeface="Consolas" panose="020B0609020204030204" pitchFamily="49" charset="0"/>
              </a:rPr>
              <a:t>gCamera.posW</a:t>
            </a:r>
            <a:r>
              <a:rPr lang="en-US" sz="788" dirty="0">
                <a:latin typeface="Consolas" panose="020B0609020204030204" pitchFamily="49" charset="0"/>
              </a:rPr>
              <a:t>, 0.0f, </a:t>
            </a:r>
            <a:r>
              <a:rPr lang="en-US" sz="788" dirty="0" err="1">
                <a:latin typeface="Consolas" panose="020B0609020204030204" pitchFamily="49" charset="0"/>
              </a:rPr>
              <a:t>pixelRayDir</a:t>
            </a:r>
            <a:r>
              <a:rPr lang="en-US" sz="788" dirty="0">
                <a:latin typeface="Consolas" panose="020B0609020204030204" pitchFamily="49" charset="0"/>
              </a:rPr>
              <a:t>, 1e+38f };    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RayPayload</a:t>
            </a:r>
            <a:r>
              <a:rPr lang="en-US" sz="788" dirty="0">
                <a:latin typeface="Consolas" panose="020B0609020204030204" pitchFamily="49" charset="0"/>
              </a:rPr>
              <a:t> payload = {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latin typeface="Consolas" panose="020B0609020204030204" pitchFamily="49" charset="0"/>
              </a:rPr>
              <a:t>(0, 0, 0) };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TraceRay</a:t>
            </a:r>
            <a:r>
              <a:rPr lang="en-US" sz="788" dirty="0">
                <a:latin typeface="Consolas" panose="020B0609020204030204" pitchFamily="49" charset="0"/>
              </a:rPr>
              <a:t>( </a:t>
            </a:r>
            <a:r>
              <a:rPr lang="en-US" sz="788" dirty="0" err="1">
                <a:latin typeface="Consolas" panose="020B0609020204030204" pitchFamily="49" charset="0"/>
              </a:rPr>
              <a:t>gRtScene</a:t>
            </a:r>
            <a:r>
              <a:rPr lang="en-US" sz="788" dirty="0">
                <a:latin typeface="Consolas" panose="020B0609020204030204" pitchFamily="49" charset="0"/>
              </a:rPr>
              <a:t>, RAY_FLAG_NONE, 0xFF, 0, 1, 0, ray, payload );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outTex</a:t>
            </a:r>
            <a:r>
              <a:rPr lang="en-US" sz="788" dirty="0">
                <a:latin typeface="Consolas" panose="020B0609020204030204" pitchFamily="49" charset="0"/>
              </a:rPr>
              <a:t>[</a:t>
            </a:r>
            <a:r>
              <a:rPr lang="en-US" sz="788" dirty="0" err="1">
                <a:latin typeface="Consolas" panose="020B0609020204030204" pitchFamily="49" charset="0"/>
              </a:rPr>
              <a:t>curPixel</a:t>
            </a:r>
            <a:r>
              <a:rPr lang="en-US" sz="788" dirty="0">
                <a:latin typeface="Consolas" panose="020B0609020204030204" pitchFamily="49" charset="0"/>
              </a:rPr>
              <a:t>]   =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float4</a:t>
            </a:r>
            <a:r>
              <a:rPr lang="en-US" sz="788" dirty="0">
                <a:latin typeface="Consolas" panose="020B0609020204030204" pitchFamily="49" charset="0"/>
              </a:rPr>
              <a:t>( </a:t>
            </a:r>
            <a:r>
              <a:rPr lang="en-US" sz="788" dirty="0" err="1">
                <a:latin typeface="Consolas" panose="020B0609020204030204" pitchFamily="49" charset="0"/>
              </a:rPr>
              <a:t>payload.color</a:t>
            </a:r>
            <a:r>
              <a:rPr lang="en-US" sz="788" dirty="0">
                <a:latin typeface="Consolas" panose="020B0609020204030204" pitchFamily="49" charset="0"/>
              </a:rPr>
              <a:t>, 1.0f 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44125F3-D6A2-447A-88F1-1EA9FD622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22" y="1966220"/>
            <a:ext cx="3177388" cy="17872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9B529E-F1A3-4D3F-A9AD-160717D7D2A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22" y="3832875"/>
            <a:ext cx="3177388" cy="178728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9E1A0B2-9BDE-4AFA-B55E-A93C16DC7329}"/>
              </a:ext>
            </a:extLst>
          </p:cNvPr>
          <p:cNvSpPr txBox="1"/>
          <p:nvPr/>
        </p:nvSpPr>
        <p:spPr>
          <a:xfrm>
            <a:off x="112222" y="3832875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US" sz="1800" b="1" i="1" dirty="0">
                <a:solidFill>
                  <a:schemeClr val="bg1"/>
                </a:solidFill>
              </a:rPr>
              <a:t>For this scene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AF9B63-54F3-4430-B32A-A87F417FEE75}"/>
              </a:ext>
            </a:extLst>
          </p:cNvPr>
          <p:cNvSpPr txBox="1"/>
          <p:nvPr/>
        </p:nvSpPr>
        <p:spPr>
          <a:xfrm>
            <a:off x="112222" y="1966220"/>
            <a:ext cx="26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US" sz="1800" b="1" i="1" dirty="0">
                <a:solidFill>
                  <a:schemeClr val="bg1"/>
                </a:solidFill>
              </a:rPr>
              <a:t>This code renders this</a:t>
            </a:r>
          </a:p>
        </p:txBody>
      </p:sp>
    </p:spTree>
    <p:extLst>
      <p:ext uri="{BB962C8B-B14F-4D97-AF65-F5344CB8AC3E}">
        <p14:creationId xmlns:p14="http://schemas.microsoft.com/office/powerpoint/2010/main" val="3445102239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1991A-0793-4CF2-836E-9CED271B0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about a Real Example?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5E57E-C8EF-46FA-A3D6-A69DFDA33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168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4387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 light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Emit light in all directions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0931" y="2912269"/>
            <a:ext cx="2752725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Vector from point to light</a:t>
            </a:r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6175" y="2626519"/>
            <a:ext cx="341947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3621576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1991A-0793-4CF2-836E-9CED271B0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about a Real Example?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5E57E-C8EF-46FA-A3D6-A69DFDA33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169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E9902AF-F5DA-4D02-8B05-E174C1152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1892185"/>
            <a:ext cx="8185116" cy="3154007"/>
          </a:xfrm>
        </p:spPr>
        <p:txBody>
          <a:bodyPr/>
          <a:lstStyle/>
          <a:p>
            <a:r>
              <a:rPr lang="en-US" dirty="0"/>
              <a:t>Examples from my DXR tutors:   </a:t>
            </a:r>
            <a:r>
              <a:rPr lang="en-US" dirty="0">
                <a:hlinkClick r:id="rId2"/>
              </a:rPr>
              <a:t>http://intro-to-dxr.cwyman.org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Click on “code walkthrough” </a:t>
            </a:r>
          </a:p>
          <a:p>
            <a:pPr lvl="1"/>
            <a:r>
              <a:rPr lang="en-US" dirty="0"/>
              <a:t>Not quite equivalent to any of those, but close</a:t>
            </a:r>
          </a:p>
        </p:txBody>
      </p:sp>
    </p:spTree>
    <p:extLst>
      <p:ext uri="{BB962C8B-B14F-4D97-AF65-F5344CB8AC3E}">
        <p14:creationId xmlns:p14="http://schemas.microsoft.com/office/powerpoint/2010/main" val="2986069162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1991A-0793-4CF2-836E-9CED271B0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about a Real Example?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5E57E-C8EF-46FA-A3D6-A69DFDA33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170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E9902AF-F5DA-4D02-8B05-E174C1152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1892185"/>
            <a:ext cx="8185116" cy="3154007"/>
          </a:xfrm>
        </p:spPr>
        <p:txBody>
          <a:bodyPr/>
          <a:lstStyle/>
          <a:p>
            <a:r>
              <a:rPr lang="en-US" dirty="0"/>
              <a:t>How about adding shadows?</a:t>
            </a:r>
          </a:p>
        </p:txBody>
      </p:sp>
    </p:spTree>
    <p:extLst>
      <p:ext uri="{BB962C8B-B14F-4D97-AF65-F5344CB8AC3E}">
        <p14:creationId xmlns:p14="http://schemas.microsoft.com/office/powerpoint/2010/main" val="4045332408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1991A-0793-4CF2-836E-9CED271B0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about a Real Example?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5E57E-C8EF-46FA-A3D6-A69DFDA33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171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E9902AF-F5DA-4D02-8B05-E174C1152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1892185"/>
            <a:ext cx="8185116" cy="3154007"/>
          </a:xfrm>
        </p:spPr>
        <p:txBody>
          <a:bodyPr/>
          <a:lstStyle/>
          <a:p>
            <a:r>
              <a:rPr lang="en-US" dirty="0"/>
              <a:t>How about adding shadows?</a:t>
            </a:r>
          </a:p>
          <a:p>
            <a:pPr lvl="1"/>
            <a:r>
              <a:rPr lang="en-US" dirty="0"/>
              <a:t>For each pixel, determine if light visible</a:t>
            </a:r>
          </a:p>
          <a:p>
            <a:pPr lvl="1"/>
            <a:r>
              <a:rPr lang="en-US" dirty="0"/>
              <a:t>Shoot a ray towards light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172FB83-A3B7-4A65-9A51-24569EC8AA5B}"/>
              </a:ext>
            </a:extLst>
          </p:cNvPr>
          <p:cNvGrpSpPr/>
          <p:nvPr/>
        </p:nvGrpSpPr>
        <p:grpSpPr>
          <a:xfrm>
            <a:off x="5587779" y="2626852"/>
            <a:ext cx="3296583" cy="2419340"/>
            <a:chOff x="4529725" y="2530958"/>
            <a:chExt cx="4395444" cy="3225786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BD53B27D-8FD6-4536-9A70-314106781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529725" y="4387396"/>
              <a:ext cx="752475" cy="752475"/>
            </a:xfrm>
            <a:prstGeom prst="rect">
              <a:avLst/>
            </a:prstGeom>
          </p:spPr>
        </p:pic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1C8675A8-CB43-4826-9B71-482AE759511E}"/>
                </a:ext>
              </a:extLst>
            </p:cNvPr>
            <p:cNvCxnSpPr/>
            <p:nvPr/>
          </p:nvCxnSpPr>
          <p:spPr>
            <a:xfrm flipV="1">
              <a:off x="5282200" y="4691270"/>
              <a:ext cx="2544417" cy="55660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25546B1-F33D-4BF7-8CD4-81AE97C3CA4B}"/>
                </a:ext>
              </a:extLst>
            </p:cNvPr>
            <p:cNvCxnSpPr/>
            <p:nvPr/>
          </p:nvCxnSpPr>
          <p:spPr>
            <a:xfrm flipH="1">
              <a:off x="7084612" y="5585256"/>
              <a:ext cx="6106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757E5D5-A462-4D89-834B-855D9FB299C8}"/>
                </a:ext>
              </a:extLst>
            </p:cNvPr>
            <p:cNvCxnSpPr/>
            <p:nvPr/>
          </p:nvCxnSpPr>
          <p:spPr>
            <a:xfrm flipV="1">
              <a:off x="6861976" y="3562184"/>
              <a:ext cx="2063193" cy="219456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Graphic 4">
              <a:extLst>
                <a:ext uri="{FF2B5EF4-FFF2-40B4-BE49-F238E27FC236}">
                  <a16:creationId xmlns:a16="http://schemas.microsoft.com/office/drawing/2014/main" id="{43458E20-9548-4F1F-B15F-AA085056CB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38184" t="-780" r="45845" b="83676"/>
            <a:stretch/>
          </p:blipFill>
          <p:spPr>
            <a:xfrm>
              <a:off x="5282200" y="2530958"/>
              <a:ext cx="600892" cy="705394"/>
            </a:xfrm>
            <a:prstGeom prst="rect">
              <a:avLst/>
            </a:prstGeom>
          </p:spPr>
        </p:pic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095F35A-A27F-46CF-B880-9358B055604F}"/>
                </a:ext>
              </a:extLst>
            </p:cNvPr>
            <p:cNvSpPr/>
            <p:nvPr/>
          </p:nvSpPr>
          <p:spPr>
            <a:xfrm>
              <a:off x="6003235" y="2615979"/>
              <a:ext cx="1447137" cy="1526651"/>
            </a:xfrm>
            <a:prstGeom prst="ellipse">
              <a:avLst/>
            </a:prstGeom>
            <a:solidFill>
              <a:schemeClr val="accent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31C57EC7-E258-44FD-A4FE-B5C82928CEF1}"/>
                </a:ext>
              </a:extLst>
            </p:cNvPr>
            <p:cNvCxnSpPr/>
            <p:nvPr/>
          </p:nvCxnSpPr>
          <p:spPr>
            <a:xfrm flipH="1" flipV="1">
              <a:off x="5780598" y="3116911"/>
              <a:ext cx="2046019" cy="1574358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20C95A8D-0CA2-4C56-B471-A7507CD899B2}"/>
                </a:ext>
              </a:extLst>
            </p:cNvPr>
            <p:cNvCxnSpPr>
              <a:cxnSpLocks/>
              <a:stCxn id="6" idx="3"/>
            </p:cNvCxnSpPr>
            <p:nvPr/>
          </p:nvCxnSpPr>
          <p:spPr>
            <a:xfrm>
              <a:off x="5282200" y="4763634"/>
              <a:ext cx="1944342" cy="580446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5412EFE2-465F-409A-B7B6-2F7BA52D6D0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648498" y="3293717"/>
              <a:ext cx="1578045" cy="2011129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D43AA5E-3437-482F-894A-F9D9C5C320B6}"/>
                </a:ext>
              </a:extLst>
            </p:cNvPr>
            <p:cNvSpPr txBox="1"/>
            <p:nvPr/>
          </p:nvSpPr>
          <p:spPr>
            <a:xfrm>
              <a:off x="7184890" y="3750028"/>
              <a:ext cx="545448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>
                  <a:solidFill>
                    <a:srgbClr val="FF0000"/>
                  </a:solidFill>
                </a:rPr>
                <a:t>×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5627394-5C7C-4561-9593-D5005B1C8F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55793" y="4205572"/>
              <a:ext cx="351439" cy="3453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4162117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1991A-0793-4CF2-836E-9CED271B0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does this work?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5E57E-C8EF-46FA-A3D6-A69DFDA33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172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E9902AF-F5DA-4D02-8B05-E174C1152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1892185"/>
            <a:ext cx="8185116" cy="3154007"/>
          </a:xfrm>
        </p:spPr>
        <p:txBody>
          <a:bodyPr/>
          <a:lstStyle/>
          <a:p>
            <a:r>
              <a:rPr lang="en-US" dirty="0"/>
              <a:t>Trace a ray from the camera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172FB83-A3B7-4A65-9A51-24569EC8AA5B}"/>
              </a:ext>
            </a:extLst>
          </p:cNvPr>
          <p:cNvGrpSpPr/>
          <p:nvPr/>
        </p:nvGrpSpPr>
        <p:grpSpPr>
          <a:xfrm>
            <a:off x="5587779" y="2626852"/>
            <a:ext cx="3296583" cy="2419340"/>
            <a:chOff x="4529725" y="2530958"/>
            <a:chExt cx="4395444" cy="3225786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BD53B27D-8FD6-4536-9A70-314106781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529725" y="4387396"/>
              <a:ext cx="752475" cy="752475"/>
            </a:xfrm>
            <a:prstGeom prst="rect">
              <a:avLst/>
            </a:prstGeom>
          </p:spPr>
        </p:pic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1C8675A8-CB43-4826-9B71-482AE759511E}"/>
                </a:ext>
              </a:extLst>
            </p:cNvPr>
            <p:cNvCxnSpPr/>
            <p:nvPr/>
          </p:nvCxnSpPr>
          <p:spPr>
            <a:xfrm flipV="1">
              <a:off x="5282200" y="4691270"/>
              <a:ext cx="2544417" cy="55660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25546B1-F33D-4BF7-8CD4-81AE97C3CA4B}"/>
                </a:ext>
              </a:extLst>
            </p:cNvPr>
            <p:cNvCxnSpPr/>
            <p:nvPr/>
          </p:nvCxnSpPr>
          <p:spPr>
            <a:xfrm flipH="1">
              <a:off x="7084612" y="5585256"/>
              <a:ext cx="6106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757E5D5-A462-4D89-834B-855D9FB299C8}"/>
                </a:ext>
              </a:extLst>
            </p:cNvPr>
            <p:cNvCxnSpPr/>
            <p:nvPr/>
          </p:nvCxnSpPr>
          <p:spPr>
            <a:xfrm flipV="1">
              <a:off x="6861976" y="3562184"/>
              <a:ext cx="2063193" cy="219456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Graphic 4">
              <a:extLst>
                <a:ext uri="{FF2B5EF4-FFF2-40B4-BE49-F238E27FC236}">
                  <a16:creationId xmlns:a16="http://schemas.microsoft.com/office/drawing/2014/main" id="{43458E20-9548-4F1F-B15F-AA085056CB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38184" t="-780" r="45845" b="83676"/>
            <a:stretch/>
          </p:blipFill>
          <p:spPr>
            <a:xfrm>
              <a:off x="5282200" y="2530958"/>
              <a:ext cx="600892" cy="705394"/>
            </a:xfrm>
            <a:prstGeom prst="rect">
              <a:avLst/>
            </a:prstGeom>
          </p:spPr>
        </p:pic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095F35A-A27F-46CF-B880-9358B055604F}"/>
                </a:ext>
              </a:extLst>
            </p:cNvPr>
            <p:cNvSpPr/>
            <p:nvPr/>
          </p:nvSpPr>
          <p:spPr>
            <a:xfrm>
              <a:off x="6003235" y="2615979"/>
              <a:ext cx="1447137" cy="1526651"/>
            </a:xfrm>
            <a:prstGeom prst="ellipse">
              <a:avLst/>
            </a:prstGeom>
            <a:solidFill>
              <a:schemeClr val="accent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4186626429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1991A-0793-4CF2-836E-9CED271B0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does this work?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5E57E-C8EF-46FA-A3D6-A69DFDA33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173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E9902AF-F5DA-4D02-8B05-E174C1152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1892185"/>
            <a:ext cx="8185116" cy="3154007"/>
          </a:xfrm>
        </p:spPr>
        <p:txBody>
          <a:bodyPr/>
          <a:lstStyle/>
          <a:p>
            <a:r>
              <a:rPr lang="en-US" dirty="0"/>
              <a:t>Trace a ray from the camera</a:t>
            </a:r>
          </a:p>
          <a:p>
            <a:pPr lvl="1"/>
            <a:r>
              <a:rPr lang="en-US" dirty="0"/>
              <a:t>At the shading point (i.e., the closest hit)</a:t>
            </a:r>
          </a:p>
          <a:p>
            <a:pPr lvl="1"/>
            <a:r>
              <a:rPr lang="en-US" dirty="0"/>
              <a:t>Trace another ray towards the light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172FB83-A3B7-4A65-9A51-24569EC8AA5B}"/>
              </a:ext>
            </a:extLst>
          </p:cNvPr>
          <p:cNvGrpSpPr/>
          <p:nvPr/>
        </p:nvGrpSpPr>
        <p:grpSpPr>
          <a:xfrm>
            <a:off x="5587779" y="2626852"/>
            <a:ext cx="3296583" cy="2419340"/>
            <a:chOff x="4529725" y="2530958"/>
            <a:chExt cx="4395444" cy="3225786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BD53B27D-8FD6-4536-9A70-314106781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529725" y="4387396"/>
              <a:ext cx="752475" cy="752475"/>
            </a:xfrm>
            <a:prstGeom prst="rect">
              <a:avLst/>
            </a:prstGeom>
          </p:spPr>
        </p:pic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1C8675A8-CB43-4826-9B71-482AE759511E}"/>
                </a:ext>
              </a:extLst>
            </p:cNvPr>
            <p:cNvCxnSpPr/>
            <p:nvPr/>
          </p:nvCxnSpPr>
          <p:spPr>
            <a:xfrm flipV="1">
              <a:off x="5282200" y="4691270"/>
              <a:ext cx="2544417" cy="55660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25546B1-F33D-4BF7-8CD4-81AE97C3CA4B}"/>
                </a:ext>
              </a:extLst>
            </p:cNvPr>
            <p:cNvCxnSpPr/>
            <p:nvPr/>
          </p:nvCxnSpPr>
          <p:spPr>
            <a:xfrm flipH="1">
              <a:off x="7084612" y="5585256"/>
              <a:ext cx="6106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757E5D5-A462-4D89-834B-855D9FB299C8}"/>
                </a:ext>
              </a:extLst>
            </p:cNvPr>
            <p:cNvCxnSpPr/>
            <p:nvPr/>
          </p:nvCxnSpPr>
          <p:spPr>
            <a:xfrm flipV="1">
              <a:off x="6861976" y="3562184"/>
              <a:ext cx="2063193" cy="219456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Graphic 4">
              <a:extLst>
                <a:ext uri="{FF2B5EF4-FFF2-40B4-BE49-F238E27FC236}">
                  <a16:creationId xmlns:a16="http://schemas.microsoft.com/office/drawing/2014/main" id="{43458E20-9548-4F1F-B15F-AA085056CB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38184" t="-780" r="45845" b="83676"/>
            <a:stretch/>
          </p:blipFill>
          <p:spPr>
            <a:xfrm>
              <a:off x="5282200" y="2530958"/>
              <a:ext cx="600892" cy="705394"/>
            </a:xfrm>
            <a:prstGeom prst="rect">
              <a:avLst/>
            </a:prstGeom>
          </p:spPr>
        </p:pic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095F35A-A27F-46CF-B880-9358B055604F}"/>
                </a:ext>
              </a:extLst>
            </p:cNvPr>
            <p:cNvSpPr/>
            <p:nvPr/>
          </p:nvSpPr>
          <p:spPr>
            <a:xfrm>
              <a:off x="6003235" y="2615979"/>
              <a:ext cx="1447137" cy="1526651"/>
            </a:xfrm>
            <a:prstGeom prst="ellipse">
              <a:avLst/>
            </a:prstGeom>
            <a:solidFill>
              <a:schemeClr val="accent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31C57EC7-E258-44FD-A4FE-B5C82928CEF1}"/>
                </a:ext>
              </a:extLst>
            </p:cNvPr>
            <p:cNvCxnSpPr/>
            <p:nvPr/>
          </p:nvCxnSpPr>
          <p:spPr>
            <a:xfrm flipH="1" flipV="1">
              <a:off x="5780598" y="3116911"/>
              <a:ext cx="2046019" cy="1574358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0C2DD9F-D586-4D3C-819D-BC2C99FDD527}"/>
              </a:ext>
            </a:extLst>
          </p:cNvPr>
          <p:cNvSpPr txBox="1"/>
          <p:nvPr/>
        </p:nvSpPr>
        <p:spPr>
          <a:xfrm>
            <a:off x="7579153" y="3612716"/>
            <a:ext cx="33374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solidFill>
                  <a:srgbClr val="FF0000"/>
                </a:solidFill>
              </a:rPr>
              <a:t>?</a:t>
            </a:r>
            <a:endParaRPr lang="en-US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061141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1991A-0793-4CF2-836E-9CED271B0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does this work?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5E57E-C8EF-46FA-A3D6-A69DFDA33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174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E9902AF-F5DA-4D02-8B05-E174C1152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1892185"/>
            <a:ext cx="8185116" cy="3154007"/>
          </a:xfrm>
        </p:spPr>
        <p:txBody>
          <a:bodyPr/>
          <a:lstStyle/>
          <a:p>
            <a:r>
              <a:rPr lang="en-US" dirty="0"/>
              <a:t>Trace a ray from the camera</a:t>
            </a:r>
          </a:p>
          <a:p>
            <a:pPr lvl="1"/>
            <a:r>
              <a:rPr lang="en-US" dirty="0"/>
              <a:t>At the shading point (i.e., the closest hit)</a:t>
            </a:r>
          </a:p>
          <a:p>
            <a:pPr lvl="1"/>
            <a:r>
              <a:rPr lang="en-US" dirty="0"/>
              <a:t>Trace another ray towards the light</a:t>
            </a:r>
          </a:p>
          <a:p>
            <a:pPr lvl="1"/>
            <a:r>
              <a:rPr lang="en-US" dirty="0"/>
              <a:t>If it hits, shade the pixel as in shadow</a:t>
            </a:r>
          </a:p>
          <a:p>
            <a:pPr lvl="1"/>
            <a:r>
              <a:rPr lang="en-US" dirty="0"/>
              <a:t>If it misses, illuminate the pixel by the light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172FB83-A3B7-4A65-9A51-24569EC8AA5B}"/>
              </a:ext>
            </a:extLst>
          </p:cNvPr>
          <p:cNvGrpSpPr/>
          <p:nvPr/>
        </p:nvGrpSpPr>
        <p:grpSpPr>
          <a:xfrm>
            <a:off x="5587779" y="2626852"/>
            <a:ext cx="3296583" cy="2419340"/>
            <a:chOff x="4529725" y="2530958"/>
            <a:chExt cx="4395444" cy="3225786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BD53B27D-8FD6-4536-9A70-314106781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529725" y="4387396"/>
              <a:ext cx="752475" cy="752475"/>
            </a:xfrm>
            <a:prstGeom prst="rect">
              <a:avLst/>
            </a:prstGeom>
          </p:spPr>
        </p:pic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1C8675A8-CB43-4826-9B71-482AE759511E}"/>
                </a:ext>
              </a:extLst>
            </p:cNvPr>
            <p:cNvCxnSpPr/>
            <p:nvPr/>
          </p:nvCxnSpPr>
          <p:spPr>
            <a:xfrm flipV="1">
              <a:off x="5282200" y="4691270"/>
              <a:ext cx="2544417" cy="55660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25546B1-F33D-4BF7-8CD4-81AE97C3CA4B}"/>
                </a:ext>
              </a:extLst>
            </p:cNvPr>
            <p:cNvCxnSpPr/>
            <p:nvPr/>
          </p:nvCxnSpPr>
          <p:spPr>
            <a:xfrm flipH="1">
              <a:off x="7084612" y="5585256"/>
              <a:ext cx="6106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757E5D5-A462-4D89-834B-855D9FB299C8}"/>
                </a:ext>
              </a:extLst>
            </p:cNvPr>
            <p:cNvCxnSpPr/>
            <p:nvPr/>
          </p:nvCxnSpPr>
          <p:spPr>
            <a:xfrm flipV="1">
              <a:off x="6861976" y="3562184"/>
              <a:ext cx="2063193" cy="219456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Graphic 4">
              <a:extLst>
                <a:ext uri="{FF2B5EF4-FFF2-40B4-BE49-F238E27FC236}">
                  <a16:creationId xmlns:a16="http://schemas.microsoft.com/office/drawing/2014/main" id="{43458E20-9548-4F1F-B15F-AA085056CB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38184" t="-780" r="45845" b="83676"/>
            <a:stretch/>
          </p:blipFill>
          <p:spPr>
            <a:xfrm>
              <a:off x="5282200" y="2530958"/>
              <a:ext cx="600892" cy="705394"/>
            </a:xfrm>
            <a:prstGeom prst="rect">
              <a:avLst/>
            </a:prstGeom>
          </p:spPr>
        </p:pic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095F35A-A27F-46CF-B880-9358B055604F}"/>
                </a:ext>
              </a:extLst>
            </p:cNvPr>
            <p:cNvSpPr/>
            <p:nvPr/>
          </p:nvSpPr>
          <p:spPr>
            <a:xfrm>
              <a:off x="6003235" y="2615979"/>
              <a:ext cx="1447137" cy="1526651"/>
            </a:xfrm>
            <a:prstGeom prst="ellipse">
              <a:avLst/>
            </a:prstGeom>
            <a:solidFill>
              <a:schemeClr val="accent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31C57EC7-E258-44FD-A4FE-B5C82928CEF1}"/>
                </a:ext>
              </a:extLst>
            </p:cNvPr>
            <p:cNvCxnSpPr/>
            <p:nvPr/>
          </p:nvCxnSpPr>
          <p:spPr>
            <a:xfrm flipH="1" flipV="1">
              <a:off x="5780598" y="3116911"/>
              <a:ext cx="2046019" cy="1574358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0C2DD9F-D586-4D3C-819D-BC2C99FDD527}"/>
              </a:ext>
            </a:extLst>
          </p:cNvPr>
          <p:cNvSpPr txBox="1"/>
          <p:nvPr/>
        </p:nvSpPr>
        <p:spPr>
          <a:xfrm>
            <a:off x="7579153" y="3612716"/>
            <a:ext cx="33374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solidFill>
                  <a:srgbClr val="FF0000"/>
                </a:solidFill>
              </a:rPr>
              <a:t>?</a:t>
            </a:r>
            <a:endParaRPr lang="en-US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761189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1991A-0793-4CF2-836E-9CED271B0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Reusable Shadow Ray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5E57E-C8EF-46FA-A3D6-A69DFDA33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175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E9902AF-F5DA-4D02-8B05-E174C1152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1892185"/>
            <a:ext cx="3765937" cy="315400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Encapsulate a shadow ray</a:t>
            </a:r>
          </a:p>
          <a:p>
            <a:pPr lvl="1"/>
            <a:r>
              <a:rPr lang="en-US" dirty="0"/>
              <a:t>Create 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shootShadowRay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()</a:t>
            </a:r>
            <a:endParaRPr lang="en-US" dirty="0"/>
          </a:p>
          <a:p>
            <a:pPr lvl="1"/>
            <a:r>
              <a:rPr lang="en-US" dirty="0"/>
              <a:t>Can call while shading</a:t>
            </a:r>
          </a:p>
          <a:p>
            <a:pPr lvl="1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7006642-5A2E-4E63-AEFA-A7831BA12E12}"/>
              </a:ext>
            </a:extLst>
          </p:cNvPr>
          <p:cNvSpPr txBox="1"/>
          <p:nvPr/>
        </p:nvSpPr>
        <p:spPr>
          <a:xfrm>
            <a:off x="4371279" y="1212849"/>
            <a:ext cx="4761572" cy="4715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... 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struct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ShadowPayload</a:t>
            </a:r>
            <a:r>
              <a:rPr lang="en-US" sz="788" dirty="0">
                <a:latin typeface="Consolas" panose="020B0609020204030204" pitchFamily="49" charset="0"/>
              </a:rPr>
              <a:t>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</a:t>
            </a:r>
            <a:r>
              <a:rPr lang="en-US" sz="788" dirty="0">
                <a:latin typeface="Consolas" panose="020B0609020204030204" pitchFamily="49" charset="0"/>
              </a:rPr>
              <a:t> visibility;  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// 0.0 means ‘shadowed’, 1.0 means ‘lit’</a:t>
            </a:r>
            <a:endParaRPr lang="en-US" sz="788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};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[</a:t>
            </a:r>
            <a:r>
              <a:rPr lang="en-US" sz="788" dirty="0" err="1">
                <a:latin typeface="Consolas" panose="020B0609020204030204" pitchFamily="49" charset="0"/>
              </a:rPr>
              <a:t>shader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“miss”</a:t>
            </a:r>
            <a:r>
              <a:rPr lang="en-US" sz="788" dirty="0">
                <a:latin typeface="Consolas" panose="020B0609020204030204" pitchFamily="49" charset="0"/>
              </a:rPr>
              <a:t>)]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void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ShadowMiss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 err="1">
                <a:solidFill>
                  <a:srgbClr val="00B0F0"/>
                </a:solidFill>
                <a:latin typeface="Consolas" panose="020B0609020204030204" pitchFamily="49" charset="0"/>
              </a:rPr>
              <a:t>inout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ShadowPayload</a:t>
            </a:r>
            <a:r>
              <a:rPr lang="en-US" sz="788" dirty="0">
                <a:latin typeface="Consolas" panose="020B0609020204030204" pitchFamily="49" charset="0"/>
              </a:rPr>
              <a:t> pay)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pay.visibility</a:t>
            </a:r>
            <a:r>
              <a:rPr lang="en-US" sz="788" dirty="0">
                <a:latin typeface="Consolas" panose="020B0609020204030204" pitchFamily="49" charset="0"/>
              </a:rPr>
              <a:t> = 1.0f;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}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[</a:t>
            </a:r>
            <a:r>
              <a:rPr lang="en-US" sz="788" dirty="0" err="1">
                <a:latin typeface="Consolas" panose="020B0609020204030204" pitchFamily="49" charset="0"/>
              </a:rPr>
              <a:t>shader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“</a:t>
            </a:r>
            <a:r>
              <a:rPr lang="en-US" sz="788" dirty="0" err="1">
                <a:solidFill>
                  <a:srgbClr val="00B050"/>
                </a:solidFill>
                <a:latin typeface="Consolas" panose="020B0609020204030204" pitchFamily="49" charset="0"/>
              </a:rPr>
              <a:t>anyhit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”</a:t>
            </a:r>
            <a:r>
              <a:rPr lang="en-US" sz="788" dirty="0">
                <a:latin typeface="Consolas" panose="020B0609020204030204" pitchFamily="49" charset="0"/>
              </a:rPr>
              <a:t>)]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void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ShadowAnyHit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 err="1">
                <a:solidFill>
                  <a:srgbClr val="00B0F0"/>
                </a:solidFill>
                <a:latin typeface="Consolas" panose="020B0609020204030204" pitchFamily="49" charset="0"/>
              </a:rPr>
              <a:t>inout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ShadowPayload</a:t>
            </a:r>
            <a:r>
              <a:rPr lang="en-US" sz="788" dirty="0">
                <a:latin typeface="Consolas" panose="020B0609020204030204" pitchFamily="49" charset="0"/>
              </a:rPr>
              <a:t> pay, </a:t>
            </a:r>
            <a:r>
              <a:rPr lang="en-US" sz="788" dirty="0" err="1">
                <a:latin typeface="Consolas" panose="020B0609020204030204" pitchFamily="49" charset="0"/>
              </a:rPr>
              <a:t>BuiltinIntersectAttribs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attribs</a:t>
            </a:r>
            <a:r>
              <a:rPr lang="en-US" sz="788" dirty="0">
                <a:latin typeface="Consolas" panose="020B0609020204030204" pitchFamily="49" charset="0"/>
              </a:rPr>
              <a:t>)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if</a:t>
            </a:r>
            <a:r>
              <a:rPr lang="en-US" sz="788" dirty="0">
                <a:latin typeface="Consolas" panose="020B0609020204030204" pitchFamily="49" charset="0"/>
              </a:rPr>
              <a:t> (</a:t>
            </a:r>
            <a:r>
              <a:rPr lang="en-US" sz="788" dirty="0" err="1">
                <a:latin typeface="Consolas" panose="020B0609020204030204" pitchFamily="49" charset="0"/>
              </a:rPr>
              <a:t>alphaTestFails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 err="1">
                <a:latin typeface="Consolas" panose="020B0609020204030204" pitchFamily="49" charset="0"/>
              </a:rPr>
              <a:t>attribs</a:t>
            </a:r>
            <a:r>
              <a:rPr lang="en-US" sz="788" dirty="0">
                <a:latin typeface="Consolas" panose="020B0609020204030204" pitchFamily="49" charset="0"/>
              </a:rPr>
              <a:t>))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     </a:t>
            </a:r>
            <a:r>
              <a:rPr lang="en-US" sz="788" dirty="0" err="1">
                <a:latin typeface="Consolas" panose="020B0609020204030204" pitchFamily="49" charset="0"/>
              </a:rPr>
              <a:t>IgnoreHit</a:t>
            </a:r>
            <a:r>
              <a:rPr lang="en-US" sz="788" dirty="0">
                <a:latin typeface="Consolas" panose="020B0609020204030204" pitchFamily="49" charset="0"/>
              </a:rPr>
              <a:t>();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}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shootShadowRay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orig</a:t>
            </a:r>
            <a:r>
              <a:rPr lang="en-US" sz="788" dirty="0">
                <a:latin typeface="Consolas" panose="020B0609020204030204" pitchFamily="49" charset="0"/>
              </a:rPr>
              <a:t>,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dir</a:t>
            </a:r>
            <a:r>
              <a:rPr lang="en-US" sz="788" dirty="0">
                <a:latin typeface="Consolas" panose="020B0609020204030204" pitchFamily="49" charset="0"/>
              </a:rPr>
              <a:t>,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minT</a:t>
            </a:r>
            <a:r>
              <a:rPr lang="en-US" sz="788" dirty="0">
                <a:latin typeface="Consolas" panose="020B0609020204030204" pitchFamily="49" charset="0"/>
              </a:rPr>
              <a:t>,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maxT</a:t>
            </a:r>
            <a:r>
              <a:rPr lang="en-US" sz="788" dirty="0">
                <a:latin typeface="Consolas" panose="020B0609020204030204" pitchFamily="49" charset="0"/>
              </a:rPr>
              <a:t>) 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RayDesc</a:t>
            </a:r>
            <a:r>
              <a:rPr lang="en-US" sz="788" dirty="0">
                <a:latin typeface="Consolas" panose="020B0609020204030204" pitchFamily="49" charset="0"/>
              </a:rPr>
              <a:t>       ray = { </a:t>
            </a:r>
            <a:r>
              <a:rPr lang="en-US" sz="788" dirty="0" err="1">
                <a:latin typeface="Consolas" panose="020B0609020204030204" pitchFamily="49" charset="0"/>
              </a:rPr>
              <a:t>orig</a:t>
            </a:r>
            <a:r>
              <a:rPr lang="en-US" sz="788" dirty="0">
                <a:latin typeface="Consolas" panose="020B0609020204030204" pitchFamily="49" charset="0"/>
              </a:rPr>
              <a:t>, </a:t>
            </a:r>
            <a:r>
              <a:rPr lang="en-US" sz="788" dirty="0" err="1">
                <a:latin typeface="Consolas" panose="020B0609020204030204" pitchFamily="49" charset="0"/>
              </a:rPr>
              <a:t>minT</a:t>
            </a:r>
            <a:r>
              <a:rPr lang="en-US" sz="788" dirty="0">
                <a:latin typeface="Consolas" panose="020B0609020204030204" pitchFamily="49" charset="0"/>
              </a:rPr>
              <a:t>, </a:t>
            </a:r>
            <a:r>
              <a:rPr lang="en-US" sz="788" dirty="0" err="1">
                <a:latin typeface="Consolas" panose="020B0609020204030204" pitchFamily="49" charset="0"/>
              </a:rPr>
              <a:t>dir</a:t>
            </a:r>
            <a:r>
              <a:rPr lang="en-US" sz="788" dirty="0">
                <a:latin typeface="Consolas" panose="020B0609020204030204" pitchFamily="49" charset="0"/>
              </a:rPr>
              <a:t>, </a:t>
            </a:r>
            <a:r>
              <a:rPr lang="en-US" sz="788" dirty="0" err="1">
                <a:latin typeface="Consolas" panose="020B0609020204030204" pitchFamily="49" charset="0"/>
              </a:rPr>
              <a:t>maxT</a:t>
            </a:r>
            <a:r>
              <a:rPr lang="en-US" sz="788" dirty="0">
                <a:latin typeface="Consolas" panose="020B0609020204030204" pitchFamily="49" charset="0"/>
              </a:rPr>
              <a:t> };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ShadowPayload</a:t>
            </a:r>
            <a:r>
              <a:rPr lang="en-US" sz="788" dirty="0">
                <a:latin typeface="Consolas" panose="020B0609020204030204" pitchFamily="49" charset="0"/>
              </a:rPr>
              <a:t> pay = { 0.0f };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solidFill>
                  <a:srgbClr val="00B0F0"/>
                </a:solidFill>
                <a:latin typeface="Consolas" panose="020B0609020204030204" pitchFamily="49" charset="0"/>
              </a:rPr>
              <a:t>uint</a:t>
            </a:r>
            <a:r>
              <a:rPr lang="en-US" sz="788" dirty="0">
                <a:latin typeface="Consolas" panose="020B0609020204030204" pitchFamily="49" charset="0"/>
              </a:rPr>
              <a:t> flags = RAY_FLAG_ACCEPT_FIRST_HIT_AND_END_SEARCH |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             RAY_FLAG_SKIP_CLOSEST_HIT_SHADER;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TraceRay</a:t>
            </a:r>
            <a:r>
              <a:rPr lang="en-US" sz="788" dirty="0">
                <a:latin typeface="Consolas" panose="020B0609020204030204" pitchFamily="49" charset="0"/>
              </a:rPr>
              <a:t>( </a:t>
            </a:r>
            <a:r>
              <a:rPr lang="en-US" sz="788" dirty="0" err="1">
                <a:latin typeface="Consolas" panose="020B0609020204030204" pitchFamily="49" charset="0"/>
              </a:rPr>
              <a:t>gRtScene</a:t>
            </a:r>
            <a:r>
              <a:rPr lang="en-US" sz="788" dirty="0">
                <a:latin typeface="Consolas" panose="020B0609020204030204" pitchFamily="49" charset="0"/>
              </a:rPr>
              <a:t>, flags, 0xFF, 0, 1, 0, ray, pay );</a:t>
            </a:r>
            <a:r>
              <a: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    </a:t>
            </a:r>
            <a:endParaRPr lang="en-US" sz="375" dirty="0">
              <a:solidFill>
                <a:schemeClr val="tx1">
                  <a:lumMod val="50000"/>
                  <a:lumOff val="50000"/>
                </a:schemeClr>
              </a:solidFill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    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return</a:t>
            </a:r>
            <a:r>
              <a: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pay.visibility</a:t>
            </a:r>
            <a:r>
              <a:rPr lang="en-US" sz="788" dirty="0">
                <a:latin typeface="Consolas" panose="020B0609020204030204" pitchFamily="49" charset="0"/>
              </a:rPr>
              <a:t>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}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...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433937-65F7-4F33-ABE7-8F9944300B87}"/>
              </a:ext>
            </a:extLst>
          </p:cNvPr>
          <p:cNvSpPr/>
          <p:nvPr/>
        </p:nvSpPr>
        <p:spPr>
          <a:xfrm>
            <a:off x="4245998" y="1212850"/>
            <a:ext cx="3876261" cy="1606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407ADF0-6803-4045-96D1-A16C832D0400}"/>
              </a:ext>
            </a:extLst>
          </p:cNvPr>
          <p:cNvSpPr/>
          <p:nvPr/>
        </p:nvSpPr>
        <p:spPr>
          <a:xfrm>
            <a:off x="4428429" y="2130342"/>
            <a:ext cx="4415409" cy="1606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D9A940E-236F-42DC-B3EA-EC27B90E93AC}"/>
              </a:ext>
            </a:extLst>
          </p:cNvPr>
          <p:cNvSpPr/>
          <p:nvPr/>
        </p:nvSpPr>
        <p:spPr>
          <a:xfrm>
            <a:off x="4428429" y="4041748"/>
            <a:ext cx="4415409" cy="12821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373740366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1991A-0793-4CF2-836E-9CED271B0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Reusable Shadow Ray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5E57E-C8EF-46FA-A3D6-A69DFDA33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176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E9902AF-F5DA-4D02-8B05-E174C1152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1892185"/>
            <a:ext cx="3765937" cy="315400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Encapsulate a shadow ray</a:t>
            </a:r>
          </a:p>
          <a:p>
            <a:pPr lvl="1"/>
            <a:r>
              <a:rPr lang="en-US" dirty="0"/>
              <a:t>Create a ray</a:t>
            </a:r>
          </a:p>
          <a:p>
            <a:pPr lvl="2"/>
            <a:r>
              <a:rPr lang="en-US" dirty="0"/>
              <a:t>From some origin</a:t>
            </a:r>
          </a:p>
          <a:p>
            <a:pPr lvl="2"/>
            <a:r>
              <a:rPr lang="en-US" dirty="0"/>
              <a:t>In some direction</a:t>
            </a:r>
          </a:p>
          <a:p>
            <a:pPr lvl="2"/>
            <a:r>
              <a:rPr lang="en-US" dirty="0"/>
              <a:t>Check occlusions in [</a:t>
            </a:r>
            <a:r>
              <a:rPr lang="en-US" dirty="0" err="1"/>
              <a:t>t</a:t>
            </a:r>
            <a:r>
              <a:rPr lang="en-US" baseline="-25000" dirty="0" err="1"/>
              <a:t>min</a:t>
            </a:r>
            <a:r>
              <a:rPr lang="en-US" dirty="0"/>
              <a:t>…</a:t>
            </a:r>
            <a:r>
              <a:rPr lang="en-US" dirty="0" err="1"/>
              <a:t>t</a:t>
            </a:r>
            <a:r>
              <a:rPr lang="en-US" baseline="-25000" dirty="0" err="1"/>
              <a:t>max</a:t>
            </a:r>
            <a:r>
              <a:rPr lang="en-US" dirty="0"/>
              <a:t>]</a:t>
            </a:r>
          </a:p>
          <a:p>
            <a:pPr lvl="1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7006642-5A2E-4E63-AEFA-A7831BA12E12}"/>
              </a:ext>
            </a:extLst>
          </p:cNvPr>
          <p:cNvSpPr txBox="1"/>
          <p:nvPr/>
        </p:nvSpPr>
        <p:spPr>
          <a:xfrm>
            <a:off x="4371279" y="1212849"/>
            <a:ext cx="4761572" cy="4715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... 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struct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ShadowPayload</a:t>
            </a:r>
            <a:r>
              <a:rPr lang="en-US" sz="788" dirty="0">
                <a:latin typeface="Consolas" panose="020B0609020204030204" pitchFamily="49" charset="0"/>
              </a:rPr>
              <a:t>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</a:t>
            </a:r>
            <a:r>
              <a:rPr lang="en-US" sz="788" dirty="0">
                <a:latin typeface="Consolas" panose="020B0609020204030204" pitchFamily="49" charset="0"/>
              </a:rPr>
              <a:t> visibility;  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// 0.0 means ‘shadowed’, 1.0 means ‘lit’</a:t>
            </a:r>
            <a:endParaRPr lang="en-US" sz="788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};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[</a:t>
            </a:r>
            <a:r>
              <a:rPr lang="en-US" sz="788" dirty="0" err="1">
                <a:latin typeface="Consolas" panose="020B0609020204030204" pitchFamily="49" charset="0"/>
              </a:rPr>
              <a:t>shader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“miss”</a:t>
            </a:r>
            <a:r>
              <a:rPr lang="en-US" sz="788" dirty="0">
                <a:latin typeface="Consolas" panose="020B0609020204030204" pitchFamily="49" charset="0"/>
              </a:rPr>
              <a:t>)]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void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ShadowMiss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 err="1">
                <a:solidFill>
                  <a:srgbClr val="00B0F0"/>
                </a:solidFill>
                <a:latin typeface="Consolas" panose="020B0609020204030204" pitchFamily="49" charset="0"/>
              </a:rPr>
              <a:t>inout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ShadowPayload</a:t>
            </a:r>
            <a:r>
              <a:rPr lang="en-US" sz="788" dirty="0">
                <a:latin typeface="Consolas" panose="020B0609020204030204" pitchFamily="49" charset="0"/>
              </a:rPr>
              <a:t> pay)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pay.visibility</a:t>
            </a:r>
            <a:r>
              <a:rPr lang="en-US" sz="788" dirty="0">
                <a:latin typeface="Consolas" panose="020B0609020204030204" pitchFamily="49" charset="0"/>
              </a:rPr>
              <a:t> = 1.0f;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}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[</a:t>
            </a:r>
            <a:r>
              <a:rPr lang="en-US" sz="788" dirty="0" err="1">
                <a:latin typeface="Consolas" panose="020B0609020204030204" pitchFamily="49" charset="0"/>
              </a:rPr>
              <a:t>shader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“</a:t>
            </a:r>
            <a:r>
              <a:rPr lang="en-US" sz="788" dirty="0" err="1">
                <a:solidFill>
                  <a:srgbClr val="00B050"/>
                </a:solidFill>
                <a:latin typeface="Consolas" panose="020B0609020204030204" pitchFamily="49" charset="0"/>
              </a:rPr>
              <a:t>anyhit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”</a:t>
            </a:r>
            <a:r>
              <a:rPr lang="en-US" sz="788" dirty="0">
                <a:latin typeface="Consolas" panose="020B0609020204030204" pitchFamily="49" charset="0"/>
              </a:rPr>
              <a:t>)]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void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ShadowAnyHit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 err="1">
                <a:solidFill>
                  <a:srgbClr val="00B0F0"/>
                </a:solidFill>
                <a:latin typeface="Consolas" panose="020B0609020204030204" pitchFamily="49" charset="0"/>
              </a:rPr>
              <a:t>inout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ShadowPayload</a:t>
            </a:r>
            <a:r>
              <a:rPr lang="en-US" sz="788" dirty="0">
                <a:latin typeface="Consolas" panose="020B0609020204030204" pitchFamily="49" charset="0"/>
              </a:rPr>
              <a:t> pay, </a:t>
            </a:r>
            <a:r>
              <a:rPr lang="en-US" sz="788" dirty="0" err="1">
                <a:latin typeface="Consolas" panose="020B0609020204030204" pitchFamily="49" charset="0"/>
              </a:rPr>
              <a:t>BuiltinIntersectAttribs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attribs</a:t>
            </a:r>
            <a:r>
              <a:rPr lang="en-US" sz="788" dirty="0">
                <a:latin typeface="Consolas" panose="020B0609020204030204" pitchFamily="49" charset="0"/>
              </a:rPr>
              <a:t>)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if</a:t>
            </a:r>
            <a:r>
              <a:rPr lang="en-US" sz="788" dirty="0">
                <a:latin typeface="Consolas" panose="020B0609020204030204" pitchFamily="49" charset="0"/>
              </a:rPr>
              <a:t> (</a:t>
            </a:r>
            <a:r>
              <a:rPr lang="en-US" sz="788" dirty="0" err="1">
                <a:latin typeface="Consolas" panose="020B0609020204030204" pitchFamily="49" charset="0"/>
              </a:rPr>
              <a:t>alphaTestFails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 err="1">
                <a:latin typeface="Consolas" panose="020B0609020204030204" pitchFamily="49" charset="0"/>
              </a:rPr>
              <a:t>attribs</a:t>
            </a:r>
            <a:r>
              <a:rPr lang="en-US" sz="788" dirty="0">
                <a:latin typeface="Consolas" panose="020B0609020204030204" pitchFamily="49" charset="0"/>
              </a:rPr>
              <a:t>))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     </a:t>
            </a:r>
            <a:r>
              <a:rPr lang="en-US" sz="788" dirty="0" err="1">
                <a:latin typeface="Consolas" panose="020B0609020204030204" pitchFamily="49" charset="0"/>
              </a:rPr>
              <a:t>IgnoreHit</a:t>
            </a:r>
            <a:r>
              <a:rPr lang="en-US" sz="788" dirty="0">
                <a:latin typeface="Consolas" panose="020B0609020204030204" pitchFamily="49" charset="0"/>
              </a:rPr>
              <a:t>();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}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shootShadowRay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orig</a:t>
            </a:r>
            <a:r>
              <a:rPr lang="en-US" sz="788" dirty="0">
                <a:latin typeface="Consolas" panose="020B0609020204030204" pitchFamily="49" charset="0"/>
              </a:rPr>
              <a:t>,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dir</a:t>
            </a:r>
            <a:r>
              <a:rPr lang="en-US" sz="788" dirty="0">
                <a:latin typeface="Consolas" panose="020B0609020204030204" pitchFamily="49" charset="0"/>
              </a:rPr>
              <a:t>,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minT</a:t>
            </a:r>
            <a:r>
              <a:rPr lang="en-US" sz="788" dirty="0">
                <a:latin typeface="Consolas" panose="020B0609020204030204" pitchFamily="49" charset="0"/>
              </a:rPr>
              <a:t>,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maxT</a:t>
            </a:r>
            <a:r>
              <a:rPr lang="en-US" sz="788" dirty="0">
                <a:latin typeface="Consolas" panose="020B0609020204030204" pitchFamily="49" charset="0"/>
              </a:rPr>
              <a:t>) 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RayDesc</a:t>
            </a:r>
            <a:r>
              <a:rPr lang="en-US" sz="788" dirty="0">
                <a:latin typeface="Consolas" panose="020B0609020204030204" pitchFamily="49" charset="0"/>
              </a:rPr>
              <a:t>       ray = { </a:t>
            </a:r>
            <a:r>
              <a:rPr lang="en-US" sz="788" dirty="0" err="1">
                <a:latin typeface="Consolas" panose="020B0609020204030204" pitchFamily="49" charset="0"/>
              </a:rPr>
              <a:t>orig</a:t>
            </a:r>
            <a:r>
              <a:rPr lang="en-US" sz="788" dirty="0">
                <a:latin typeface="Consolas" panose="020B0609020204030204" pitchFamily="49" charset="0"/>
              </a:rPr>
              <a:t>, </a:t>
            </a:r>
            <a:r>
              <a:rPr lang="en-US" sz="788" dirty="0" err="1">
                <a:latin typeface="Consolas" panose="020B0609020204030204" pitchFamily="49" charset="0"/>
              </a:rPr>
              <a:t>minT</a:t>
            </a:r>
            <a:r>
              <a:rPr lang="en-US" sz="788" dirty="0">
                <a:latin typeface="Consolas" panose="020B0609020204030204" pitchFamily="49" charset="0"/>
              </a:rPr>
              <a:t>, </a:t>
            </a:r>
            <a:r>
              <a:rPr lang="en-US" sz="788" dirty="0" err="1">
                <a:latin typeface="Consolas" panose="020B0609020204030204" pitchFamily="49" charset="0"/>
              </a:rPr>
              <a:t>dir</a:t>
            </a:r>
            <a:r>
              <a:rPr lang="en-US" sz="788" dirty="0">
                <a:latin typeface="Consolas" panose="020B0609020204030204" pitchFamily="49" charset="0"/>
              </a:rPr>
              <a:t>, </a:t>
            </a:r>
            <a:r>
              <a:rPr lang="en-US" sz="788" dirty="0" err="1">
                <a:latin typeface="Consolas" panose="020B0609020204030204" pitchFamily="49" charset="0"/>
              </a:rPr>
              <a:t>maxT</a:t>
            </a:r>
            <a:r>
              <a:rPr lang="en-US" sz="788" dirty="0">
                <a:latin typeface="Consolas" panose="020B0609020204030204" pitchFamily="49" charset="0"/>
              </a:rPr>
              <a:t> };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ShadowPayload</a:t>
            </a:r>
            <a:r>
              <a:rPr lang="en-US" sz="788" dirty="0">
                <a:latin typeface="Consolas" panose="020B0609020204030204" pitchFamily="49" charset="0"/>
              </a:rPr>
              <a:t> pay = { 0.0f };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solidFill>
                  <a:srgbClr val="00B0F0"/>
                </a:solidFill>
                <a:latin typeface="Consolas" panose="020B0609020204030204" pitchFamily="49" charset="0"/>
              </a:rPr>
              <a:t>uint</a:t>
            </a:r>
            <a:r>
              <a:rPr lang="en-US" sz="788" dirty="0">
                <a:latin typeface="Consolas" panose="020B0609020204030204" pitchFamily="49" charset="0"/>
              </a:rPr>
              <a:t> flags = RAY_FLAG_ACCEPT_FIRST_HIT_AND_END_SEARCH |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             RAY_FLAG_SKIP_CLOSEST_HIT_SHADER;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TraceRay</a:t>
            </a:r>
            <a:r>
              <a:rPr lang="en-US" sz="788" dirty="0">
                <a:latin typeface="Consolas" panose="020B0609020204030204" pitchFamily="49" charset="0"/>
              </a:rPr>
              <a:t>( </a:t>
            </a:r>
            <a:r>
              <a:rPr lang="en-US" sz="788" dirty="0" err="1">
                <a:latin typeface="Consolas" panose="020B0609020204030204" pitchFamily="49" charset="0"/>
              </a:rPr>
              <a:t>gRtScene</a:t>
            </a:r>
            <a:r>
              <a:rPr lang="en-US" sz="788" dirty="0">
                <a:latin typeface="Consolas" panose="020B0609020204030204" pitchFamily="49" charset="0"/>
              </a:rPr>
              <a:t>, flags, 0xFF, 0, 1, 0, ray, pay );</a:t>
            </a:r>
            <a:r>
              <a: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    </a:t>
            </a:r>
            <a:endParaRPr lang="en-US" sz="375" dirty="0">
              <a:solidFill>
                <a:schemeClr val="tx1">
                  <a:lumMod val="50000"/>
                  <a:lumOff val="50000"/>
                </a:schemeClr>
              </a:solidFill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    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return</a:t>
            </a:r>
            <a:r>
              <a: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pay.visibility</a:t>
            </a:r>
            <a:r>
              <a:rPr lang="en-US" sz="788" dirty="0">
                <a:latin typeface="Consolas" panose="020B0609020204030204" pitchFamily="49" charset="0"/>
              </a:rPr>
              <a:t>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}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...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433937-65F7-4F33-ABE7-8F9944300B87}"/>
              </a:ext>
            </a:extLst>
          </p:cNvPr>
          <p:cNvSpPr/>
          <p:nvPr/>
        </p:nvSpPr>
        <p:spPr>
          <a:xfrm>
            <a:off x="4371279" y="1948567"/>
            <a:ext cx="3750979" cy="8706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407ADF0-6803-4045-96D1-A16C832D0400}"/>
              </a:ext>
            </a:extLst>
          </p:cNvPr>
          <p:cNvSpPr/>
          <p:nvPr/>
        </p:nvSpPr>
        <p:spPr>
          <a:xfrm>
            <a:off x="4428429" y="2130342"/>
            <a:ext cx="4415409" cy="1606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D9A940E-236F-42DC-B3EA-EC27B90E93AC}"/>
              </a:ext>
            </a:extLst>
          </p:cNvPr>
          <p:cNvSpPr/>
          <p:nvPr/>
        </p:nvSpPr>
        <p:spPr>
          <a:xfrm>
            <a:off x="4428429" y="4453228"/>
            <a:ext cx="4415409" cy="8706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5E3C898-9247-4EB5-A9C5-46B462B69D39}"/>
              </a:ext>
            </a:extLst>
          </p:cNvPr>
          <p:cNvSpPr/>
          <p:nvPr/>
        </p:nvSpPr>
        <p:spPr>
          <a:xfrm>
            <a:off x="4644837" y="4047711"/>
            <a:ext cx="3784241" cy="214005"/>
          </a:xfrm>
          <a:prstGeom prst="rect">
            <a:avLst/>
          </a:pr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69309104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1991A-0793-4CF2-836E-9CED271B0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Reusable Shadow Ray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5E57E-C8EF-46FA-A3D6-A69DFDA33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177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E9902AF-F5DA-4D02-8B05-E174C1152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1892185"/>
            <a:ext cx="3765937" cy="315400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Encapsulate a shadow ray</a:t>
            </a:r>
          </a:p>
          <a:p>
            <a:pPr lvl="1"/>
            <a:r>
              <a:rPr lang="en-US" dirty="0"/>
              <a:t>Create a ray</a:t>
            </a:r>
          </a:p>
          <a:p>
            <a:pPr lvl="2"/>
            <a:r>
              <a:rPr lang="en-US" dirty="0"/>
              <a:t>From some origin</a:t>
            </a:r>
          </a:p>
          <a:p>
            <a:pPr lvl="2"/>
            <a:r>
              <a:rPr lang="en-US" dirty="0"/>
              <a:t>In some direction</a:t>
            </a:r>
          </a:p>
          <a:p>
            <a:pPr lvl="2"/>
            <a:r>
              <a:rPr lang="en-US" dirty="0"/>
              <a:t>Check occlusions in [</a:t>
            </a:r>
            <a:r>
              <a:rPr lang="en-US" dirty="0" err="1"/>
              <a:t>t</a:t>
            </a:r>
            <a:r>
              <a:rPr lang="en-US" baseline="-25000" dirty="0" err="1"/>
              <a:t>min</a:t>
            </a:r>
            <a:r>
              <a:rPr lang="en-US" dirty="0"/>
              <a:t>…</a:t>
            </a:r>
            <a:r>
              <a:rPr lang="en-US" dirty="0" err="1"/>
              <a:t>t</a:t>
            </a:r>
            <a:r>
              <a:rPr lang="en-US" baseline="-25000" dirty="0" err="1"/>
              <a:t>max</a:t>
            </a:r>
            <a:r>
              <a:rPr lang="en-US" dirty="0"/>
              <a:t>]</a:t>
            </a:r>
          </a:p>
          <a:p>
            <a:pPr lvl="1"/>
            <a:r>
              <a:rPr lang="en-US" b="1" dirty="0"/>
              <a:t>Assume</a:t>
            </a:r>
            <a:r>
              <a:rPr lang="en-US" dirty="0"/>
              <a:t> shadows are occluded</a:t>
            </a:r>
            <a:endParaRPr lang="en-US" b="1" dirty="0"/>
          </a:p>
          <a:p>
            <a:pPr lvl="1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7006642-5A2E-4E63-AEFA-A7831BA12E12}"/>
              </a:ext>
            </a:extLst>
          </p:cNvPr>
          <p:cNvSpPr txBox="1"/>
          <p:nvPr/>
        </p:nvSpPr>
        <p:spPr>
          <a:xfrm>
            <a:off x="4371279" y="1212849"/>
            <a:ext cx="4761572" cy="4715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... 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struct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ShadowPayload</a:t>
            </a:r>
            <a:r>
              <a:rPr lang="en-US" sz="788" dirty="0">
                <a:latin typeface="Consolas" panose="020B0609020204030204" pitchFamily="49" charset="0"/>
              </a:rPr>
              <a:t>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</a:t>
            </a:r>
            <a:r>
              <a:rPr lang="en-US" sz="788" dirty="0">
                <a:latin typeface="Consolas" panose="020B0609020204030204" pitchFamily="49" charset="0"/>
              </a:rPr>
              <a:t> visibility;  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// 0.0 means ‘shadowed’, 1.0 means ‘lit’</a:t>
            </a:r>
            <a:endParaRPr lang="en-US" sz="788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};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[</a:t>
            </a:r>
            <a:r>
              <a:rPr lang="en-US" sz="788" dirty="0" err="1">
                <a:latin typeface="Consolas" panose="020B0609020204030204" pitchFamily="49" charset="0"/>
              </a:rPr>
              <a:t>shader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“miss”</a:t>
            </a:r>
            <a:r>
              <a:rPr lang="en-US" sz="788" dirty="0">
                <a:latin typeface="Consolas" panose="020B0609020204030204" pitchFamily="49" charset="0"/>
              </a:rPr>
              <a:t>)]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void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ShadowMiss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 err="1">
                <a:solidFill>
                  <a:srgbClr val="00B0F0"/>
                </a:solidFill>
                <a:latin typeface="Consolas" panose="020B0609020204030204" pitchFamily="49" charset="0"/>
              </a:rPr>
              <a:t>inout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ShadowPayload</a:t>
            </a:r>
            <a:r>
              <a:rPr lang="en-US" sz="788" dirty="0">
                <a:latin typeface="Consolas" panose="020B0609020204030204" pitchFamily="49" charset="0"/>
              </a:rPr>
              <a:t> pay)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pay.visibility</a:t>
            </a:r>
            <a:r>
              <a:rPr lang="en-US" sz="788" dirty="0">
                <a:latin typeface="Consolas" panose="020B0609020204030204" pitchFamily="49" charset="0"/>
              </a:rPr>
              <a:t> = 1.0f;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}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[</a:t>
            </a:r>
            <a:r>
              <a:rPr lang="en-US" sz="788" dirty="0" err="1">
                <a:latin typeface="Consolas" panose="020B0609020204030204" pitchFamily="49" charset="0"/>
              </a:rPr>
              <a:t>shader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“</a:t>
            </a:r>
            <a:r>
              <a:rPr lang="en-US" sz="788" dirty="0" err="1">
                <a:solidFill>
                  <a:srgbClr val="00B050"/>
                </a:solidFill>
                <a:latin typeface="Consolas" panose="020B0609020204030204" pitchFamily="49" charset="0"/>
              </a:rPr>
              <a:t>anyhit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”</a:t>
            </a:r>
            <a:r>
              <a:rPr lang="en-US" sz="788" dirty="0">
                <a:latin typeface="Consolas" panose="020B0609020204030204" pitchFamily="49" charset="0"/>
              </a:rPr>
              <a:t>)]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void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ShadowAnyHit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 err="1">
                <a:solidFill>
                  <a:srgbClr val="00B0F0"/>
                </a:solidFill>
                <a:latin typeface="Consolas" panose="020B0609020204030204" pitchFamily="49" charset="0"/>
              </a:rPr>
              <a:t>inout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ShadowPayload</a:t>
            </a:r>
            <a:r>
              <a:rPr lang="en-US" sz="788" dirty="0">
                <a:latin typeface="Consolas" panose="020B0609020204030204" pitchFamily="49" charset="0"/>
              </a:rPr>
              <a:t> pay, </a:t>
            </a:r>
            <a:r>
              <a:rPr lang="en-US" sz="788" dirty="0" err="1">
                <a:latin typeface="Consolas" panose="020B0609020204030204" pitchFamily="49" charset="0"/>
              </a:rPr>
              <a:t>BuiltinIntersectAttribs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attribs</a:t>
            </a:r>
            <a:r>
              <a:rPr lang="en-US" sz="788" dirty="0">
                <a:latin typeface="Consolas" panose="020B0609020204030204" pitchFamily="49" charset="0"/>
              </a:rPr>
              <a:t>)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if</a:t>
            </a:r>
            <a:r>
              <a:rPr lang="en-US" sz="788" dirty="0">
                <a:latin typeface="Consolas" panose="020B0609020204030204" pitchFamily="49" charset="0"/>
              </a:rPr>
              <a:t> (</a:t>
            </a:r>
            <a:r>
              <a:rPr lang="en-US" sz="788" dirty="0" err="1">
                <a:latin typeface="Consolas" panose="020B0609020204030204" pitchFamily="49" charset="0"/>
              </a:rPr>
              <a:t>alphaTestFails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 err="1">
                <a:latin typeface="Consolas" panose="020B0609020204030204" pitchFamily="49" charset="0"/>
              </a:rPr>
              <a:t>attribs</a:t>
            </a:r>
            <a:r>
              <a:rPr lang="en-US" sz="788" dirty="0">
                <a:latin typeface="Consolas" panose="020B0609020204030204" pitchFamily="49" charset="0"/>
              </a:rPr>
              <a:t>))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     </a:t>
            </a:r>
            <a:r>
              <a:rPr lang="en-US" sz="788" dirty="0" err="1">
                <a:latin typeface="Consolas" panose="020B0609020204030204" pitchFamily="49" charset="0"/>
              </a:rPr>
              <a:t>IgnoreHit</a:t>
            </a:r>
            <a:r>
              <a:rPr lang="en-US" sz="788" dirty="0">
                <a:latin typeface="Consolas" panose="020B0609020204030204" pitchFamily="49" charset="0"/>
              </a:rPr>
              <a:t>();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}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shootShadowRay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orig</a:t>
            </a:r>
            <a:r>
              <a:rPr lang="en-US" sz="788" dirty="0">
                <a:latin typeface="Consolas" panose="020B0609020204030204" pitchFamily="49" charset="0"/>
              </a:rPr>
              <a:t>,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dir</a:t>
            </a:r>
            <a:r>
              <a:rPr lang="en-US" sz="788" dirty="0">
                <a:latin typeface="Consolas" panose="020B0609020204030204" pitchFamily="49" charset="0"/>
              </a:rPr>
              <a:t>,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minT</a:t>
            </a:r>
            <a:r>
              <a:rPr lang="en-US" sz="788" dirty="0">
                <a:latin typeface="Consolas" panose="020B0609020204030204" pitchFamily="49" charset="0"/>
              </a:rPr>
              <a:t>,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maxT</a:t>
            </a:r>
            <a:r>
              <a:rPr lang="en-US" sz="788" dirty="0">
                <a:latin typeface="Consolas" panose="020B0609020204030204" pitchFamily="49" charset="0"/>
              </a:rPr>
              <a:t>) 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RayDesc</a:t>
            </a:r>
            <a:r>
              <a:rPr lang="en-US" sz="788" dirty="0">
                <a:latin typeface="Consolas" panose="020B0609020204030204" pitchFamily="49" charset="0"/>
              </a:rPr>
              <a:t>       ray = { </a:t>
            </a:r>
            <a:r>
              <a:rPr lang="en-US" sz="788" dirty="0" err="1">
                <a:latin typeface="Consolas" panose="020B0609020204030204" pitchFamily="49" charset="0"/>
              </a:rPr>
              <a:t>orig</a:t>
            </a:r>
            <a:r>
              <a:rPr lang="en-US" sz="788" dirty="0">
                <a:latin typeface="Consolas" panose="020B0609020204030204" pitchFamily="49" charset="0"/>
              </a:rPr>
              <a:t>, </a:t>
            </a:r>
            <a:r>
              <a:rPr lang="en-US" sz="788" dirty="0" err="1">
                <a:latin typeface="Consolas" panose="020B0609020204030204" pitchFamily="49" charset="0"/>
              </a:rPr>
              <a:t>minT</a:t>
            </a:r>
            <a:r>
              <a:rPr lang="en-US" sz="788" dirty="0">
                <a:latin typeface="Consolas" panose="020B0609020204030204" pitchFamily="49" charset="0"/>
              </a:rPr>
              <a:t>, </a:t>
            </a:r>
            <a:r>
              <a:rPr lang="en-US" sz="788" dirty="0" err="1">
                <a:latin typeface="Consolas" panose="020B0609020204030204" pitchFamily="49" charset="0"/>
              </a:rPr>
              <a:t>dir</a:t>
            </a:r>
            <a:r>
              <a:rPr lang="en-US" sz="788" dirty="0">
                <a:latin typeface="Consolas" panose="020B0609020204030204" pitchFamily="49" charset="0"/>
              </a:rPr>
              <a:t>, </a:t>
            </a:r>
            <a:r>
              <a:rPr lang="en-US" sz="788" dirty="0" err="1">
                <a:latin typeface="Consolas" panose="020B0609020204030204" pitchFamily="49" charset="0"/>
              </a:rPr>
              <a:t>maxT</a:t>
            </a:r>
            <a:r>
              <a:rPr lang="en-US" sz="788" dirty="0">
                <a:latin typeface="Consolas" panose="020B0609020204030204" pitchFamily="49" charset="0"/>
              </a:rPr>
              <a:t> };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ShadowPayload</a:t>
            </a:r>
            <a:r>
              <a:rPr lang="en-US" sz="788" dirty="0">
                <a:latin typeface="Consolas" panose="020B0609020204030204" pitchFamily="49" charset="0"/>
              </a:rPr>
              <a:t> pay = { 0.0f };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solidFill>
                  <a:srgbClr val="00B0F0"/>
                </a:solidFill>
                <a:latin typeface="Consolas" panose="020B0609020204030204" pitchFamily="49" charset="0"/>
              </a:rPr>
              <a:t>uint</a:t>
            </a:r>
            <a:r>
              <a:rPr lang="en-US" sz="788" dirty="0">
                <a:latin typeface="Consolas" panose="020B0609020204030204" pitchFamily="49" charset="0"/>
              </a:rPr>
              <a:t> flags = RAY_FLAG_ACCEPT_FIRST_HIT_AND_END_SEARCH |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             RAY_FLAG_SKIP_CLOSEST_HIT_SHADER;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TraceRay</a:t>
            </a:r>
            <a:r>
              <a:rPr lang="en-US" sz="788" dirty="0">
                <a:latin typeface="Consolas" panose="020B0609020204030204" pitchFamily="49" charset="0"/>
              </a:rPr>
              <a:t>( </a:t>
            </a:r>
            <a:r>
              <a:rPr lang="en-US" sz="788" dirty="0" err="1">
                <a:latin typeface="Consolas" panose="020B0609020204030204" pitchFamily="49" charset="0"/>
              </a:rPr>
              <a:t>gRtScene</a:t>
            </a:r>
            <a:r>
              <a:rPr lang="en-US" sz="788" dirty="0">
                <a:latin typeface="Consolas" panose="020B0609020204030204" pitchFamily="49" charset="0"/>
              </a:rPr>
              <a:t>, flags, 0xFF, 0, 1, 0, ray, pay );</a:t>
            </a:r>
            <a:r>
              <a: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    </a:t>
            </a:r>
            <a:endParaRPr lang="en-US" sz="375" dirty="0">
              <a:solidFill>
                <a:schemeClr val="tx1">
                  <a:lumMod val="50000"/>
                  <a:lumOff val="50000"/>
                </a:schemeClr>
              </a:solidFill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    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return</a:t>
            </a:r>
            <a:r>
              <a: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pay.visibility</a:t>
            </a:r>
            <a:r>
              <a:rPr lang="en-US" sz="788" dirty="0">
                <a:latin typeface="Consolas" panose="020B0609020204030204" pitchFamily="49" charset="0"/>
              </a:rPr>
              <a:t>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}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...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433937-65F7-4F33-ABE7-8F9944300B87}"/>
              </a:ext>
            </a:extLst>
          </p:cNvPr>
          <p:cNvSpPr/>
          <p:nvPr/>
        </p:nvSpPr>
        <p:spPr>
          <a:xfrm>
            <a:off x="4371279" y="1948567"/>
            <a:ext cx="3750979" cy="8706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407ADF0-6803-4045-96D1-A16C832D0400}"/>
              </a:ext>
            </a:extLst>
          </p:cNvPr>
          <p:cNvSpPr/>
          <p:nvPr/>
        </p:nvSpPr>
        <p:spPr>
          <a:xfrm>
            <a:off x="4428429" y="2130342"/>
            <a:ext cx="4415409" cy="1606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D9A940E-236F-42DC-B3EA-EC27B90E93AC}"/>
              </a:ext>
            </a:extLst>
          </p:cNvPr>
          <p:cNvSpPr/>
          <p:nvPr/>
        </p:nvSpPr>
        <p:spPr>
          <a:xfrm>
            <a:off x="4428429" y="4453228"/>
            <a:ext cx="4415409" cy="8706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E7134B-1088-4ABA-ACFA-1E657B470682}"/>
              </a:ext>
            </a:extLst>
          </p:cNvPr>
          <p:cNvSpPr/>
          <p:nvPr/>
        </p:nvSpPr>
        <p:spPr>
          <a:xfrm>
            <a:off x="4656764" y="4238543"/>
            <a:ext cx="3784241" cy="166977"/>
          </a:xfrm>
          <a:prstGeom prst="rect">
            <a:avLst/>
          </a:pr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057981249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1991A-0793-4CF2-836E-9CED271B0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Reusable Shadow Ray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5E57E-C8EF-46FA-A3D6-A69DFDA33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178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E9902AF-F5DA-4D02-8B05-E174C1152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1892185"/>
            <a:ext cx="3765937" cy="3154007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Encapsulate a shadow ray</a:t>
            </a:r>
          </a:p>
          <a:p>
            <a:pPr lvl="1"/>
            <a:r>
              <a:rPr lang="en-US" dirty="0"/>
              <a:t>Create a ray</a:t>
            </a:r>
          </a:p>
          <a:p>
            <a:pPr lvl="2"/>
            <a:r>
              <a:rPr lang="en-US" dirty="0"/>
              <a:t>From some origin</a:t>
            </a:r>
          </a:p>
          <a:p>
            <a:pPr lvl="2"/>
            <a:r>
              <a:rPr lang="en-US" dirty="0"/>
              <a:t>In some direction</a:t>
            </a:r>
          </a:p>
          <a:p>
            <a:pPr lvl="2"/>
            <a:r>
              <a:rPr lang="en-US" dirty="0"/>
              <a:t>Check occlusions in [</a:t>
            </a:r>
            <a:r>
              <a:rPr lang="en-US" dirty="0" err="1"/>
              <a:t>t</a:t>
            </a:r>
            <a:r>
              <a:rPr lang="en-US" baseline="-25000" dirty="0" err="1"/>
              <a:t>min</a:t>
            </a:r>
            <a:r>
              <a:rPr lang="en-US" dirty="0"/>
              <a:t>…</a:t>
            </a:r>
            <a:r>
              <a:rPr lang="en-US" dirty="0" err="1"/>
              <a:t>t</a:t>
            </a:r>
            <a:r>
              <a:rPr lang="en-US" baseline="-25000" dirty="0" err="1"/>
              <a:t>max</a:t>
            </a:r>
            <a:r>
              <a:rPr lang="en-US" dirty="0"/>
              <a:t>]</a:t>
            </a:r>
          </a:p>
          <a:p>
            <a:pPr lvl="1"/>
            <a:r>
              <a:rPr lang="en-US" b="1" dirty="0"/>
              <a:t>Assume</a:t>
            </a:r>
            <a:r>
              <a:rPr lang="en-US" dirty="0"/>
              <a:t> shadows are occluded</a:t>
            </a:r>
          </a:p>
          <a:p>
            <a:pPr lvl="1"/>
            <a:r>
              <a:rPr lang="en-US" dirty="0"/>
              <a:t>Trace the ray </a:t>
            </a:r>
          </a:p>
          <a:p>
            <a:pPr lvl="1"/>
            <a:r>
              <a:rPr lang="en-US" dirty="0"/>
              <a:t>Return 1 if lit, 0 otherwise</a:t>
            </a:r>
          </a:p>
          <a:p>
            <a:pPr lvl="1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7006642-5A2E-4E63-AEFA-A7831BA12E12}"/>
              </a:ext>
            </a:extLst>
          </p:cNvPr>
          <p:cNvSpPr txBox="1"/>
          <p:nvPr/>
        </p:nvSpPr>
        <p:spPr>
          <a:xfrm>
            <a:off x="4371279" y="1212849"/>
            <a:ext cx="4761572" cy="4715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... 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struct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ShadowPayload</a:t>
            </a:r>
            <a:r>
              <a:rPr lang="en-US" sz="788" dirty="0">
                <a:latin typeface="Consolas" panose="020B0609020204030204" pitchFamily="49" charset="0"/>
              </a:rPr>
              <a:t>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</a:t>
            </a:r>
            <a:r>
              <a:rPr lang="en-US" sz="788" dirty="0">
                <a:latin typeface="Consolas" panose="020B0609020204030204" pitchFamily="49" charset="0"/>
              </a:rPr>
              <a:t> visibility;  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// 0.0 means ‘shadowed’, 1.0 means ‘lit’</a:t>
            </a:r>
            <a:endParaRPr lang="en-US" sz="788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};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[</a:t>
            </a:r>
            <a:r>
              <a:rPr lang="en-US" sz="788" dirty="0" err="1">
                <a:latin typeface="Consolas" panose="020B0609020204030204" pitchFamily="49" charset="0"/>
              </a:rPr>
              <a:t>shader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“miss”</a:t>
            </a:r>
            <a:r>
              <a:rPr lang="en-US" sz="788" dirty="0">
                <a:latin typeface="Consolas" panose="020B0609020204030204" pitchFamily="49" charset="0"/>
              </a:rPr>
              <a:t>)]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void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ShadowMiss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 err="1">
                <a:solidFill>
                  <a:srgbClr val="00B0F0"/>
                </a:solidFill>
                <a:latin typeface="Consolas" panose="020B0609020204030204" pitchFamily="49" charset="0"/>
              </a:rPr>
              <a:t>inout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ShadowPayload</a:t>
            </a:r>
            <a:r>
              <a:rPr lang="en-US" sz="788" dirty="0">
                <a:latin typeface="Consolas" panose="020B0609020204030204" pitchFamily="49" charset="0"/>
              </a:rPr>
              <a:t> pay)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pay.visibility</a:t>
            </a:r>
            <a:r>
              <a:rPr lang="en-US" sz="788" dirty="0">
                <a:latin typeface="Consolas" panose="020B0609020204030204" pitchFamily="49" charset="0"/>
              </a:rPr>
              <a:t> = 1.0f;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}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[</a:t>
            </a:r>
            <a:r>
              <a:rPr lang="en-US" sz="788" dirty="0" err="1">
                <a:latin typeface="Consolas" panose="020B0609020204030204" pitchFamily="49" charset="0"/>
              </a:rPr>
              <a:t>shader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“</a:t>
            </a:r>
            <a:r>
              <a:rPr lang="en-US" sz="788" dirty="0" err="1">
                <a:solidFill>
                  <a:srgbClr val="00B050"/>
                </a:solidFill>
                <a:latin typeface="Consolas" panose="020B0609020204030204" pitchFamily="49" charset="0"/>
              </a:rPr>
              <a:t>anyhit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”</a:t>
            </a:r>
            <a:r>
              <a:rPr lang="en-US" sz="788" dirty="0">
                <a:latin typeface="Consolas" panose="020B0609020204030204" pitchFamily="49" charset="0"/>
              </a:rPr>
              <a:t>)]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void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ShadowAnyHit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 err="1">
                <a:solidFill>
                  <a:srgbClr val="00B0F0"/>
                </a:solidFill>
                <a:latin typeface="Consolas" panose="020B0609020204030204" pitchFamily="49" charset="0"/>
              </a:rPr>
              <a:t>inout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ShadowPayload</a:t>
            </a:r>
            <a:r>
              <a:rPr lang="en-US" sz="788" dirty="0">
                <a:latin typeface="Consolas" panose="020B0609020204030204" pitchFamily="49" charset="0"/>
              </a:rPr>
              <a:t> pay, </a:t>
            </a:r>
            <a:r>
              <a:rPr lang="en-US" sz="788" dirty="0" err="1">
                <a:latin typeface="Consolas" panose="020B0609020204030204" pitchFamily="49" charset="0"/>
              </a:rPr>
              <a:t>BuiltinIntersectAttribs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attribs</a:t>
            </a:r>
            <a:r>
              <a:rPr lang="en-US" sz="788" dirty="0">
                <a:latin typeface="Consolas" panose="020B0609020204030204" pitchFamily="49" charset="0"/>
              </a:rPr>
              <a:t>)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if</a:t>
            </a:r>
            <a:r>
              <a:rPr lang="en-US" sz="788" dirty="0">
                <a:latin typeface="Consolas" panose="020B0609020204030204" pitchFamily="49" charset="0"/>
              </a:rPr>
              <a:t> (</a:t>
            </a:r>
            <a:r>
              <a:rPr lang="en-US" sz="788" dirty="0" err="1">
                <a:latin typeface="Consolas" panose="020B0609020204030204" pitchFamily="49" charset="0"/>
              </a:rPr>
              <a:t>alphaTestFails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 err="1">
                <a:latin typeface="Consolas" panose="020B0609020204030204" pitchFamily="49" charset="0"/>
              </a:rPr>
              <a:t>attribs</a:t>
            </a:r>
            <a:r>
              <a:rPr lang="en-US" sz="788" dirty="0">
                <a:latin typeface="Consolas" panose="020B0609020204030204" pitchFamily="49" charset="0"/>
              </a:rPr>
              <a:t>))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     </a:t>
            </a:r>
            <a:r>
              <a:rPr lang="en-US" sz="788" dirty="0" err="1">
                <a:latin typeface="Consolas" panose="020B0609020204030204" pitchFamily="49" charset="0"/>
              </a:rPr>
              <a:t>IgnoreHit</a:t>
            </a:r>
            <a:r>
              <a:rPr lang="en-US" sz="788" dirty="0">
                <a:latin typeface="Consolas" panose="020B0609020204030204" pitchFamily="49" charset="0"/>
              </a:rPr>
              <a:t>();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}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shootShadowRay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orig</a:t>
            </a:r>
            <a:r>
              <a:rPr lang="en-US" sz="788" dirty="0">
                <a:latin typeface="Consolas" panose="020B0609020204030204" pitchFamily="49" charset="0"/>
              </a:rPr>
              <a:t>,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dir</a:t>
            </a:r>
            <a:r>
              <a:rPr lang="en-US" sz="788" dirty="0">
                <a:latin typeface="Consolas" panose="020B0609020204030204" pitchFamily="49" charset="0"/>
              </a:rPr>
              <a:t>,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minT</a:t>
            </a:r>
            <a:r>
              <a:rPr lang="en-US" sz="788" dirty="0">
                <a:latin typeface="Consolas" panose="020B0609020204030204" pitchFamily="49" charset="0"/>
              </a:rPr>
              <a:t>,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maxT</a:t>
            </a:r>
            <a:r>
              <a:rPr lang="en-US" sz="788" dirty="0">
                <a:latin typeface="Consolas" panose="020B0609020204030204" pitchFamily="49" charset="0"/>
              </a:rPr>
              <a:t>) 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RayDesc</a:t>
            </a:r>
            <a:r>
              <a:rPr lang="en-US" sz="788" dirty="0">
                <a:latin typeface="Consolas" panose="020B0609020204030204" pitchFamily="49" charset="0"/>
              </a:rPr>
              <a:t>       ray = { </a:t>
            </a:r>
            <a:r>
              <a:rPr lang="en-US" sz="788" dirty="0" err="1">
                <a:latin typeface="Consolas" panose="020B0609020204030204" pitchFamily="49" charset="0"/>
              </a:rPr>
              <a:t>orig</a:t>
            </a:r>
            <a:r>
              <a:rPr lang="en-US" sz="788" dirty="0">
                <a:latin typeface="Consolas" panose="020B0609020204030204" pitchFamily="49" charset="0"/>
              </a:rPr>
              <a:t>, </a:t>
            </a:r>
            <a:r>
              <a:rPr lang="en-US" sz="788" dirty="0" err="1">
                <a:latin typeface="Consolas" panose="020B0609020204030204" pitchFamily="49" charset="0"/>
              </a:rPr>
              <a:t>minT</a:t>
            </a:r>
            <a:r>
              <a:rPr lang="en-US" sz="788" dirty="0">
                <a:latin typeface="Consolas" panose="020B0609020204030204" pitchFamily="49" charset="0"/>
              </a:rPr>
              <a:t>, </a:t>
            </a:r>
            <a:r>
              <a:rPr lang="en-US" sz="788" dirty="0" err="1">
                <a:latin typeface="Consolas" panose="020B0609020204030204" pitchFamily="49" charset="0"/>
              </a:rPr>
              <a:t>dir</a:t>
            </a:r>
            <a:r>
              <a:rPr lang="en-US" sz="788" dirty="0">
                <a:latin typeface="Consolas" panose="020B0609020204030204" pitchFamily="49" charset="0"/>
              </a:rPr>
              <a:t>, </a:t>
            </a:r>
            <a:r>
              <a:rPr lang="en-US" sz="788" dirty="0" err="1">
                <a:latin typeface="Consolas" panose="020B0609020204030204" pitchFamily="49" charset="0"/>
              </a:rPr>
              <a:t>maxT</a:t>
            </a:r>
            <a:r>
              <a:rPr lang="en-US" sz="788" dirty="0">
                <a:latin typeface="Consolas" panose="020B0609020204030204" pitchFamily="49" charset="0"/>
              </a:rPr>
              <a:t> };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ShadowPayload</a:t>
            </a:r>
            <a:r>
              <a:rPr lang="en-US" sz="788" dirty="0">
                <a:latin typeface="Consolas" panose="020B0609020204030204" pitchFamily="49" charset="0"/>
              </a:rPr>
              <a:t> pay = { 0.0f };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solidFill>
                  <a:srgbClr val="00B0F0"/>
                </a:solidFill>
                <a:latin typeface="Consolas" panose="020B0609020204030204" pitchFamily="49" charset="0"/>
              </a:rPr>
              <a:t>uint</a:t>
            </a:r>
            <a:r>
              <a:rPr lang="en-US" sz="788" dirty="0">
                <a:latin typeface="Consolas" panose="020B0609020204030204" pitchFamily="49" charset="0"/>
              </a:rPr>
              <a:t> flags = RAY_FLAG_ACCEPT_FIRST_HIT_AND_END_SEARCH |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             RAY_FLAG_SKIP_CLOSEST_HIT_SHADER;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TraceRay</a:t>
            </a:r>
            <a:r>
              <a:rPr lang="en-US" sz="788" dirty="0">
                <a:latin typeface="Consolas" panose="020B0609020204030204" pitchFamily="49" charset="0"/>
              </a:rPr>
              <a:t>( </a:t>
            </a:r>
            <a:r>
              <a:rPr lang="en-US" sz="788" dirty="0" err="1">
                <a:latin typeface="Consolas" panose="020B0609020204030204" pitchFamily="49" charset="0"/>
              </a:rPr>
              <a:t>gRtScene</a:t>
            </a:r>
            <a:r>
              <a:rPr lang="en-US" sz="788" dirty="0">
                <a:latin typeface="Consolas" panose="020B0609020204030204" pitchFamily="49" charset="0"/>
              </a:rPr>
              <a:t>, flags, 0xFF, 0, 1, 0, ray, pay );</a:t>
            </a:r>
            <a:r>
              <a: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    </a:t>
            </a:r>
            <a:endParaRPr lang="en-US" sz="375" dirty="0">
              <a:solidFill>
                <a:schemeClr val="tx1">
                  <a:lumMod val="50000"/>
                  <a:lumOff val="50000"/>
                </a:schemeClr>
              </a:solidFill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    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return</a:t>
            </a:r>
            <a:r>
              <a: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pay.visibility</a:t>
            </a:r>
            <a:r>
              <a:rPr lang="en-US" sz="788" dirty="0">
                <a:latin typeface="Consolas" panose="020B0609020204030204" pitchFamily="49" charset="0"/>
              </a:rPr>
              <a:t>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}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...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433937-65F7-4F33-ABE7-8F9944300B87}"/>
              </a:ext>
            </a:extLst>
          </p:cNvPr>
          <p:cNvSpPr/>
          <p:nvPr/>
        </p:nvSpPr>
        <p:spPr>
          <a:xfrm>
            <a:off x="4371279" y="1948567"/>
            <a:ext cx="3750979" cy="8706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407ADF0-6803-4045-96D1-A16C832D0400}"/>
              </a:ext>
            </a:extLst>
          </p:cNvPr>
          <p:cNvSpPr/>
          <p:nvPr/>
        </p:nvSpPr>
        <p:spPr>
          <a:xfrm>
            <a:off x="4428429" y="2130342"/>
            <a:ext cx="4415409" cy="1606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E7134B-1088-4ABA-ACFA-1E657B470682}"/>
              </a:ext>
            </a:extLst>
          </p:cNvPr>
          <p:cNvSpPr/>
          <p:nvPr/>
        </p:nvSpPr>
        <p:spPr>
          <a:xfrm>
            <a:off x="4656764" y="4980593"/>
            <a:ext cx="3784241" cy="361193"/>
          </a:xfrm>
          <a:prstGeom prst="rect">
            <a:avLst/>
          </a:pr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0290933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Directional light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741612" y="1535113"/>
            <a:ext cx="4040188" cy="639762"/>
          </a:xfrm>
        </p:spPr>
        <p:txBody>
          <a:bodyPr/>
          <a:lstStyle/>
          <a:p>
            <a:r>
              <a:rPr lang="en-US" dirty="0"/>
              <a:t>Light vector always the same</a:t>
            </a:r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19" y="2864644"/>
            <a:ext cx="379095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512" y="2736056"/>
            <a:ext cx="3352800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9219939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1991A-0793-4CF2-836E-9CED271B0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Reusable Shadow Ray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5E57E-C8EF-46FA-A3D6-A69DFDA33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179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E9902AF-F5DA-4D02-8B05-E174C1152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1892185"/>
            <a:ext cx="3765937" cy="3443638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Encapsulate a shadow ray</a:t>
            </a:r>
          </a:p>
          <a:p>
            <a:pPr lvl="1"/>
            <a:r>
              <a:rPr lang="en-US" dirty="0"/>
              <a:t>Create a ray</a:t>
            </a:r>
          </a:p>
          <a:p>
            <a:pPr lvl="2"/>
            <a:r>
              <a:rPr lang="en-US" dirty="0"/>
              <a:t>From some origin</a:t>
            </a:r>
          </a:p>
          <a:p>
            <a:pPr lvl="2"/>
            <a:r>
              <a:rPr lang="en-US" dirty="0"/>
              <a:t>In some direction</a:t>
            </a:r>
          </a:p>
          <a:p>
            <a:pPr lvl="2"/>
            <a:r>
              <a:rPr lang="en-US" dirty="0"/>
              <a:t>Check occlusions in [</a:t>
            </a:r>
            <a:r>
              <a:rPr lang="en-US" dirty="0" err="1"/>
              <a:t>t</a:t>
            </a:r>
            <a:r>
              <a:rPr lang="en-US" baseline="-25000" dirty="0" err="1"/>
              <a:t>min</a:t>
            </a:r>
            <a:r>
              <a:rPr lang="en-US" dirty="0"/>
              <a:t>…</a:t>
            </a:r>
            <a:r>
              <a:rPr lang="en-US" dirty="0" err="1"/>
              <a:t>t</a:t>
            </a:r>
            <a:r>
              <a:rPr lang="en-US" baseline="-25000" dirty="0" err="1"/>
              <a:t>max</a:t>
            </a:r>
            <a:r>
              <a:rPr lang="en-US" dirty="0"/>
              <a:t>]</a:t>
            </a:r>
          </a:p>
          <a:p>
            <a:pPr lvl="1"/>
            <a:r>
              <a:rPr lang="en-US" b="1" dirty="0"/>
              <a:t>Assume</a:t>
            </a:r>
            <a:r>
              <a:rPr lang="en-US" dirty="0"/>
              <a:t> shadows are occluded</a:t>
            </a:r>
          </a:p>
          <a:p>
            <a:pPr lvl="1"/>
            <a:r>
              <a:rPr lang="en-US" dirty="0"/>
              <a:t>Trace the ray </a:t>
            </a:r>
          </a:p>
          <a:p>
            <a:pPr lvl="1"/>
            <a:r>
              <a:rPr lang="en-US" dirty="0"/>
              <a:t>Return 1 if lit, 0 otherwise</a:t>
            </a:r>
          </a:p>
          <a:p>
            <a:r>
              <a:rPr lang="en-US" dirty="0"/>
              <a:t>Some shadow ray optimizations</a:t>
            </a:r>
          </a:p>
          <a:p>
            <a:pPr lvl="1"/>
            <a:r>
              <a:rPr lang="en-US" dirty="0"/>
              <a:t>No shading; skip closest hit</a:t>
            </a:r>
          </a:p>
          <a:p>
            <a:pPr lvl="1"/>
            <a:r>
              <a:rPr lang="en-US" dirty="0"/>
              <a:t>End at any occlusion</a:t>
            </a:r>
          </a:p>
          <a:p>
            <a:pPr lvl="2"/>
            <a:r>
              <a:rPr lang="en-US" dirty="0"/>
              <a:t>Need </a:t>
            </a:r>
            <a:r>
              <a:rPr lang="en-US" b="1" i="1" dirty="0"/>
              <a:t>if</a:t>
            </a:r>
            <a:r>
              <a:rPr lang="en-US" dirty="0"/>
              <a:t> not </a:t>
            </a:r>
            <a:r>
              <a:rPr lang="en-US" b="1" i="1" dirty="0"/>
              <a:t>where</a:t>
            </a:r>
            <a:endParaRPr lang="en-US" i="1" dirty="0"/>
          </a:p>
          <a:p>
            <a:pPr lvl="1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7006642-5A2E-4E63-AEFA-A7831BA12E12}"/>
              </a:ext>
            </a:extLst>
          </p:cNvPr>
          <p:cNvSpPr txBox="1"/>
          <p:nvPr/>
        </p:nvSpPr>
        <p:spPr>
          <a:xfrm>
            <a:off x="4371279" y="1212849"/>
            <a:ext cx="4761572" cy="4715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... 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struct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ShadowPayload</a:t>
            </a:r>
            <a:r>
              <a:rPr lang="en-US" sz="788" dirty="0">
                <a:latin typeface="Consolas" panose="020B0609020204030204" pitchFamily="49" charset="0"/>
              </a:rPr>
              <a:t>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</a:t>
            </a:r>
            <a:r>
              <a:rPr lang="en-US" sz="788" dirty="0">
                <a:latin typeface="Consolas" panose="020B0609020204030204" pitchFamily="49" charset="0"/>
              </a:rPr>
              <a:t> visibility;  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// 0.0 means ‘shadowed’, 1.0 means ‘lit’</a:t>
            </a:r>
            <a:endParaRPr lang="en-US" sz="788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};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[</a:t>
            </a:r>
            <a:r>
              <a:rPr lang="en-US" sz="788" dirty="0" err="1">
                <a:latin typeface="Consolas" panose="020B0609020204030204" pitchFamily="49" charset="0"/>
              </a:rPr>
              <a:t>shader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“miss”</a:t>
            </a:r>
            <a:r>
              <a:rPr lang="en-US" sz="788" dirty="0">
                <a:latin typeface="Consolas" panose="020B0609020204030204" pitchFamily="49" charset="0"/>
              </a:rPr>
              <a:t>)]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void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ShadowMiss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 err="1">
                <a:solidFill>
                  <a:srgbClr val="00B0F0"/>
                </a:solidFill>
                <a:latin typeface="Consolas" panose="020B0609020204030204" pitchFamily="49" charset="0"/>
              </a:rPr>
              <a:t>inout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ShadowPayload</a:t>
            </a:r>
            <a:r>
              <a:rPr lang="en-US" sz="788" dirty="0">
                <a:latin typeface="Consolas" panose="020B0609020204030204" pitchFamily="49" charset="0"/>
              </a:rPr>
              <a:t> pay)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pay.visibility</a:t>
            </a:r>
            <a:r>
              <a:rPr lang="en-US" sz="788" dirty="0">
                <a:latin typeface="Consolas" panose="020B0609020204030204" pitchFamily="49" charset="0"/>
              </a:rPr>
              <a:t> = 1.0f;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}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[</a:t>
            </a:r>
            <a:r>
              <a:rPr lang="en-US" sz="788" dirty="0" err="1">
                <a:latin typeface="Consolas" panose="020B0609020204030204" pitchFamily="49" charset="0"/>
              </a:rPr>
              <a:t>shader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“</a:t>
            </a:r>
            <a:r>
              <a:rPr lang="en-US" sz="788" dirty="0" err="1">
                <a:solidFill>
                  <a:srgbClr val="00B050"/>
                </a:solidFill>
                <a:latin typeface="Consolas" panose="020B0609020204030204" pitchFamily="49" charset="0"/>
              </a:rPr>
              <a:t>anyhit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”</a:t>
            </a:r>
            <a:r>
              <a:rPr lang="en-US" sz="788" dirty="0">
                <a:latin typeface="Consolas" panose="020B0609020204030204" pitchFamily="49" charset="0"/>
              </a:rPr>
              <a:t>)]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void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ShadowAnyHit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 err="1">
                <a:solidFill>
                  <a:srgbClr val="00B0F0"/>
                </a:solidFill>
                <a:latin typeface="Consolas" panose="020B0609020204030204" pitchFamily="49" charset="0"/>
              </a:rPr>
              <a:t>inout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ShadowPayload</a:t>
            </a:r>
            <a:r>
              <a:rPr lang="en-US" sz="788" dirty="0">
                <a:latin typeface="Consolas" panose="020B0609020204030204" pitchFamily="49" charset="0"/>
              </a:rPr>
              <a:t> pay, </a:t>
            </a:r>
            <a:r>
              <a:rPr lang="en-US" sz="788" dirty="0" err="1">
                <a:latin typeface="Consolas" panose="020B0609020204030204" pitchFamily="49" charset="0"/>
              </a:rPr>
              <a:t>BuiltinIntersectAttribs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attribs</a:t>
            </a:r>
            <a:r>
              <a:rPr lang="en-US" sz="788" dirty="0">
                <a:latin typeface="Consolas" panose="020B0609020204030204" pitchFamily="49" charset="0"/>
              </a:rPr>
              <a:t>)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if</a:t>
            </a:r>
            <a:r>
              <a:rPr lang="en-US" sz="788" dirty="0">
                <a:latin typeface="Consolas" panose="020B0609020204030204" pitchFamily="49" charset="0"/>
              </a:rPr>
              <a:t> (</a:t>
            </a:r>
            <a:r>
              <a:rPr lang="en-US" sz="788" dirty="0" err="1">
                <a:latin typeface="Consolas" panose="020B0609020204030204" pitchFamily="49" charset="0"/>
              </a:rPr>
              <a:t>alphaTestFails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 err="1">
                <a:latin typeface="Consolas" panose="020B0609020204030204" pitchFamily="49" charset="0"/>
              </a:rPr>
              <a:t>attribs</a:t>
            </a:r>
            <a:r>
              <a:rPr lang="en-US" sz="788" dirty="0">
                <a:latin typeface="Consolas" panose="020B0609020204030204" pitchFamily="49" charset="0"/>
              </a:rPr>
              <a:t>))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     </a:t>
            </a:r>
            <a:r>
              <a:rPr lang="en-US" sz="788" dirty="0" err="1">
                <a:latin typeface="Consolas" panose="020B0609020204030204" pitchFamily="49" charset="0"/>
              </a:rPr>
              <a:t>IgnoreHit</a:t>
            </a:r>
            <a:r>
              <a:rPr lang="en-US" sz="788" dirty="0">
                <a:latin typeface="Consolas" panose="020B0609020204030204" pitchFamily="49" charset="0"/>
              </a:rPr>
              <a:t>();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}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shootShadowRay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orig</a:t>
            </a:r>
            <a:r>
              <a:rPr lang="en-US" sz="788" dirty="0">
                <a:latin typeface="Consolas" panose="020B0609020204030204" pitchFamily="49" charset="0"/>
              </a:rPr>
              <a:t>,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dir</a:t>
            </a:r>
            <a:r>
              <a:rPr lang="en-US" sz="788" dirty="0">
                <a:latin typeface="Consolas" panose="020B0609020204030204" pitchFamily="49" charset="0"/>
              </a:rPr>
              <a:t>,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minT</a:t>
            </a:r>
            <a:r>
              <a:rPr lang="en-US" sz="788" dirty="0">
                <a:latin typeface="Consolas" panose="020B0609020204030204" pitchFamily="49" charset="0"/>
              </a:rPr>
              <a:t>,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maxT</a:t>
            </a:r>
            <a:r>
              <a:rPr lang="en-US" sz="788" dirty="0">
                <a:latin typeface="Consolas" panose="020B0609020204030204" pitchFamily="49" charset="0"/>
              </a:rPr>
              <a:t>) 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RayDesc</a:t>
            </a:r>
            <a:r>
              <a:rPr lang="en-US" sz="788" dirty="0">
                <a:latin typeface="Consolas" panose="020B0609020204030204" pitchFamily="49" charset="0"/>
              </a:rPr>
              <a:t>       ray = { </a:t>
            </a:r>
            <a:r>
              <a:rPr lang="en-US" sz="788" dirty="0" err="1">
                <a:latin typeface="Consolas" panose="020B0609020204030204" pitchFamily="49" charset="0"/>
              </a:rPr>
              <a:t>orig</a:t>
            </a:r>
            <a:r>
              <a:rPr lang="en-US" sz="788" dirty="0">
                <a:latin typeface="Consolas" panose="020B0609020204030204" pitchFamily="49" charset="0"/>
              </a:rPr>
              <a:t>, </a:t>
            </a:r>
            <a:r>
              <a:rPr lang="en-US" sz="788" dirty="0" err="1">
                <a:latin typeface="Consolas" panose="020B0609020204030204" pitchFamily="49" charset="0"/>
              </a:rPr>
              <a:t>minT</a:t>
            </a:r>
            <a:r>
              <a:rPr lang="en-US" sz="788" dirty="0">
                <a:latin typeface="Consolas" panose="020B0609020204030204" pitchFamily="49" charset="0"/>
              </a:rPr>
              <a:t>, </a:t>
            </a:r>
            <a:r>
              <a:rPr lang="en-US" sz="788" dirty="0" err="1">
                <a:latin typeface="Consolas" panose="020B0609020204030204" pitchFamily="49" charset="0"/>
              </a:rPr>
              <a:t>dir</a:t>
            </a:r>
            <a:r>
              <a:rPr lang="en-US" sz="788" dirty="0">
                <a:latin typeface="Consolas" panose="020B0609020204030204" pitchFamily="49" charset="0"/>
              </a:rPr>
              <a:t>, </a:t>
            </a:r>
            <a:r>
              <a:rPr lang="en-US" sz="788" dirty="0" err="1">
                <a:latin typeface="Consolas" panose="020B0609020204030204" pitchFamily="49" charset="0"/>
              </a:rPr>
              <a:t>maxT</a:t>
            </a:r>
            <a:r>
              <a:rPr lang="en-US" sz="788" dirty="0">
                <a:latin typeface="Consolas" panose="020B0609020204030204" pitchFamily="49" charset="0"/>
              </a:rPr>
              <a:t> };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ShadowPayload</a:t>
            </a:r>
            <a:r>
              <a:rPr lang="en-US" sz="788" dirty="0">
                <a:latin typeface="Consolas" panose="020B0609020204030204" pitchFamily="49" charset="0"/>
              </a:rPr>
              <a:t> pay = { 0.0f };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solidFill>
                  <a:srgbClr val="00B0F0"/>
                </a:solidFill>
                <a:latin typeface="Consolas" panose="020B0609020204030204" pitchFamily="49" charset="0"/>
              </a:rPr>
              <a:t>uint</a:t>
            </a:r>
            <a:r>
              <a:rPr lang="en-US" sz="788" dirty="0">
                <a:latin typeface="Consolas" panose="020B0609020204030204" pitchFamily="49" charset="0"/>
              </a:rPr>
              <a:t> flags = RAY_FLAG_ACCEPT_FIRST_HIT_AND_END_SEARCH |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             RAY_FLAG_SKIP_CLOSEST_HIT_SHADER;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TraceRay</a:t>
            </a:r>
            <a:r>
              <a:rPr lang="en-US" sz="788" dirty="0">
                <a:latin typeface="Consolas" panose="020B0609020204030204" pitchFamily="49" charset="0"/>
              </a:rPr>
              <a:t>( </a:t>
            </a:r>
            <a:r>
              <a:rPr lang="en-US" sz="788" dirty="0" err="1">
                <a:latin typeface="Consolas" panose="020B0609020204030204" pitchFamily="49" charset="0"/>
              </a:rPr>
              <a:t>gRtScene</a:t>
            </a:r>
            <a:r>
              <a:rPr lang="en-US" sz="788" dirty="0">
                <a:latin typeface="Consolas" panose="020B0609020204030204" pitchFamily="49" charset="0"/>
              </a:rPr>
              <a:t>, flags, 0xFF, 0, 1, 0, ray, pay );</a:t>
            </a:r>
            <a:r>
              <a: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    </a:t>
            </a:r>
            <a:endParaRPr lang="en-US" sz="375" dirty="0">
              <a:solidFill>
                <a:schemeClr val="tx1">
                  <a:lumMod val="50000"/>
                  <a:lumOff val="50000"/>
                </a:schemeClr>
              </a:solidFill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    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return</a:t>
            </a:r>
            <a:r>
              <a: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pay.visibility</a:t>
            </a:r>
            <a:r>
              <a:rPr lang="en-US" sz="788" dirty="0">
                <a:latin typeface="Consolas" panose="020B0609020204030204" pitchFamily="49" charset="0"/>
              </a:rPr>
              <a:t>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}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...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433937-65F7-4F33-ABE7-8F9944300B87}"/>
              </a:ext>
            </a:extLst>
          </p:cNvPr>
          <p:cNvSpPr/>
          <p:nvPr/>
        </p:nvSpPr>
        <p:spPr>
          <a:xfrm>
            <a:off x="4371279" y="1948567"/>
            <a:ext cx="3750979" cy="8706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407ADF0-6803-4045-96D1-A16C832D0400}"/>
              </a:ext>
            </a:extLst>
          </p:cNvPr>
          <p:cNvSpPr/>
          <p:nvPr/>
        </p:nvSpPr>
        <p:spPr>
          <a:xfrm>
            <a:off x="4428429" y="2130342"/>
            <a:ext cx="4415409" cy="1606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E7134B-1088-4ABA-ACFA-1E657B470682}"/>
              </a:ext>
            </a:extLst>
          </p:cNvPr>
          <p:cNvSpPr/>
          <p:nvPr/>
        </p:nvSpPr>
        <p:spPr>
          <a:xfrm>
            <a:off x="4656764" y="4509402"/>
            <a:ext cx="3784241" cy="361193"/>
          </a:xfrm>
          <a:prstGeom prst="rect">
            <a:avLst/>
          </a:pr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949642800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1991A-0793-4CF2-836E-9CED271B0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Reusable Shadow Ray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5E57E-C8EF-46FA-A3D6-A69DFDA33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180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E9902AF-F5DA-4D02-8B05-E174C1152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1892185"/>
            <a:ext cx="3765937" cy="3443638"/>
          </a:xfrm>
        </p:spPr>
        <p:txBody>
          <a:bodyPr/>
          <a:lstStyle/>
          <a:p>
            <a:r>
              <a:rPr lang="en-US" dirty="0"/>
              <a:t>Miss shader:</a:t>
            </a:r>
          </a:p>
          <a:p>
            <a:pPr lvl="1"/>
            <a:r>
              <a:rPr lang="en-US" dirty="0"/>
              <a:t>We missed…  </a:t>
            </a:r>
          </a:p>
          <a:p>
            <a:pPr lvl="1"/>
            <a:r>
              <a:rPr lang="en-US" dirty="0"/>
              <a:t>Set visibility to 1.0 </a:t>
            </a:r>
          </a:p>
          <a:p>
            <a:pPr lvl="1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7006642-5A2E-4E63-AEFA-A7831BA12E12}"/>
              </a:ext>
            </a:extLst>
          </p:cNvPr>
          <p:cNvSpPr txBox="1"/>
          <p:nvPr/>
        </p:nvSpPr>
        <p:spPr>
          <a:xfrm>
            <a:off x="4371279" y="1212849"/>
            <a:ext cx="4761572" cy="4715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... 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struct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ShadowPayload</a:t>
            </a:r>
            <a:r>
              <a:rPr lang="en-US" sz="788" dirty="0">
                <a:latin typeface="Consolas" panose="020B0609020204030204" pitchFamily="49" charset="0"/>
              </a:rPr>
              <a:t>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</a:t>
            </a:r>
            <a:r>
              <a:rPr lang="en-US" sz="788" dirty="0">
                <a:latin typeface="Consolas" panose="020B0609020204030204" pitchFamily="49" charset="0"/>
              </a:rPr>
              <a:t> visibility;  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// 0.0 means ‘shadowed’, 1.0 means ‘lit’</a:t>
            </a:r>
            <a:endParaRPr lang="en-US" sz="788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};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[</a:t>
            </a:r>
            <a:r>
              <a:rPr lang="en-US" sz="788" dirty="0" err="1">
                <a:latin typeface="Consolas" panose="020B0609020204030204" pitchFamily="49" charset="0"/>
              </a:rPr>
              <a:t>shader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“miss”</a:t>
            </a:r>
            <a:r>
              <a:rPr lang="en-US" sz="788" dirty="0">
                <a:latin typeface="Consolas" panose="020B0609020204030204" pitchFamily="49" charset="0"/>
              </a:rPr>
              <a:t>)]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void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ShadowMiss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 err="1">
                <a:solidFill>
                  <a:srgbClr val="00B0F0"/>
                </a:solidFill>
                <a:latin typeface="Consolas" panose="020B0609020204030204" pitchFamily="49" charset="0"/>
              </a:rPr>
              <a:t>inout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ShadowPayload</a:t>
            </a:r>
            <a:r>
              <a:rPr lang="en-US" sz="788" dirty="0">
                <a:latin typeface="Consolas" panose="020B0609020204030204" pitchFamily="49" charset="0"/>
              </a:rPr>
              <a:t> pay)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pay.visibility</a:t>
            </a:r>
            <a:r>
              <a:rPr lang="en-US" sz="788" dirty="0">
                <a:latin typeface="Consolas" panose="020B0609020204030204" pitchFamily="49" charset="0"/>
              </a:rPr>
              <a:t> = 1.0f;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}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[</a:t>
            </a:r>
            <a:r>
              <a:rPr lang="en-US" sz="788" dirty="0" err="1">
                <a:latin typeface="Consolas" panose="020B0609020204030204" pitchFamily="49" charset="0"/>
              </a:rPr>
              <a:t>shader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“</a:t>
            </a:r>
            <a:r>
              <a:rPr lang="en-US" sz="788" dirty="0" err="1">
                <a:solidFill>
                  <a:srgbClr val="00B050"/>
                </a:solidFill>
                <a:latin typeface="Consolas" panose="020B0609020204030204" pitchFamily="49" charset="0"/>
              </a:rPr>
              <a:t>anyhit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”</a:t>
            </a:r>
            <a:r>
              <a:rPr lang="en-US" sz="788" dirty="0">
                <a:latin typeface="Consolas" panose="020B0609020204030204" pitchFamily="49" charset="0"/>
              </a:rPr>
              <a:t>)]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void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ShadowAnyHit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 err="1">
                <a:solidFill>
                  <a:srgbClr val="00B0F0"/>
                </a:solidFill>
                <a:latin typeface="Consolas" panose="020B0609020204030204" pitchFamily="49" charset="0"/>
              </a:rPr>
              <a:t>inout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ShadowPayload</a:t>
            </a:r>
            <a:r>
              <a:rPr lang="en-US" sz="788" dirty="0">
                <a:latin typeface="Consolas" panose="020B0609020204030204" pitchFamily="49" charset="0"/>
              </a:rPr>
              <a:t> pay, </a:t>
            </a:r>
            <a:r>
              <a:rPr lang="en-US" sz="788" dirty="0" err="1">
                <a:latin typeface="Consolas" panose="020B0609020204030204" pitchFamily="49" charset="0"/>
              </a:rPr>
              <a:t>BuiltinIntersectAttribs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attribs</a:t>
            </a:r>
            <a:r>
              <a:rPr lang="en-US" sz="788" dirty="0">
                <a:latin typeface="Consolas" panose="020B0609020204030204" pitchFamily="49" charset="0"/>
              </a:rPr>
              <a:t>)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if</a:t>
            </a:r>
            <a:r>
              <a:rPr lang="en-US" sz="788" dirty="0">
                <a:latin typeface="Consolas" panose="020B0609020204030204" pitchFamily="49" charset="0"/>
              </a:rPr>
              <a:t> (</a:t>
            </a:r>
            <a:r>
              <a:rPr lang="en-US" sz="788" dirty="0" err="1">
                <a:latin typeface="Consolas" panose="020B0609020204030204" pitchFamily="49" charset="0"/>
              </a:rPr>
              <a:t>alphaTestFails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 err="1">
                <a:latin typeface="Consolas" panose="020B0609020204030204" pitchFamily="49" charset="0"/>
              </a:rPr>
              <a:t>attribs</a:t>
            </a:r>
            <a:r>
              <a:rPr lang="en-US" sz="788" dirty="0">
                <a:latin typeface="Consolas" panose="020B0609020204030204" pitchFamily="49" charset="0"/>
              </a:rPr>
              <a:t>))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     </a:t>
            </a:r>
            <a:r>
              <a:rPr lang="en-US" sz="788" dirty="0" err="1">
                <a:latin typeface="Consolas" panose="020B0609020204030204" pitchFamily="49" charset="0"/>
              </a:rPr>
              <a:t>IgnoreHit</a:t>
            </a:r>
            <a:r>
              <a:rPr lang="en-US" sz="788" dirty="0">
                <a:latin typeface="Consolas" panose="020B0609020204030204" pitchFamily="49" charset="0"/>
              </a:rPr>
              <a:t>();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}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shootShadowRay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orig</a:t>
            </a:r>
            <a:r>
              <a:rPr lang="en-US" sz="788" dirty="0">
                <a:latin typeface="Consolas" panose="020B0609020204030204" pitchFamily="49" charset="0"/>
              </a:rPr>
              <a:t>,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dir</a:t>
            </a:r>
            <a:r>
              <a:rPr lang="en-US" sz="788" dirty="0">
                <a:latin typeface="Consolas" panose="020B0609020204030204" pitchFamily="49" charset="0"/>
              </a:rPr>
              <a:t>,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minT</a:t>
            </a:r>
            <a:r>
              <a:rPr lang="en-US" sz="788" dirty="0">
                <a:latin typeface="Consolas" panose="020B0609020204030204" pitchFamily="49" charset="0"/>
              </a:rPr>
              <a:t>,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maxT</a:t>
            </a:r>
            <a:r>
              <a:rPr lang="en-US" sz="788" dirty="0">
                <a:latin typeface="Consolas" panose="020B0609020204030204" pitchFamily="49" charset="0"/>
              </a:rPr>
              <a:t>) 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RayDesc</a:t>
            </a:r>
            <a:r>
              <a:rPr lang="en-US" sz="788" dirty="0">
                <a:latin typeface="Consolas" panose="020B0609020204030204" pitchFamily="49" charset="0"/>
              </a:rPr>
              <a:t>       ray = { </a:t>
            </a:r>
            <a:r>
              <a:rPr lang="en-US" sz="788" dirty="0" err="1">
                <a:latin typeface="Consolas" panose="020B0609020204030204" pitchFamily="49" charset="0"/>
              </a:rPr>
              <a:t>orig</a:t>
            </a:r>
            <a:r>
              <a:rPr lang="en-US" sz="788" dirty="0">
                <a:latin typeface="Consolas" panose="020B0609020204030204" pitchFamily="49" charset="0"/>
              </a:rPr>
              <a:t>, </a:t>
            </a:r>
            <a:r>
              <a:rPr lang="en-US" sz="788" dirty="0" err="1">
                <a:latin typeface="Consolas" panose="020B0609020204030204" pitchFamily="49" charset="0"/>
              </a:rPr>
              <a:t>minT</a:t>
            </a:r>
            <a:r>
              <a:rPr lang="en-US" sz="788" dirty="0">
                <a:latin typeface="Consolas" panose="020B0609020204030204" pitchFamily="49" charset="0"/>
              </a:rPr>
              <a:t>, </a:t>
            </a:r>
            <a:r>
              <a:rPr lang="en-US" sz="788" dirty="0" err="1">
                <a:latin typeface="Consolas" panose="020B0609020204030204" pitchFamily="49" charset="0"/>
              </a:rPr>
              <a:t>dir</a:t>
            </a:r>
            <a:r>
              <a:rPr lang="en-US" sz="788" dirty="0">
                <a:latin typeface="Consolas" panose="020B0609020204030204" pitchFamily="49" charset="0"/>
              </a:rPr>
              <a:t>, </a:t>
            </a:r>
            <a:r>
              <a:rPr lang="en-US" sz="788" dirty="0" err="1">
                <a:latin typeface="Consolas" panose="020B0609020204030204" pitchFamily="49" charset="0"/>
              </a:rPr>
              <a:t>maxT</a:t>
            </a:r>
            <a:r>
              <a:rPr lang="en-US" sz="788" dirty="0">
                <a:latin typeface="Consolas" panose="020B0609020204030204" pitchFamily="49" charset="0"/>
              </a:rPr>
              <a:t> };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ShadowPayload</a:t>
            </a:r>
            <a:r>
              <a:rPr lang="en-US" sz="788" dirty="0">
                <a:latin typeface="Consolas" panose="020B0609020204030204" pitchFamily="49" charset="0"/>
              </a:rPr>
              <a:t> pay = { 0.0f };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solidFill>
                  <a:srgbClr val="00B0F0"/>
                </a:solidFill>
                <a:latin typeface="Consolas" panose="020B0609020204030204" pitchFamily="49" charset="0"/>
              </a:rPr>
              <a:t>uint</a:t>
            </a:r>
            <a:r>
              <a:rPr lang="en-US" sz="788" dirty="0">
                <a:latin typeface="Consolas" panose="020B0609020204030204" pitchFamily="49" charset="0"/>
              </a:rPr>
              <a:t> flags = RAY_FLAG_ACCEPT_FIRST_HIT_AND_END_SEARCH |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             RAY_FLAG_SKIP_CLOSEST_HIT_SHADER;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TraceRay</a:t>
            </a:r>
            <a:r>
              <a:rPr lang="en-US" sz="788" dirty="0">
                <a:latin typeface="Consolas" panose="020B0609020204030204" pitchFamily="49" charset="0"/>
              </a:rPr>
              <a:t>( </a:t>
            </a:r>
            <a:r>
              <a:rPr lang="en-US" sz="788" dirty="0" err="1">
                <a:latin typeface="Consolas" panose="020B0609020204030204" pitchFamily="49" charset="0"/>
              </a:rPr>
              <a:t>gRtScene</a:t>
            </a:r>
            <a:r>
              <a:rPr lang="en-US" sz="788" dirty="0">
                <a:latin typeface="Consolas" panose="020B0609020204030204" pitchFamily="49" charset="0"/>
              </a:rPr>
              <a:t>, flags, 0xFF, 0, 1, 0, ray, pay );</a:t>
            </a:r>
            <a:r>
              <a: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    </a:t>
            </a:r>
            <a:endParaRPr lang="en-US" sz="375" dirty="0">
              <a:solidFill>
                <a:schemeClr val="tx1">
                  <a:lumMod val="50000"/>
                  <a:lumOff val="50000"/>
                </a:schemeClr>
              </a:solidFill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    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return</a:t>
            </a:r>
            <a:r>
              <a: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pay.visibility</a:t>
            </a:r>
            <a:r>
              <a:rPr lang="en-US" sz="788" dirty="0">
                <a:latin typeface="Consolas" panose="020B0609020204030204" pitchFamily="49" charset="0"/>
              </a:rPr>
              <a:t>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}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...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433937-65F7-4F33-ABE7-8F9944300B87}"/>
              </a:ext>
            </a:extLst>
          </p:cNvPr>
          <p:cNvSpPr/>
          <p:nvPr/>
        </p:nvSpPr>
        <p:spPr>
          <a:xfrm>
            <a:off x="4371279" y="2743336"/>
            <a:ext cx="4371180" cy="1036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BC75C79-8262-48E0-943D-ACEEDFC6F069}"/>
              </a:ext>
            </a:extLst>
          </p:cNvPr>
          <p:cNvSpPr/>
          <p:nvPr/>
        </p:nvSpPr>
        <p:spPr>
          <a:xfrm>
            <a:off x="7084613" y="1512965"/>
            <a:ext cx="924075" cy="277569"/>
          </a:xfrm>
          <a:prstGeom prst="rect">
            <a:avLst/>
          </a:pr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839437297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1991A-0793-4CF2-836E-9CED271B0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Reusable Shadow Ray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5E57E-C8EF-46FA-A3D6-A69DFDA33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181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E9902AF-F5DA-4D02-8B05-E174C1152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1892185"/>
            <a:ext cx="3765937" cy="34436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Miss shader:</a:t>
            </a:r>
          </a:p>
          <a:p>
            <a:pPr lvl="1"/>
            <a:r>
              <a:rPr lang="en-US" dirty="0"/>
              <a:t>We missed…  </a:t>
            </a:r>
          </a:p>
          <a:p>
            <a:pPr lvl="1"/>
            <a:r>
              <a:rPr lang="en-US" dirty="0"/>
              <a:t>Set visibility to 1.0</a:t>
            </a:r>
          </a:p>
          <a:p>
            <a:pPr marL="260747" lvl="1" indent="0">
              <a:buNone/>
            </a:pPr>
            <a:endParaRPr lang="en-US" dirty="0"/>
          </a:p>
          <a:p>
            <a:r>
              <a:rPr lang="en-US" dirty="0"/>
              <a:t>Any hit shader: </a:t>
            </a:r>
          </a:p>
          <a:p>
            <a:pPr lvl="1"/>
            <a:r>
              <a:rPr lang="en-US" dirty="0"/>
              <a:t>Asks is </a:t>
            </a:r>
            <a:r>
              <a:rPr lang="en-US" dirty="0" err="1"/>
              <a:t>occluder</a:t>
            </a:r>
            <a:r>
              <a:rPr lang="en-US" dirty="0"/>
              <a:t> transparent?</a:t>
            </a:r>
          </a:p>
          <a:p>
            <a:pPr lvl="1"/>
            <a:r>
              <a:rPr lang="en-US" dirty="0"/>
              <a:t>If so, ignore this hit</a:t>
            </a:r>
          </a:p>
          <a:p>
            <a:pPr lvl="1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7006642-5A2E-4E63-AEFA-A7831BA12E12}"/>
              </a:ext>
            </a:extLst>
          </p:cNvPr>
          <p:cNvSpPr txBox="1"/>
          <p:nvPr/>
        </p:nvSpPr>
        <p:spPr>
          <a:xfrm>
            <a:off x="4371279" y="1212849"/>
            <a:ext cx="4761572" cy="4715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... 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struct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ShadowPayload</a:t>
            </a:r>
            <a:r>
              <a:rPr lang="en-US" sz="788" dirty="0">
                <a:latin typeface="Consolas" panose="020B0609020204030204" pitchFamily="49" charset="0"/>
              </a:rPr>
              <a:t>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</a:t>
            </a:r>
            <a:r>
              <a:rPr lang="en-US" sz="788" dirty="0">
                <a:latin typeface="Consolas" panose="020B0609020204030204" pitchFamily="49" charset="0"/>
              </a:rPr>
              <a:t> visibility;  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// 0.0 means ‘shadowed’, 1.0 means ‘lit’</a:t>
            </a:r>
            <a:endParaRPr lang="en-US" sz="788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};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[</a:t>
            </a:r>
            <a:r>
              <a:rPr lang="en-US" sz="788" dirty="0" err="1">
                <a:latin typeface="Consolas" panose="020B0609020204030204" pitchFamily="49" charset="0"/>
              </a:rPr>
              <a:t>shader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“miss”</a:t>
            </a:r>
            <a:r>
              <a:rPr lang="en-US" sz="788" dirty="0">
                <a:latin typeface="Consolas" panose="020B0609020204030204" pitchFamily="49" charset="0"/>
              </a:rPr>
              <a:t>)]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void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ShadowMiss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 err="1">
                <a:solidFill>
                  <a:srgbClr val="00B0F0"/>
                </a:solidFill>
                <a:latin typeface="Consolas" panose="020B0609020204030204" pitchFamily="49" charset="0"/>
              </a:rPr>
              <a:t>inout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ShadowPayload</a:t>
            </a:r>
            <a:r>
              <a:rPr lang="en-US" sz="788" dirty="0">
                <a:latin typeface="Consolas" panose="020B0609020204030204" pitchFamily="49" charset="0"/>
              </a:rPr>
              <a:t> pay)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pay.visibility</a:t>
            </a:r>
            <a:r>
              <a:rPr lang="en-US" sz="788" dirty="0">
                <a:latin typeface="Consolas" panose="020B0609020204030204" pitchFamily="49" charset="0"/>
              </a:rPr>
              <a:t> = 1.0f;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}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[</a:t>
            </a:r>
            <a:r>
              <a:rPr lang="en-US" sz="788" dirty="0" err="1">
                <a:latin typeface="Consolas" panose="020B0609020204030204" pitchFamily="49" charset="0"/>
              </a:rPr>
              <a:t>shader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“</a:t>
            </a:r>
            <a:r>
              <a:rPr lang="en-US" sz="788" dirty="0" err="1">
                <a:solidFill>
                  <a:srgbClr val="00B050"/>
                </a:solidFill>
                <a:latin typeface="Consolas" panose="020B0609020204030204" pitchFamily="49" charset="0"/>
              </a:rPr>
              <a:t>anyhit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”</a:t>
            </a:r>
            <a:r>
              <a:rPr lang="en-US" sz="788" dirty="0">
                <a:latin typeface="Consolas" panose="020B0609020204030204" pitchFamily="49" charset="0"/>
              </a:rPr>
              <a:t>)]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void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ShadowAnyHit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 err="1">
                <a:solidFill>
                  <a:srgbClr val="00B0F0"/>
                </a:solidFill>
                <a:latin typeface="Consolas" panose="020B0609020204030204" pitchFamily="49" charset="0"/>
              </a:rPr>
              <a:t>inout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ShadowPayload</a:t>
            </a:r>
            <a:r>
              <a:rPr lang="en-US" sz="788" dirty="0">
                <a:latin typeface="Consolas" panose="020B0609020204030204" pitchFamily="49" charset="0"/>
              </a:rPr>
              <a:t> pay, </a:t>
            </a:r>
            <a:r>
              <a:rPr lang="en-US" sz="788" dirty="0" err="1">
                <a:latin typeface="Consolas" panose="020B0609020204030204" pitchFamily="49" charset="0"/>
              </a:rPr>
              <a:t>BuiltinIntersectAttribs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attribs</a:t>
            </a:r>
            <a:r>
              <a:rPr lang="en-US" sz="788" dirty="0">
                <a:latin typeface="Consolas" panose="020B0609020204030204" pitchFamily="49" charset="0"/>
              </a:rPr>
              <a:t>)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if</a:t>
            </a:r>
            <a:r>
              <a:rPr lang="en-US" sz="788" dirty="0">
                <a:latin typeface="Consolas" panose="020B0609020204030204" pitchFamily="49" charset="0"/>
              </a:rPr>
              <a:t> (</a:t>
            </a:r>
            <a:r>
              <a:rPr lang="en-US" sz="788" dirty="0" err="1">
                <a:latin typeface="Consolas" panose="020B0609020204030204" pitchFamily="49" charset="0"/>
              </a:rPr>
              <a:t>alphaTestFails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 err="1">
                <a:latin typeface="Consolas" panose="020B0609020204030204" pitchFamily="49" charset="0"/>
              </a:rPr>
              <a:t>attribs</a:t>
            </a:r>
            <a:r>
              <a:rPr lang="en-US" sz="788" dirty="0">
                <a:latin typeface="Consolas" panose="020B0609020204030204" pitchFamily="49" charset="0"/>
              </a:rPr>
              <a:t>))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     </a:t>
            </a:r>
            <a:r>
              <a:rPr lang="en-US" sz="788" dirty="0" err="1">
                <a:latin typeface="Consolas" panose="020B0609020204030204" pitchFamily="49" charset="0"/>
              </a:rPr>
              <a:t>IgnoreHit</a:t>
            </a:r>
            <a:r>
              <a:rPr lang="en-US" sz="788" dirty="0">
                <a:latin typeface="Consolas" panose="020B0609020204030204" pitchFamily="49" charset="0"/>
              </a:rPr>
              <a:t>();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}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shootShadowRay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orig</a:t>
            </a:r>
            <a:r>
              <a:rPr lang="en-US" sz="788" dirty="0">
                <a:latin typeface="Consolas" panose="020B0609020204030204" pitchFamily="49" charset="0"/>
              </a:rPr>
              <a:t>,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dir</a:t>
            </a:r>
            <a:r>
              <a:rPr lang="en-US" sz="788" dirty="0">
                <a:latin typeface="Consolas" panose="020B0609020204030204" pitchFamily="49" charset="0"/>
              </a:rPr>
              <a:t>,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minT</a:t>
            </a:r>
            <a:r>
              <a:rPr lang="en-US" sz="788" dirty="0">
                <a:latin typeface="Consolas" panose="020B0609020204030204" pitchFamily="49" charset="0"/>
              </a:rPr>
              <a:t>,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maxT</a:t>
            </a:r>
            <a:r>
              <a:rPr lang="en-US" sz="788" dirty="0">
                <a:latin typeface="Consolas" panose="020B0609020204030204" pitchFamily="49" charset="0"/>
              </a:rPr>
              <a:t>) 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RayDesc</a:t>
            </a:r>
            <a:r>
              <a:rPr lang="en-US" sz="788" dirty="0">
                <a:latin typeface="Consolas" panose="020B0609020204030204" pitchFamily="49" charset="0"/>
              </a:rPr>
              <a:t>       ray = { </a:t>
            </a:r>
            <a:r>
              <a:rPr lang="en-US" sz="788" dirty="0" err="1">
                <a:latin typeface="Consolas" panose="020B0609020204030204" pitchFamily="49" charset="0"/>
              </a:rPr>
              <a:t>orig</a:t>
            </a:r>
            <a:r>
              <a:rPr lang="en-US" sz="788" dirty="0">
                <a:latin typeface="Consolas" panose="020B0609020204030204" pitchFamily="49" charset="0"/>
              </a:rPr>
              <a:t>, </a:t>
            </a:r>
            <a:r>
              <a:rPr lang="en-US" sz="788" dirty="0" err="1">
                <a:latin typeface="Consolas" panose="020B0609020204030204" pitchFamily="49" charset="0"/>
              </a:rPr>
              <a:t>minT</a:t>
            </a:r>
            <a:r>
              <a:rPr lang="en-US" sz="788" dirty="0">
                <a:latin typeface="Consolas" panose="020B0609020204030204" pitchFamily="49" charset="0"/>
              </a:rPr>
              <a:t>, </a:t>
            </a:r>
            <a:r>
              <a:rPr lang="en-US" sz="788" dirty="0" err="1">
                <a:latin typeface="Consolas" panose="020B0609020204030204" pitchFamily="49" charset="0"/>
              </a:rPr>
              <a:t>dir</a:t>
            </a:r>
            <a:r>
              <a:rPr lang="en-US" sz="788" dirty="0">
                <a:latin typeface="Consolas" panose="020B0609020204030204" pitchFamily="49" charset="0"/>
              </a:rPr>
              <a:t>, </a:t>
            </a:r>
            <a:r>
              <a:rPr lang="en-US" sz="788" dirty="0" err="1">
                <a:latin typeface="Consolas" panose="020B0609020204030204" pitchFamily="49" charset="0"/>
              </a:rPr>
              <a:t>maxT</a:t>
            </a:r>
            <a:r>
              <a:rPr lang="en-US" sz="788" dirty="0">
                <a:latin typeface="Consolas" panose="020B0609020204030204" pitchFamily="49" charset="0"/>
              </a:rPr>
              <a:t> };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ShadowPayload</a:t>
            </a:r>
            <a:r>
              <a:rPr lang="en-US" sz="788" dirty="0">
                <a:latin typeface="Consolas" panose="020B0609020204030204" pitchFamily="49" charset="0"/>
              </a:rPr>
              <a:t> pay = { 0.0f };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solidFill>
                  <a:srgbClr val="00B0F0"/>
                </a:solidFill>
                <a:latin typeface="Consolas" panose="020B0609020204030204" pitchFamily="49" charset="0"/>
              </a:rPr>
              <a:t>uint</a:t>
            </a:r>
            <a:r>
              <a:rPr lang="en-US" sz="788" dirty="0">
                <a:latin typeface="Consolas" panose="020B0609020204030204" pitchFamily="49" charset="0"/>
              </a:rPr>
              <a:t> flags = RAY_FLAG_ACCEPT_FIRST_HIT_AND_END_SEARCH |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             RAY_FLAG_SKIP_CLOSEST_HIT_SHADER;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TraceRay</a:t>
            </a:r>
            <a:r>
              <a:rPr lang="en-US" sz="788" dirty="0">
                <a:latin typeface="Consolas" panose="020B0609020204030204" pitchFamily="49" charset="0"/>
              </a:rPr>
              <a:t>( </a:t>
            </a:r>
            <a:r>
              <a:rPr lang="en-US" sz="788" dirty="0" err="1">
                <a:latin typeface="Consolas" panose="020B0609020204030204" pitchFamily="49" charset="0"/>
              </a:rPr>
              <a:t>gRtScene</a:t>
            </a:r>
            <a:r>
              <a:rPr lang="en-US" sz="788" dirty="0">
                <a:latin typeface="Consolas" panose="020B0609020204030204" pitchFamily="49" charset="0"/>
              </a:rPr>
              <a:t>, flags, 0xFF, 0, 1, 0, ray, pay );</a:t>
            </a:r>
            <a:r>
              <a: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    </a:t>
            </a:r>
            <a:endParaRPr lang="en-US" sz="375" dirty="0">
              <a:solidFill>
                <a:schemeClr val="tx1">
                  <a:lumMod val="50000"/>
                  <a:lumOff val="50000"/>
                </a:schemeClr>
              </a:solidFill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    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return</a:t>
            </a:r>
            <a:r>
              <a: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pay.visibility</a:t>
            </a:r>
            <a:r>
              <a:rPr lang="en-US" sz="788" dirty="0">
                <a:latin typeface="Consolas" panose="020B0609020204030204" pitchFamily="49" charset="0"/>
              </a:rPr>
              <a:t>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}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...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A59879-F487-495B-9C93-76D8E60FD9E8}"/>
              </a:ext>
            </a:extLst>
          </p:cNvPr>
          <p:cNvSpPr/>
          <p:nvPr/>
        </p:nvSpPr>
        <p:spPr>
          <a:xfrm>
            <a:off x="4687294" y="3212556"/>
            <a:ext cx="1592248" cy="375967"/>
          </a:xfrm>
          <a:prstGeom prst="rect">
            <a:avLst/>
          </a:pr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659089814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1991A-0793-4CF2-836E-9CED271B0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Reusable Shadow Ray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5E57E-C8EF-46FA-A3D6-A69DFDA33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182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E9902AF-F5DA-4D02-8B05-E174C1152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1892185"/>
            <a:ext cx="3765937" cy="3443638"/>
          </a:xfrm>
        </p:spPr>
        <p:txBody>
          <a:bodyPr/>
          <a:lstStyle/>
          <a:p>
            <a:r>
              <a:rPr lang="en-US" dirty="0"/>
              <a:t>Gives reusable shadow rays</a:t>
            </a:r>
          </a:p>
          <a:p>
            <a:pPr lvl="1"/>
            <a:r>
              <a:rPr lang="en-US" dirty="0"/>
              <a:t>Useful in many contexts</a:t>
            </a:r>
          </a:p>
          <a:p>
            <a:pPr lvl="1"/>
            <a:endParaRPr lang="en-US" dirty="0"/>
          </a:p>
          <a:p>
            <a:pPr lvl="1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7006642-5A2E-4E63-AEFA-A7831BA12E12}"/>
              </a:ext>
            </a:extLst>
          </p:cNvPr>
          <p:cNvSpPr txBox="1"/>
          <p:nvPr/>
        </p:nvSpPr>
        <p:spPr>
          <a:xfrm>
            <a:off x="4371279" y="1212849"/>
            <a:ext cx="4761572" cy="4715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... 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struct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ShadowPayload</a:t>
            </a:r>
            <a:r>
              <a:rPr lang="en-US" sz="788" dirty="0">
                <a:latin typeface="Consolas" panose="020B0609020204030204" pitchFamily="49" charset="0"/>
              </a:rPr>
              <a:t>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</a:t>
            </a:r>
            <a:r>
              <a:rPr lang="en-US" sz="788" dirty="0">
                <a:latin typeface="Consolas" panose="020B0609020204030204" pitchFamily="49" charset="0"/>
              </a:rPr>
              <a:t> visibility;  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// 0.0 means ‘shadowed’, 1.0 means ‘lit’</a:t>
            </a:r>
            <a:endParaRPr lang="en-US" sz="788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};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[</a:t>
            </a:r>
            <a:r>
              <a:rPr lang="en-US" sz="788" dirty="0" err="1">
                <a:latin typeface="Consolas" panose="020B0609020204030204" pitchFamily="49" charset="0"/>
              </a:rPr>
              <a:t>shader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“miss”</a:t>
            </a:r>
            <a:r>
              <a:rPr lang="en-US" sz="788" dirty="0">
                <a:latin typeface="Consolas" panose="020B0609020204030204" pitchFamily="49" charset="0"/>
              </a:rPr>
              <a:t>)]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void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ShadowMiss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 err="1">
                <a:solidFill>
                  <a:srgbClr val="00B0F0"/>
                </a:solidFill>
                <a:latin typeface="Consolas" panose="020B0609020204030204" pitchFamily="49" charset="0"/>
              </a:rPr>
              <a:t>inout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ShadowPayload</a:t>
            </a:r>
            <a:r>
              <a:rPr lang="en-US" sz="788" dirty="0">
                <a:latin typeface="Consolas" panose="020B0609020204030204" pitchFamily="49" charset="0"/>
              </a:rPr>
              <a:t> pay)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pay.visibility</a:t>
            </a:r>
            <a:r>
              <a:rPr lang="en-US" sz="788" dirty="0">
                <a:latin typeface="Consolas" panose="020B0609020204030204" pitchFamily="49" charset="0"/>
              </a:rPr>
              <a:t> = 1.0f;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}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[</a:t>
            </a:r>
            <a:r>
              <a:rPr lang="en-US" sz="788" dirty="0" err="1">
                <a:latin typeface="Consolas" panose="020B0609020204030204" pitchFamily="49" charset="0"/>
              </a:rPr>
              <a:t>shader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“</a:t>
            </a:r>
            <a:r>
              <a:rPr lang="en-US" sz="788" dirty="0" err="1">
                <a:solidFill>
                  <a:srgbClr val="00B050"/>
                </a:solidFill>
                <a:latin typeface="Consolas" panose="020B0609020204030204" pitchFamily="49" charset="0"/>
              </a:rPr>
              <a:t>anyhit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”</a:t>
            </a:r>
            <a:r>
              <a:rPr lang="en-US" sz="788" dirty="0">
                <a:latin typeface="Consolas" panose="020B0609020204030204" pitchFamily="49" charset="0"/>
              </a:rPr>
              <a:t>)]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void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ShadowAnyHit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 err="1">
                <a:solidFill>
                  <a:srgbClr val="00B0F0"/>
                </a:solidFill>
                <a:latin typeface="Consolas" panose="020B0609020204030204" pitchFamily="49" charset="0"/>
              </a:rPr>
              <a:t>inout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ShadowPayload</a:t>
            </a:r>
            <a:r>
              <a:rPr lang="en-US" sz="788" dirty="0">
                <a:latin typeface="Consolas" panose="020B0609020204030204" pitchFamily="49" charset="0"/>
              </a:rPr>
              <a:t> pay, </a:t>
            </a:r>
            <a:r>
              <a:rPr lang="en-US" sz="788" dirty="0" err="1">
                <a:latin typeface="Consolas" panose="020B0609020204030204" pitchFamily="49" charset="0"/>
              </a:rPr>
              <a:t>BuiltinIntersectAttribs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attribs</a:t>
            </a:r>
            <a:r>
              <a:rPr lang="en-US" sz="788" dirty="0">
                <a:latin typeface="Consolas" panose="020B0609020204030204" pitchFamily="49" charset="0"/>
              </a:rPr>
              <a:t>)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if</a:t>
            </a:r>
            <a:r>
              <a:rPr lang="en-US" sz="788" dirty="0">
                <a:latin typeface="Consolas" panose="020B0609020204030204" pitchFamily="49" charset="0"/>
              </a:rPr>
              <a:t> (</a:t>
            </a:r>
            <a:r>
              <a:rPr lang="en-US" sz="788" dirty="0" err="1">
                <a:latin typeface="Consolas" panose="020B0609020204030204" pitchFamily="49" charset="0"/>
              </a:rPr>
              <a:t>alphaTestFails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 err="1">
                <a:latin typeface="Consolas" panose="020B0609020204030204" pitchFamily="49" charset="0"/>
              </a:rPr>
              <a:t>attribs</a:t>
            </a:r>
            <a:r>
              <a:rPr lang="en-US" sz="788" dirty="0">
                <a:latin typeface="Consolas" panose="020B0609020204030204" pitchFamily="49" charset="0"/>
              </a:rPr>
              <a:t>))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     </a:t>
            </a:r>
            <a:r>
              <a:rPr lang="en-US" sz="788" dirty="0" err="1">
                <a:latin typeface="Consolas" panose="020B0609020204030204" pitchFamily="49" charset="0"/>
              </a:rPr>
              <a:t>IgnoreHit</a:t>
            </a:r>
            <a:r>
              <a:rPr lang="en-US" sz="788" dirty="0">
                <a:latin typeface="Consolas" panose="020B0609020204030204" pitchFamily="49" charset="0"/>
              </a:rPr>
              <a:t>();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}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shootShadowRay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orig</a:t>
            </a:r>
            <a:r>
              <a:rPr lang="en-US" sz="788" dirty="0">
                <a:latin typeface="Consolas" panose="020B0609020204030204" pitchFamily="49" charset="0"/>
              </a:rPr>
              <a:t>,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dir</a:t>
            </a:r>
            <a:r>
              <a:rPr lang="en-US" sz="788" dirty="0">
                <a:latin typeface="Consolas" panose="020B0609020204030204" pitchFamily="49" charset="0"/>
              </a:rPr>
              <a:t>,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minT</a:t>
            </a:r>
            <a:r>
              <a:rPr lang="en-US" sz="788" dirty="0">
                <a:latin typeface="Consolas" panose="020B0609020204030204" pitchFamily="49" charset="0"/>
              </a:rPr>
              <a:t>,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maxT</a:t>
            </a:r>
            <a:r>
              <a:rPr lang="en-US" sz="788" dirty="0">
                <a:latin typeface="Consolas" panose="020B0609020204030204" pitchFamily="49" charset="0"/>
              </a:rPr>
              <a:t>) 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RayDesc</a:t>
            </a:r>
            <a:r>
              <a:rPr lang="en-US" sz="788" dirty="0">
                <a:latin typeface="Consolas" panose="020B0609020204030204" pitchFamily="49" charset="0"/>
              </a:rPr>
              <a:t>       ray = { </a:t>
            </a:r>
            <a:r>
              <a:rPr lang="en-US" sz="788" dirty="0" err="1">
                <a:latin typeface="Consolas" panose="020B0609020204030204" pitchFamily="49" charset="0"/>
              </a:rPr>
              <a:t>orig</a:t>
            </a:r>
            <a:r>
              <a:rPr lang="en-US" sz="788" dirty="0">
                <a:latin typeface="Consolas" panose="020B0609020204030204" pitchFamily="49" charset="0"/>
              </a:rPr>
              <a:t>, </a:t>
            </a:r>
            <a:r>
              <a:rPr lang="en-US" sz="788" dirty="0" err="1">
                <a:latin typeface="Consolas" panose="020B0609020204030204" pitchFamily="49" charset="0"/>
              </a:rPr>
              <a:t>minT</a:t>
            </a:r>
            <a:r>
              <a:rPr lang="en-US" sz="788" dirty="0">
                <a:latin typeface="Consolas" panose="020B0609020204030204" pitchFamily="49" charset="0"/>
              </a:rPr>
              <a:t>, </a:t>
            </a:r>
            <a:r>
              <a:rPr lang="en-US" sz="788" dirty="0" err="1">
                <a:latin typeface="Consolas" panose="020B0609020204030204" pitchFamily="49" charset="0"/>
              </a:rPr>
              <a:t>dir</a:t>
            </a:r>
            <a:r>
              <a:rPr lang="en-US" sz="788" dirty="0">
                <a:latin typeface="Consolas" panose="020B0609020204030204" pitchFamily="49" charset="0"/>
              </a:rPr>
              <a:t>, </a:t>
            </a:r>
            <a:r>
              <a:rPr lang="en-US" sz="788" dirty="0" err="1">
                <a:latin typeface="Consolas" panose="020B0609020204030204" pitchFamily="49" charset="0"/>
              </a:rPr>
              <a:t>maxT</a:t>
            </a:r>
            <a:r>
              <a:rPr lang="en-US" sz="788" dirty="0">
                <a:latin typeface="Consolas" panose="020B0609020204030204" pitchFamily="49" charset="0"/>
              </a:rPr>
              <a:t> };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ShadowPayload</a:t>
            </a:r>
            <a:r>
              <a:rPr lang="en-US" sz="788" dirty="0">
                <a:latin typeface="Consolas" panose="020B0609020204030204" pitchFamily="49" charset="0"/>
              </a:rPr>
              <a:t> pay = { 0.0f };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solidFill>
                  <a:srgbClr val="00B0F0"/>
                </a:solidFill>
                <a:latin typeface="Consolas" panose="020B0609020204030204" pitchFamily="49" charset="0"/>
              </a:rPr>
              <a:t>uint</a:t>
            </a:r>
            <a:r>
              <a:rPr lang="en-US" sz="788" dirty="0">
                <a:latin typeface="Consolas" panose="020B0609020204030204" pitchFamily="49" charset="0"/>
              </a:rPr>
              <a:t> flags = RAY_FLAG_ACCEPT_FIRST_HIT_AND_END_SEARCH |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             RAY_FLAG_SKIP_CLOSEST_HIT_SHADER;</a:t>
            </a:r>
          </a:p>
          <a:p>
            <a:pPr>
              <a:spcAft>
                <a:spcPts val="450"/>
              </a:spcAft>
            </a:pPr>
            <a:endParaRPr lang="en-US" sz="375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latin typeface="Consolas" panose="020B0609020204030204" pitchFamily="49" charset="0"/>
              </a:rPr>
              <a:t>TraceRay</a:t>
            </a:r>
            <a:r>
              <a:rPr lang="en-US" sz="788" dirty="0">
                <a:latin typeface="Consolas" panose="020B0609020204030204" pitchFamily="49" charset="0"/>
              </a:rPr>
              <a:t>( </a:t>
            </a:r>
            <a:r>
              <a:rPr lang="en-US" sz="788" dirty="0" err="1">
                <a:latin typeface="Consolas" panose="020B0609020204030204" pitchFamily="49" charset="0"/>
              </a:rPr>
              <a:t>gRtScene</a:t>
            </a:r>
            <a:r>
              <a:rPr lang="en-US" sz="788" dirty="0">
                <a:latin typeface="Consolas" panose="020B0609020204030204" pitchFamily="49" charset="0"/>
              </a:rPr>
              <a:t>, flags, 0xFF, 0, 1, 0, ray, pay );</a:t>
            </a:r>
            <a:r>
              <a: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    </a:t>
            </a:r>
            <a:endParaRPr lang="en-US" sz="375" dirty="0">
              <a:solidFill>
                <a:schemeClr val="tx1">
                  <a:lumMod val="50000"/>
                  <a:lumOff val="50000"/>
                </a:schemeClr>
              </a:solidFill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    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return</a:t>
            </a:r>
            <a:r>
              <a: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pay.visibility</a:t>
            </a:r>
            <a:r>
              <a:rPr lang="en-US" sz="788" dirty="0">
                <a:latin typeface="Consolas" panose="020B0609020204030204" pitchFamily="49" charset="0"/>
              </a:rPr>
              <a:t>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}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093495619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1991A-0793-4CF2-836E-9CED271B0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Reusable Shadow Ray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5E57E-C8EF-46FA-A3D6-A69DFDA33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183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E9902AF-F5DA-4D02-8B05-E174C1152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1892185"/>
            <a:ext cx="3765937" cy="34436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Gives reusable shadow rays</a:t>
            </a:r>
          </a:p>
          <a:p>
            <a:pPr lvl="1"/>
            <a:r>
              <a:rPr lang="en-US" dirty="0"/>
              <a:t>Useful in many contexts</a:t>
            </a:r>
          </a:p>
          <a:p>
            <a:pPr lvl="1"/>
            <a:endParaRPr lang="en-US" dirty="0"/>
          </a:p>
          <a:p>
            <a:r>
              <a:rPr lang="en-US" dirty="0"/>
              <a:t>Like where?	</a:t>
            </a:r>
          </a:p>
          <a:p>
            <a:pPr lvl="1"/>
            <a:r>
              <a:rPr lang="en-US" dirty="0"/>
              <a:t>Maybe:  want to shade this point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F154E2C-EB5D-408A-BCED-BC1F9E74D5E2}"/>
              </a:ext>
            </a:extLst>
          </p:cNvPr>
          <p:cNvGrpSpPr/>
          <p:nvPr/>
        </p:nvGrpSpPr>
        <p:grpSpPr>
          <a:xfrm>
            <a:off x="5587779" y="2626852"/>
            <a:ext cx="3296583" cy="2419340"/>
            <a:chOff x="4529725" y="2530958"/>
            <a:chExt cx="4395444" cy="3225786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21D482EA-1BDC-47F4-B5B1-B8F870E241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529725" y="4387396"/>
              <a:ext cx="752475" cy="752475"/>
            </a:xfrm>
            <a:prstGeom prst="rect">
              <a:avLst/>
            </a:prstGeom>
          </p:spPr>
        </p:pic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E3744835-E299-41CC-9963-F138D0885C27}"/>
                </a:ext>
              </a:extLst>
            </p:cNvPr>
            <p:cNvCxnSpPr/>
            <p:nvPr/>
          </p:nvCxnSpPr>
          <p:spPr>
            <a:xfrm flipV="1">
              <a:off x="5282200" y="4691270"/>
              <a:ext cx="2544417" cy="55660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42FC5FD-ACB6-4906-BD19-E14666DAE6C5}"/>
                </a:ext>
              </a:extLst>
            </p:cNvPr>
            <p:cNvCxnSpPr/>
            <p:nvPr/>
          </p:nvCxnSpPr>
          <p:spPr>
            <a:xfrm flipH="1">
              <a:off x="7084612" y="5585256"/>
              <a:ext cx="6106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BDD8CD5-BAAE-48DF-8F33-4235AE6BE66A}"/>
                </a:ext>
              </a:extLst>
            </p:cNvPr>
            <p:cNvCxnSpPr/>
            <p:nvPr/>
          </p:nvCxnSpPr>
          <p:spPr>
            <a:xfrm flipV="1">
              <a:off x="6861976" y="3562184"/>
              <a:ext cx="2063193" cy="219456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Graphic 4">
              <a:extLst>
                <a:ext uri="{FF2B5EF4-FFF2-40B4-BE49-F238E27FC236}">
                  <a16:creationId xmlns:a16="http://schemas.microsoft.com/office/drawing/2014/main" id="{188EE394-35BF-468B-83DB-24E78BBE6C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38184" t="-780" r="45845" b="83676"/>
            <a:stretch/>
          </p:blipFill>
          <p:spPr>
            <a:xfrm>
              <a:off x="5282200" y="2530958"/>
              <a:ext cx="600892" cy="705394"/>
            </a:xfrm>
            <a:prstGeom prst="rect">
              <a:avLst/>
            </a:prstGeom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ACA0527-E024-4245-A760-7DF5E755D979}"/>
                </a:ext>
              </a:extLst>
            </p:cNvPr>
            <p:cNvSpPr/>
            <p:nvPr/>
          </p:nvSpPr>
          <p:spPr>
            <a:xfrm>
              <a:off x="6003235" y="2615979"/>
              <a:ext cx="1447137" cy="1526651"/>
            </a:xfrm>
            <a:prstGeom prst="ellipse">
              <a:avLst/>
            </a:prstGeom>
            <a:solidFill>
              <a:schemeClr val="accent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FE503662-C862-4ED1-98A4-DAA3AECEBF82}"/>
                </a:ext>
              </a:extLst>
            </p:cNvPr>
            <p:cNvCxnSpPr/>
            <p:nvPr/>
          </p:nvCxnSpPr>
          <p:spPr>
            <a:xfrm flipH="1" flipV="1">
              <a:off x="5780598" y="3116911"/>
              <a:ext cx="2046019" cy="1574358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84AE7A2-9D0E-472E-B99A-3A2A49770641}"/>
              </a:ext>
            </a:extLst>
          </p:cNvPr>
          <p:cNvSpPr txBox="1"/>
          <p:nvPr/>
        </p:nvSpPr>
        <p:spPr>
          <a:xfrm>
            <a:off x="7579153" y="3612716"/>
            <a:ext cx="33374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solidFill>
                  <a:srgbClr val="FF0000"/>
                </a:solidFill>
              </a:rPr>
              <a:t>?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F288EF7-4F34-4658-99F4-42F9F02EBF6C}"/>
              </a:ext>
            </a:extLst>
          </p:cNvPr>
          <p:cNvSpPr/>
          <p:nvPr/>
        </p:nvSpPr>
        <p:spPr>
          <a:xfrm>
            <a:off x="8024951" y="4206930"/>
            <a:ext cx="103502" cy="1035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25495505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BBF898E2-1812-4330-9131-BB63BD387E3B}"/>
              </a:ext>
            </a:extLst>
          </p:cNvPr>
          <p:cNvSpPr txBox="1"/>
          <p:nvPr/>
        </p:nvSpPr>
        <p:spPr>
          <a:xfrm>
            <a:off x="4304371" y="2461599"/>
            <a:ext cx="4839629" cy="2994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70C0"/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DiffuseShade</a:t>
            </a:r>
            <a:r>
              <a:rPr lang="en-US" sz="788" dirty="0">
                <a:latin typeface="Consolas" panose="020B0609020204030204" pitchFamily="49" charset="0"/>
              </a:rPr>
              <a:t>( </a:t>
            </a:r>
            <a:r>
              <a:rPr lang="en-US" sz="788" dirty="0">
                <a:solidFill>
                  <a:srgbClr val="0070C0"/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hitPos</a:t>
            </a:r>
            <a:r>
              <a:rPr lang="en-US" sz="788" dirty="0">
                <a:latin typeface="Consolas" panose="020B0609020204030204" pitchFamily="49" charset="0"/>
              </a:rPr>
              <a:t>, </a:t>
            </a:r>
            <a:r>
              <a:rPr lang="en-US" sz="788" dirty="0">
                <a:solidFill>
                  <a:srgbClr val="0070C0"/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hitNorm</a:t>
            </a:r>
            <a:r>
              <a:rPr lang="en-US" sz="788" dirty="0">
                <a:latin typeface="Consolas" panose="020B0609020204030204" pitchFamily="49" charset="0"/>
              </a:rPr>
              <a:t>, </a:t>
            </a:r>
            <a:r>
              <a:rPr lang="en-US" sz="788" dirty="0">
                <a:solidFill>
                  <a:srgbClr val="0070C0"/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difColor</a:t>
            </a:r>
            <a:r>
              <a:rPr lang="en-US" sz="788" dirty="0">
                <a:latin typeface="Consolas" panose="020B0609020204030204" pitchFamily="49" charset="0"/>
              </a:rPr>
              <a:t> )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     // Get information about the light; access your framework’s scene structs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70C0"/>
                </a:solidFill>
                <a:latin typeface="Consolas" panose="020B0609020204030204" pitchFamily="49" charset="0"/>
              </a:rPr>
              <a:t>     float</a:t>
            </a:r>
            <a:r>
              <a:rPr lang="en-US" sz="788" dirty="0">
                <a:latin typeface="Consolas" panose="020B0609020204030204" pitchFamily="49" charset="0"/>
              </a:rPr>
              <a:t>  </a:t>
            </a:r>
            <a:r>
              <a:rPr lang="en-US" sz="788" dirty="0" err="1">
                <a:latin typeface="Consolas" panose="020B0609020204030204" pitchFamily="49" charset="0"/>
              </a:rPr>
              <a:t>distToLight</a:t>
            </a:r>
            <a:r>
              <a:rPr lang="en-US" sz="788" dirty="0">
                <a:latin typeface="Consolas" panose="020B0609020204030204" pitchFamily="49" charset="0"/>
              </a:rPr>
              <a:t>    = length( </a:t>
            </a:r>
            <a:r>
              <a:rPr lang="en-US" sz="788" dirty="0" err="1">
                <a:latin typeface="Consolas" panose="020B0609020204030204" pitchFamily="49" charset="0"/>
              </a:rPr>
              <a:t>gLight.position</a:t>
            </a:r>
            <a:r>
              <a:rPr lang="en-US" sz="788" dirty="0">
                <a:latin typeface="Consolas" panose="020B0609020204030204" pitchFamily="49" charset="0"/>
              </a:rPr>
              <a:t> – </a:t>
            </a:r>
            <a:r>
              <a:rPr lang="en-US" sz="788" dirty="0" err="1">
                <a:latin typeface="Consolas" panose="020B0609020204030204" pitchFamily="49" charset="0"/>
              </a:rPr>
              <a:t>hitPos</a:t>
            </a:r>
            <a:r>
              <a:rPr lang="en-US" sz="788" dirty="0">
                <a:latin typeface="Consolas" panose="020B0609020204030204" pitchFamily="49" charset="0"/>
              </a:rPr>
              <a:t> 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>
                <a:solidFill>
                  <a:srgbClr val="0070C0"/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dirToLight</a:t>
            </a:r>
            <a:r>
              <a:rPr lang="en-US" sz="788" dirty="0">
                <a:latin typeface="Consolas" panose="020B0609020204030204" pitchFamily="49" charset="0"/>
              </a:rPr>
              <a:t>     = normalize( </a:t>
            </a:r>
            <a:r>
              <a:rPr lang="en-US" sz="788" dirty="0" err="1">
                <a:latin typeface="Consolas" panose="020B0609020204030204" pitchFamily="49" charset="0"/>
              </a:rPr>
              <a:t>gLight.position</a:t>
            </a:r>
            <a:r>
              <a:rPr lang="en-US" sz="788" dirty="0">
                <a:latin typeface="Consolas" panose="020B0609020204030204" pitchFamily="49" charset="0"/>
              </a:rPr>
              <a:t> – </a:t>
            </a:r>
            <a:r>
              <a:rPr lang="en-US" sz="788" dirty="0" err="1">
                <a:latin typeface="Consolas" panose="020B0609020204030204" pitchFamily="49" charset="0"/>
              </a:rPr>
              <a:t>hitPos</a:t>
            </a:r>
            <a:r>
              <a:rPr lang="en-US" sz="788" dirty="0">
                <a:latin typeface="Consolas" panose="020B0609020204030204" pitchFamily="49" charset="0"/>
              </a:rPr>
              <a:t> );</a:t>
            </a:r>
          </a:p>
          <a:p>
            <a:pPr>
              <a:spcAft>
                <a:spcPts val="450"/>
              </a:spcAft>
            </a:pPr>
            <a:endParaRPr lang="en-US" sz="788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     // Shoot shadow ray with our encapsulated shadow tracing function</a:t>
            </a:r>
            <a:endParaRPr lang="en-US" sz="788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>
                <a:solidFill>
                  <a:srgbClr val="0070C0"/>
                </a:solidFill>
                <a:latin typeface="Consolas" panose="020B0609020204030204" pitchFamily="49" charset="0"/>
              </a:rPr>
              <a:t>float</a:t>
            </a:r>
            <a:r>
              <a:rPr lang="en-US" sz="788" dirty="0">
                <a:latin typeface="Consolas" panose="020B0609020204030204" pitchFamily="49" charset="0"/>
              </a:rPr>
              <a:t>  </a:t>
            </a:r>
            <a:r>
              <a:rPr lang="en-US" sz="788" dirty="0" err="1">
                <a:latin typeface="Consolas" panose="020B0609020204030204" pitchFamily="49" charset="0"/>
              </a:rPr>
              <a:t>isLit</a:t>
            </a:r>
            <a:r>
              <a:rPr lang="en-US" sz="788" dirty="0">
                <a:latin typeface="Consolas" panose="020B0609020204030204" pitchFamily="49" charset="0"/>
              </a:rPr>
              <a:t>    = </a:t>
            </a:r>
            <a:r>
              <a:rPr lang="en-US" sz="788" dirty="0" err="1">
                <a:latin typeface="Consolas" panose="020B0609020204030204" pitchFamily="49" charset="0"/>
              </a:rPr>
              <a:t>shootShadowRay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 err="1">
                <a:latin typeface="Consolas" panose="020B0609020204030204" pitchFamily="49" charset="0"/>
              </a:rPr>
              <a:t>hitPos</a:t>
            </a:r>
            <a:r>
              <a:rPr lang="en-US" sz="788" dirty="0">
                <a:latin typeface="Consolas" panose="020B0609020204030204" pitchFamily="49" charset="0"/>
              </a:rPr>
              <a:t>, </a:t>
            </a:r>
            <a:r>
              <a:rPr lang="en-US" sz="788" dirty="0" err="1">
                <a:latin typeface="Consolas" panose="020B0609020204030204" pitchFamily="49" charset="0"/>
              </a:rPr>
              <a:t>dirToLight</a:t>
            </a:r>
            <a:r>
              <a:rPr lang="en-US" sz="788" dirty="0">
                <a:latin typeface="Consolas" panose="020B0609020204030204" pitchFamily="49" charset="0"/>
              </a:rPr>
              <a:t>, 1.0e-4f, </a:t>
            </a:r>
            <a:r>
              <a:rPr lang="en-US" sz="788" dirty="0" err="1">
                <a:latin typeface="Consolas" panose="020B0609020204030204" pitchFamily="49" charset="0"/>
              </a:rPr>
              <a:t>distToLight</a:t>
            </a:r>
            <a:r>
              <a:rPr lang="en-US" sz="788" dirty="0">
                <a:latin typeface="Consolas" panose="020B0609020204030204" pitchFamily="49" charset="0"/>
              </a:rPr>
              <a:t> 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     // Compute our </a:t>
            </a:r>
            <a:r>
              <a:rPr lang="en-US" sz="788" dirty="0" err="1">
                <a:solidFill>
                  <a:srgbClr val="00B050"/>
                </a:solidFill>
                <a:latin typeface="Consolas" panose="020B0609020204030204" pitchFamily="49" charset="0"/>
              </a:rPr>
              <a:t>NdotL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 term; shoot our shadow ray in selected direction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>
                <a:solidFill>
                  <a:srgbClr val="0070C0"/>
                </a:solidFill>
                <a:latin typeface="Consolas" panose="020B0609020204030204" pitchFamily="49" charset="0"/>
              </a:rPr>
              <a:t>float</a:t>
            </a:r>
            <a:r>
              <a:rPr lang="en-US" sz="788" dirty="0">
                <a:latin typeface="Consolas" panose="020B0609020204030204" pitchFamily="49" charset="0"/>
              </a:rPr>
              <a:t>  </a:t>
            </a:r>
            <a:r>
              <a:rPr lang="en-US" sz="788" dirty="0" err="1">
                <a:latin typeface="Consolas" panose="020B0609020204030204" pitchFamily="49" charset="0"/>
              </a:rPr>
              <a:t>NdotL</a:t>
            </a:r>
            <a:r>
              <a:rPr lang="en-US" sz="788" dirty="0">
                <a:latin typeface="Consolas" panose="020B0609020204030204" pitchFamily="49" charset="0"/>
              </a:rPr>
              <a:t>    = saturate( dot( </a:t>
            </a:r>
            <a:r>
              <a:rPr lang="en-US" sz="788" dirty="0" err="1">
                <a:latin typeface="Consolas" panose="020B0609020204030204" pitchFamily="49" charset="0"/>
              </a:rPr>
              <a:t>hitNorm</a:t>
            </a:r>
            <a:r>
              <a:rPr lang="en-US" sz="788" dirty="0">
                <a:latin typeface="Consolas" panose="020B0609020204030204" pitchFamily="49" charset="0"/>
              </a:rPr>
              <a:t>, </a:t>
            </a:r>
            <a:r>
              <a:rPr lang="en-US" sz="788" dirty="0" err="1">
                <a:latin typeface="Consolas" panose="020B0609020204030204" pitchFamily="49" charset="0"/>
              </a:rPr>
              <a:t>dirToLight</a:t>
            </a:r>
            <a:r>
              <a:rPr lang="en-US" sz="788" dirty="0">
                <a:latin typeface="Consolas" panose="020B0609020204030204" pitchFamily="49" charset="0"/>
              </a:rPr>
              <a:t> ) );  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// In range [0..1]</a:t>
            </a:r>
          </a:p>
          <a:p>
            <a:pPr>
              <a:spcAft>
                <a:spcPts val="450"/>
              </a:spcAft>
            </a:pPr>
            <a:endParaRPr lang="en-US" sz="788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// Return shaded color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>
                <a:solidFill>
                  <a:srgbClr val="0070C0"/>
                </a:solidFill>
                <a:latin typeface="Consolas" panose="020B0609020204030204" pitchFamily="49" charset="0"/>
              </a:rPr>
              <a:t>return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isLit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       ? (</a:t>
            </a:r>
            <a:r>
              <a:rPr lang="en-US" sz="788" dirty="0" err="1">
                <a:latin typeface="Consolas" panose="020B0609020204030204" pitchFamily="49" charset="0"/>
              </a:rPr>
              <a:t>NdotL</a:t>
            </a:r>
            <a:r>
              <a:rPr lang="en-US" sz="788" dirty="0">
                <a:latin typeface="Consolas" panose="020B0609020204030204" pitchFamily="49" charset="0"/>
              </a:rPr>
              <a:t> * </a:t>
            </a:r>
            <a:r>
              <a:rPr lang="en-US" sz="788" dirty="0" err="1">
                <a:latin typeface="Consolas" panose="020B0609020204030204" pitchFamily="49" charset="0"/>
              </a:rPr>
              <a:t>gLight.intensity</a:t>
            </a:r>
            <a:r>
              <a:rPr lang="en-US" sz="788" dirty="0">
                <a:latin typeface="Consolas" panose="020B0609020204030204" pitchFamily="49" charset="0"/>
              </a:rPr>
              <a:t> * (</a:t>
            </a:r>
            <a:r>
              <a:rPr lang="en-US" sz="788" dirty="0" err="1">
                <a:latin typeface="Consolas" panose="020B0609020204030204" pitchFamily="49" charset="0"/>
              </a:rPr>
              <a:t>difColor</a:t>
            </a:r>
            <a:r>
              <a:rPr lang="en-US" sz="788" dirty="0">
                <a:latin typeface="Consolas" panose="020B0609020204030204" pitchFamily="49" charset="0"/>
              </a:rPr>
              <a:t> / M_PI) ) 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       : float3(0, 0, 0);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D1991A-0793-4CF2-836E-9CED271B0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Shading a Diffuse SURFACE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5E57E-C8EF-46FA-A3D6-A69DFDA33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184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E9902AF-F5DA-4D02-8B05-E174C1152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1892185"/>
            <a:ext cx="3765937" cy="3443638"/>
          </a:xfrm>
        </p:spPr>
        <p:txBody>
          <a:bodyPr/>
          <a:lstStyle/>
          <a:p>
            <a:r>
              <a:rPr lang="en-US" dirty="0"/>
              <a:t>To shade, we need:</a:t>
            </a:r>
          </a:p>
          <a:p>
            <a:pPr lvl="1"/>
            <a:r>
              <a:rPr lang="en-US" dirty="0"/>
              <a:t>Position at hit point</a:t>
            </a:r>
          </a:p>
          <a:p>
            <a:pPr lvl="1"/>
            <a:r>
              <a:rPr lang="en-US" dirty="0"/>
              <a:t>Normal at hit point</a:t>
            </a:r>
          </a:p>
          <a:p>
            <a:pPr lvl="1"/>
            <a:r>
              <a:rPr lang="en-US" dirty="0"/>
              <a:t>Material at hit point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A1E9198-26BF-4B3D-B5BA-182191A7D0F2}"/>
              </a:ext>
            </a:extLst>
          </p:cNvPr>
          <p:cNvSpPr/>
          <p:nvPr/>
        </p:nvSpPr>
        <p:spPr>
          <a:xfrm>
            <a:off x="4617000" y="2666250"/>
            <a:ext cx="4352400" cy="2442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819418478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2BE7D53-50DA-410B-B400-AB86924846CB}"/>
              </a:ext>
            </a:extLst>
          </p:cNvPr>
          <p:cNvSpPr txBox="1"/>
          <p:nvPr/>
        </p:nvSpPr>
        <p:spPr>
          <a:xfrm>
            <a:off x="4304371" y="2461599"/>
            <a:ext cx="4839629" cy="2994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70C0"/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DiffuseShade</a:t>
            </a:r>
            <a:r>
              <a:rPr lang="en-US" sz="788" dirty="0">
                <a:latin typeface="Consolas" panose="020B0609020204030204" pitchFamily="49" charset="0"/>
              </a:rPr>
              <a:t>( </a:t>
            </a:r>
            <a:r>
              <a:rPr lang="en-US" sz="788" dirty="0">
                <a:solidFill>
                  <a:srgbClr val="0070C0"/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hitPos</a:t>
            </a:r>
            <a:r>
              <a:rPr lang="en-US" sz="788" dirty="0">
                <a:latin typeface="Consolas" panose="020B0609020204030204" pitchFamily="49" charset="0"/>
              </a:rPr>
              <a:t>, </a:t>
            </a:r>
            <a:r>
              <a:rPr lang="en-US" sz="788" dirty="0">
                <a:solidFill>
                  <a:srgbClr val="0070C0"/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hitNorm</a:t>
            </a:r>
            <a:r>
              <a:rPr lang="en-US" sz="788" dirty="0">
                <a:latin typeface="Consolas" panose="020B0609020204030204" pitchFamily="49" charset="0"/>
              </a:rPr>
              <a:t>, </a:t>
            </a:r>
            <a:r>
              <a:rPr lang="en-US" sz="788" dirty="0">
                <a:solidFill>
                  <a:srgbClr val="0070C0"/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difColor</a:t>
            </a:r>
            <a:r>
              <a:rPr lang="en-US" sz="788" dirty="0">
                <a:latin typeface="Consolas" panose="020B0609020204030204" pitchFamily="49" charset="0"/>
              </a:rPr>
              <a:t> )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     // Get information about the light; access your framework’s scene structs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70C0"/>
                </a:solidFill>
                <a:latin typeface="Consolas" panose="020B0609020204030204" pitchFamily="49" charset="0"/>
              </a:rPr>
              <a:t>     float</a:t>
            </a:r>
            <a:r>
              <a:rPr lang="en-US" sz="788" dirty="0">
                <a:latin typeface="Consolas" panose="020B0609020204030204" pitchFamily="49" charset="0"/>
              </a:rPr>
              <a:t>  </a:t>
            </a:r>
            <a:r>
              <a:rPr lang="en-US" sz="788" dirty="0" err="1">
                <a:latin typeface="Consolas" panose="020B0609020204030204" pitchFamily="49" charset="0"/>
              </a:rPr>
              <a:t>distToLight</a:t>
            </a:r>
            <a:r>
              <a:rPr lang="en-US" sz="788" dirty="0">
                <a:latin typeface="Consolas" panose="020B0609020204030204" pitchFamily="49" charset="0"/>
              </a:rPr>
              <a:t>    = length( </a:t>
            </a:r>
            <a:r>
              <a:rPr lang="en-US" sz="788" dirty="0" err="1">
                <a:latin typeface="Consolas" panose="020B0609020204030204" pitchFamily="49" charset="0"/>
              </a:rPr>
              <a:t>gLight.position</a:t>
            </a:r>
            <a:r>
              <a:rPr lang="en-US" sz="788" dirty="0">
                <a:latin typeface="Consolas" panose="020B0609020204030204" pitchFamily="49" charset="0"/>
              </a:rPr>
              <a:t> – </a:t>
            </a:r>
            <a:r>
              <a:rPr lang="en-US" sz="788" dirty="0" err="1">
                <a:latin typeface="Consolas" panose="020B0609020204030204" pitchFamily="49" charset="0"/>
              </a:rPr>
              <a:t>hitPos</a:t>
            </a:r>
            <a:r>
              <a:rPr lang="en-US" sz="788" dirty="0">
                <a:latin typeface="Consolas" panose="020B0609020204030204" pitchFamily="49" charset="0"/>
              </a:rPr>
              <a:t> 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>
                <a:solidFill>
                  <a:srgbClr val="0070C0"/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dirToLight</a:t>
            </a:r>
            <a:r>
              <a:rPr lang="en-US" sz="788" dirty="0">
                <a:latin typeface="Consolas" panose="020B0609020204030204" pitchFamily="49" charset="0"/>
              </a:rPr>
              <a:t>     = normalize( </a:t>
            </a:r>
            <a:r>
              <a:rPr lang="en-US" sz="788" dirty="0" err="1">
                <a:latin typeface="Consolas" panose="020B0609020204030204" pitchFamily="49" charset="0"/>
              </a:rPr>
              <a:t>gLight.position</a:t>
            </a:r>
            <a:r>
              <a:rPr lang="en-US" sz="788" dirty="0">
                <a:latin typeface="Consolas" panose="020B0609020204030204" pitchFamily="49" charset="0"/>
              </a:rPr>
              <a:t> – </a:t>
            </a:r>
            <a:r>
              <a:rPr lang="en-US" sz="788" dirty="0" err="1">
                <a:latin typeface="Consolas" panose="020B0609020204030204" pitchFamily="49" charset="0"/>
              </a:rPr>
              <a:t>hitPos</a:t>
            </a:r>
            <a:r>
              <a:rPr lang="en-US" sz="788" dirty="0">
                <a:latin typeface="Consolas" panose="020B0609020204030204" pitchFamily="49" charset="0"/>
              </a:rPr>
              <a:t> );</a:t>
            </a:r>
          </a:p>
          <a:p>
            <a:pPr>
              <a:spcAft>
                <a:spcPts val="450"/>
              </a:spcAft>
            </a:pPr>
            <a:endParaRPr lang="en-US" sz="788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     // Shoot shadow ray with our encapsulated shadow tracing function</a:t>
            </a:r>
            <a:endParaRPr lang="en-US" sz="788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>
                <a:solidFill>
                  <a:srgbClr val="0070C0"/>
                </a:solidFill>
                <a:latin typeface="Consolas" panose="020B0609020204030204" pitchFamily="49" charset="0"/>
              </a:rPr>
              <a:t>float</a:t>
            </a:r>
            <a:r>
              <a:rPr lang="en-US" sz="788" dirty="0">
                <a:latin typeface="Consolas" panose="020B0609020204030204" pitchFamily="49" charset="0"/>
              </a:rPr>
              <a:t>  </a:t>
            </a:r>
            <a:r>
              <a:rPr lang="en-US" sz="788" dirty="0" err="1">
                <a:latin typeface="Consolas" panose="020B0609020204030204" pitchFamily="49" charset="0"/>
              </a:rPr>
              <a:t>isLit</a:t>
            </a:r>
            <a:r>
              <a:rPr lang="en-US" sz="788" dirty="0">
                <a:latin typeface="Consolas" panose="020B0609020204030204" pitchFamily="49" charset="0"/>
              </a:rPr>
              <a:t>    = </a:t>
            </a:r>
            <a:r>
              <a:rPr lang="en-US" sz="788" dirty="0" err="1">
                <a:latin typeface="Consolas" panose="020B0609020204030204" pitchFamily="49" charset="0"/>
              </a:rPr>
              <a:t>shootShadowRay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 err="1">
                <a:latin typeface="Consolas" panose="020B0609020204030204" pitchFamily="49" charset="0"/>
              </a:rPr>
              <a:t>hitPos</a:t>
            </a:r>
            <a:r>
              <a:rPr lang="en-US" sz="788" dirty="0">
                <a:latin typeface="Consolas" panose="020B0609020204030204" pitchFamily="49" charset="0"/>
              </a:rPr>
              <a:t>, </a:t>
            </a:r>
            <a:r>
              <a:rPr lang="en-US" sz="788" dirty="0" err="1">
                <a:latin typeface="Consolas" panose="020B0609020204030204" pitchFamily="49" charset="0"/>
              </a:rPr>
              <a:t>dirToLight</a:t>
            </a:r>
            <a:r>
              <a:rPr lang="en-US" sz="788" dirty="0">
                <a:latin typeface="Consolas" panose="020B0609020204030204" pitchFamily="49" charset="0"/>
              </a:rPr>
              <a:t>, 1.0e-4f, </a:t>
            </a:r>
            <a:r>
              <a:rPr lang="en-US" sz="788" dirty="0" err="1">
                <a:latin typeface="Consolas" panose="020B0609020204030204" pitchFamily="49" charset="0"/>
              </a:rPr>
              <a:t>distToLight</a:t>
            </a:r>
            <a:r>
              <a:rPr lang="en-US" sz="788" dirty="0">
                <a:latin typeface="Consolas" panose="020B0609020204030204" pitchFamily="49" charset="0"/>
              </a:rPr>
              <a:t> 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     // Compute our </a:t>
            </a:r>
            <a:r>
              <a:rPr lang="en-US" sz="788" dirty="0" err="1">
                <a:solidFill>
                  <a:srgbClr val="00B050"/>
                </a:solidFill>
                <a:latin typeface="Consolas" panose="020B0609020204030204" pitchFamily="49" charset="0"/>
              </a:rPr>
              <a:t>NdotL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 term; shoot our shadow ray in selected direction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>
                <a:solidFill>
                  <a:srgbClr val="0070C0"/>
                </a:solidFill>
                <a:latin typeface="Consolas" panose="020B0609020204030204" pitchFamily="49" charset="0"/>
              </a:rPr>
              <a:t>float</a:t>
            </a:r>
            <a:r>
              <a:rPr lang="en-US" sz="788" dirty="0">
                <a:latin typeface="Consolas" panose="020B0609020204030204" pitchFamily="49" charset="0"/>
              </a:rPr>
              <a:t>  </a:t>
            </a:r>
            <a:r>
              <a:rPr lang="en-US" sz="788" dirty="0" err="1">
                <a:latin typeface="Consolas" panose="020B0609020204030204" pitchFamily="49" charset="0"/>
              </a:rPr>
              <a:t>NdotL</a:t>
            </a:r>
            <a:r>
              <a:rPr lang="en-US" sz="788" dirty="0">
                <a:latin typeface="Consolas" panose="020B0609020204030204" pitchFamily="49" charset="0"/>
              </a:rPr>
              <a:t>    = saturate( dot( </a:t>
            </a:r>
            <a:r>
              <a:rPr lang="en-US" sz="788" dirty="0" err="1">
                <a:latin typeface="Consolas" panose="020B0609020204030204" pitchFamily="49" charset="0"/>
              </a:rPr>
              <a:t>hitNorm</a:t>
            </a:r>
            <a:r>
              <a:rPr lang="en-US" sz="788" dirty="0">
                <a:latin typeface="Consolas" panose="020B0609020204030204" pitchFamily="49" charset="0"/>
              </a:rPr>
              <a:t>, </a:t>
            </a:r>
            <a:r>
              <a:rPr lang="en-US" sz="788" dirty="0" err="1">
                <a:latin typeface="Consolas" panose="020B0609020204030204" pitchFamily="49" charset="0"/>
              </a:rPr>
              <a:t>dirToLight</a:t>
            </a:r>
            <a:r>
              <a:rPr lang="en-US" sz="788" dirty="0">
                <a:latin typeface="Consolas" panose="020B0609020204030204" pitchFamily="49" charset="0"/>
              </a:rPr>
              <a:t> ) );  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// In range [0..1]</a:t>
            </a:r>
          </a:p>
          <a:p>
            <a:pPr>
              <a:spcAft>
                <a:spcPts val="450"/>
              </a:spcAft>
            </a:pPr>
            <a:endParaRPr lang="en-US" sz="788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// Return shaded color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>
                <a:solidFill>
                  <a:srgbClr val="0070C0"/>
                </a:solidFill>
                <a:latin typeface="Consolas" panose="020B0609020204030204" pitchFamily="49" charset="0"/>
              </a:rPr>
              <a:t>return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isLit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       ? (</a:t>
            </a:r>
            <a:r>
              <a:rPr lang="en-US" sz="788" dirty="0" err="1">
                <a:latin typeface="Consolas" panose="020B0609020204030204" pitchFamily="49" charset="0"/>
              </a:rPr>
              <a:t>NdotL</a:t>
            </a:r>
            <a:r>
              <a:rPr lang="en-US" sz="788" dirty="0">
                <a:latin typeface="Consolas" panose="020B0609020204030204" pitchFamily="49" charset="0"/>
              </a:rPr>
              <a:t> * </a:t>
            </a:r>
            <a:r>
              <a:rPr lang="en-US" sz="788" dirty="0" err="1">
                <a:latin typeface="Consolas" panose="020B0609020204030204" pitchFamily="49" charset="0"/>
              </a:rPr>
              <a:t>gLight.intensity</a:t>
            </a:r>
            <a:r>
              <a:rPr lang="en-US" sz="788" dirty="0">
                <a:latin typeface="Consolas" panose="020B0609020204030204" pitchFamily="49" charset="0"/>
              </a:rPr>
              <a:t> * (</a:t>
            </a:r>
            <a:r>
              <a:rPr lang="en-US" sz="788" dirty="0" err="1">
                <a:latin typeface="Consolas" panose="020B0609020204030204" pitchFamily="49" charset="0"/>
              </a:rPr>
              <a:t>difColor</a:t>
            </a:r>
            <a:r>
              <a:rPr lang="en-US" sz="788" dirty="0">
                <a:latin typeface="Consolas" panose="020B0609020204030204" pitchFamily="49" charset="0"/>
              </a:rPr>
              <a:t> / M_PI) ) 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       : float3(0, 0, 0);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D1991A-0793-4CF2-836E-9CED271B0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Shading a Diffuse SURFACE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5E57E-C8EF-46FA-A3D6-A69DFDA33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185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E9902AF-F5DA-4D02-8B05-E174C1152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1892185"/>
            <a:ext cx="3765937" cy="34436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To shade, we need:</a:t>
            </a:r>
          </a:p>
          <a:p>
            <a:pPr lvl="1"/>
            <a:r>
              <a:rPr lang="en-US" dirty="0"/>
              <a:t>Position at hit point</a:t>
            </a:r>
          </a:p>
          <a:p>
            <a:pPr lvl="1"/>
            <a:r>
              <a:rPr lang="en-US" dirty="0"/>
              <a:t>Normal at hit point</a:t>
            </a:r>
          </a:p>
          <a:p>
            <a:pPr lvl="1"/>
            <a:r>
              <a:rPr lang="en-US" dirty="0"/>
              <a:t>Material at hit point</a:t>
            </a:r>
          </a:p>
          <a:p>
            <a:r>
              <a:rPr lang="en-US" dirty="0"/>
              <a:t>Grab light information</a:t>
            </a:r>
          </a:p>
          <a:p>
            <a:pPr lvl="1"/>
            <a:r>
              <a:rPr lang="en-US" dirty="0"/>
              <a:t>Direction to light</a:t>
            </a:r>
          </a:p>
          <a:p>
            <a:pPr lvl="1"/>
            <a:r>
              <a:rPr lang="en-US" dirty="0"/>
              <a:t>How far away is it?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A1E9198-26BF-4B3D-B5BA-182191A7D0F2}"/>
              </a:ext>
            </a:extLst>
          </p:cNvPr>
          <p:cNvSpPr/>
          <p:nvPr/>
        </p:nvSpPr>
        <p:spPr>
          <a:xfrm>
            <a:off x="4617000" y="3296312"/>
            <a:ext cx="4352400" cy="1824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204456896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1991A-0793-4CF2-836E-9CED271B0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Shading a Diffuse SURFACE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5E57E-C8EF-46FA-A3D6-A69DFDA33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186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E9902AF-F5DA-4D02-8B05-E174C1152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1892185"/>
            <a:ext cx="3765937" cy="344363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To shade, we need:</a:t>
            </a:r>
          </a:p>
          <a:p>
            <a:pPr lvl="1"/>
            <a:r>
              <a:rPr lang="en-US" dirty="0"/>
              <a:t>Position at hit point</a:t>
            </a:r>
          </a:p>
          <a:p>
            <a:pPr lvl="1"/>
            <a:r>
              <a:rPr lang="en-US" dirty="0"/>
              <a:t>Normal at hit point</a:t>
            </a:r>
          </a:p>
          <a:p>
            <a:pPr lvl="1"/>
            <a:r>
              <a:rPr lang="en-US" dirty="0"/>
              <a:t>Material at hit point</a:t>
            </a:r>
          </a:p>
          <a:p>
            <a:r>
              <a:rPr lang="en-US" dirty="0"/>
              <a:t>Grab light information</a:t>
            </a:r>
          </a:p>
          <a:p>
            <a:pPr lvl="1"/>
            <a:r>
              <a:rPr lang="en-US" dirty="0"/>
              <a:t>Direction to light</a:t>
            </a:r>
          </a:p>
          <a:p>
            <a:pPr lvl="1"/>
            <a:r>
              <a:rPr lang="en-US" dirty="0"/>
              <a:t>How far away is it?</a:t>
            </a:r>
          </a:p>
          <a:p>
            <a:r>
              <a:rPr lang="en-US" dirty="0"/>
              <a:t>Trace our shadow ray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EC52B9-90E7-4706-97AE-A78F9DBE23FA}"/>
              </a:ext>
            </a:extLst>
          </p:cNvPr>
          <p:cNvSpPr txBox="1"/>
          <p:nvPr/>
        </p:nvSpPr>
        <p:spPr>
          <a:xfrm>
            <a:off x="4304371" y="2461599"/>
            <a:ext cx="4839629" cy="2994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70C0"/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DiffuseShade</a:t>
            </a:r>
            <a:r>
              <a:rPr lang="en-US" sz="788" dirty="0">
                <a:latin typeface="Consolas" panose="020B0609020204030204" pitchFamily="49" charset="0"/>
              </a:rPr>
              <a:t>( </a:t>
            </a:r>
            <a:r>
              <a:rPr lang="en-US" sz="788" dirty="0">
                <a:solidFill>
                  <a:srgbClr val="0070C0"/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hitPos</a:t>
            </a:r>
            <a:r>
              <a:rPr lang="en-US" sz="788" dirty="0">
                <a:latin typeface="Consolas" panose="020B0609020204030204" pitchFamily="49" charset="0"/>
              </a:rPr>
              <a:t>, </a:t>
            </a:r>
            <a:r>
              <a:rPr lang="en-US" sz="788" dirty="0">
                <a:solidFill>
                  <a:srgbClr val="0070C0"/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hitNorm</a:t>
            </a:r>
            <a:r>
              <a:rPr lang="en-US" sz="788" dirty="0">
                <a:latin typeface="Consolas" panose="020B0609020204030204" pitchFamily="49" charset="0"/>
              </a:rPr>
              <a:t>, </a:t>
            </a:r>
            <a:r>
              <a:rPr lang="en-US" sz="788" dirty="0">
                <a:solidFill>
                  <a:srgbClr val="0070C0"/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difColor</a:t>
            </a:r>
            <a:r>
              <a:rPr lang="en-US" sz="788" dirty="0">
                <a:latin typeface="Consolas" panose="020B0609020204030204" pitchFamily="49" charset="0"/>
              </a:rPr>
              <a:t> )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     // Get information about the light; access your framework’s scene structs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70C0"/>
                </a:solidFill>
                <a:latin typeface="Consolas" panose="020B0609020204030204" pitchFamily="49" charset="0"/>
              </a:rPr>
              <a:t>     float</a:t>
            </a:r>
            <a:r>
              <a:rPr lang="en-US" sz="788" dirty="0">
                <a:latin typeface="Consolas" panose="020B0609020204030204" pitchFamily="49" charset="0"/>
              </a:rPr>
              <a:t>  </a:t>
            </a:r>
            <a:r>
              <a:rPr lang="en-US" sz="788" dirty="0" err="1">
                <a:latin typeface="Consolas" panose="020B0609020204030204" pitchFamily="49" charset="0"/>
              </a:rPr>
              <a:t>distToLight</a:t>
            </a:r>
            <a:r>
              <a:rPr lang="en-US" sz="788" dirty="0">
                <a:latin typeface="Consolas" panose="020B0609020204030204" pitchFamily="49" charset="0"/>
              </a:rPr>
              <a:t>    = length( </a:t>
            </a:r>
            <a:r>
              <a:rPr lang="en-US" sz="788" dirty="0" err="1">
                <a:latin typeface="Consolas" panose="020B0609020204030204" pitchFamily="49" charset="0"/>
              </a:rPr>
              <a:t>gLight.position</a:t>
            </a:r>
            <a:r>
              <a:rPr lang="en-US" sz="788" dirty="0">
                <a:latin typeface="Consolas" panose="020B0609020204030204" pitchFamily="49" charset="0"/>
              </a:rPr>
              <a:t> – </a:t>
            </a:r>
            <a:r>
              <a:rPr lang="en-US" sz="788" dirty="0" err="1">
                <a:latin typeface="Consolas" panose="020B0609020204030204" pitchFamily="49" charset="0"/>
              </a:rPr>
              <a:t>hitPos</a:t>
            </a:r>
            <a:r>
              <a:rPr lang="en-US" sz="788" dirty="0">
                <a:latin typeface="Consolas" panose="020B0609020204030204" pitchFamily="49" charset="0"/>
              </a:rPr>
              <a:t> 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>
                <a:solidFill>
                  <a:srgbClr val="0070C0"/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dirToLight</a:t>
            </a:r>
            <a:r>
              <a:rPr lang="en-US" sz="788" dirty="0">
                <a:latin typeface="Consolas" panose="020B0609020204030204" pitchFamily="49" charset="0"/>
              </a:rPr>
              <a:t>     = normalize( </a:t>
            </a:r>
            <a:r>
              <a:rPr lang="en-US" sz="788" dirty="0" err="1">
                <a:latin typeface="Consolas" panose="020B0609020204030204" pitchFamily="49" charset="0"/>
              </a:rPr>
              <a:t>gLight.position</a:t>
            </a:r>
            <a:r>
              <a:rPr lang="en-US" sz="788" dirty="0">
                <a:latin typeface="Consolas" panose="020B0609020204030204" pitchFamily="49" charset="0"/>
              </a:rPr>
              <a:t> – </a:t>
            </a:r>
            <a:r>
              <a:rPr lang="en-US" sz="788" dirty="0" err="1">
                <a:latin typeface="Consolas" panose="020B0609020204030204" pitchFamily="49" charset="0"/>
              </a:rPr>
              <a:t>hitPos</a:t>
            </a:r>
            <a:r>
              <a:rPr lang="en-US" sz="788" dirty="0">
                <a:latin typeface="Consolas" panose="020B0609020204030204" pitchFamily="49" charset="0"/>
              </a:rPr>
              <a:t> );</a:t>
            </a:r>
          </a:p>
          <a:p>
            <a:pPr>
              <a:spcAft>
                <a:spcPts val="450"/>
              </a:spcAft>
            </a:pPr>
            <a:endParaRPr lang="en-US" sz="788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     // Shoot shadow ray with our encapsulated shadow tracing function</a:t>
            </a:r>
            <a:endParaRPr lang="en-US" sz="788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>
                <a:solidFill>
                  <a:srgbClr val="0070C0"/>
                </a:solidFill>
                <a:latin typeface="Consolas" panose="020B0609020204030204" pitchFamily="49" charset="0"/>
              </a:rPr>
              <a:t>float</a:t>
            </a:r>
            <a:r>
              <a:rPr lang="en-US" sz="788" dirty="0">
                <a:latin typeface="Consolas" panose="020B0609020204030204" pitchFamily="49" charset="0"/>
              </a:rPr>
              <a:t>  </a:t>
            </a:r>
            <a:r>
              <a:rPr lang="en-US" sz="788" dirty="0" err="1">
                <a:latin typeface="Consolas" panose="020B0609020204030204" pitchFamily="49" charset="0"/>
              </a:rPr>
              <a:t>isLit</a:t>
            </a:r>
            <a:r>
              <a:rPr lang="en-US" sz="788" dirty="0">
                <a:latin typeface="Consolas" panose="020B0609020204030204" pitchFamily="49" charset="0"/>
              </a:rPr>
              <a:t>    = </a:t>
            </a:r>
            <a:r>
              <a:rPr lang="en-US" sz="788" dirty="0" err="1">
                <a:latin typeface="Consolas" panose="020B0609020204030204" pitchFamily="49" charset="0"/>
              </a:rPr>
              <a:t>shootShadowRay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 err="1">
                <a:latin typeface="Consolas" panose="020B0609020204030204" pitchFamily="49" charset="0"/>
              </a:rPr>
              <a:t>hitPos</a:t>
            </a:r>
            <a:r>
              <a:rPr lang="en-US" sz="788" dirty="0">
                <a:latin typeface="Consolas" panose="020B0609020204030204" pitchFamily="49" charset="0"/>
              </a:rPr>
              <a:t>, </a:t>
            </a:r>
            <a:r>
              <a:rPr lang="en-US" sz="788" dirty="0" err="1">
                <a:latin typeface="Consolas" panose="020B0609020204030204" pitchFamily="49" charset="0"/>
              </a:rPr>
              <a:t>dirToLight</a:t>
            </a:r>
            <a:r>
              <a:rPr lang="en-US" sz="788" dirty="0">
                <a:latin typeface="Consolas" panose="020B0609020204030204" pitchFamily="49" charset="0"/>
              </a:rPr>
              <a:t>, 1.0e-4f, </a:t>
            </a:r>
            <a:r>
              <a:rPr lang="en-US" sz="788" dirty="0" err="1">
                <a:latin typeface="Consolas" panose="020B0609020204030204" pitchFamily="49" charset="0"/>
              </a:rPr>
              <a:t>distToLight</a:t>
            </a:r>
            <a:r>
              <a:rPr lang="en-US" sz="788" dirty="0">
                <a:latin typeface="Consolas" panose="020B0609020204030204" pitchFamily="49" charset="0"/>
              </a:rPr>
              <a:t> 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     // Compute our </a:t>
            </a:r>
            <a:r>
              <a:rPr lang="en-US" sz="788" dirty="0" err="1">
                <a:solidFill>
                  <a:srgbClr val="00B050"/>
                </a:solidFill>
                <a:latin typeface="Consolas" panose="020B0609020204030204" pitchFamily="49" charset="0"/>
              </a:rPr>
              <a:t>NdotL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 term; shoot our shadow ray in selected direction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>
                <a:solidFill>
                  <a:srgbClr val="0070C0"/>
                </a:solidFill>
                <a:latin typeface="Consolas" panose="020B0609020204030204" pitchFamily="49" charset="0"/>
              </a:rPr>
              <a:t>float</a:t>
            </a:r>
            <a:r>
              <a:rPr lang="en-US" sz="788" dirty="0">
                <a:latin typeface="Consolas" panose="020B0609020204030204" pitchFamily="49" charset="0"/>
              </a:rPr>
              <a:t>  </a:t>
            </a:r>
            <a:r>
              <a:rPr lang="en-US" sz="788" dirty="0" err="1">
                <a:latin typeface="Consolas" panose="020B0609020204030204" pitchFamily="49" charset="0"/>
              </a:rPr>
              <a:t>NdotL</a:t>
            </a:r>
            <a:r>
              <a:rPr lang="en-US" sz="788" dirty="0">
                <a:latin typeface="Consolas" panose="020B0609020204030204" pitchFamily="49" charset="0"/>
              </a:rPr>
              <a:t>    = saturate( dot( </a:t>
            </a:r>
            <a:r>
              <a:rPr lang="en-US" sz="788" dirty="0" err="1">
                <a:latin typeface="Consolas" panose="020B0609020204030204" pitchFamily="49" charset="0"/>
              </a:rPr>
              <a:t>hitNorm</a:t>
            </a:r>
            <a:r>
              <a:rPr lang="en-US" sz="788" dirty="0">
                <a:latin typeface="Consolas" panose="020B0609020204030204" pitchFamily="49" charset="0"/>
              </a:rPr>
              <a:t>, </a:t>
            </a:r>
            <a:r>
              <a:rPr lang="en-US" sz="788" dirty="0" err="1">
                <a:latin typeface="Consolas" panose="020B0609020204030204" pitchFamily="49" charset="0"/>
              </a:rPr>
              <a:t>dirToLight</a:t>
            </a:r>
            <a:r>
              <a:rPr lang="en-US" sz="788" dirty="0">
                <a:latin typeface="Consolas" panose="020B0609020204030204" pitchFamily="49" charset="0"/>
              </a:rPr>
              <a:t> ) );  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// In range [0..1]</a:t>
            </a:r>
          </a:p>
          <a:p>
            <a:pPr>
              <a:spcAft>
                <a:spcPts val="450"/>
              </a:spcAft>
            </a:pPr>
            <a:endParaRPr lang="en-US" sz="788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// Return shaded color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>
                <a:solidFill>
                  <a:srgbClr val="0070C0"/>
                </a:solidFill>
                <a:latin typeface="Consolas" panose="020B0609020204030204" pitchFamily="49" charset="0"/>
              </a:rPr>
              <a:t>return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isLit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       ? (</a:t>
            </a:r>
            <a:r>
              <a:rPr lang="en-US" sz="788" dirty="0" err="1">
                <a:latin typeface="Consolas" panose="020B0609020204030204" pitchFamily="49" charset="0"/>
              </a:rPr>
              <a:t>NdotL</a:t>
            </a:r>
            <a:r>
              <a:rPr lang="en-US" sz="788" dirty="0">
                <a:latin typeface="Consolas" panose="020B0609020204030204" pitchFamily="49" charset="0"/>
              </a:rPr>
              <a:t> * </a:t>
            </a:r>
            <a:r>
              <a:rPr lang="en-US" sz="788" dirty="0" err="1">
                <a:latin typeface="Consolas" panose="020B0609020204030204" pitchFamily="49" charset="0"/>
              </a:rPr>
              <a:t>gLight.intensity</a:t>
            </a:r>
            <a:r>
              <a:rPr lang="en-US" sz="788" dirty="0">
                <a:latin typeface="Consolas" panose="020B0609020204030204" pitchFamily="49" charset="0"/>
              </a:rPr>
              <a:t> * (</a:t>
            </a:r>
            <a:r>
              <a:rPr lang="en-US" sz="788" dirty="0" err="1">
                <a:latin typeface="Consolas" panose="020B0609020204030204" pitchFamily="49" charset="0"/>
              </a:rPr>
              <a:t>difColor</a:t>
            </a:r>
            <a:r>
              <a:rPr lang="en-US" sz="788" dirty="0">
                <a:latin typeface="Consolas" panose="020B0609020204030204" pitchFamily="49" charset="0"/>
              </a:rPr>
              <a:t> / M_PI) ) 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       : float3(0, 0, 0);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5BBACC-74C8-4F50-87B8-9037F50AF5D8}"/>
              </a:ext>
            </a:extLst>
          </p:cNvPr>
          <p:cNvSpPr/>
          <p:nvPr/>
        </p:nvSpPr>
        <p:spPr>
          <a:xfrm>
            <a:off x="4617000" y="3821099"/>
            <a:ext cx="4352400" cy="1300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277052387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1991A-0793-4CF2-836E-9CED271B0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Shading a Diffuse SURFACE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5E57E-C8EF-46FA-A3D6-A69DFDA33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187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E9902AF-F5DA-4D02-8B05-E174C1152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1892185"/>
            <a:ext cx="3765937" cy="344363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To shade, we need:</a:t>
            </a:r>
          </a:p>
          <a:p>
            <a:pPr lvl="1"/>
            <a:r>
              <a:rPr lang="en-US" dirty="0"/>
              <a:t>Position at hit point</a:t>
            </a:r>
          </a:p>
          <a:p>
            <a:pPr lvl="1"/>
            <a:r>
              <a:rPr lang="en-US" dirty="0"/>
              <a:t>Normal at hit point</a:t>
            </a:r>
          </a:p>
          <a:p>
            <a:pPr lvl="1"/>
            <a:r>
              <a:rPr lang="en-US" dirty="0"/>
              <a:t>Material at hit point</a:t>
            </a:r>
          </a:p>
          <a:p>
            <a:r>
              <a:rPr lang="en-US" dirty="0"/>
              <a:t>Grab light information</a:t>
            </a:r>
          </a:p>
          <a:p>
            <a:pPr lvl="1"/>
            <a:r>
              <a:rPr lang="en-US" dirty="0"/>
              <a:t>Direction to light</a:t>
            </a:r>
          </a:p>
          <a:p>
            <a:pPr lvl="1"/>
            <a:r>
              <a:rPr lang="en-US" dirty="0"/>
              <a:t>How far away is it?</a:t>
            </a:r>
          </a:p>
          <a:p>
            <a:r>
              <a:rPr lang="en-US" dirty="0"/>
              <a:t>Trace our shadow ray</a:t>
            </a:r>
          </a:p>
          <a:p>
            <a:r>
              <a:rPr lang="en-US" dirty="0"/>
              <a:t>Compute diffuse shading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EC52B9-90E7-4706-97AE-A78F9DBE23FA}"/>
              </a:ext>
            </a:extLst>
          </p:cNvPr>
          <p:cNvSpPr txBox="1"/>
          <p:nvPr/>
        </p:nvSpPr>
        <p:spPr>
          <a:xfrm>
            <a:off x="4304371" y="2461599"/>
            <a:ext cx="4839629" cy="2994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70C0"/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DiffuseShade</a:t>
            </a:r>
            <a:r>
              <a:rPr lang="en-US" sz="788" dirty="0">
                <a:latin typeface="Consolas" panose="020B0609020204030204" pitchFamily="49" charset="0"/>
              </a:rPr>
              <a:t>( </a:t>
            </a:r>
            <a:r>
              <a:rPr lang="en-US" sz="788" dirty="0">
                <a:solidFill>
                  <a:srgbClr val="0070C0"/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hitPos</a:t>
            </a:r>
            <a:r>
              <a:rPr lang="en-US" sz="788" dirty="0">
                <a:latin typeface="Consolas" panose="020B0609020204030204" pitchFamily="49" charset="0"/>
              </a:rPr>
              <a:t>, </a:t>
            </a:r>
            <a:r>
              <a:rPr lang="en-US" sz="788" dirty="0">
                <a:solidFill>
                  <a:srgbClr val="0070C0"/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hitNorm</a:t>
            </a:r>
            <a:r>
              <a:rPr lang="en-US" sz="788" dirty="0">
                <a:latin typeface="Consolas" panose="020B0609020204030204" pitchFamily="49" charset="0"/>
              </a:rPr>
              <a:t>, </a:t>
            </a:r>
            <a:r>
              <a:rPr lang="en-US" sz="788" dirty="0">
                <a:solidFill>
                  <a:srgbClr val="0070C0"/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difColor</a:t>
            </a:r>
            <a:r>
              <a:rPr lang="en-US" sz="788" dirty="0">
                <a:latin typeface="Consolas" panose="020B0609020204030204" pitchFamily="49" charset="0"/>
              </a:rPr>
              <a:t> )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     // Get information about the light; access your framework’s scene structs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70C0"/>
                </a:solidFill>
                <a:latin typeface="Consolas" panose="020B0609020204030204" pitchFamily="49" charset="0"/>
              </a:rPr>
              <a:t>     float</a:t>
            </a:r>
            <a:r>
              <a:rPr lang="en-US" sz="788" dirty="0">
                <a:latin typeface="Consolas" panose="020B0609020204030204" pitchFamily="49" charset="0"/>
              </a:rPr>
              <a:t>  </a:t>
            </a:r>
            <a:r>
              <a:rPr lang="en-US" sz="788" dirty="0" err="1">
                <a:latin typeface="Consolas" panose="020B0609020204030204" pitchFamily="49" charset="0"/>
              </a:rPr>
              <a:t>distToLight</a:t>
            </a:r>
            <a:r>
              <a:rPr lang="en-US" sz="788" dirty="0">
                <a:latin typeface="Consolas" panose="020B0609020204030204" pitchFamily="49" charset="0"/>
              </a:rPr>
              <a:t>    = length( </a:t>
            </a:r>
            <a:r>
              <a:rPr lang="en-US" sz="788" dirty="0" err="1">
                <a:latin typeface="Consolas" panose="020B0609020204030204" pitchFamily="49" charset="0"/>
              </a:rPr>
              <a:t>gLight.position</a:t>
            </a:r>
            <a:r>
              <a:rPr lang="en-US" sz="788" dirty="0">
                <a:latin typeface="Consolas" panose="020B0609020204030204" pitchFamily="49" charset="0"/>
              </a:rPr>
              <a:t> – </a:t>
            </a:r>
            <a:r>
              <a:rPr lang="en-US" sz="788" dirty="0" err="1">
                <a:latin typeface="Consolas" panose="020B0609020204030204" pitchFamily="49" charset="0"/>
              </a:rPr>
              <a:t>hitPos</a:t>
            </a:r>
            <a:r>
              <a:rPr lang="en-US" sz="788" dirty="0">
                <a:latin typeface="Consolas" panose="020B0609020204030204" pitchFamily="49" charset="0"/>
              </a:rPr>
              <a:t> 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>
                <a:solidFill>
                  <a:srgbClr val="0070C0"/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dirToLight</a:t>
            </a:r>
            <a:r>
              <a:rPr lang="en-US" sz="788" dirty="0">
                <a:latin typeface="Consolas" panose="020B0609020204030204" pitchFamily="49" charset="0"/>
              </a:rPr>
              <a:t>     = normalize( </a:t>
            </a:r>
            <a:r>
              <a:rPr lang="en-US" sz="788" dirty="0" err="1">
                <a:latin typeface="Consolas" panose="020B0609020204030204" pitchFamily="49" charset="0"/>
              </a:rPr>
              <a:t>gLight.position</a:t>
            </a:r>
            <a:r>
              <a:rPr lang="en-US" sz="788" dirty="0">
                <a:latin typeface="Consolas" panose="020B0609020204030204" pitchFamily="49" charset="0"/>
              </a:rPr>
              <a:t> – </a:t>
            </a:r>
            <a:r>
              <a:rPr lang="en-US" sz="788" dirty="0" err="1">
                <a:latin typeface="Consolas" panose="020B0609020204030204" pitchFamily="49" charset="0"/>
              </a:rPr>
              <a:t>hitPos</a:t>
            </a:r>
            <a:r>
              <a:rPr lang="en-US" sz="788" dirty="0">
                <a:latin typeface="Consolas" panose="020B0609020204030204" pitchFamily="49" charset="0"/>
              </a:rPr>
              <a:t> );</a:t>
            </a:r>
          </a:p>
          <a:p>
            <a:pPr>
              <a:spcAft>
                <a:spcPts val="450"/>
              </a:spcAft>
            </a:pPr>
            <a:endParaRPr lang="en-US" sz="788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     // Shoot shadow ray with our encapsulated shadow tracing function</a:t>
            </a:r>
            <a:endParaRPr lang="en-US" sz="788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>
                <a:solidFill>
                  <a:srgbClr val="0070C0"/>
                </a:solidFill>
                <a:latin typeface="Consolas" panose="020B0609020204030204" pitchFamily="49" charset="0"/>
              </a:rPr>
              <a:t>float</a:t>
            </a:r>
            <a:r>
              <a:rPr lang="en-US" sz="788" dirty="0">
                <a:latin typeface="Consolas" panose="020B0609020204030204" pitchFamily="49" charset="0"/>
              </a:rPr>
              <a:t>  </a:t>
            </a:r>
            <a:r>
              <a:rPr lang="en-US" sz="788" dirty="0" err="1">
                <a:latin typeface="Consolas" panose="020B0609020204030204" pitchFamily="49" charset="0"/>
              </a:rPr>
              <a:t>isLit</a:t>
            </a:r>
            <a:r>
              <a:rPr lang="en-US" sz="788" dirty="0">
                <a:latin typeface="Consolas" panose="020B0609020204030204" pitchFamily="49" charset="0"/>
              </a:rPr>
              <a:t>    = </a:t>
            </a:r>
            <a:r>
              <a:rPr lang="en-US" sz="788" dirty="0" err="1">
                <a:latin typeface="Consolas" panose="020B0609020204030204" pitchFamily="49" charset="0"/>
              </a:rPr>
              <a:t>shootShadowRay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 err="1">
                <a:latin typeface="Consolas" panose="020B0609020204030204" pitchFamily="49" charset="0"/>
              </a:rPr>
              <a:t>hitPos</a:t>
            </a:r>
            <a:r>
              <a:rPr lang="en-US" sz="788" dirty="0">
                <a:latin typeface="Consolas" panose="020B0609020204030204" pitchFamily="49" charset="0"/>
              </a:rPr>
              <a:t>, </a:t>
            </a:r>
            <a:r>
              <a:rPr lang="en-US" sz="788" dirty="0" err="1">
                <a:latin typeface="Consolas" panose="020B0609020204030204" pitchFamily="49" charset="0"/>
              </a:rPr>
              <a:t>dirToLight</a:t>
            </a:r>
            <a:r>
              <a:rPr lang="en-US" sz="788" dirty="0">
                <a:latin typeface="Consolas" panose="020B0609020204030204" pitchFamily="49" charset="0"/>
              </a:rPr>
              <a:t>, 1.0e-4f, </a:t>
            </a:r>
            <a:r>
              <a:rPr lang="en-US" sz="788" dirty="0" err="1">
                <a:latin typeface="Consolas" panose="020B0609020204030204" pitchFamily="49" charset="0"/>
              </a:rPr>
              <a:t>distToLight</a:t>
            </a:r>
            <a:r>
              <a:rPr lang="en-US" sz="788" dirty="0">
                <a:latin typeface="Consolas" panose="020B0609020204030204" pitchFamily="49" charset="0"/>
              </a:rPr>
              <a:t> 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     // Compute our </a:t>
            </a:r>
            <a:r>
              <a:rPr lang="en-US" sz="788" dirty="0" err="1">
                <a:solidFill>
                  <a:srgbClr val="00B050"/>
                </a:solidFill>
                <a:latin typeface="Consolas" panose="020B0609020204030204" pitchFamily="49" charset="0"/>
              </a:rPr>
              <a:t>NdotL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 term; shoot our shadow ray in selected direction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>
                <a:solidFill>
                  <a:srgbClr val="0070C0"/>
                </a:solidFill>
                <a:latin typeface="Consolas" panose="020B0609020204030204" pitchFamily="49" charset="0"/>
              </a:rPr>
              <a:t>float</a:t>
            </a:r>
            <a:r>
              <a:rPr lang="en-US" sz="788" dirty="0">
                <a:latin typeface="Consolas" panose="020B0609020204030204" pitchFamily="49" charset="0"/>
              </a:rPr>
              <a:t>  </a:t>
            </a:r>
            <a:r>
              <a:rPr lang="en-US" sz="788" dirty="0" err="1">
                <a:latin typeface="Consolas" panose="020B0609020204030204" pitchFamily="49" charset="0"/>
              </a:rPr>
              <a:t>NdotL</a:t>
            </a:r>
            <a:r>
              <a:rPr lang="en-US" sz="788" dirty="0">
                <a:latin typeface="Consolas" panose="020B0609020204030204" pitchFamily="49" charset="0"/>
              </a:rPr>
              <a:t>    = saturate( dot( </a:t>
            </a:r>
            <a:r>
              <a:rPr lang="en-US" sz="788" dirty="0" err="1">
                <a:latin typeface="Consolas" panose="020B0609020204030204" pitchFamily="49" charset="0"/>
              </a:rPr>
              <a:t>hitNorm</a:t>
            </a:r>
            <a:r>
              <a:rPr lang="en-US" sz="788" dirty="0">
                <a:latin typeface="Consolas" panose="020B0609020204030204" pitchFamily="49" charset="0"/>
              </a:rPr>
              <a:t>, </a:t>
            </a:r>
            <a:r>
              <a:rPr lang="en-US" sz="788" dirty="0" err="1">
                <a:latin typeface="Consolas" panose="020B0609020204030204" pitchFamily="49" charset="0"/>
              </a:rPr>
              <a:t>dirToLight</a:t>
            </a:r>
            <a:r>
              <a:rPr lang="en-US" sz="788" dirty="0">
                <a:latin typeface="Consolas" panose="020B0609020204030204" pitchFamily="49" charset="0"/>
              </a:rPr>
              <a:t> ) );  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// In range [0..1]</a:t>
            </a:r>
          </a:p>
          <a:p>
            <a:pPr>
              <a:spcAft>
                <a:spcPts val="450"/>
              </a:spcAft>
            </a:pPr>
            <a:endParaRPr lang="en-US" sz="788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// Return shaded color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>
                <a:solidFill>
                  <a:srgbClr val="0070C0"/>
                </a:solidFill>
                <a:latin typeface="Consolas" panose="020B0609020204030204" pitchFamily="49" charset="0"/>
              </a:rPr>
              <a:t>return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isLit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       ? (</a:t>
            </a:r>
            <a:r>
              <a:rPr lang="en-US" sz="788" dirty="0" err="1">
                <a:latin typeface="Consolas" panose="020B0609020204030204" pitchFamily="49" charset="0"/>
              </a:rPr>
              <a:t>NdotL</a:t>
            </a:r>
            <a:r>
              <a:rPr lang="en-US" sz="788" dirty="0">
                <a:latin typeface="Consolas" panose="020B0609020204030204" pitchFamily="49" charset="0"/>
              </a:rPr>
              <a:t> * </a:t>
            </a:r>
            <a:r>
              <a:rPr lang="en-US" sz="788" dirty="0" err="1">
                <a:latin typeface="Consolas" panose="020B0609020204030204" pitchFamily="49" charset="0"/>
              </a:rPr>
              <a:t>gLight.intensity</a:t>
            </a:r>
            <a:r>
              <a:rPr lang="en-US" sz="788" dirty="0">
                <a:latin typeface="Consolas" panose="020B0609020204030204" pitchFamily="49" charset="0"/>
              </a:rPr>
              <a:t> * (</a:t>
            </a:r>
            <a:r>
              <a:rPr lang="en-US" sz="788" dirty="0" err="1">
                <a:latin typeface="Consolas" panose="020B0609020204030204" pitchFamily="49" charset="0"/>
              </a:rPr>
              <a:t>difColor</a:t>
            </a:r>
            <a:r>
              <a:rPr lang="en-US" sz="788" dirty="0">
                <a:latin typeface="Consolas" panose="020B0609020204030204" pitchFamily="49" charset="0"/>
              </a:rPr>
              <a:t> / M_PI) ) 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       : float3(0, 0, 0);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408591537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1991A-0793-4CF2-836E-9CED271B0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Shading a Diffuse SURFACE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5E57E-C8EF-46FA-A3D6-A69DFDA33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188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E9902AF-F5DA-4D02-8B05-E174C1152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1892185"/>
            <a:ext cx="3765937" cy="3443638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To shade, we need:</a:t>
            </a:r>
          </a:p>
          <a:p>
            <a:pPr lvl="1"/>
            <a:r>
              <a:rPr lang="en-US" dirty="0"/>
              <a:t>Position at hit point</a:t>
            </a:r>
          </a:p>
          <a:p>
            <a:pPr lvl="1"/>
            <a:r>
              <a:rPr lang="en-US" dirty="0"/>
              <a:t>Normal at hit point</a:t>
            </a:r>
          </a:p>
          <a:p>
            <a:pPr lvl="1"/>
            <a:r>
              <a:rPr lang="en-US" dirty="0"/>
              <a:t>Material at hit point</a:t>
            </a:r>
          </a:p>
          <a:p>
            <a:r>
              <a:rPr lang="en-US" dirty="0"/>
              <a:t>Grab light information</a:t>
            </a:r>
          </a:p>
          <a:p>
            <a:pPr lvl="1"/>
            <a:r>
              <a:rPr lang="en-US" dirty="0"/>
              <a:t>Direction to light</a:t>
            </a:r>
          </a:p>
          <a:p>
            <a:pPr lvl="1"/>
            <a:r>
              <a:rPr lang="en-US" dirty="0"/>
              <a:t>How far away is it?</a:t>
            </a:r>
          </a:p>
          <a:p>
            <a:r>
              <a:rPr lang="en-US" dirty="0"/>
              <a:t>Trace our shadow ray</a:t>
            </a:r>
          </a:p>
          <a:p>
            <a:r>
              <a:rPr lang="en-US" dirty="0"/>
              <a:t>Compute diffuse shading</a:t>
            </a:r>
          </a:p>
          <a:p>
            <a:r>
              <a:rPr lang="en-US" dirty="0"/>
              <a:t>Want more complex material?</a:t>
            </a:r>
          </a:p>
          <a:p>
            <a:pPr lvl="1"/>
            <a:r>
              <a:rPr lang="en-US" dirty="0"/>
              <a:t>Insert different code here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EC52B9-90E7-4706-97AE-A78F9DBE23FA}"/>
              </a:ext>
            </a:extLst>
          </p:cNvPr>
          <p:cNvSpPr txBox="1"/>
          <p:nvPr/>
        </p:nvSpPr>
        <p:spPr>
          <a:xfrm>
            <a:off x="4304371" y="2461599"/>
            <a:ext cx="4839629" cy="2994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70C0"/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DiffuseShade</a:t>
            </a:r>
            <a:r>
              <a:rPr lang="en-US" sz="788" dirty="0">
                <a:latin typeface="Consolas" panose="020B0609020204030204" pitchFamily="49" charset="0"/>
              </a:rPr>
              <a:t>( </a:t>
            </a:r>
            <a:r>
              <a:rPr lang="en-US" sz="788" dirty="0">
                <a:solidFill>
                  <a:srgbClr val="0070C0"/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hitPos</a:t>
            </a:r>
            <a:r>
              <a:rPr lang="en-US" sz="788" dirty="0">
                <a:latin typeface="Consolas" panose="020B0609020204030204" pitchFamily="49" charset="0"/>
              </a:rPr>
              <a:t>, </a:t>
            </a:r>
            <a:r>
              <a:rPr lang="en-US" sz="788" dirty="0">
                <a:solidFill>
                  <a:srgbClr val="0070C0"/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hitNorm</a:t>
            </a:r>
            <a:r>
              <a:rPr lang="en-US" sz="788" dirty="0">
                <a:latin typeface="Consolas" panose="020B0609020204030204" pitchFamily="49" charset="0"/>
              </a:rPr>
              <a:t>, </a:t>
            </a:r>
            <a:r>
              <a:rPr lang="en-US" sz="788" dirty="0">
                <a:solidFill>
                  <a:srgbClr val="0070C0"/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difColor</a:t>
            </a:r>
            <a:r>
              <a:rPr lang="en-US" sz="788" dirty="0">
                <a:latin typeface="Consolas" panose="020B0609020204030204" pitchFamily="49" charset="0"/>
              </a:rPr>
              <a:t> )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     // Get information about the light; access your framework’s scene structs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70C0"/>
                </a:solidFill>
                <a:latin typeface="Consolas" panose="020B0609020204030204" pitchFamily="49" charset="0"/>
              </a:rPr>
              <a:t>     float</a:t>
            </a:r>
            <a:r>
              <a:rPr lang="en-US" sz="788" dirty="0">
                <a:latin typeface="Consolas" panose="020B0609020204030204" pitchFamily="49" charset="0"/>
              </a:rPr>
              <a:t>  </a:t>
            </a:r>
            <a:r>
              <a:rPr lang="en-US" sz="788" dirty="0" err="1">
                <a:latin typeface="Consolas" panose="020B0609020204030204" pitchFamily="49" charset="0"/>
              </a:rPr>
              <a:t>distToLight</a:t>
            </a:r>
            <a:r>
              <a:rPr lang="en-US" sz="788" dirty="0">
                <a:latin typeface="Consolas" panose="020B0609020204030204" pitchFamily="49" charset="0"/>
              </a:rPr>
              <a:t>    = length( </a:t>
            </a:r>
            <a:r>
              <a:rPr lang="en-US" sz="788" dirty="0" err="1">
                <a:latin typeface="Consolas" panose="020B0609020204030204" pitchFamily="49" charset="0"/>
              </a:rPr>
              <a:t>gLight.position</a:t>
            </a:r>
            <a:r>
              <a:rPr lang="en-US" sz="788" dirty="0">
                <a:latin typeface="Consolas" panose="020B0609020204030204" pitchFamily="49" charset="0"/>
              </a:rPr>
              <a:t> – </a:t>
            </a:r>
            <a:r>
              <a:rPr lang="en-US" sz="788" dirty="0" err="1">
                <a:latin typeface="Consolas" panose="020B0609020204030204" pitchFamily="49" charset="0"/>
              </a:rPr>
              <a:t>hitPos</a:t>
            </a:r>
            <a:r>
              <a:rPr lang="en-US" sz="788" dirty="0">
                <a:latin typeface="Consolas" panose="020B0609020204030204" pitchFamily="49" charset="0"/>
              </a:rPr>
              <a:t> 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>
                <a:solidFill>
                  <a:srgbClr val="0070C0"/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dirToLight</a:t>
            </a:r>
            <a:r>
              <a:rPr lang="en-US" sz="788" dirty="0">
                <a:latin typeface="Consolas" panose="020B0609020204030204" pitchFamily="49" charset="0"/>
              </a:rPr>
              <a:t>     = normalize( </a:t>
            </a:r>
            <a:r>
              <a:rPr lang="en-US" sz="788" dirty="0" err="1">
                <a:latin typeface="Consolas" panose="020B0609020204030204" pitchFamily="49" charset="0"/>
              </a:rPr>
              <a:t>gLight.position</a:t>
            </a:r>
            <a:r>
              <a:rPr lang="en-US" sz="788" dirty="0">
                <a:latin typeface="Consolas" panose="020B0609020204030204" pitchFamily="49" charset="0"/>
              </a:rPr>
              <a:t> – </a:t>
            </a:r>
            <a:r>
              <a:rPr lang="en-US" sz="788" dirty="0" err="1">
                <a:latin typeface="Consolas" panose="020B0609020204030204" pitchFamily="49" charset="0"/>
              </a:rPr>
              <a:t>hitPos</a:t>
            </a:r>
            <a:r>
              <a:rPr lang="en-US" sz="788" dirty="0">
                <a:latin typeface="Consolas" panose="020B0609020204030204" pitchFamily="49" charset="0"/>
              </a:rPr>
              <a:t> );</a:t>
            </a:r>
          </a:p>
          <a:p>
            <a:pPr>
              <a:spcAft>
                <a:spcPts val="450"/>
              </a:spcAft>
            </a:pPr>
            <a:endParaRPr lang="en-US" sz="788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     // Shoot shadow ray with our encapsulated shadow tracing function</a:t>
            </a:r>
            <a:endParaRPr lang="en-US" sz="788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>
                <a:solidFill>
                  <a:srgbClr val="0070C0"/>
                </a:solidFill>
                <a:latin typeface="Consolas" panose="020B0609020204030204" pitchFamily="49" charset="0"/>
              </a:rPr>
              <a:t>float</a:t>
            </a:r>
            <a:r>
              <a:rPr lang="en-US" sz="788" dirty="0">
                <a:latin typeface="Consolas" panose="020B0609020204030204" pitchFamily="49" charset="0"/>
              </a:rPr>
              <a:t>  </a:t>
            </a:r>
            <a:r>
              <a:rPr lang="en-US" sz="788" dirty="0" err="1">
                <a:latin typeface="Consolas" panose="020B0609020204030204" pitchFamily="49" charset="0"/>
              </a:rPr>
              <a:t>isLit</a:t>
            </a:r>
            <a:r>
              <a:rPr lang="en-US" sz="788" dirty="0">
                <a:latin typeface="Consolas" panose="020B0609020204030204" pitchFamily="49" charset="0"/>
              </a:rPr>
              <a:t>    = </a:t>
            </a:r>
            <a:r>
              <a:rPr lang="en-US" sz="788" dirty="0" err="1">
                <a:latin typeface="Consolas" panose="020B0609020204030204" pitchFamily="49" charset="0"/>
              </a:rPr>
              <a:t>shootShadowRay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 err="1">
                <a:latin typeface="Consolas" panose="020B0609020204030204" pitchFamily="49" charset="0"/>
              </a:rPr>
              <a:t>hitPos</a:t>
            </a:r>
            <a:r>
              <a:rPr lang="en-US" sz="788" dirty="0">
                <a:latin typeface="Consolas" panose="020B0609020204030204" pitchFamily="49" charset="0"/>
              </a:rPr>
              <a:t>, </a:t>
            </a:r>
            <a:r>
              <a:rPr lang="en-US" sz="788" dirty="0" err="1">
                <a:latin typeface="Consolas" panose="020B0609020204030204" pitchFamily="49" charset="0"/>
              </a:rPr>
              <a:t>dirToLight</a:t>
            </a:r>
            <a:r>
              <a:rPr lang="en-US" sz="788" dirty="0">
                <a:latin typeface="Consolas" panose="020B0609020204030204" pitchFamily="49" charset="0"/>
              </a:rPr>
              <a:t>, 1.0e-4f, </a:t>
            </a:r>
            <a:r>
              <a:rPr lang="en-US" sz="788" dirty="0" err="1">
                <a:latin typeface="Consolas" panose="020B0609020204030204" pitchFamily="49" charset="0"/>
              </a:rPr>
              <a:t>distToLight</a:t>
            </a:r>
            <a:r>
              <a:rPr lang="en-US" sz="788" dirty="0">
                <a:latin typeface="Consolas" panose="020B0609020204030204" pitchFamily="49" charset="0"/>
              </a:rPr>
              <a:t> 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     // Compute our </a:t>
            </a:r>
            <a:r>
              <a:rPr lang="en-US" sz="788" dirty="0" err="1">
                <a:solidFill>
                  <a:srgbClr val="00B050"/>
                </a:solidFill>
                <a:latin typeface="Consolas" panose="020B0609020204030204" pitchFamily="49" charset="0"/>
              </a:rPr>
              <a:t>NdotL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 term; shoot our shadow ray in selected direction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>
                <a:solidFill>
                  <a:srgbClr val="0070C0"/>
                </a:solidFill>
                <a:latin typeface="Consolas" panose="020B0609020204030204" pitchFamily="49" charset="0"/>
              </a:rPr>
              <a:t>float</a:t>
            </a:r>
            <a:r>
              <a:rPr lang="en-US" sz="788" dirty="0">
                <a:latin typeface="Consolas" panose="020B0609020204030204" pitchFamily="49" charset="0"/>
              </a:rPr>
              <a:t>  </a:t>
            </a:r>
            <a:r>
              <a:rPr lang="en-US" sz="788" dirty="0" err="1">
                <a:latin typeface="Consolas" panose="020B0609020204030204" pitchFamily="49" charset="0"/>
              </a:rPr>
              <a:t>NdotL</a:t>
            </a:r>
            <a:r>
              <a:rPr lang="en-US" sz="788" dirty="0">
                <a:latin typeface="Consolas" panose="020B0609020204030204" pitchFamily="49" charset="0"/>
              </a:rPr>
              <a:t>    = saturate( dot( </a:t>
            </a:r>
            <a:r>
              <a:rPr lang="en-US" sz="788" dirty="0" err="1">
                <a:latin typeface="Consolas" panose="020B0609020204030204" pitchFamily="49" charset="0"/>
              </a:rPr>
              <a:t>hitNorm</a:t>
            </a:r>
            <a:r>
              <a:rPr lang="en-US" sz="788" dirty="0">
                <a:latin typeface="Consolas" panose="020B0609020204030204" pitchFamily="49" charset="0"/>
              </a:rPr>
              <a:t>, </a:t>
            </a:r>
            <a:r>
              <a:rPr lang="en-US" sz="788" dirty="0" err="1">
                <a:latin typeface="Consolas" panose="020B0609020204030204" pitchFamily="49" charset="0"/>
              </a:rPr>
              <a:t>dirToLight</a:t>
            </a:r>
            <a:r>
              <a:rPr lang="en-US" sz="788" dirty="0">
                <a:latin typeface="Consolas" panose="020B0609020204030204" pitchFamily="49" charset="0"/>
              </a:rPr>
              <a:t> ) );  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// In range [0..1]</a:t>
            </a:r>
          </a:p>
          <a:p>
            <a:pPr>
              <a:spcAft>
                <a:spcPts val="450"/>
              </a:spcAft>
            </a:pPr>
            <a:endParaRPr lang="en-US" sz="788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// Return shaded color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>
                <a:solidFill>
                  <a:srgbClr val="0070C0"/>
                </a:solidFill>
                <a:latin typeface="Consolas" panose="020B0609020204030204" pitchFamily="49" charset="0"/>
              </a:rPr>
              <a:t>return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isLit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       ? (</a:t>
            </a:r>
            <a:r>
              <a:rPr lang="en-US" sz="788" dirty="0" err="1">
                <a:latin typeface="Consolas" panose="020B0609020204030204" pitchFamily="49" charset="0"/>
              </a:rPr>
              <a:t>NdotL</a:t>
            </a:r>
            <a:r>
              <a:rPr lang="en-US" sz="788" dirty="0">
                <a:latin typeface="Consolas" panose="020B0609020204030204" pitchFamily="49" charset="0"/>
              </a:rPr>
              <a:t> * </a:t>
            </a:r>
            <a:r>
              <a:rPr lang="en-US" sz="788" dirty="0" err="1">
                <a:latin typeface="Consolas" panose="020B0609020204030204" pitchFamily="49" charset="0"/>
              </a:rPr>
              <a:t>gLight.intensity</a:t>
            </a:r>
            <a:r>
              <a:rPr lang="en-US" sz="788" dirty="0">
                <a:latin typeface="Consolas" panose="020B0609020204030204" pitchFamily="49" charset="0"/>
              </a:rPr>
              <a:t> * (</a:t>
            </a:r>
            <a:r>
              <a:rPr lang="en-US" sz="788" dirty="0" err="1">
                <a:latin typeface="Consolas" panose="020B0609020204030204" pitchFamily="49" charset="0"/>
              </a:rPr>
              <a:t>difColor</a:t>
            </a:r>
            <a:r>
              <a:rPr lang="en-US" sz="788" dirty="0">
                <a:latin typeface="Consolas" panose="020B0609020204030204" pitchFamily="49" charset="0"/>
              </a:rPr>
              <a:t> / M_PI) ) 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       : float3(0, 0, 0);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1D89F6-F2BB-4160-AF8D-64D669A0C5A2}"/>
              </a:ext>
            </a:extLst>
          </p:cNvPr>
          <p:cNvSpPr/>
          <p:nvPr/>
        </p:nvSpPr>
        <p:spPr>
          <a:xfrm>
            <a:off x="4572000" y="3844684"/>
            <a:ext cx="4414962" cy="1336088"/>
          </a:xfrm>
          <a:prstGeom prst="rect">
            <a:avLst/>
          </a:pr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570632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 scattering on a surface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250" y="1600200"/>
            <a:ext cx="337749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6368534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Figure from http://en.wikipedia.org/wiki/Bidirectional_scattering_distribution_function</a:t>
            </a:r>
          </a:p>
        </p:txBody>
      </p:sp>
    </p:spTree>
    <p:extLst>
      <p:ext uri="{BB962C8B-B14F-4D97-AF65-F5344CB8AC3E}">
        <p14:creationId xmlns:p14="http://schemas.microsoft.com/office/powerpoint/2010/main" val="2951565203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1991A-0793-4CF2-836E-9CED271B0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USE A Shade function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5E57E-C8EF-46FA-A3D6-A69DFDA33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189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E9902AF-F5DA-4D02-8B05-E174C1152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1892185"/>
            <a:ext cx="3765937" cy="3443638"/>
          </a:xfrm>
        </p:spPr>
        <p:txBody>
          <a:bodyPr/>
          <a:lstStyle/>
          <a:p>
            <a:r>
              <a:rPr lang="en-US" dirty="0"/>
              <a:t>Where to use </a:t>
            </a:r>
            <a:r>
              <a:rPr lang="en-US" dirty="0" err="1">
                <a:latin typeface="Consolas" panose="020B0609020204030204" pitchFamily="49" charset="0"/>
              </a:rPr>
              <a:t>DiffuseShade</a:t>
            </a:r>
            <a:r>
              <a:rPr lang="en-US" dirty="0">
                <a:latin typeface="Consolas" panose="020B0609020204030204" pitchFamily="49" charset="0"/>
              </a:rPr>
              <a:t>()</a:t>
            </a:r>
            <a:r>
              <a:rPr lang="en-US" dirty="0"/>
              <a:t>?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375889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6DAEFA2-79FE-4F21-914A-3EC86E4F80B7}"/>
              </a:ext>
            </a:extLst>
          </p:cNvPr>
          <p:cNvSpPr/>
          <p:nvPr/>
        </p:nvSpPr>
        <p:spPr>
          <a:xfrm>
            <a:off x="6858000" y="5258298"/>
            <a:ext cx="1944094" cy="691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D1991A-0793-4CF2-836E-9CED271B0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USE A Shade function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5E57E-C8EF-46FA-A3D6-A69DFDA33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190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E9902AF-F5DA-4D02-8B05-E174C1152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1892185"/>
            <a:ext cx="3765937" cy="3443638"/>
          </a:xfrm>
        </p:spPr>
        <p:txBody>
          <a:bodyPr/>
          <a:lstStyle/>
          <a:p>
            <a:r>
              <a:rPr lang="en-US" dirty="0"/>
              <a:t>Where to use </a:t>
            </a:r>
            <a:r>
              <a:rPr lang="en-US" dirty="0" err="1">
                <a:latin typeface="Consolas" panose="020B0609020204030204" pitchFamily="49" charset="0"/>
              </a:rPr>
              <a:t>DiffuseShade</a:t>
            </a:r>
            <a:r>
              <a:rPr lang="en-US" dirty="0">
                <a:latin typeface="Consolas" panose="020B0609020204030204" pitchFamily="49" charset="0"/>
              </a:rPr>
              <a:t>()</a:t>
            </a:r>
            <a:r>
              <a:rPr lang="en-US" dirty="0"/>
              <a:t>?</a:t>
            </a:r>
          </a:p>
          <a:p>
            <a:r>
              <a:rPr lang="en-US" dirty="0"/>
              <a:t>Encapsulate tracing a color ray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5A83CE-AC91-4421-831E-D0AB0F37AE27}"/>
              </a:ext>
            </a:extLst>
          </p:cNvPr>
          <p:cNvSpPr txBox="1"/>
          <p:nvPr/>
        </p:nvSpPr>
        <p:spPr>
          <a:xfrm>
            <a:off x="4371279" y="1298575"/>
            <a:ext cx="4839629" cy="479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struct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IndirectPayload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  </a:t>
            </a:r>
            <a:r>
              <a:rPr lang="en-US" sz="788" dirty="0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color;    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// will store ray color</a:t>
            </a:r>
            <a:endParaRPr lang="en-US" sz="788" dirty="0">
              <a:solidFill>
                <a:srgbClr val="001E38"/>
              </a:solidFill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};</a:t>
            </a:r>
          </a:p>
          <a:p>
            <a:pPr>
              <a:spcAft>
                <a:spcPts val="450"/>
              </a:spcAft>
            </a:pPr>
            <a:endParaRPr lang="en-US" sz="100" dirty="0">
              <a:solidFill>
                <a:srgbClr val="001E38"/>
              </a:solidFill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[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shader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“miss”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)]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void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IndirectMiss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</a:t>
            </a:r>
            <a:r>
              <a:rPr lang="en-US" sz="788" dirty="0" err="1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inout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IndirectPayload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pay)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pay.color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=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GetBackgroundColor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WorldRayDirection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() 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}</a:t>
            </a:r>
          </a:p>
          <a:p>
            <a:pPr>
              <a:spcAft>
                <a:spcPts val="450"/>
              </a:spcAft>
            </a:pPr>
            <a:endParaRPr lang="en-US" sz="100" dirty="0">
              <a:solidFill>
                <a:srgbClr val="001E38"/>
              </a:solidFill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[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shader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“</a:t>
            </a:r>
            <a:r>
              <a:rPr lang="en-US" sz="788" dirty="0" err="1">
                <a:solidFill>
                  <a:srgbClr val="00B050"/>
                </a:solidFill>
                <a:latin typeface="Consolas" panose="020B0609020204030204" pitchFamily="49" charset="0"/>
              </a:rPr>
              <a:t>anyhit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”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)]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void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IndirectAnyHit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</a:t>
            </a:r>
            <a:r>
              <a:rPr lang="en-US" sz="788" dirty="0" err="1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inout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IndirectPayload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pay,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BuiltinIntersectAttribs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attribs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)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  </a:t>
            </a:r>
            <a:r>
              <a:rPr lang="en-US" sz="788" dirty="0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if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(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alphaTestFails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attribs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))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      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IgnoreHit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}</a:t>
            </a:r>
          </a:p>
          <a:p>
            <a:pPr>
              <a:spcAft>
                <a:spcPts val="450"/>
              </a:spcAft>
            </a:pPr>
            <a:endParaRPr lang="en-US" sz="100" dirty="0">
              <a:solidFill>
                <a:srgbClr val="001E38"/>
              </a:solidFill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[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shader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“</a:t>
            </a:r>
            <a:r>
              <a:rPr lang="en-US" sz="788" dirty="0" err="1">
                <a:solidFill>
                  <a:srgbClr val="00B050"/>
                </a:solidFill>
                <a:latin typeface="Consolas" panose="020B0609020204030204" pitchFamily="49" charset="0"/>
              </a:rPr>
              <a:t>closesthit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”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)]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void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IndirectClosestHit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</a:t>
            </a:r>
            <a:r>
              <a:rPr lang="en-US" sz="788" dirty="0" err="1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inout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IndirectPayload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pay, 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                    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BuiltinTriangleIntersectAttribs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attribs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)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ShadingData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hit =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getHitShadingData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attribs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pay.color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=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DiffuseShade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hit.pos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,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hit.norm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,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hit.difColor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}</a:t>
            </a:r>
          </a:p>
          <a:p>
            <a:pPr>
              <a:spcAft>
                <a:spcPts val="450"/>
              </a:spcAft>
            </a:pPr>
            <a:endParaRPr lang="en-US" sz="100" dirty="0">
              <a:solidFill>
                <a:srgbClr val="001E38"/>
              </a:solidFill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shootColorRay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</a:t>
            </a:r>
            <a:r>
              <a:rPr lang="en-US" sz="788" dirty="0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orig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, </a:t>
            </a:r>
            <a:r>
              <a:rPr lang="en-US" sz="788" dirty="0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dir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, </a:t>
            </a:r>
            <a:r>
              <a:rPr lang="en-US" sz="788" dirty="0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float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minT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) 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RayDesc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      ray = {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orig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,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minT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,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dir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, 1.0e+38 };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IndirectPayload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pay = { </a:t>
            </a:r>
            <a:r>
              <a:rPr lang="en-US" sz="788" dirty="0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( 0.0f ) };</a:t>
            </a:r>
            <a:endParaRPr lang="en-US" sz="375" dirty="0">
              <a:solidFill>
                <a:srgbClr val="001E38"/>
              </a:solidFill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TraceRay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gRtScene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, RAY_FLAG_NONE, 0xFF, 1, 2, 1, ray, pay );</a:t>
            </a:r>
            <a:r>
              <a:rPr lang="en-US" sz="788" dirty="0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    </a:t>
            </a:r>
            <a:endParaRPr lang="en-US" sz="375" dirty="0">
              <a:solidFill>
                <a:srgbClr val="001E38">
                  <a:lumMod val="50000"/>
                  <a:lumOff val="50000"/>
                </a:srgbClr>
              </a:solidFill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     return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pay.color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9EB002-98AA-4D92-AEB2-2C0123C24022}"/>
              </a:ext>
            </a:extLst>
          </p:cNvPr>
          <p:cNvSpPr/>
          <p:nvPr/>
        </p:nvSpPr>
        <p:spPr>
          <a:xfrm>
            <a:off x="4617000" y="4196798"/>
            <a:ext cx="4352400" cy="31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B71514-A1A6-46D3-84DB-C44F432EEE35}"/>
              </a:ext>
            </a:extLst>
          </p:cNvPr>
          <p:cNvSpPr/>
          <p:nvPr/>
        </p:nvSpPr>
        <p:spPr>
          <a:xfrm>
            <a:off x="4572000" y="3089082"/>
            <a:ext cx="4352400" cy="31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3E1AAB-B68D-4E93-A2DB-5A707A6BDD6E}"/>
              </a:ext>
            </a:extLst>
          </p:cNvPr>
          <p:cNvSpPr/>
          <p:nvPr/>
        </p:nvSpPr>
        <p:spPr>
          <a:xfrm>
            <a:off x="4572000" y="2274627"/>
            <a:ext cx="4352400" cy="174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557953123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6DAEFA2-79FE-4F21-914A-3EC86E4F80B7}"/>
              </a:ext>
            </a:extLst>
          </p:cNvPr>
          <p:cNvSpPr/>
          <p:nvPr/>
        </p:nvSpPr>
        <p:spPr>
          <a:xfrm>
            <a:off x="6858000" y="5258298"/>
            <a:ext cx="1944094" cy="691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D1991A-0793-4CF2-836E-9CED271B0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USE A Shade function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5E57E-C8EF-46FA-A3D6-A69DFDA33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191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E9902AF-F5DA-4D02-8B05-E174C1152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1892185"/>
            <a:ext cx="3765937" cy="3443638"/>
          </a:xfrm>
        </p:spPr>
        <p:txBody>
          <a:bodyPr>
            <a:normAutofit fontScale="92500"/>
          </a:bodyPr>
          <a:lstStyle/>
          <a:p>
            <a:r>
              <a:rPr lang="en-US" dirty="0"/>
              <a:t>Where to use </a:t>
            </a:r>
            <a:r>
              <a:rPr lang="en-US" dirty="0" err="1">
                <a:latin typeface="Consolas" panose="020B0609020204030204" pitchFamily="49" charset="0"/>
              </a:rPr>
              <a:t>DiffuseShade</a:t>
            </a:r>
            <a:r>
              <a:rPr lang="en-US" dirty="0">
                <a:latin typeface="Consolas" panose="020B0609020204030204" pitchFamily="49" charset="0"/>
              </a:rPr>
              <a:t>()</a:t>
            </a:r>
            <a:r>
              <a:rPr lang="en-US" dirty="0"/>
              <a:t>?</a:t>
            </a:r>
          </a:p>
          <a:p>
            <a:r>
              <a:rPr lang="en-US" dirty="0"/>
              <a:t>Encapsulate tracing a color ray</a:t>
            </a:r>
          </a:p>
          <a:p>
            <a:pPr lvl="1"/>
            <a:r>
              <a:rPr lang="en-US" dirty="0"/>
              <a:t>Setup a ray</a:t>
            </a:r>
          </a:p>
          <a:p>
            <a:pPr lvl="1"/>
            <a:r>
              <a:rPr lang="en-US" dirty="0"/>
              <a:t>Initialize return color to black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5A83CE-AC91-4421-831E-D0AB0F37AE27}"/>
              </a:ext>
            </a:extLst>
          </p:cNvPr>
          <p:cNvSpPr txBox="1"/>
          <p:nvPr/>
        </p:nvSpPr>
        <p:spPr>
          <a:xfrm>
            <a:off x="4371279" y="1298575"/>
            <a:ext cx="4839629" cy="479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struct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IndirectPayload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  </a:t>
            </a:r>
            <a:r>
              <a:rPr lang="en-US" sz="788" dirty="0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color;    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// will store ray color</a:t>
            </a:r>
            <a:endParaRPr lang="en-US" sz="788" dirty="0">
              <a:solidFill>
                <a:srgbClr val="001E38"/>
              </a:solidFill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};</a:t>
            </a:r>
          </a:p>
          <a:p>
            <a:pPr>
              <a:spcAft>
                <a:spcPts val="450"/>
              </a:spcAft>
            </a:pPr>
            <a:endParaRPr lang="en-US" sz="100" dirty="0">
              <a:solidFill>
                <a:srgbClr val="001E38"/>
              </a:solidFill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[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shader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“miss”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)]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void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IndirectMiss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</a:t>
            </a:r>
            <a:r>
              <a:rPr lang="en-US" sz="788" dirty="0" err="1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inout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IndirectPayload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pay)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pay.color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=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GetBackgroundColor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WorldRayDirection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() 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}</a:t>
            </a:r>
          </a:p>
          <a:p>
            <a:pPr>
              <a:spcAft>
                <a:spcPts val="450"/>
              </a:spcAft>
            </a:pPr>
            <a:endParaRPr lang="en-US" sz="100" dirty="0">
              <a:solidFill>
                <a:srgbClr val="001E38"/>
              </a:solidFill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[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shader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“</a:t>
            </a:r>
            <a:r>
              <a:rPr lang="en-US" sz="788" dirty="0" err="1">
                <a:solidFill>
                  <a:srgbClr val="00B050"/>
                </a:solidFill>
                <a:latin typeface="Consolas" panose="020B0609020204030204" pitchFamily="49" charset="0"/>
              </a:rPr>
              <a:t>anyhit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”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)]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void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IndirectAnyHit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</a:t>
            </a:r>
            <a:r>
              <a:rPr lang="en-US" sz="788" dirty="0" err="1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inout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IndirectPayload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pay,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BuiltinIntersectAttribs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attribs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)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  </a:t>
            </a:r>
            <a:r>
              <a:rPr lang="en-US" sz="788" dirty="0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if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(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alphaTestFails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attribs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))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      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IgnoreHit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}</a:t>
            </a:r>
          </a:p>
          <a:p>
            <a:pPr>
              <a:spcAft>
                <a:spcPts val="450"/>
              </a:spcAft>
            </a:pPr>
            <a:endParaRPr lang="en-US" sz="100" dirty="0">
              <a:solidFill>
                <a:srgbClr val="001E38"/>
              </a:solidFill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[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shader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“</a:t>
            </a:r>
            <a:r>
              <a:rPr lang="en-US" sz="788" dirty="0" err="1">
                <a:solidFill>
                  <a:srgbClr val="00B050"/>
                </a:solidFill>
                <a:latin typeface="Consolas" panose="020B0609020204030204" pitchFamily="49" charset="0"/>
              </a:rPr>
              <a:t>closesthit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”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)]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void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IndirectClosestHit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</a:t>
            </a:r>
            <a:r>
              <a:rPr lang="en-US" sz="788" dirty="0" err="1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inout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IndirectPayload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pay, 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                    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BuiltinTriangleIntersectAttribs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attribs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)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ShadingData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hit =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getHitShadingData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attribs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pay.color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=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DiffuseShade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hit.pos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,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hit.norm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,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hit.difColor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}</a:t>
            </a:r>
          </a:p>
          <a:p>
            <a:pPr>
              <a:spcAft>
                <a:spcPts val="450"/>
              </a:spcAft>
            </a:pPr>
            <a:endParaRPr lang="en-US" sz="100" dirty="0">
              <a:solidFill>
                <a:srgbClr val="001E38"/>
              </a:solidFill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shootColorRay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</a:t>
            </a:r>
            <a:r>
              <a:rPr lang="en-US" sz="788" dirty="0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orig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, </a:t>
            </a:r>
            <a:r>
              <a:rPr lang="en-US" sz="788" dirty="0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dir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, </a:t>
            </a:r>
            <a:r>
              <a:rPr lang="en-US" sz="788" dirty="0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float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minT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) 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RayDesc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      ray = {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orig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,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minT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,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dir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, 1.0e+38 };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IndirectPayload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pay = { </a:t>
            </a:r>
            <a:r>
              <a:rPr lang="en-US" sz="788" dirty="0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( 0.0f ) };</a:t>
            </a:r>
            <a:endParaRPr lang="en-US" sz="375" dirty="0">
              <a:solidFill>
                <a:srgbClr val="001E38"/>
              </a:solidFill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TraceRay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gRtScene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, RAY_FLAG_NONE, 0xFF, 1, 2, 1, ray, pay );</a:t>
            </a:r>
            <a:r>
              <a:rPr lang="en-US" sz="788" dirty="0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    </a:t>
            </a:r>
            <a:endParaRPr lang="en-US" sz="375" dirty="0">
              <a:solidFill>
                <a:srgbClr val="001E38">
                  <a:lumMod val="50000"/>
                  <a:lumOff val="50000"/>
                </a:srgbClr>
              </a:solidFill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     return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pay.color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9EB002-98AA-4D92-AEB2-2C0123C24022}"/>
              </a:ext>
            </a:extLst>
          </p:cNvPr>
          <p:cNvSpPr/>
          <p:nvPr/>
        </p:nvSpPr>
        <p:spPr>
          <a:xfrm>
            <a:off x="4617000" y="4196798"/>
            <a:ext cx="4352400" cy="31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B71514-A1A6-46D3-84DB-C44F432EEE35}"/>
              </a:ext>
            </a:extLst>
          </p:cNvPr>
          <p:cNvSpPr/>
          <p:nvPr/>
        </p:nvSpPr>
        <p:spPr>
          <a:xfrm>
            <a:off x="4572000" y="3089082"/>
            <a:ext cx="4352400" cy="31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3E1AAB-B68D-4E93-A2DB-5A707A6BDD6E}"/>
              </a:ext>
            </a:extLst>
          </p:cNvPr>
          <p:cNvSpPr/>
          <p:nvPr/>
        </p:nvSpPr>
        <p:spPr>
          <a:xfrm>
            <a:off x="4572000" y="2274627"/>
            <a:ext cx="4352400" cy="174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94CE1A-9FD4-444B-83A8-1D70EA4E9EC7}"/>
              </a:ext>
            </a:extLst>
          </p:cNvPr>
          <p:cNvSpPr/>
          <p:nvPr/>
        </p:nvSpPr>
        <p:spPr>
          <a:xfrm>
            <a:off x="4650519" y="4980995"/>
            <a:ext cx="3877255" cy="316064"/>
          </a:xfrm>
          <a:prstGeom prst="rect">
            <a:avLst/>
          </a:pr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205172902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6DAEFA2-79FE-4F21-914A-3EC86E4F80B7}"/>
              </a:ext>
            </a:extLst>
          </p:cNvPr>
          <p:cNvSpPr/>
          <p:nvPr/>
        </p:nvSpPr>
        <p:spPr>
          <a:xfrm>
            <a:off x="6858000" y="5258298"/>
            <a:ext cx="1944094" cy="691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D1991A-0793-4CF2-836E-9CED271B0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USE A Shade function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5E57E-C8EF-46FA-A3D6-A69DFDA33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192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E9902AF-F5DA-4D02-8B05-E174C1152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1892185"/>
            <a:ext cx="3765937" cy="34436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Where to use </a:t>
            </a:r>
            <a:r>
              <a:rPr lang="en-US" dirty="0" err="1">
                <a:latin typeface="Consolas" panose="020B0609020204030204" pitchFamily="49" charset="0"/>
              </a:rPr>
              <a:t>DiffuseShade</a:t>
            </a:r>
            <a:r>
              <a:rPr lang="en-US" dirty="0">
                <a:latin typeface="Consolas" panose="020B0609020204030204" pitchFamily="49" charset="0"/>
              </a:rPr>
              <a:t>()</a:t>
            </a:r>
            <a:r>
              <a:rPr lang="en-US" dirty="0"/>
              <a:t>?</a:t>
            </a:r>
          </a:p>
          <a:p>
            <a:r>
              <a:rPr lang="en-US" dirty="0"/>
              <a:t>Encapsulate tracing a color ray</a:t>
            </a:r>
          </a:p>
          <a:p>
            <a:pPr lvl="1"/>
            <a:r>
              <a:rPr lang="en-US" dirty="0"/>
              <a:t>Setup a ray</a:t>
            </a:r>
          </a:p>
          <a:p>
            <a:pPr lvl="1"/>
            <a:r>
              <a:rPr lang="en-US" dirty="0"/>
              <a:t>Initialize return color to black</a:t>
            </a:r>
          </a:p>
          <a:p>
            <a:pPr lvl="1"/>
            <a:r>
              <a:rPr lang="en-US" dirty="0"/>
              <a:t>Trace ray, then return its color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5A83CE-AC91-4421-831E-D0AB0F37AE27}"/>
              </a:ext>
            </a:extLst>
          </p:cNvPr>
          <p:cNvSpPr txBox="1"/>
          <p:nvPr/>
        </p:nvSpPr>
        <p:spPr>
          <a:xfrm>
            <a:off x="4371279" y="1298575"/>
            <a:ext cx="4839629" cy="479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struct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IndirectPayload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  </a:t>
            </a:r>
            <a:r>
              <a:rPr lang="en-US" sz="788" dirty="0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color;    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// will store ray color</a:t>
            </a:r>
            <a:endParaRPr lang="en-US" sz="788" dirty="0">
              <a:solidFill>
                <a:srgbClr val="001E38"/>
              </a:solidFill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};</a:t>
            </a:r>
          </a:p>
          <a:p>
            <a:pPr>
              <a:spcAft>
                <a:spcPts val="450"/>
              </a:spcAft>
            </a:pPr>
            <a:endParaRPr lang="en-US" sz="100" dirty="0">
              <a:solidFill>
                <a:srgbClr val="001E38"/>
              </a:solidFill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[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shader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“miss”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)]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void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IndirectMiss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</a:t>
            </a:r>
            <a:r>
              <a:rPr lang="en-US" sz="788" dirty="0" err="1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inout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IndirectPayload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pay)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pay.color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=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GetBackgroundColor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WorldRayDirection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() 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}</a:t>
            </a:r>
          </a:p>
          <a:p>
            <a:pPr>
              <a:spcAft>
                <a:spcPts val="450"/>
              </a:spcAft>
            </a:pPr>
            <a:endParaRPr lang="en-US" sz="100" dirty="0">
              <a:solidFill>
                <a:srgbClr val="001E38"/>
              </a:solidFill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[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shader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“</a:t>
            </a:r>
            <a:r>
              <a:rPr lang="en-US" sz="788" dirty="0" err="1">
                <a:solidFill>
                  <a:srgbClr val="00B050"/>
                </a:solidFill>
                <a:latin typeface="Consolas" panose="020B0609020204030204" pitchFamily="49" charset="0"/>
              </a:rPr>
              <a:t>anyhit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”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)]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void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IndirectAnyHit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</a:t>
            </a:r>
            <a:r>
              <a:rPr lang="en-US" sz="788" dirty="0" err="1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inout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IndirectPayload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pay,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BuiltinIntersectAttribs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attribs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)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  </a:t>
            </a:r>
            <a:r>
              <a:rPr lang="en-US" sz="788" dirty="0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if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(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alphaTestFails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attribs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))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      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IgnoreHit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}</a:t>
            </a:r>
          </a:p>
          <a:p>
            <a:pPr>
              <a:spcAft>
                <a:spcPts val="450"/>
              </a:spcAft>
            </a:pPr>
            <a:endParaRPr lang="en-US" sz="100" dirty="0">
              <a:solidFill>
                <a:srgbClr val="001E38"/>
              </a:solidFill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[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shader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“</a:t>
            </a:r>
            <a:r>
              <a:rPr lang="en-US" sz="788" dirty="0" err="1">
                <a:solidFill>
                  <a:srgbClr val="00B050"/>
                </a:solidFill>
                <a:latin typeface="Consolas" panose="020B0609020204030204" pitchFamily="49" charset="0"/>
              </a:rPr>
              <a:t>closesthit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”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)]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void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IndirectClosestHit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</a:t>
            </a:r>
            <a:r>
              <a:rPr lang="en-US" sz="788" dirty="0" err="1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inout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IndirectPayload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pay, 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                    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BuiltinTriangleIntersectAttribs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attribs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)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ShadingData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hit =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getHitShadingData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attribs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pay.color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=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DiffuseShade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hit.pos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,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hit.norm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,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hit.difColor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}</a:t>
            </a:r>
          </a:p>
          <a:p>
            <a:pPr>
              <a:spcAft>
                <a:spcPts val="450"/>
              </a:spcAft>
            </a:pPr>
            <a:endParaRPr lang="en-US" sz="100" dirty="0">
              <a:solidFill>
                <a:srgbClr val="001E38"/>
              </a:solidFill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shootColorRay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</a:t>
            </a:r>
            <a:r>
              <a:rPr lang="en-US" sz="788" dirty="0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orig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, </a:t>
            </a:r>
            <a:r>
              <a:rPr lang="en-US" sz="788" dirty="0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dir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, </a:t>
            </a:r>
            <a:r>
              <a:rPr lang="en-US" sz="788" dirty="0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float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minT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) 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RayDesc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      ray = {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orig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,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minT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,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dir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, 1.0e+38 };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IndirectPayload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pay = { </a:t>
            </a:r>
            <a:r>
              <a:rPr lang="en-US" sz="788" dirty="0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( 0.0f ) };</a:t>
            </a:r>
            <a:endParaRPr lang="en-US" sz="375" dirty="0">
              <a:solidFill>
                <a:srgbClr val="001E38"/>
              </a:solidFill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TraceRay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gRtScene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, RAY_FLAG_NONE, 0xFF, 1, 2, 1, ray, pay );</a:t>
            </a:r>
            <a:r>
              <a:rPr lang="en-US" sz="788" dirty="0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    </a:t>
            </a:r>
            <a:endParaRPr lang="en-US" sz="375" dirty="0">
              <a:solidFill>
                <a:srgbClr val="001E38">
                  <a:lumMod val="50000"/>
                  <a:lumOff val="50000"/>
                </a:srgbClr>
              </a:solidFill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     return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pay.color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9EB002-98AA-4D92-AEB2-2C0123C24022}"/>
              </a:ext>
            </a:extLst>
          </p:cNvPr>
          <p:cNvSpPr/>
          <p:nvPr/>
        </p:nvSpPr>
        <p:spPr>
          <a:xfrm>
            <a:off x="4617000" y="4196798"/>
            <a:ext cx="4352400" cy="31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B71514-A1A6-46D3-84DB-C44F432EEE35}"/>
              </a:ext>
            </a:extLst>
          </p:cNvPr>
          <p:cNvSpPr/>
          <p:nvPr/>
        </p:nvSpPr>
        <p:spPr>
          <a:xfrm>
            <a:off x="4572000" y="3089082"/>
            <a:ext cx="4352400" cy="31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3E1AAB-B68D-4E93-A2DB-5A707A6BDD6E}"/>
              </a:ext>
            </a:extLst>
          </p:cNvPr>
          <p:cNvSpPr/>
          <p:nvPr/>
        </p:nvSpPr>
        <p:spPr>
          <a:xfrm>
            <a:off x="4572000" y="2274627"/>
            <a:ext cx="4352400" cy="174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A8DA5A-07F6-407E-AED2-4BAB163530F2}"/>
              </a:ext>
            </a:extLst>
          </p:cNvPr>
          <p:cNvSpPr/>
          <p:nvPr/>
        </p:nvSpPr>
        <p:spPr>
          <a:xfrm>
            <a:off x="4650519" y="5335823"/>
            <a:ext cx="3877255" cy="316064"/>
          </a:xfrm>
          <a:prstGeom prst="rect">
            <a:avLst/>
          </a:pr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40614584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6DAEFA2-79FE-4F21-914A-3EC86E4F80B7}"/>
              </a:ext>
            </a:extLst>
          </p:cNvPr>
          <p:cNvSpPr/>
          <p:nvPr/>
        </p:nvSpPr>
        <p:spPr>
          <a:xfrm>
            <a:off x="6858000" y="5258298"/>
            <a:ext cx="1944094" cy="691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D1991A-0793-4CF2-836E-9CED271B0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USE A Shade function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5E57E-C8EF-46FA-A3D6-A69DFDA33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193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E9902AF-F5DA-4D02-8B05-E174C1152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1892185"/>
            <a:ext cx="3765937" cy="344363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Where to use </a:t>
            </a:r>
            <a:r>
              <a:rPr lang="en-US" dirty="0" err="1">
                <a:latin typeface="Consolas" panose="020B0609020204030204" pitchFamily="49" charset="0"/>
              </a:rPr>
              <a:t>DiffuseShade</a:t>
            </a:r>
            <a:r>
              <a:rPr lang="en-US" dirty="0">
                <a:latin typeface="Consolas" panose="020B0609020204030204" pitchFamily="49" charset="0"/>
              </a:rPr>
              <a:t>()</a:t>
            </a:r>
            <a:r>
              <a:rPr lang="en-US" dirty="0"/>
              <a:t>?</a:t>
            </a:r>
          </a:p>
          <a:p>
            <a:r>
              <a:rPr lang="en-US" dirty="0"/>
              <a:t>Encapsulate tracing a color ray</a:t>
            </a:r>
          </a:p>
          <a:p>
            <a:pPr lvl="1"/>
            <a:r>
              <a:rPr lang="en-US" dirty="0"/>
              <a:t>Setup a ray</a:t>
            </a:r>
          </a:p>
          <a:p>
            <a:pPr lvl="1"/>
            <a:r>
              <a:rPr lang="en-US" dirty="0"/>
              <a:t>Initialize return color to black</a:t>
            </a:r>
          </a:p>
          <a:p>
            <a:pPr lvl="1"/>
            <a:r>
              <a:rPr lang="en-US" dirty="0"/>
              <a:t>Trace ray, then return its color</a:t>
            </a:r>
          </a:p>
          <a:p>
            <a:pPr lvl="1"/>
            <a:r>
              <a:rPr lang="en-US" dirty="0"/>
              <a:t>For every hit, check transparency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5A83CE-AC91-4421-831E-D0AB0F37AE27}"/>
              </a:ext>
            </a:extLst>
          </p:cNvPr>
          <p:cNvSpPr txBox="1"/>
          <p:nvPr/>
        </p:nvSpPr>
        <p:spPr>
          <a:xfrm>
            <a:off x="4371279" y="1298575"/>
            <a:ext cx="4839629" cy="479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struct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IndirectPayload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  </a:t>
            </a:r>
            <a:r>
              <a:rPr lang="en-US" sz="788" dirty="0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color;    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// will store ray color</a:t>
            </a:r>
            <a:endParaRPr lang="en-US" sz="788" dirty="0">
              <a:solidFill>
                <a:srgbClr val="001E38"/>
              </a:solidFill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};</a:t>
            </a:r>
          </a:p>
          <a:p>
            <a:pPr>
              <a:spcAft>
                <a:spcPts val="450"/>
              </a:spcAft>
            </a:pPr>
            <a:endParaRPr lang="en-US" sz="100" dirty="0">
              <a:solidFill>
                <a:srgbClr val="001E38"/>
              </a:solidFill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[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shader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“miss”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)]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void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IndirectMiss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</a:t>
            </a:r>
            <a:r>
              <a:rPr lang="en-US" sz="788" dirty="0" err="1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inout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IndirectPayload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pay)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pay.color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=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GetBackgroundColor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WorldRayDirection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() 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}</a:t>
            </a:r>
          </a:p>
          <a:p>
            <a:pPr>
              <a:spcAft>
                <a:spcPts val="450"/>
              </a:spcAft>
            </a:pPr>
            <a:endParaRPr lang="en-US" sz="100" dirty="0">
              <a:solidFill>
                <a:srgbClr val="001E38"/>
              </a:solidFill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[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shader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“</a:t>
            </a:r>
            <a:r>
              <a:rPr lang="en-US" sz="788" dirty="0" err="1">
                <a:solidFill>
                  <a:srgbClr val="00B050"/>
                </a:solidFill>
                <a:latin typeface="Consolas" panose="020B0609020204030204" pitchFamily="49" charset="0"/>
              </a:rPr>
              <a:t>anyhit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”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)]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void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IndirectAnyHit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</a:t>
            </a:r>
            <a:r>
              <a:rPr lang="en-US" sz="788" dirty="0" err="1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inout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IndirectPayload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pay,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BuiltinIntersectAttribs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attribs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)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  </a:t>
            </a:r>
            <a:r>
              <a:rPr lang="en-US" sz="788" dirty="0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if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(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alphaTestFails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attribs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))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      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IgnoreHit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}</a:t>
            </a:r>
          </a:p>
          <a:p>
            <a:pPr>
              <a:spcAft>
                <a:spcPts val="450"/>
              </a:spcAft>
            </a:pPr>
            <a:endParaRPr lang="en-US" sz="100" dirty="0">
              <a:solidFill>
                <a:srgbClr val="001E38"/>
              </a:solidFill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[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shader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“</a:t>
            </a:r>
            <a:r>
              <a:rPr lang="en-US" sz="788" dirty="0" err="1">
                <a:solidFill>
                  <a:srgbClr val="00B050"/>
                </a:solidFill>
                <a:latin typeface="Consolas" panose="020B0609020204030204" pitchFamily="49" charset="0"/>
              </a:rPr>
              <a:t>closesthit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”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)]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void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IndirectClosestHit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</a:t>
            </a:r>
            <a:r>
              <a:rPr lang="en-US" sz="788" dirty="0" err="1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inout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IndirectPayload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pay, 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                    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BuiltinTriangleIntersectAttribs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attribs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)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ShadingData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hit =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getHitShadingData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attribs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pay.color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=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DiffuseShade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hit.pos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,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hit.norm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,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hit.difColor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}</a:t>
            </a:r>
          </a:p>
          <a:p>
            <a:pPr>
              <a:spcAft>
                <a:spcPts val="450"/>
              </a:spcAft>
            </a:pPr>
            <a:endParaRPr lang="en-US" sz="100" dirty="0">
              <a:solidFill>
                <a:srgbClr val="001E38"/>
              </a:solidFill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shootColorRay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</a:t>
            </a:r>
            <a:r>
              <a:rPr lang="en-US" sz="788" dirty="0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orig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, </a:t>
            </a:r>
            <a:r>
              <a:rPr lang="en-US" sz="788" dirty="0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dir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, </a:t>
            </a:r>
            <a:r>
              <a:rPr lang="en-US" sz="788" dirty="0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float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minT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) 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RayDesc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      ray = {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orig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,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minT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,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dir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, 1.0e+38 };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IndirectPayload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pay = { </a:t>
            </a:r>
            <a:r>
              <a:rPr lang="en-US" sz="788" dirty="0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( 0.0f ) };</a:t>
            </a:r>
            <a:endParaRPr lang="en-US" sz="375" dirty="0">
              <a:solidFill>
                <a:srgbClr val="001E38"/>
              </a:solidFill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TraceRay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gRtScene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, RAY_FLAG_NONE, 0xFF, 1, 2, 1, ray, pay );</a:t>
            </a:r>
            <a:r>
              <a:rPr lang="en-US" sz="788" dirty="0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    </a:t>
            </a:r>
            <a:endParaRPr lang="en-US" sz="375" dirty="0">
              <a:solidFill>
                <a:srgbClr val="001E38">
                  <a:lumMod val="50000"/>
                  <a:lumOff val="50000"/>
                </a:srgbClr>
              </a:solidFill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     return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pay.color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9EB002-98AA-4D92-AEB2-2C0123C24022}"/>
              </a:ext>
            </a:extLst>
          </p:cNvPr>
          <p:cNvSpPr/>
          <p:nvPr/>
        </p:nvSpPr>
        <p:spPr>
          <a:xfrm>
            <a:off x="4617000" y="4196798"/>
            <a:ext cx="4352400" cy="31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3E1AAB-B68D-4E93-A2DB-5A707A6BDD6E}"/>
              </a:ext>
            </a:extLst>
          </p:cNvPr>
          <p:cNvSpPr/>
          <p:nvPr/>
        </p:nvSpPr>
        <p:spPr>
          <a:xfrm>
            <a:off x="4572000" y="2274627"/>
            <a:ext cx="4352400" cy="174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424B9D-3D82-4937-AC50-A1DED0C052F0}"/>
              </a:ext>
            </a:extLst>
          </p:cNvPr>
          <p:cNvSpPr/>
          <p:nvPr/>
        </p:nvSpPr>
        <p:spPr>
          <a:xfrm>
            <a:off x="4650519" y="3036902"/>
            <a:ext cx="3877255" cy="336935"/>
          </a:xfrm>
          <a:prstGeom prst="rect">
            <a:avLst/>
          </a:pr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266170491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6DAEFA2-79FE-4F21-914A-3EC86E4F80B7}"/>
              </a:ext>
            </a:extLst>
          </p:cNvPr>
          <p:cNvSpPr/>
          <p:nvPr/>
        </p:nvSpPr>
        <p:spPr>
          <a:xfrm>
            <a:off x="6858000" y="5258298"/>
            <a:ext cx="1944094" cy="691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D1991A-0793-4CF2-836E-9CED271B0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USE A Shade function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5E57E-C8EF-46FA-A3D6-A69DFDA33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194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E9902AF-F5DA-4D02-8B05-E174C1152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1892185"/>
            <a:ext cx="3765937" cy="3443638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Where to use </a:t>
            </a:r>
            <a:r>
              <a:rPr lang="en-US" dirty="0" err="1">
                <a:latin typeface="Consolas" panose="020B0609020204030204" pitchFamily="49" charset="0"/>
              </a:rPr>
              <a:t>DiffuseShade</a:t>
            </a:r>
            <a:r>
              <a:rPr lang="en-US" dirty="0">
                <a:latin typeface="Consolas" panose="020B0609020204030204" pitchFamily="49" charset="0"/>
              </a:rPr>
              <a:t>()</a:t>
            </a:r>
            <a:r>
              <a:rPr lang="en-US" dirty="0"/>
              <a:t>?</a:t>
            </a:r>
          </a:p>
          <a:p>
            <a:r>
              <a:rPr lang="en-US" dirty="0"/>
              <a:t>Encapsulate tracing a color ray</a:t>
            </a:r>
          </a:p>
          <a:p>
            <a:pPr lvl="1"/>
            <a:r>
              <a:rPr lang="en-US" dirty="0"/>
              <a:t>Setup a ray</a:t>
            </a:r>
          </a:p>
          <a:p>
            <a:pPr lvl="1"/>
            <a:r>
              <a:rPr lang="en-US" dirty="0"/>
              <a:t>Initialize return color to black</a:t>
            </a:r>
          </a:p>
          <a:p>
            <a:pPr lvl="1"/>
            <a:r>
              <a:rPr lang="en-US" dirty="0"/>
              <a:t>Trace ray, then return its color</a:t>
            </a:r>
          </a:p>
          <a:p>
            <a:pPr lvl="1"/>
            <a:r>
              <a:rPr lang="en-US" dirty="0"/>
              <a:t>For every hit, check transparency</a:t>
            </a:r>
          </a:p>
          <a:p>
            <a:pPr lvl="1"/>
            <a:r>
              <a:rPr lang="en-US" dirty="0"/>
              <a:t>On miss, return background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5A83CE-AC91-4421-831E-D0AB0F37AE27}"/>
              </a:ext>
            </a:extLst>
          </p:cNvPr>
          <p:cNvSpPr txBox="1"/>
          <p:nvPr/>
        </p:nvSpPr>
        <p:spPr>
          <a:xfrm>
            <a:off x="4371279" y="1298575"/>
            <a:ext cx="4839629" cy="479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struct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IndirectPayload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  </a:t>
            </a:r>
            <a:r>
              <a:rPr lang="en-US" sz="788" dirty="0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color;    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// will store ray color</a:t>
            </a:r>
            <a:endParaRPr lang="en-US" sz="788" dirty="0">
              <a:solidFill>
                <a:srgbClr val="001E38"/>
              </a:solidFill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};</a:t>
            </a:r>
          </a:p>
          <a:p>
            <a:pPr>
              <a:spcAft>
                <a:spcPts val="450"/>
              </a:spcAft>
            </a:pPr>
            <a:endParaRPr lang="en-US" sz="100" dirty="0">
              <a:solidFill>
                <a:srgbClr val="001E38"/>
              </a:solidFill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[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shader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“miss”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)]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void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IndirectMiss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</a:t>
            </a:r>
            <a:r>
              <a:rPr lang="en-US" sz="788" dirty="0" err="1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inout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IndirectPayload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pay)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pay.color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=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GetBackgroundColor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WorldRayDirection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() 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}</a:t>
            </a:r>
          </a:p>
          <a:p>
            <a:pPr>
              <a:spcAft>
                <a:spcPts val="450"/>
              </a:spcAft>
            </a:pPr>
            <a:endParaRPr lang="en-US" sz="100" dirty="0">
              <a:solidFill>
                <a:srgbClr val="001E38"/>
              </a:solidFill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[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shader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“</a:t>
            </a:r>
            <a:r>
              <a:rPr lang="en-US" sz="788" dirty="0" err="1">
                <a:solidFill>
                  <a:srgbClr val="00B050"/>
                </a:solidFill>
                <a:latin typeface="Consolas" panose="020B0609020204030204" pitchFamily="49" charset="0"/>
              </a:rPr>
              <a:t>anyhit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”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)]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void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IndirectAnyHit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</a:t>
            </a:r>
            <a:r>
              <a:rPr lang="en-US" sz="788" dirty="0" err="1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inout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IndirectPayload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pay,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BuiltinIntersectAttribs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attribs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)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  </a:t>
            </a:r>
            <a:r>
              <a:rPr lang="en-US" sz="788" dirty="0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if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(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alphaTestFails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attribs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))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      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IgnoreHit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}</a:t>
            </a:r>
          </a:p>
          <a:p>
            <a:pPr>
              <a:spcAft>
                <a:spcPts val="450"/>
              </a:spcAft>
            </a:pPr>
            <a:endParaRPr lang="en-US" sz="100" dirty="0">
              <a:solidFill>
                <a:srgbClr val="001E38"/>
              </a:solidFill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[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shader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“</a:t>
            </a:r>
            <a:r>
              <a:rPr lang="en-US" sz="788" dirty="0" err="1">
                <a:solidFill>
                  <a:srgbClr val="00B050"/>
                </a:solidFill>
                <a:latin typeface="Consolas" panose="020B0609020204030204" pitchFamily="49" charset="0"/>
              </a:rPr>
              <a:t>closesthit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”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)]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void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IndirectClosestHit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</a:t>
            </a:r>
            <a:r>
              <a:rPr lang="en-US" sz="788" dirty="0" err="1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inout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IndirectPayload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pay, 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                    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BuiltinTriangleIntersectAttribs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attribs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)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ShadingData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hit =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getHitShadingData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attribs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pay.color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=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DiffuseShade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hit.pos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,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hit.norm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,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hit.difColor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}</a:t>
            </a:r>
          </a:p>
          <a:p>
            <a:pPr>
              <a:spcAft>
                <a:spcPts val="450"/>
              </a:spcAft>
            </a:pPr>
            <a:endParaRPr lang="en-US" sz="100" dirty="0">
              <a:solidFill>
                <a:srgbClr val="001E38"/>
              </a:solidFill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shootColorRay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</a:t>
            </a:r>
            <a:r>
              <a:rPr lang="en-US" sz="788" dirty="0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orig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, </a:t>
            </a:r>
            <a:r>
              <a:rPr lang="en-US" sz="788" dirty="0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dir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, </a:t>
            </a:r>
            <a:r>
              <a:rPr lang="en-US" sz="788" dirty="0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float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minT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) 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RayDesc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      ray = {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orig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,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minT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,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dir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, 1.0e+38 };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IndirectPayload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pay = { </a:t>
            </a:r>
            <a:r>
              <a:rPr lang="en-US" sz="788" dirty="0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( 0.0f ) };</a:t>
            </a:r>
            <a:endParaRPr lang="en-US" sz="375" dirty="0">
              <a:solidFill>
                <a:srgbClr val="001E38"/>
              </a:solidFill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TraceRay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gRtScene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, RAY_FLAG_NONE, 0xFF, 1, 2, 1, ray, pay );</a:t>
            </a:r>
            <a:r>
              <a:rPr lang="en-US" sz="788" dirty="0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    </a:t>
            </a:r>
            <a:endParaRPr lang="en-US" sz="375" dirty="0">
              <a:solidFill>
                <a:srgbClr val="001E38">
                  <a:lumMod val="50000"/>
                  <a:lumOff val="50000"/>
                </a:srgbClr>
              </a:solidFill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     return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pay.color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9EB002-98AA-4D92-AEB2-2C0123C24022}"/>
              </a:ext>
            </a:extLst>
          </p:cNvPr>
          <p:cNvSpPr/>
          <p:nvPr/>
        </p:nvSpPr>
        <p:spPr>
          <a:xfrm>
            <a:off x="4617000" y="4196798"/>
            <a:ext cx="4352400" cy="31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24CDE7-A871-497D-A5F8-8D7A4A87E983}"/>
              </a:ext>
            </a:extLst>
          </p:cNvPr>
          <p:cNvSpPr/>
          <p:nvPr/>
        </p:nvSpPr>
        <p:spPr>
          <a:xfrm>
            <a:off x="4650519" y="2265184"/>
            <a:ext cx="3877255" cy="184315"/>
          </a:xfrm>
          <a:prstGeom prst="rect">
            <a:avLst/>
          </a:pr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14977941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6DAEFA2-79FE-4F21-914A-3EC86E4F80B7}"/>
              </a:ext>
            </a:extLst>
          </p:cNvPr>
          <p:cNvSpPr/>
          <p:nvPr/>
        </p:nvSpPr>
        <p:spPr>
          <a:xfrm>
            <a:off x="6858000" y="5258298"/>
            <a:ext cx="1944094" cy="691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D1991A-0793-4CF2-836E-9CED271B0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USE A Shade function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5E57E-C8EF-46FA-A3D6-A69DFDA33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195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E9902AF-F5DA-4D02-8B05-E174C1152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1892185"/>
            <a:ext cx="3765937" cy="3443638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Where to use </a:t>
            </a:r>
            <a:r>
              <a:rPr lang="en-US" dirty="0" err="1">
                <a:latin typeface="Consolas" panose="020B0609020204030204" pitchFamily="49" charset="0"/>
              </a:rPr>
              <a:t>DiffuseShade</a:t>
            </a:r>
            <a:r>
              <a:rPr lang="en-US" dirty="0">
                <a:latin typeface="Consolas" panose="020B0609020204030204" pitchFamily="49" charset="0"/>
              </a:rPr>
              <a:t>()</a:t>
            </a:r>
            <a:r>
              <a:rPr lang="en-US" dirty="0"/>
              <a:t>?</a:t>
            </a:r>
          </a:p>
          <a:p>
            <a:r>
              <a:rPr lang="en-US" dirty="0"/>
              <a:t>Encapsulate tracing a color ray</a:t>
            </a:r>
          </a:p>
          <a:p>
            <a:pPr lvl="1"/>
            <a:r>
              <a:rPr lang="en-US" dirty="0"/>
              <a:t>Setup a ray</a:t>
            </a:r>
          </a:p>
          <a:p>
            <a:pPr lvl="1"/>
            <a:r>
              <a:rPr lang="en-US" dirty="0"/>
              <a:t>Initialize return color to black</a:t>
            </a:r>
          </a:p>
          <a:p>
            <a:pPr lvl="1"/>
            <a:r>
              <a:rPr lang="en-US" dirty="0"/>
              <a:t>Trace ray, then return its color</a:t>
            </a:r>
          </a:p>
          <a:p>
            <a:pPr lvl="1"/>
            <a:r>
              <a:rPr lang="en-US" dirty="0"/>
              <a:t>For every hit, check transparency</a:t>
            </a:r>
          </a:p>
          <a:p>
            <a:pPr lvl="1"/>
            <a:r>
              <a:rPr lang="en-US" dirty="0"/>
              <a:t>On miss, return background</a:t>
            </a:r>
          </a:p>
          <a:p>
            <a:pPr lvl="1"/>
            <a:r>
              <a:rPr lang="en-US" dirty="0"/>
              <a:t>On closest hit, shade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5A83CE-AC91-4421-831E-D0AB0F37AE27}"/>
              </a:ext>
            </a:extLst>
          </p:cNvPr>
          <p:cNvSpPr txBox="1"/>
          <p:nvPr/>
        </p:nvSpPr>
        <p:spPr>
          <a:xfrm>
            <a:off x="4371279" y="1298575"/>
            <a:ext cx="4839629" cy="479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struct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IndirectPayload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  </a:t>
            </a:r>
            <a:r>
              <a:rPr lang="en-US" sz="788" dirty="0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color;    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// will store ray color</a:t>
            </a:r>
            <a:endParaRPr lang="en-US" sz="788" dirty="0">
              <a:solidFill>
                <a:srgbClr val="001E38"/>
              </a:solidFill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};</a:t>
            </a:r>
          </a:p>
          <a:p>
            <a:pPr>
              <a:spcAft>
                <a:spcPts val="450"/>
              </a:spcAft>
            </a:pPr>
            <a:endParaRPr lang="en-US" sz="100" dirty="0">
              <a:solidFill>
                <a:srgbClr val="001E38"/>
              </a:solidFill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[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shader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“miss”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)]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void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IndirectMiss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</a:t>
            </a:r>
            <a:r>
              <a:rPr lang="en-US" sz="788" dirty="0" err="1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inout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IndirectPayload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pay)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pay.color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=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GetBackgroundColor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WorldRayDirection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() 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}</a:t>
            </a:r>
          </a:p>
          <a:p>
            <a:pPr>
              <a:spcAft>
                <a:spcPts val="450"/>
              </a:spcAft>
            </a:pPr>
            <a:endParaRPr lang="en-US" sz="100" dirty="0">
              <a:solidFill>
                <a:srgbClr val="001E38"/>
              </a:solidFill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[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shader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“</a:t>
            </a:r>
            <a:r>
              <a:rPr lang="en-US" sz="788" dirty="0" err="1">
                <a:solidFill>
                  <a:srgbClr val="00B050"/>
                </a:solidFill>
                <a:latin typeface="Consolas" panose="020B0609020204030204" pitchFamily="49" charset="0"/>
              </a:rPr>
              <a:t>anyhit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”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)]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void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IndirectAnyHit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</a:t>
            </a:r>
            <a:r>
              <a:rPr lang="en-US" sz="788" dirty="0" err="1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inout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IndirectPayload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pay,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BuiltinIntersectAttribs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attribs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)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  </a:t>
            </a:r>
            <a:r>
              <a:rPr lang="en-US" sz="788" dirty="0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if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(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alphaTestFails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attribs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))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      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IgnoreHit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}</a:t>
            </a:r>
          </a:p>
          <a:p>
            <a:pPr>
              <a:spcAft>
                <a:spcPts val="450"/>
              </a:spcAft>
            </a:pPr>
            <a:endParaRPr lang="en-US" sz="100" dirty="0">
              <a:solidFill>
                <a:srgbClr val="001E38"/>
              </a:solidFill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[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shader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“</a:t>
            </a:r>
            <a:r>
              <a:rPr lang="en-US" sz="788" dirty="0" err="1">
                <a:solidFill>
                  <a:srgbClr val="00B050"/>
                </a:solidFill>
                <a:latin typeface="Consolas" panose="020B0609020204030204" pitchFamily="49" charset="0"/>
              </a:rPr>
              <a:t>closesthit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”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)]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void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IndirectClosestHit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</a:t>
            </a:r>
            <a:r>
              <a:rPr lang="en-US" sz="788" dirty="0" err="1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inout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IndirectPayload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pay, 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                    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BuiltinTriangleIntersectAttribs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attribs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)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ShadingData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hit =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getHitShadingData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attribs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pay.color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=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DiffuseShade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hit.pos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,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hit.norm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,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hit.difColor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}</a:t>
            </a:r>
          </a:p>
          <a:p>
            <a:pPr>
              <a:spcAft>
                <a:spcPts val="450"/>
              </a:spcAft>
            </a:pPr>
            <a:endParaRPr lang="en-US" sz="100" dirty="0">
              <a:solidFill>
                <a:srgbClr val="001E38"/>
              </a:solidFill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shootColorRay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</a:t>
            </a:r>
            <a:r>
              <a:rPr lang="en-US" sz="788" dirty="0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orig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, </a:t>
            </a:r>
            <a:r>
              <a:rPr lang="en-US" sz="788" dirty="0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dir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, </a:t>
            </a:r>
            <a:r>
              <a:rPr lang="en-US" sz="788" dirty="0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float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minT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) 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RayDesc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      ray = {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orig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,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minT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,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dir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, 1.0e+38 };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IndirectPayload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pay = { </a:t>
            </a:r>
            <a:r>
              <a:rPr lang="en-US" sz="788" dirty="0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( 0.0f ) };</a:t>
            </a:r>
            <a:endParaRPr lang="en-US" sz="375" dirty="0">
              <a:solidFill>
                <a:srgbClr val="001E38"/>
              </a:solidFill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TraceRay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gRtScene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, RAY_FLAG_NONE, 0xFF, 1, 2, 1, ray, pay );</a:t>
            </a:r>
            <a:r>
              <a:rPr lang="en-US" sz="788" dirty="0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    </a:t>
            </a:r>
            <a:endParaRPr lang="en-US" sz="375" dirty="0">
              <a:solidFill>
                <a:srgbClr val="001E38">
                  <a:lumMod val="50000"/>
                  <a:lumOff val="50000"/>
                </a:srgbClr>
              </a:solidFill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     return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pay.color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1C2B6D-5B03-479B-BA39-DA9572E24571}"/>
              </a:ext>
            </a:extLst>
          </p:cNvPr>
          <p:cNvSpPr/>
          <p:nvPr/>
        </p:nvSpPr>
        <p:spPr>
          <a:xfrm>
            <a:off x="4650519" y="4162564"/>
            <a:ext cx="3877255" cy="395026"/>
          </a:xfrm>
          <a:prstGeom prst="rect">
            <a:avLst/>
          </a:pr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549095953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1991A-0793-4CF2-836E-9CED271B0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Putting it Together…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5E57E-C8EF-46FA-A3D6-A69DFDA33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196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E9902AF-F5DA-4D02-8B05-E174C1152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1892185"/>
            <a:ext cx="3765937" cy="3443638"/>
          </a:xfrm>
        </p:spPr>
        <p:txBody>
          <a:bodyPr/>
          <a:lstStyle/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000019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1991A-0793-4CF2-836E-9CED271B0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Putting it Together…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5E57E-C8EF-46FA-A3D6-A69DFDA33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197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E9902AF-F5DA-4D02-8B05-E174C1152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1892185"/>
            <a:ext cx="4091940" cy="3443638"/>
          </a:xfrm>
        </p:spPr>
        <p:txBody>
          <a:bodyPr/>
          <a:lstStyle/>
          <a:p>
            <a:r>
              <a:rPr lang="en-US" dirty="0"/>
              <a:t>Go back to ray gen shader</a:t>
            </a:r>
          </a:p>
          <a:p>
            <a:pPr lvl="1"/>
            <a:r>
              <a:rPr lang="en-US" dirty="0"/>
              <a:t>Similar to simple one we started with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120F39-3837-49FD-BCF3-61594DAC268B}"/>
              </a:ext>
            </a:extLst>
          </p:cNvPr>
          <p:cNvSpPr/>
          <p:nvPr/>
        </p:nvSpPr>
        <p:spPr>
          <a:xfrm>
            <a:off x="4730981" y="2756224"/>
            <a:ext cx="4254038" cy="1690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0000"/>
                </a:solidFill>
                <a:latin typeface="Consolas" panose="020B0609020204030204" pitchFamily="49" charset="0"/>
              </a:rPr>
              <a:t>[shader(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“</a:t>
            </a:r>
            <a:r>
              <a:rPr lang="en-US" sz="788" dirty="0" err="1">
                <a:solidFill>
                  <a:srgbClr val="00B050"/>
                </a:solidFill>
                <a:latin typeface="Consolas" panose="020B0609020204030204" pitchFamily="49" charset="0"/>
              </a:rPr>
              <a:t>raygeneration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”</a:t>
            </a:r>
            <a:r>
              <a:rPr lang="en-US" sz="788" dirty="0">
                <a:solidFill>
                  <a:srgbClr val="000000"/>
                </a:solidFill>
                <a:latin typeface="Consolas" panose="020B0609020204030204" pitchFamily="49" charset="0"/>
              </a:rPr>
              <a:t>)]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void</a:t>
            </a:r>
            <a:r>
              <a:rPr lang="en-US" sz="788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solidFill>
                  <a:srgbClr val="000000"/>
                </a:solidFill>
                <a:latin typeface="Consolas" panose="020B0609020204030204" pitchFamily="49" charset="0"/>
              </a:rPr>
              <a:t>BasicRayTracer</a:t>
            </a:r>
            <a:r>
              <a:rPr lang="en-US" sz="788" dirty="0">
                <a:solidFill>
                  <a:srgbClr val="000000"/>
                </a:solidFill>
                <a:latin typeface="Consolas" panose="020B0609020204030204" pitchFamily="49" charset="0"/>
              </a:rPr>
              <a:t>() 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    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uint2</a:t>
            </a:r>
            <a:r>
              <a:rPr lang="en-US" sz="788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788" dirty="0" err="1">
                <a:solidFill>
                  <a:srgbClr val="000000"/>
                </a:solidFill>
                <a:latin typeface="Consolas" panose="020B0609020204030204" pitchFamily="49" charset="0"/>
              </a:rPr>
              <a:t>curPixel</a:t>
            </a:r>
            <a:r>
              <a:rPr lang="en-US" sz="788" dirty="0">
                <a:solidFill>
                  <a:srgbClr val="000000"/>
                </a:solidFill>
                <a:latin typeface="Consolas" panose="020B0609020204030204" pitchFamily="49" charset="0"/>
              </a:rPr>
              <a:t>    = </a:t>
            </a:r>
            <a:r>
              <a:rPr lang="en-US" sz="788" dirty="0" err="1">
                <a:solidFill>
                  <a:srgbClr val="000000"/>
                </a:solidFill>
                <a:latin typeface="Consolas" panose="020B0609020204030204" pitchFamily="49" charset="0"/>
              </a:rPr>
              <a:t>DispatchRaysIndex</a:t>
            </a:r>
            <a:r>
              <a:rPr lang="en-US" sz="788" dirty="0">
                <a:solidFill>
                  <a:srgbClr val="000000"/>
                </a:solidFill>
                <a:latin typeface="Consolas" panose="020B0609020204030204" pitchFamily="49" charset="0"/>
              </a:rPr>
              <a:t>().</a:t>
            </a:r>
            <a:r>
              <a:rPr lang="en-US" sz="788" dirty="0" err="1">
                <a:solidFill>
                  <a:srgbClr val="000000"/>
                </a:solidFill>
                <a:latin typeface="Consolas" panose="020B0609020204030204" pitchFamily="49" charset="0"/>
              </a:rPr>
              <a:t>xy</a:t>
            </a:r>
            <a:r>
              <a:rPr lang="en-US" sz="788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0000"/>
                </a:solidFill>
                <a:latin typeface="Consolas" panose="020B0609020204030204" pitchFamily="49" charset="0"/>
              </a:rPr>
              <a:t>    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solidFill>
                  <a:srgbClr val="000000"/>
                </a:solidFill>
                <a:latin typeface="Consolas" panose="020B0609020204030204" pitchFamily="49" charset="0"/>
              </a:rPr>
              <a:t>pixelRayDir</a:t>
            </a:r>
            <a:r>
              <a:rPr lang="en-US" sz="788" dirty="0">
                <a:solidFill>
                  <a:srgbClr val="000000"/>
                </a:solidFill>
                <a:latin typeface="Consolas" panose="020B0609020204030204" pitchFamily="49" charset="0"/>
              </a:rPr>
              <a:t> = normalize( </a:t>
            </a:r>
            <a:r>
              <a:rPr lang="en-US" sz="788" dirty="0" err="1">
                <a:solidFill>
                  <a:srgbClr val="000000"/>
                </a:solidFill>
                <a:latin typeface="Consolas" panose="020B0609020204030204" pitchFamily="49" charset="0"/>
              </a:rPr>
              <a:t>getRayDirFromPixelID</a:t>
            </a:r>
            <a:r>
              <a:rPr lang="en-US" sz="788" dirty="0">
                <a:solidFill>
                  <a:srgbClr val="000000"/>
                </a:solidFill>
                <a:latin typeface="Consolas" panose="020B0609020204030204" pitchFamily="49" charset="0"/>
              </a:rPr>
              <a:t>( </a:t>
            </a:r>
            <a:r>
              <a:rPr lang="en-US" sz="788" dirty="0" err="1">
                <a:solidFill>
                  <a:srgbClr val="000000"/>
                </a:solidFill>
                <a:latin typeface="Consolas" panose="020B0609020204030204" pitchFamily="49" charset="0"/>
              </a:rPr>
              <a:t>curPixel</a:t>
            </a:r>
            <a:r>
              <a:rPr lang="en-US" sz="788" dirty="0">
                <a:solidFill>
                  <a:srgbClr val="000000"/>
                </a:solidFill>
                <a:latin typeface="Consolas" panose="020B0609020204030204" pitchFamily="49" charset="0"/>
              </a:rPr>
              <a:t> ) );</a:t>
            </a:r>
          </a:p>
          <a:p>
            <a:pPr>
              <a:spcAft>
                <a:spcPts val="450"/>
              </a:spcAft>
            </a:pPr>
            <a:endParaRPr lang="en-US" sz="375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0000"/>
                </a:solidFill>
                <a:latin typeface="Consolas" panose="020B0609020204030204" pitchFamily="49" charset="0"/>
              </a:rPr>
              <a:t>    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solidFill>
                  <a:srgbClr val="000000"/>
                </a:solidFill>
                <a:latin typeface="Consolas" panose="020B0609020204030204" pitchFamily="49" charset="0"/>
              </a:rPr>
              <a:t>pixelColor</a:t>
            </a:r>
            <a:r>
              <a:rPr lang="en-US" sz="788" dirty="0">
                <a:solidFill>
                  <a:srgbClr val="000000"/>
                </a:solidFill>
                <a:latin typeface="Consolas" panose="020B0609020204030204" pitchFamily="49" charset="0"/>
              </a:rPr>
              <a:t>  = </a:t>
            </a:r>
            <a:r>
              <a:rPr lang="en-US" sz="788" dirty="0" err="1">
                <a:solidFill>
                  <a:srgbClr val="000000"/>
                </a:solidFill>
                <a:latin typeface="Consolas" panose="020B0609020204030204" pitchFamily="49" charset="0"/>
              </a:rPr>
              <a:t>shootColorRay</a:t>
            </a:r>
            <a:r>
              <a:rPr lang="en-US" sz="788" dirty="0">
                <a:solidFill>
                  <a:srgbClr val="000000"/>
                </a:solidFill>
                <a:latin typeface="Consolas" panose="020B0609020204030204" pitchFamily="49" charset="0"/>
              </a:rPr>
              <a:t>( </a:t>
            </a:r>
            <a:r>
              <a:rPr lang="en-US" sz="788" dirty="0" err="1">
                <a:solidFill>
                  <a:srgbClr val="000000"/>
                </a:solidFill>
                <a:latin typeface="Consolas" panose="020B0609020204030204" pitchFamily="49" charset="0"/>
              </a:rPr>
              <a:t>gCamera.posW</a:t>
            </a:r>
            <a:r>
              <a:rPr lang="en-US" sz="788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788" dirty="0" err="1">
                <a:solidFill>
                  <a:srgbClr val="000000"/>
                </a:solidFill>
                <a:latin typeface="Consolas" panose="020B0609020204030204" pitchFamily="49" charset="0"/>
              </a:rPr>
              <a:t>pixelRayDir</a:t>
            </a:r>
            <a:r>
              <a:rPr lang="en-US" sz="788" dirty="0">
                <a:solidFill>
                  <a:srgbClr val="000000"/>
                </a:solidFill>
                <a:latin typeface="Consolas" panose="020B0609020204030204" pitchFamily="49" charset="0"/>
              </a:rPr>
              <a:t>, 0.0f );</a:t>
            </a:r>
          </a:p>
          <a:p>
            <a:pPr>
              <a:spcAft>
                <a:spcPts val="450"/>
              </a:spcAft>
            </a:pPr>
            <a:endParaRPr lang="en-US" sz="375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0000"/>
                </a:solidFill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solidFill>
                  <a:srgbClr val="000000"/>
                </a:solidFill>
                <a:latin typeface="Consolas" panose="020B0609020204030204" pitchFamily="49" charset="0"/>
              </a:rPr>
              <a:t>outTex</a:t>
            </a:r>
            <a:r>
              <a:rPr lang="en-US" sz="788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788" dirty="0" err="1">
                <a:solidFill>
                  <a:srgbClr val="000000"/>
                </a:solidFill>
                <a:latin typeface="Consolas" panose="020B0609020204030204" pitchFamily="49" charset="0"/>
              </a:rPr>
              <a:t>curPixel</a:t>
            </a:r>
            <a:r>
              <a:rPr lang="en-US" sz="788" dirty="0">
                <a:solidFill>
                  <a:srgbClr val="000000"/>
                </a:solidFill>
                <a:latin typeface="Consolas" panose="020B0609020204030204" pitchFamily="49" charset="0"/>
              </a:rPr>
              <a:t>]   =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float4</a:t>
            </a:r>
            <a:r>
              <a:rPr lang="en-US" sz="788" dirty="0">
                <a:solidFill>
                  <a:srgbClr val="000000"/>
                </a:solidFill>
                <a:latin typeface="Consolas" panose="020B0609020204030204" pitchFamily="49" charset="0"/>
              </a:rPr>
              <a:t>( </a:t>
            </a:r>
            <a:r>
              <a:rPr lang="en-US" sz="788" dirty="0" err="1">
                <a:solidFill>
                  <a:srgbClr val="000000"/>
                </a:solidFill>
                <a:latin typeface="Consolas" panose="020B0609020204030204" pitchFamily="49" charset="0"/>
              </a:rPr>
              <a:t>pixelColor</a:t>
            </a:r>
            <a:r>
              <a:rPr lang="en-US" sz="788" dirty="0">
                <a:solidFill>
                  <a:srgbClr val="000000"/>
                </a:solidFill>
                <a:latin typeface="Consolas" panose="020B0609020204030204" pitchFamily="49" charset="0"/>
              </a:rPr>
              <a:t>, 1.0f 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224965906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1991A-0793-4CF2-836E-9CED271B0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Putting it Together…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5E57E-C8EF-46FA-A3D6-A69DFDA33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198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E9902AF-F5DA-4D02-8B05-E174C1152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1892185"/>
            <a:ext cx="4091940" cy="3443638"/>
          </a:xfrm>
        </p:spPr>
        <p:txBody>
          <a:bodyPr/>
          <a:lstStyle/>
          <a:p>
            <a:r>
              <a:rPr lang="en-US" dirty="0"/>
              <a:t>Go back to ray gen shader</a:t>
            </a:r>
          </a:p>
          <a:p>
            <a:pPr lvl="1"/>
            <a:r>
              <a:rPr lang="en-US" dirty="0"/>
              <a:t>Similar to simple one we started with</a:t>
            </a:r>
          </a:p>
          <a:p>
            <a:pPr lvl="1"/>
            <a:r>
              <a:rPr lang="en-US" dirty="0"/>
              <a:t>Get current pixel, it’s ray direction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120F39-3837-49FD-BCF3-61594DAC268B}"/>
              </a:ext>
            </a:extLst>
          </p:cNvPr>
          <p:cNvSpPr/>
          <p:nvPr/>
        </p:nvSpPr>
        <p:spPr>
          <a:xfrm>
            <a:off x="4730981" y="2756224"/>
            <a:ext cx="4254038" cy="1690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0000"/>
                </a:solidFill>
                <a:latin typeface="Consolas" panose="020B0609020204030204" pitchFamily="49" charset="0"/>
              </a:rPr>
              <a:t>[shader(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“</a:t>
            </a:r>
            <a:r>
              <a:rPr lang="en-US" sz="788" dirty="0" err="1">
                <a:solidFill>
                  <a:srgbClr val="00B050"/>
                </a:solidFill>
                <a:latin typeface="Consolas" panose="020B0609020204030204" pitchFamily="49" charset="0"/>
              </a:rPr>
              <a:t>raygeneration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”</a:t>
            </a:r>
            <a:r>
              <a:rPr lang="en-US" sz="788" dirty="0">
                <a:solidFill>
                  <a:srgbClr val="000000"/>
                </a:solidFill>
                <a:latin typeface="Consolas" panose="020B0609020204030204" pitchFamily="49" charset="0"/>
              </a:rPr>
              <a:t>)]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void</a:t>
            </a:r>
            <a:r>
              <a:rPr lang="en-US" sz="788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solidFill>
                  <a:srgbClr val="000000"/>
                </a:solidFill>
                <a:latin typeface="Consolas" panose="020B0609020204030204" pitchFamily="49" charset="0"/>
              </a:rPr>
              <a:t>BasicRayTracer</a:t>
            </a:r>
            <a:r>
              <a:rPr lang="en-US" sz="788" dirty="0">
                <a:solidFill>
                  <a:srgbClr val="000000"/>
                </a:solidFill>
                <a:latin typeface="Consolas" panose="020B0609020204030204" pitchFamily="49" charset="0"/>
              </a:rPr>
              <a:t>() 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    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uint2</a:t>
            </a:r>
            <a:r>
              <a:rPr lang="en-US" sz="788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788" dirty="0" err="1">
                <a:solidFill>
                  <a:srgbClr val="000000"/>
                </a:solidFill>
                <a:latin typeface="Consolas" panose="020B0609020204030204" pitchFamily="49" charset="0"/>
              </a:rPr>
              <a:t>curPixel</a:t>
            </a:r>
            <a:r>
              <a:rPr lang="en-US" sz="788" dirty="0">
                <a:solidFill>
                  <a:srgbClr val="000000"/>
                </a:solidFill>
                <a:latin typeface="Consolas" panose="020B0609020204030204" pitchFamily="49" charset="0"/>
              </a:rPr>
              <a:t>    = </a:t>
            </a:r>
            <a:r>
              <a:rPr lang="en-US" sz="788" dirty="0" err="1">
                <a:solidFill>
                  <a:srgbClr val="000000"/>
                </a:solidFill>
                <a:latin typeface="Consolas" panose="020B0609020204030204" pitchFamily="49" charset="0"/>
              </a:rPr>
              <a:t>DispatchRaysIndex</a:t>
            </a:r>
            <a:r>
              <a:rPr lang="en-US" sz="788" dirty="0">
                <a:solidFill>
                  <a:srgbClr val="000000"/>
                </a:solidFill>
                <a:latin typeface="Consolas" panose="020B0609020204030204" pitchFamily="49" charset="0"/>
              </a:rPr>
              <a:t>().</a:t>
            </a:r>
            <a:r>
              <a:rPr lang="en-US" sz="788" dirty="0" err="1">
                <a:solidFill>
                  <a:srgbClr val="000000"/>
                </a:solidFill>
                <a:latin typeface="Consolas" panose="020B0609020204030204" pitchFamily="49" charset="0"/>
              </a:rPr>
              <a:t>xy</a:t>
            </a:r>
            <a:r>
              <a:rPr lang="en-US" sz="788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0000"/>
                </a:solidFill>
                <a:latin typeface="Consolas" panose="020B0609020204030204" pitchFamily="49" charset="0"/>
              </a:rPr>
              <a:t>    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solidFill>
                  <a:srgbClr val="000000"/>
                </a:solidFill>
                <a:latin typeface="Consolas" panose="020B0609020204030204" pitchFamily="49" charset="0"/>
              </a:rPr>
              <a:t>pixelRayDir</a:t>
            </a:r>
            <a:r>
              <a:rPr lang="en-US" sz="788" dirty="0">
                <a:solidFill>
                  <a:srgbClr val="000000"/>
                </a:solidFill>
                <a:latin typeface="Consolas" panose="020B0609020204030204" pitchFamily="49" charset="0"/>
              </a:rPr>
              <a:t> = normalize( </a:t>
            </a:r>
            <a:r>
              <a:rPr lang="en-US" sz="788" dirty="0" err="1">
                <a:solidFill>
                  <a:srgbClr val="000000"/>
                </a:solidFill>
                <a:latin typeface="Consolas" panose="020B0609020204030204" pitchFamily="49" charset="0"/>
              </a:rPr>
              <a:t>getRayDirFromPixelID</a:t>
            </a:r>
            <a:r>
              <a:rPr lang="en-US" sz="788" dirty="0">
                <a:solidFill>
                  <a:srgbClr val="000000"/>
                </a:solidFill>
                <a:latin typeface="Consolas" panose="020B0609020204030204" pitchFamily="49" charset="0"/>
              </a:rPr>
              <a:t>( </a:t>
            </a:r>
            <a:r>
              <a:rPr lang="en-US" sz="788" dirty="0" err="1">
                <a:solidFill>
                  <a:srgbClr val="000000"/>
                </a:solidFill>
                <a:latin typeface="Consolas" panose="020B0609020204030204" pitchFamily="49" charset="0"/>
              </a:rPr>
              <a:t>curPixel</a:t>
            </a:r>
            <a:r>
              <a:rPr lang="en-US" sz="788" dirty="0">
                <a:solidFill>
                  <a:srgbClr val="000000"/>
                </a:solidFill>
                <a:latin typeface="Consolas" panose="020B0609020204030204" pitchFamily="49" charset="0"/>
              </a:rPr>
              <a:t> ) );</a:t>
            </a:r>
          </a:p>
          <a:p>
            <a:pPr>
              <a:spcAft>
                <a:spcPts val="450"/>
              </a:spcAft>
            </a:pPr>
            <a:endParaRPr lang="en-US" sz="375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0000"/>
                </a:solidFill>
                <a:latin typeface="Consolas" panose="020B0609020204030204" pitchFamily="49" charset="0"/>
              </a:rPr>
              <a:t>    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solidFill>
                  <a:srgbClr val="000000"/>
                </a:solidFill>
                <a:latin typeface="Consolas" panose="020B0609020204030204" pitchFamily="49" charset="0"/>
              </a:rPr>
              <a:t>pixelColor</a:t>
            </a:r>
            <a:r>
              <a:rPr lang="en-US" sz="788" dirty="0">
                <a:solidFill>
                  <a:srgbClr val="000000"/>
                </a:solidFill>
                <a:latin typeface="Consolas" panose="020B0609020204030204" pitchFamily="49" charset="0"/>
              </a:rPr>
              <a:t>  = </a:t>
            </a:r>
            <a:r>
              <a:rPr lang="en-US" sz="788" dirty="0" err="1">
                <a:solidFill>
                  <a:srgbClr val="000000"/>
                </a:solidFill>
                <a:latin typeface="Consolas" panose="020B0609020204030204" pitchFamily="49" charset="0"/>
              </a:rPr>
              <a:t>shootColorRay</a:t>
            </a:r>
            <a:r>
              <a:rPr lang="en-US" sz="788" dirty="0">
                <a:solidFill>
                  <a:srgbClr val="000000"/>
                </a:solidFill>
                <a:latin typeface="Consolas" panose="020B0609020204030204" pitchFamily="49" charset="0"/>
              </a:rPr>
              <a:t>( </a:t>
            </a:r>
            <a:r>
              <a:rPr lang="en-US" sz="788" dirty="0" err="1">
                <a:solidFill>
                  <a:srgbClr val="000000"/>
                </a:solidFill>
                <a:latin typeface="Consolas" panose="020B0609020204030204" pitchFamily="49" charset="0"/>
              </a:rPr>
              <a:t>gCamera.posW</a:t>
            </a:r>
            <a:r>
              <a:rPr lang="en-US" sz="788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788" dirty="0" err="1">
                <a:solidFill>
                  <a:srgbClr val="000000"/>
                </a:solidFill>
                <a:latin typeface="Consolas" panose="020B0609020204030204" pitchFamily="49" charset="0"/>
              </a:rPr>
              <a:t>pixelRayDir</a:t>
            </a:r>
            <a:r>
              <a:rPr lang="en-US" sz="788" dirty="0">
                <a:solidFill>
                  <a:srgbClr val="000000"/>
                </a:solidFill>
                <a:latin typeface="Consolas" panose="020B0609020204030204" pitchFamily="49" charset="0"/>
              </a:rPr>
              <a:t>, 0.0f );</a:t>
            </a:r>
          </a:p>
          <a:p>
            <a:pPr>
              <a:spcAft>
                <a:spcPts val="450"/>
              </a:spcAft>
            </a:pPr>
            <a:endParaRPr lang="en-US" sz="375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0000"/>
                </a:solidFill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solidFill>
                  <a:srgbClr val="000000"/>
                </a:solidFill>
                <a:latin typeface="Consolas" panose="020B0609020204030204" pitchFamily="49" charset="0"/>
              </a:rPr>
              <a:t>outTex</a:t>
            </a:r>
            <a:r>
              <a:rPr lang="en-US" sz="788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788" dirty="0" err="1">
                <a:solidFill>
                  <a:srgbClr val="000000"/>
                </a:solidFill>
                <a:latin typeface="Consolas" panose="020B0609020204030204" pitchFamily="49" charset="0"/>
              </a:rPr>
              <a:t>curPixel</a:t>
            </a:r>
            <a:r>
              <a:rPr lang="en-US" sz="788" dirty="0">
                <a:solidFill>
                  <a:srgbClr val="000000"/>
                </a:solidFill>
                <a:latin typeface="Consolas" panose="020B0609020204030204" pitchFamily="49" charset="0"/>
              </a:rPr>
              <a:t>]   =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float4</a:t>
            </a:r>
            <a:r>
              <a:rPr lang="en-US" sz="788" dirty="0">
                <a:solidFill>
                  <a:srgbClr val="000000"/>
                </a:solidFill>
                <a:latin typeface="Consolas" panose="020B0609020204030204" pitchFamily="49" charset="0"/>
              </a:rPr>
              <a:t>( </a:t>
            </a:r>
            <a:r>
              <a:rPr lang="en-US" sz="788" dirty="0" err="1">
                <a:solidFill>
                  <a:srgbClr val="000000"/>
                </a:solidFill>
                <a:latin typeface="Consolas" panose="020B0609020204030204" pitchFamily="49" charset="0"/>
              </a:rPr>
              <a:t>pixelColor</a:t>
            </a:r>
            <a:r>
              <a:rPr lang="en-US" sz="788" dirty="0">
                <a:solidFill>
                  <a:srgbClr val="000000"/>
                </a:solidFill>
                <a:latin typeface="Consolas" panose="020B0609020204030204" pitchFamily="49" charset="0"/>
              </a:rPr>
              <a:t>, 1.0f 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2D6E58-C4BD-4F18-971C-BECD410EEFA0}"/>
              </a:ext>
            </a:extLst>
          </p:cNvPr>
          <p:cNvSpPr/>
          <p:nvPr/>
        </p:nvSpPr>
        <p:spPr>
          <a:xfrm>
            <a:off x="5024592" y="3108518"/>
            <a:ext cx="3877255" cy="395026"/>
          </a:xfrm>
          <a:prstGeom prst="rect">
            <a:avLst/>
          </a:pr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107363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Rendering – Raytracing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3541/5541</a:t>
            </a:r>
          </a:p>
          <a:p>
            <a:r>
              <a:rPr lang="en-US" dirty="0"/>
              <a:t>Matt </a:t>
            </a:r>
            <a:r>
              <a:rPr lang="en-US" dirty="0" err="1"/>
              <a:t>Boggus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6536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Normals</a:t>
            </a:r>
            <a:r>
              <a:rPr lang="en-US" dirty="0"/>
              <a:t> of points on a cube face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9018" y="1600200"/>
            <a:ext cx="4525963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199111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1991A-0793-4CF2-836E-9CED271B0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Putting it Together…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5E57E-C8EF-46FA-A3D6-A69DFDA33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199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E9902AF-F5DA-4D02-8B05-E174C1152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1892185"/>
            <a:ext cx="4091940" cy="34436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Go back to ray gen shader</a:t>
            </a:r>
          </a:p>
          <a:p>
            <a:pPr lvl="1"/>
            <a:r>
              <a:rPr lang="en-US" dirty="0"/>
              <a:t>Similar to simple one we started with</a:t>
            </a:r>
          </a:p>
          <a:p>
            <a:pPr lvl="1"/>
            <a:r>
              <a:rPr lang="en-US" dirty="0"/>
              <a:t>Get current pixel, it’s ray direction</a:t>
            </a:r>
          </a:p>
          <a:p>
            <a:pPr lvl="1"/>
            <a:r>
              <a:rPr lang="en-US" dirty="0"/>
              <a:t>Shoot a color ray in that direction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120F39-3837-49FD-BCF3-61594DAC268B}"/>
              </a:ext>
            </a:extLst>
          </p:cNvPr>
          <p:cNvSpPr/>
          <p:nvPr/>
        </p:nvSpPr>
        <p:spPr>
          <a:xfrm>
            <a:off x="4730981" y="2756224"/>
            <a:ext cx="4254038" cy="1690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0000"/>
                </a:solidFill>
                <a:latin typeface="Consolas" panose="020B0609020204030204" pitchFamily="49" charset="0"/>
              </a:rPr>
              <a:t>[shader(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“</a:t>
            </a:r>
            <a:r>
              <a:rPr lang="en-US" sz="788" dirty="0" err="1">
                <a:solidFill>
                  <a:srgbClr val="00B050"/>
                </a:solidFill>
                <a:latin typeface="Consolas" panose="020B0609020204030204" pitchFamily="49" charset="0"/>
              </a:rPr>
              <a:t>raygeneration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”</a:t>
            </a:r>
            <a:r>
              <a:rPr lang="en-US" sz="788" dirty="0">
                <a:solidFill>
                  <a:srgbClr val="000000"/>
                </a:solidFill>
                <a:latin typeface="Consolas" panose="020B0609020204030204" pitchFamily="49" charset="0"/>
              </a:rPr>
              <a:t>)]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void</a:t>
            </a:r>
            <a:r>
              <a:rPr lang="en-US" sz="788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solidFill>
                  <a:srgbClr val="000000"/>
                </a:solidFill>
                <a:latin typeface="Consolas" panose="020B0609020204030204" pitchFamily="49" charset="0"/>
              </a:rPr>
              <a:t>BasicRayTracer</a:t>
            </a:r>
            <a:r>
              <a:rPr lang="en-US" sz="788" dirty="0">
                <a:solidFill>
                  <a:srgbClr val="000000"/>
                </a:solidFill>
                <a:latin typeface="Consolas" panose="020B0609020204030204" pitchFamily="49" charset="0"/>
              </a:rPr>
              <a:t>() 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    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uint2</a:t>
            </a:r>
            <a:r>
              <a:rPr lang="en-US" sz="788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788" dirty="0" err="1">
                <a:solidFill>
                  <a:srgbClr val="000000"/>
                </a:solidFill>
                <a:latin typeface="Consolas" panose="020B0609020204030204" pitchFamily="49" charset="0"/>
              </a:rPr>
              <a:t>curPixel</a:t>
            </a:r>
            <a:r>
              <a:rPr lang="en-US" sz="788" dirty="0">
                <a:solidFill>
                  <a:srgbClr val="000000"/>
                </a:solidFill>
                <a:latin typeface="Consolas" panose="020B0609020204030204" pitchFamily="49" charset="0"/>
              </a:rPr>
              <a:t>    = </a:t>
            </a:r>
            <a:r>
              <a:rPr lang="en-US" sz="788" dirty="0" err="1">
                <a:solidFill>
                  <a:srgbClr val="000000"/>
                </a:solidFill>
                <a:latin typeface="Consolas" panose="020B0609020204030204" pitchFamily="49" charset="0"/>
              </a:rPr>
              <a:t>DispatchRaysIndex</a:t>
            </a:r>
            <a:r>
              <a:rPr lang="en-US" sz="788" dirty="0">
                <a:solidFill>
                  <a:srgbClr val="000000"/>
                </a:solidFill>
                <a:latin typeface="Consolas" panose="020B0609020204030204" pitchFamily="49" charset="0"/>
              </a:rPr>
              <a:t>().</a:t>
            </a:r>
            <a:r>
              <a:rPr lang="en-US" sz="788" dirty="0" err="1">
                <a:solidFill>
                  <a:srgbClr val="000000"/>
                </a:solidFill>
                <a:latin typeface="Consolas" panose="020B0609020204030204" pitchFamily="49" charset="0"/>
              </a:rPr>
              <a:t>xy</a:t>
            </a:r>
            <a:r>
              <a:rPr lang="en-US" sz="788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0000"/>
                </a:solidFill>
                <a:latin typeface="Consolas" panose="020B0609020204030204" pitchFamily="49" charset="0"/>
              </a:rPr>
              <a:t>    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solidFill>
                  <a:srgbClr val="000000"/>
                </a:solidFill>
                <a:latin typeface="Consolas" panose="020B0609020204030204" pitchFamily="49" charset="0"/>
              </a:rPr>
              <a:t>pixelRayDir</a:t>
            </a:r>
            <a:r>
              <a:rPr lang="en-US" sz="788" dirty="0">
                <a:solidFill>
                  <a:srgbClr val="000000"/>
                </a:solidFill>
                <a:latin typeface="Consolas" panose="020B0609020204030204" pitchFamily="49" charset="0"/>
              </a:rPr>
              <a:t> = normalize( </a:t>
            </a:r>
            <a:r>
              <a:rPr lang="en-US" sz="788" dirty="0" err="1">
                <a:solidFill>
                  <a:srgbClr val="000000"/>
                </a:solidFill>
                <a:latin typeface="Consolas" panose="020B0609020204030204" pitchFamily="49" charset="0"/>
              </a:rPr>
              <a:t>getRayDirFromPixelID</a:t>
            </a:r>
            <a:r>
              <a:rPr lang="en-US" sz="788" dirty="0">
                <a:solidFill>
                  <a:srgbClr val="000000"/>
                </a:solidFill>
                <a:latin typeface="Consolas" panose="020B0609020204030204" pitchFamily="49" charset="0"/>
              </a:rPr>
              <a:t>( </a:t>
            </a:r>
            <a:r>
              <a:rPr lang="en-US" sz="788" dirty="0" err="1">
                <a:solidFill>
                  <a:srgbClr val="000000"/>
                </a:solidFill>
                <a:latin typeface="Consolas" panose="020B0609020204030204" pitchFamily="49" charset="0"/>
              </a:rPr>
              <a:t>curPixel</a:t>
            </a:r>
            <a:r>
              <a:rPr lang="en-US" sz="788" dirty="0">
                <a:solidFill>
                  <a:srgbClr val="000000"/>
                </a:solidFill>
                <a:latin typeface="Consolas" panose="020B0609020204030204" pitchFamily="49" charset="0"/>
              </a:rPr>
              <a:t> ) );</a:t>
            </a:r>
          </a:p>
          <a:p>
            <a:pPr>
              <a:spcAft>
                <a:spcPts val="450"/>
              </a:spcAft>
            </a:pPr>
            <a:endParaRPr lang="en-US" sz="375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0000"/>
                </a:solidFill>
                <a:latin typeface="Consolas" panose="020B0609020204030204" pitchFamily="49" charset="0"/>
              </a:rPr>
              <a:t>    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solidFill>
                  <a:srgbClr val="000000"/>
                </a:solidFill>
                <a:latin typeface="Consolas" panose="020B0609020204030204" pitchFamily="49" charset="0"/>
              </a:rPr>
              <a:t>pixelColor</a:t>
            </a:r>
            <a:r>
              <a:rPr lang="en-US" sz="788" dirty="0">
                <a:solidFill>
                  <a:srgbClr val="000000"/>
                </a:solidFill>
                <a:latin typeface="Consolas" panose="020B0609020204030204" pitchFamily="49" charset="0"/>
              </a:rPr>
              <a:t>  = </a:t>
            </a:r>
            <a:r>
              <a:rPr lang="en-US" sz="788" dirty="0" err="1">
                <a:solidFill>
                  <a:srgbClr val="000000"/>
                </a:solidFill>
                <a:latin typeface="Consolas" panose="020B0609020204030204" pitchFamily="49" charset="0"/>
              </a:rPr>
              <a:t>shootColorRay</a:t>
            </a:r>
            <a:r>
              <a:rPr lang="en-US" sz="788" dirty="0">
                <a:solidFill>
                  <a:srgbClr val="000000"/>
                </a:solidFill>
                <a:latin typeface="Consolas" panose="020B0609020204030204" pitchFamily="49" charset="0"/>
              </a:rPr>
              <a:t>( </a:t>
            </a:r>
            <a:r>
              <a:rPr lang="en-US" sz="788" dirty="0" err="1">
                <a:solidFill>
                  <a:srgbClr val="000000"/>
                </a:solidFill>
                <a:latin typeface="Consolas" panose="020B0609020204030204" pitchFamily="49" charset="0"/>
              </a:rPr>
              <a:t>gCamera.posW</a:t>
            </a:r>
            <a:r>
              <a:rPr lang="en-US" sz="788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788" dirty="0" err="1">
                <a:solidFill>
                  <a:srgbClr val="000000"/>
                </a:solidFill>
                <a:latin typeface="Consolas" panose="020B0609020204030204" pitchFamily="49" charset="0"/>
              </a:rPr>
              <a:t>pixelRayDir</a:t>
            </a:r>
            <a:r>
              <a:rPr lang="en-US" sz="788" dirty="0">
                <a:solidFill>
                  <a:srgbClr val="000000"/>
                </a:solidFill>
                <a:latin typeface="Consolas" panose="020B0609020204030204" pitchFamily="49" charset="0"/>
              </a:rPr>
              <a:t>, 0.0f );</a:t>
            </a:r>
          </a:p>
          <a:p>
            <a:pPr>
              <a:spcAft>
                <a:spcPts val="450"/>
              </a:spcAft>
            </a:pPr>
            <a:endParaRPr lang="en-US" sz="375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0000"/>
                </a:solidFill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solidFill>
                  <a:srgbClr val="000000"/>
                </a:solidFill>
                <a:latin typeface="Consolas" panose="020B0609020204030204" pitchFamily="49" charset="0"/>
              </a:rPr>
              <a:t>outTex</a:t>
            </a:r>
            <a:r>
              <a:rPr lang="en-US" sz="788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788" dirty="0" err="1">
                <a:solidFill>
                  <a:srgbClr val="000000"/>
                </a:solidFill>
                <a:latin typeface="Consolas" panose="020B0609020204030204" pitchFamily="49" charset="0"/>
              </a:rPr>
              <a:t>curPixel</a:t>
            </a:r>
            <a:r>
              <a:rPr lang="en-US" sz="788" dirty="0">
                <a:solidFill>
                  <a:srgbClr val="000000"/>
                </a:solidFill>
                <a:latin typeface="Consolas" panose="020B0609020204030204" pitchFamily="49" charset="0"/>
              </a:rPr>
              <a:t>]   =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float4</a:t>
            </a:r>
            <a:r>
              <a:rPr lang="en-US" sz="788" dirty="0">
                <a:solidFill>
                  <a:srgbClr val="000000"/>
                </a:solidFill>
                <a:latin typeface="Consolas" panose="020B0609020204030204" pitchFamily="49" charset="0"/>
              </a:rPr>
              <a:t>( </a:t>
            </a:r>
            <a:r>
              <a:rPr lang="en-US" sz="788" dirty="0" err="1">
                <a:solidFill>
                  <a:srgbClr val="000000"/>
                </a:solidFill>
                <a:latin typeface="Consolas" panose="020B0609020204030204" pitchFamily="49" charset="0"/>
              </a:rPr>
              <a:t>pixelColor</a:t>
            </a:r>
            <a:r>
              <a:rPr lang="en-US" sz="788" dirty="0">
                <a:solidFill>
                  <a:srgbClr val="000000"/>
                </a:solidFill>
                <a:latin typeface="Consolas" panose="020B0609020204030204" pitchFamily="49" charset="0"/>
              </a:rPr>
              <a:t>, 1.0f 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9E02CF-7283-4ECC-BCB3-8EFCB18B237D}"/>
              </a:ext>
            </a:extLst>
          </p:cNvPr>
          <p:cNvSpPr/>
          <p:nvPr/>
        </p:nvSpPr>
        <p:spPr>
          <a:xfrm>
            <a:off x="5024592" y="3575512"/>
            <a:ext cx="3877255" cy="187037"/>
          </a:xfrm>
          <a:prstGeom prst="rect">
            <a:avLst/>
          </a:pr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565280618"/>
      </p:ext>
    </p:extLst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1991A-0793-4CF2-836E-9CED271B0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Putting it Together…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5E57E-C8EF-46FA-A3D6-A69DFDA33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200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E9902AF-F5DA-4D02-8B05-E174C1152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1892185"/>
            <a:ext cx="4091940" cy="34436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Go back to ray gen shader</a:t>
            </a:r>
          </a:p>
          <a:p>
            <a:pPr lvl="1"/>
            <a:r>
              <a:rPr lang="en-US" dirty="0"/>
              <a:t>Similar to simple one we started with</a:t>
            </a:r>
          </a:p>
          <a:p>
            <a:pPr lvl="1"/>
            <a:r>
              <a:rPr lang="en-US" dirty="0"/>
              <a:t>Get current pixel, it’s ray direction</a:t>
            </a:r>
          </a:p>
          <a:p>
            <a:pPr lvl="1"/>
            <a:r>
              <a:rPr lang="en-US" dirty="0"/>
              <a:t>Shoot a color ray in that direction</a:t>
            </a:r>
          </a:p>
          <a:p>
            <a:pPr lvl="1"/>
            <a:r>
              <a:rPr lang="en-US" dirty="0"/>
              <a:t>Output the final result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120F39-3837-49FD-BCF3-61594DAC268B}"/>
              </a:ext>
            </a:extLst>
          </p:cNvPr>
          <p:cNvSpPr/>
          <p:nvPr/>
        </p:nvSpPr>
        <p:spPr>
          <a:xfrm>
            <a:off x="4730981" y="2756224"/>
            <a:ext cx="4254038" cy="1690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0000"/>
                </a:solidFill>
                <a:latin typeface="Consolas" panose="020B0609020204030204" pitchFamily="49" charset="0"/>
              </a:rPr>
              <a:t>[shader(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“</a:t>
            </a:r>
            <a:r>
              <a:rPr lang="en-US" sz="788" dirty="0" err="1">
                <a:solidFill>
                  <a:srgbClr val="00B050"/>
                </a:solidFill>
                <a:latin typeface="Consolas" panose="020B0609020204030204" pitchFamily="49" charset="0"/>
              </a:rPr>
              <a:t>raygeneration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”</a:t>
            </a:r>
            <a:r>
              <a:rPr lang="en-US" sz="788" dirty="0">
                <a:solidFill>
                  <a:srgbClr val="000000"/>
                </a:solidFill>
                <a:latin typeface="Consolas" panose="020B0609020204030204" pitchFamily="49" charset="0"/>
              </a:rPr>
              <a:t>)]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void</a:t>
            </a:r>
            <a:r>
              <a:rPr lang="en-US" sz="788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solidFill>
                  <a:srgbClr val="000000"/>
                </a:solidFill>
                <a:latin typeface="Consolas" panose="020B0609020204030204" pitchFamily="49" charset="0"/>
              </a:rPr>
              <a:t>BasicRayTracer</a:t>
            </a:r>
            <a:r>
              <a:rPr lang="en-US" sz="788" dirty="0">
                <a:solidFill>
                  <a:srgbClr val="000000"/>
                </a:solidFill>
                <a:latin typeface="Consolas" panose="020B0609020204030204" pitchFamily="49" charset="0"/>
              </a:rPr>
              <a:t>() 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    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uint2</a:t>
            </a:r>
            <a:r>
              <a:rPr lang="en-US" sz="788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788" dirty="0" err="1">
                <a:solidFill>
                  <a:srgbClr val="000000"/>
                </a:solidFill>
                <a:latin typeface="Consolas" panose="020B0609020204030204" pitchFamily="49" charset="0"/>
              </a:rPr>
              <a:t>curPixel</a:t>
            </a:r>
            <a:r>
              <a:rPr lang="en-US" sz="788" dirty="0">
                <a:solidFill>
                  <a:srgbClr val="000000"/>
                </a:solidFill>
                <a:latin typeface="Consolas" panose="020B0609020204030204" pitchFamily="49" charset="0"/>
              </a:rPr>
              <a:t>    = </a:t>
            </a:r>
            <a:r>
              <a:rPr lang="en-US" sz="788" dirty="0" err="1">
                <a:solidFill>
                  <a:srgbClr val="000000"/>
                </a:solidFill>
                <a:latin typeface="Consolas" panose="020B0609020204030204" pitchFamily="49" charset="0"/>
              </a:rPr>
              <a:t>DispatchRaysIndex</a:t>
            </a:r>
            <a:r>
              <a:rPr lang="en-US" sz="788" dirty="0">
                <a:solidFill>
                  <a:srgbClr val="000000"/>
                </a:solidFill>
                <a:latin typeface="Consolas" panose="020B0609020204030204" pitchFamily="49" charset="0"/>
              </a:rPr>
              <a:t>().</a:t>
            </a:r>
            <a:r>
              <a:rPr lang="en-US" sz="788" dirty="0" err="1">
                <a:solidFill>
                  <a:srgbClr val="000000"/>
                </a:solidFill>
                <a:latin typeface="Consolas" panose="020B0609020204030204" pitchFamily="49" charset="0"/>
              </a:rPr>
              <a:t>xy</a:t>
            </a:r>
            <a:r>
              <a:rPr lang="en-US" sz="788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0000"/>
                </a:solidFill>
                <a:latin typeface="Consolas" panose="020B0609020204030204" pitchFamily="49" charset="0"/>
              </a:rPr>
              <a:t>    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solidFill>
                  <a:srgbClr val="000000"/>
                </a:solidFill>
                <a:latin typeface="Consolas" panose="020B0609020204030204" pitchFamily="49" charset="0"/>
              </a:rPr>
              <a:t>pixelRayDir</a:t>
            </a:r>
            <a:r>
              <a:rPr lang="en-US" sz="788" dirty="0">
                <a:solidFill>
                  <a:srgbClr val="000000"/>
                </a:solidFill>
                <a:latin typeface="Consolas" panose="020B0609020204030204" pitchFamily="49" charset="0"/>
              </a:rPr>
              <a:t> = normalize( </a:t>
            </a:r>
            <a:r>
              <a:rPr lang="en-US" sz="788" dirty="0" err="1">
                <a:solidFill>
                  <a:srgbClr val="000000"/>
                </a:solidFill>
                <a:latin typeface="Consolas" panose="020B0609020204030204" pitchFamily="49" charset="0"/>
              </a:rPr>
              <a:t>getRayDirFromPixelID</a:t>
            </a:r>
            <a:r>
              <a:rPr lang="en-US" sz="788" dirty="0">
                <a:solidFill>
                  <a:srgbClr val="000000"/>
                </a:solidFill>
                <a:latin typeface="Consolas" panose="020B0609020204030204" pitchFamily="49" charset="0"/>
              </a:rPr>
              <a:t>( </a:t>
            </a:r>
            <a:r>
              <a:rPr lang="en-US" sz="788" dirty="0" err="1">
                <a:solidFill>
                  <a:srgbClr val="000000"/>
                </a:solidFill>
                <a:latin typeface="Consolas" panose="020B0609020204030204" pitchFamily="49" charset="0"/>
              </a:rPr>
              <a:t>curPixel</a:t>
            </a:r>
            <a:r>
              <a:rPr lang="en-US" sz="788" dirty="0">
                <a:solidFill>
                  <a:srgbClr val="000000"/>
                </a:solidFill>
                <a:latin typeface="Consolas" panose="020B0609020204030204" pitchFamily="49" charset="0"/>
              </a:rPr>
              <a:t> ) );</a:t>
            </a:r>
          </a:p>
          <a:p>
            <a:pPr>
              <a:spcAft>
                <a:spcPts val="450"/>
              </a:spcAft>
            </a:pPr>
            <a:endParaRPr lang="en-US" sz="375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0000"/>
                </a:solidFill>
                <a:latin typeface="Consolas" panose="020B0609020204030204" pitchFamily="49" charset="0"/>
              </a:rPr>
              <a:t>    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solidFill>
                  <a:srgbClr val="000000"/>
                </a:solidFill>
                <a:latin typeface="Consolas" panose="020B0609020204030204" pitchFamily="49" charset="0"/>
              </a:rPr>
              <a:t>pixelColor</a:t>
            </a:r>
            <a:r>
              <a:rPr lang="en-US" sz="788" dirty="0">
                <a:solidFill>
                  <a:srgbClr val="000000"/>
                </a:solidFill>
                <a:latin typeface="Consolas" panose="020B0609020204030204" pitchFamily="49" charset="0"/>
              </a:rPr>
              <a:t>  = </a:t>
            </a:r>
            <a:r>
              <a:rPr lang="en-US" sz="788" dirty="0" err="1">
                <a:solidFill>
                  <a:srgbClr val="000000"/>
                </a:solidFill>
                <a:latin typeface="Consolas" panose="020B0609020204030204" pitchFamily="49" charset="0"/>
              </a:rPr>
              <a:t>shootColorRay</a:t>
            </a:r>
            <a:r>
              <a:rPr lang="en-US" sz="788" dirty="0">
                <a:solidFill>
                  <a:srgbClr val="000000"/>
                </a:solidFill>
                <a:latin typeface="Consolas" panose="020B0609020204030204" pitchFamily="49" charset="0"/>
              </a:rPr>
              <a:t>( </a:t>
            </a:r>
            <a:r>
              <a:rPr lang="en-US" sz="788" dirty="0" err="1">
                <a:solidFill>
                  <a:srgbClr val="000000"/>
                </a:solidFill>
                <a:latin typeface="Consolas" panose="020B0609020204030204" pitchFamily="49" charset="0"/>
              </a:rPr>
              <a:t>gCamera.posW</a:t>
            </a:r>
            <a:r>
              <a:rPr lang="en-US" sz="788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788" dirty="0" err="1">
                <a:solidFill>
                  <a:srgbClr val="000000"/>
                </a:solidFill>
                <a:latin typeface="Consolas" panose="020B0609020204030204" pitchFamily="49" charset="0"/>
              </a:rPr>
              <a:t>pixelRayDir</a:t>
            </a:r>
            <a:r>
              <a:rPr lang="en-US" sz="788" dirty="0">
                <a:solidFill>
                  <a:srgbClr val="000000"/>
                </a:solidFill>
                <a:latin typeface="Consolas" panose="020B0609020204030204" pitchFamily="49" charset="0"/>
              </a:rPr>
              <a:t>, 0.0f );</a:t>
            </a:r>
          </a:p>
          <a:p>
            <a:pPr>
              <a:spcAft>
                <a:spcPts val="450"/>
              </a:spcAft>
            </a:pPr>
            <a:endParaRPr lang="en-US" sz="375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0000"/>
                </a:solidFill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solidFill>
                  <a:srgbClr val="000000"/>
                </a:solidFill>
                <a:latin typeface="Consolas" panose="020B0609020204030204" pitchFamily="49" charset="0"/>
              </a:rPr>
              <a:t>outTex</a:t>
            </a:r>
            <a:r>
              <a:rPr lang="en-US" sz="788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788" dirty="0" err="1">
                <a:solidFill>
                  <a:srgbClr val="000000"/>
                </a:solidFill>
                <a:latin typeface="Consolas" panose="020B0609020204030204" pitchFamily="49" charset="0"/>
              </a:rPr>
              <a:t>curPixel</a:t>
            </a:r>
            <a:r>
              <a:rPr lang="en-US" sz="788" dirty="0">
                <a:solidFill>
                  <a:srgbClr val="000000"/>
                </a:solidFill>
                <a:latin typeface="Consolas" panose="020B0609020204030204" pitchFamily="49" charset="0"/>
              </a:rPr>
              <a:t>]   = </a:t>
            </a:r>
            <a:r>
              <a:rPr lang="en-US" sz="788" dirty="0">
                <a:solidFill>
                  <a:srgbClr val="00B0F0"/>
                </a:solidFill>
                <a:latin typeface="Consolas" panose="020B0609020204030204" pitchFamily="49" charset="0"/>
              </a:rPr>
              <a:t>float4</a:t>
            </a:r>
            <a:r>
              <a:rPr lang="en-US" sz="788" dirty="0">
                <a:solidFill>
                  <a:srgbClr val="000000"/>
                </a:solidFill>
                <a:latin typeface="Consolas" panose="020B0609020204030204" pitchFamily="49" charset="0"/>
              </a:rPr>
              <a:t>( </a:t>
            </a:r>
            <a:r>
              <a:rPr lang="en-US" sz="788" dirty="0" err="1">
                <a:solidFill>
                  <a:srgbClr val="000000"/>
                </a:solidFill>
                <a:latin typeface="Consolas" panose="020B0609020204030204" pitchFamily="49" charset="0"/>
              </a:rPr>
              <a:t>pixelColor</a:t>
            </a:r>
            <a:r>
              <a:rPr lang="en-US" sz="788" dirty="0">
                <a:solidFill>
                  <a:srgbClr val="000000"/>
                </a:solidFill>
                <a:latin typeface="Consolas" panose="020B0609020204030204" pitchFamily="49" charset="0"/>
              </a:rPr>
              <a:t>, 1.0f 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6768A1-D03C-49DF-9CB4-19BDB2083F4F}"/>
              </a:ext>
            </a:extLst>
          </p:cNvPr>
          <p:cNvSpPr/>
          <p:nvPr/>
        </p:nvSpPr>
        <p:spPr>
          <a:xfrm>
            <a:off x="5024592" y="3888248"/>
            <a:ext cx="3877255" cy="187037"/>
          </a:xfrm>
          <a:prstGeom prst="rect">
            <a:avLst/>
          </a:pr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243369608"/>
      </p:ext>
    </p:extLst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1991A-0793-4CF2-836E-9CED271B0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Demo?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5E57E-C8EF-46FA-A3D6-A69DFDA33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201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8153793-7721-423B-9029-5A7EB042B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1892185"/>
            <a:ext cx="4769427" cy="3443638"/>
          </a:xfrm>
        </p:spPr>
        <p:txBody>
          <a:bodyPr/>
          <a:lstStyle/>
          <a:p>
            <a:r>
              <a:rPr lang="en-US" dirty="0"/>
              <a:t>Full code, binaries, and walk through:</a:t>
            </a:r>
          </a:p>
          <a:p>
            <a:pPr lvl="1"/>
            <a:r>
              <a:rPr lang="en-US" dirty="0">
                <a:hlinkClick r:id="rId2"/>
              </a:rPr>
              <a:t>http://intro-to-dxr.cwyman.org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124065"/>
      </p:ext>
    </p:extLst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F4980C-77AB-A04A-994C-E7AF0D1113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0060" y="2540363"/>
            <a:ext cx="7122356" cy="879872"/>
          </a:xfrm>
        </p:spPr>
        <p:txBody>
          <a:bodyPr/>
          <a:lstStyle/>
          <a:p>
            <a:r>
              <a:rPr lang="en-US" dirty="0"/>
              <a:t>Going Further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7FAB69-8696-ED43-ABED-85A4FBC46E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0060" y="3500180"/>
            <a:ext cx="7052017" cy="545747"/>
          </a:xfrm>
        </p:spPr>
        <p:txBody>
          <a:bodyPr/>
          <a:lstStyle/>
          <a:p>
            <a:r>
              <a:rPr lang="en-US" dirty="0"/>
              <a:t>More complex materials, multi-bounce lighting, etc.</a:t>
            </a:r>
          </a:p>
        </p:txBody>
      </p:sp>
    </p:spTree>
    <p:extLst>
      <p:ext uri="{BB962C8B-B14F-4D97-AF65-F5344CB8AC3E}">
        <p14:creationId xmlns:p14="http://schemas.microsoft.com/office/powerpoint/2010/main" val="3461817695"/>
      </p:ext>
    </p:extLst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6DAEFA2-79FE-4F21-914A-3EC86E4F80B7}"/>
              </a:ext>
            </a:extLst>
          </p:cNvPr>
          <p:cNvSpPr/>
          <p:nvPr/>
        </p:nvSpPr>
        <p:spPr>
          <a:xfrm>
            <a:off x="6858000" y="5258298"/>
            <a:ext cx="1944094" cy="691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D1991A-0793-4CF2-836E-9CED271B0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Going Further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5E57E-C8EF-46FA-A3D6-A69DFDA33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203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8153793-7721-423B-9029-5A7EB042B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1892185"/>
            <a:ext cx="3840480" cy="3443638"/>
          </a:xfrm>
        </p:spPr>
        <p:txBody>
          <a:bodyPr/>
          <a:lstStyle/>
          <a:p>
            <a:r>
              <a:rPr lang="en-US" dirty="0"/>
              <a:t>Take code for color ray &amp; tweak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BCA11D-D7CD-486A-B57F-A56F42E18C3C}"/>
              </a:ext>
            </a:extLst>
          </p:cNvPr>
          <p:cNvSpPr txBox="1"/>
          <p:nvPr/>
        </p:nvSpPr>
        <p:spPr>
          <a:xfrm>
            <a:off x="4371279" y="1298575"/>
            <a:ext cx="4839629" cy="479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struct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IndirectPayload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  </a:t>
            </a:r>
            <a:r>
              <a:rPr lang="en-US" sz="788" dirty="0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color;    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// will store ray color</a:t>
            </a:r>
            <a:endParaRPr lang="en-US" sz="788" dirty="0">
              <a:solidFill>
                <a:srgbClr val="001E38"/>
              </a:solidFill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};</a:t>
            </a:r>
          </a:p>
          <a:p>
            <a:pPr>
              <a:spcAft>
                <a:spcPts val="450"/>
              </a:spcAft>
            </a:pPr>
            <a:endParaRPr lang="en-US" sz="100" dirty="0">
              <a:solidFill>
                <a:srgbClr val="001E38"/>
              </a:solidFill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[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shader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“miss”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)]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void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IndirectMiss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</a:t>
            </a:r>
            <a:r>
              <a:rPr lang="en-US" sz="788" dirty="0" err="1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inout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IndirectPayload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pay)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pay.color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=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GetBackgroundColor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WorldRayDirection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() 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}</a:t>
            </a:r>
          </a:p>
          <a:p>
            <a:pPr>
              <a:spcAft>
                <a:spcPts val="450"/>
              </a:spcAft>
            </a:pPr>
            <a:endParaRPr lang="en-US" sz="100" dirty="0">
              <a:solidFill>
                <a:srgbClr val="001E38"/>
              </a:solidFill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[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shader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“</a:t>
            </a:r>
            <a:r>
              <a:rPr lang="en-US" sz="788" dirty="0" err="1">
                <a:solidFill>
                  <a:srgbClr val="00B050"/>
                </a:solidFill>
                <a:latin typeface="Consolas" panose="020B0609020204030204" pitchFamily="49" charset="0"/>
              </a:rPr>
              <a:t>anyhit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”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)]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void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IndirectAnyHit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</a:t>
            </a:r>
            <a:r>
              <a:rPr lang="en-US" sz="788" dirty="0" err="1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inout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IndirectPayload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pay,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BuiltinIntersectAttribs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attribs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)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  </a:t>
            </a:r>
            <a:r>
              <a:rPr lang="en-US" sz="788" dirty="0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if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(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alphaTestFails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attribs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))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      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IgnoreHit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}</a:t>
            </a:r>
          </a:p>
          <a:p>
            <a:pPr>
              <a:spcAft>
                <a:spcPts val="450"/>
              </a:spcAft>
            </a:pPr>
            <a:endParaRPr lang="en-US" sz="100" dirty="0">
              <a:solidFill>
                <a:srgbClr val="001E38"/>
              </a:solidFill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[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shader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“</a:t>
            </a:r>
            <a:r>
              <a:rPr lang="en-US" sz="788" dirty="0" err="1">
                <a:solidFill>
                  <a:srgbClr val="00B050"/>
                </a:solidFill>
                <a:latin typeface="Consolas" panose="020B0609020204030204" pitchFamily="49" charset="0"/>
              </a:rPr>
              <a:t>closesthit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”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)]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void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IndirectClosestHit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</a:t>
            </a:r>
            <a:r>
              <a:rPr lang="en-US" sz="788" dirty="0" err="1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inout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IndirectPayload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pay, 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                    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BuiltinTriangleIntersectAttribs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attribs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)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ShadingData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hit =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getHitShadingData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attribs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pay.color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=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DiffuseShade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hit.pos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,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hit.norm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,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hit.difColor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}</a:t>
            </a:r>
          </a:p>
          <a:p>
            <a:pPr>
              <a:spcAft>
                <a:spcPts val="450"/>
              </a:spcAft>
            </a:pPr>
            <a:endParaRPr lang="en-US" sz="100" dirty="0">
              <a:solidFill>
                <a:srgbClr val="001E38"/>
              </a:solidFill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shootColorRay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</a:t>
            </a:r>
            <a:r>
              <a:rPr lang="en-US" sz="788" dirty="0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orig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, </a:t>
            </a:r>
            <a:r>
              <a:rPr lang="en-US" sz="788" dirty="0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dir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, </a:t>
            </a:r>
            <a:r>
              <a:rPr lang="en-US" sz="788" dirty="0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float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minT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) 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RayDesc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      ray = {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orig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,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minT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,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dir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, 1.0e+38 };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IndirectPayload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pay = { </a:t>
            </a:r>
            <a:r>
              <a:rPr lang="en-US" sz="788" dirty="0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( 0.0f ) };</a:t>
            </a:r>
            <a:endParaRPr lang="en-US" sz="375" dirty="0">
              <a:solidFill>
                <a:srgbClr val="001E38"/>
              </a:solidFill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TraceRay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gRtScene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, RAY_FLAG_NONE, 0xFF, 1, 2, 1, ray, pay );</a:t>
            </a:r>
            <a:r>
              <a:rPr lang="en-US" sz="788" dirty="0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    </a:t>
            </a:r>
            <a:endParaRPr lang="en-US" sz="375" dirty="0">
              <a:solidFill>
                <a:srgbClr val="001E38">
                  <a:lumMod val="50000"/>
                  <a:lumOff val="50000"/>
                </a:srgbClr>
              </a:solidFill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     return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pay.color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255013203"/>
      </p:ext>
    </p:extLst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6DAEFA2-79FE-4F21-914A-3EC86E4F80B7}"/>
              </a:ext>
            </a:extLst>
          </p:cNvPr>
          <p:cNvSpPr/>
          <p:nvPr/>
        </p:nvSpPr>
        <p:spPr>
          <a:xfrm>
            <a:off x="6858000" y="5258298"/>
            <a:ext cx="1944094" cy="691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D1991A-0793-4CF2-836E-9CED271B0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Going Further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5E57E-C8EF-46FA-A3D6-A69DFDA33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204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8153793-7721-423B-9029-5A7EB042B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1892185"/>
            <a:ext cx="3840480" cy="3443638"/>
          </a:xfrm>
        </p:spPr>
        <p:txBody>
          <a:bodyPr/>
          <a:lstStyle/>
          <a:p>
            <a:r>
              <a:rPr lang="en-US" dirty="0"/>
              <a:t>Take code for color ray &amp; tweak</a:t>
            </a:r>
          </a:p>
          <a:p>
            <a:pPr lvl="1"/>
            <a:r>
              <a:rPr lang="en-US" dirty="0"/>
              <a:t>Mostly here: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BCA11D-D7CD-486A-B57F-A56F42E18C3C}"/>
              </a:ext>
            </a:extLst>
          </p:cNvPr>
          <p:cNvSpPr txBox="1"/>
          <p:nvPr/>
        </p:nvSpPr>
        <p:spPr>
          <a:xfrm>
            <a:off x="4371279" y="1298575"/>
            <a:ext cx="4839629" cy="479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struct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IndirectPayload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  </a:t>
            </a:r>
            <a:r>
              <a:rPr lang="en-US" sz="788" dirty="0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color;    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// will store ray color</a:t>
            </a:r>
            <a:endParaRPr lang="en-US" sz="788" dirty="0">
              <a:solidFill>
                <a:srgbClr val="001E38"/>
              </a:solidFill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};</a:t>
            </a:r>
          </a:p>
          <a:p>
            <a:pPr>
              <a:spcAft>
                <a:spcPts val="450"/>
              </a:spcAft>
            </a:pPr>
            <a:endParaRPr lang="en-US" sz="100" dirty="0">
              <a:solidFill>
                <a:srgbClr val="001E38"/>
              </a:solidFill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[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shader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“miss”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)]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void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IndirectMiss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</a:t>
            </a:r>
            <a:r>
              <a:rPr lang="en-US" sz="788" dirty="0" err="1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inout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IndirectPayload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pay)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pay.color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=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GetBackgroundColor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WorldRayDirection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() 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}</a:t>
            </a:r>
          </a:p>
          <a:p>
            <a:pPr>
              <a:spcAft>
                <a:spcPts val="450"/>
              </a:spcAft>
            </a:pPr>
            <a:endParaRPr lang="en-US" sz="100" dirty="0">
              <a:solidFill>
                <a:srgbClr val="001E38"/>
              </a:solidFill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[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shader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“</a:t>
            </a:r>
            <a:r>
              <a:rPr lang="en-US" sz="788" dirty="0" err="1">
                <a:solidFill>
                  <a:srgbClr val="00B050"/>
                </a:solidFill>
                <a:latin typeface="Consolas" panose="020B0609020204030204" pitchFamily="49" charset="0"/>
              </a:rPr>
              <a:t>anyhit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”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)]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void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IndirectAnyHit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</a:t>
            </a:r>
            <a:r>
              <a:rPr lang="en-US" sz="788" dirty="0" err="1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inout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IndirectPayload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pay,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BuiltinIntersectAttribs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attribs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)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  </a:t>
            </a:r>
            <a:r>
              <a:rPr lang="en-US" sz="788" dirty="0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if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(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alphaTestFails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attribs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))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      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IgnoreHit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}</a:t>
            </a:r>
          </a:p>
          <a:p>
            <a:pPr>
              <a:spcAft>
                <a:spcPts val="450"/>
              </a:spcAft>
            </a:pPr>
            <a:endParaRPr lang="en-US" sz="100" dirty="0">
              <a:solidFill>
                <a:srgbClr val="001E38"/>
              </a:solidFill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[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shader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“</a:t>
            </a:r>
            <a:r>
              <a:rPr lang="en-US" sz="788" dirty="0" err="1">
                <a:solidFill>
                  <a:srgbClr val="00B050"/>
                </a:solidFill>
                <a:latin typeface="Consolas" panose="020B0609020204030204" pitchFamily="49" charset="0"/>
              </a:rPr>
              <a:t>closesthit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”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)]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void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IndirectClosestHit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</a:t>
            </a:r>
            <a:r>
              <a:rPr lang="en-US" sz="788" dirty="0" err="1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inout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IndirectPayload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pay, 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                    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BuiltinTriangleIntersectAttribs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attribs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)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ShadingData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hit =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getHitShadingData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attribs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pay.color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=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DiffuseShade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hit.pos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,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hit.norm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,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hit.difColor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}</a:t>
            </a:r>
          </a:p>
          <a:p>
            <a:pPr>
              <a:spcAft>
                <a:spcPts val="450"/>
              </a:spcAft>
            </a:pPr>
            <a:endParaRPr lang="en-US" sz="100" dirty="0">
              <a:solidFill>
                <a:srgbClr val="001E38"/>
              </a:solidFill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shootColorRay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</a:t>
            </a:r>
            <a:r>
              <a:rPr lang="en-US" sz="788" dirty="0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orig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, </a:t>
            </a:r>
            <a:r>
              <a:rPr lang="en-US" sz="788" dirty="0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dir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, </a:t>
            </a:r>
            <a:r>
              <a:rPr lang="en-US" sz="788" dirty="0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float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minT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) 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RayDesc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      ray = {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orig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,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minT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,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dir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, 1.0e+38 };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IndirectPayload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pay = { </a:t>
            </a:r>
            <a:r>
              <a:rPr lang="en-US" sz="788" dirty="0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( 0.0f ) };</a:t>
            </a:r>
            <a:endParaRPr lang="en-US" sz="375" dirty="0">
              <a:solidFill>
                <a:srgbClr val="001E38"/>
              </a:solidFill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TraceRay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gRtScene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, RAY_FLAG_NONE, 0xFF, 1, 2, 1, ray, pay );</a:t>
            </a:r>
            <a:r>
              <a:rPr lang="en-US" sz="788" dirty="0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    </a:t>
            </a:r>
            <a:endParaRPr lang="en-US" sz="375" dirty="0">
              <a:solidFill>
                <a:srgbClr val="001E38">
                  <a:lumMod val="50000"/>
                  <a:lumOff val="50000"/>
                </a:srgbClr>
              </a:solidFill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     return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pay.color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A62672-5530-41F7-8ED9-DCF647E873D0}"/>
              </a:ext>
            </a:extLst>
          </p:cNvPr>
          <p:cNvSpPr/>
          <p:nvPr/>
        </p:nvSpPr>
        <p:spPr>
          <a:xfrm>
            <a:off x="4371279" y="3627658"/>
            <a:ext cx="3877255" cy="1082541"/>
          </a:xfrm>
          <a:prstGeom prst="rect">
            <a:avLst/>
          </a:pr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B95AFD-B559-4D09-91EF-52E7E2A85E85}"/>
              </a:ext>
            </a:extLst>
          </p:cNvPr>
          <p:cNvSpPr/>
          <p:nvPr/>
        </p:nvSpPr>
        <p:spPr>
          <a:xfrm>
            <a:off x="4371279" y="1229111"/>
            <a:ext cx="3877255" cy="2329084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FED7AD-6450-4D1F-824D-A30E0363DD82}"/>
              </a:ext>
            </a:extLst>
          </p:cNvPr>
          <p:cNvSpPr/>
          <p:nvPr/>
        </p:nvSpPr>
        <p:spPr>
          <a:xfrm>
            <a:off x="4371278" y="4779663"/>
            <a:ext cx="3877255" cy="1177079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B9237-F85C-4E13-BD03-D40B5C2349FA}"/>
              </a:ext>
            </a:extLst>
          </p:cNvPr>
          <p:cNvSpPr/>
          <p:nvPr/>
        </p:nvSpPr>
        <p:spPr>
          <a:xfrm>
            <a:off x="8248533" y="2427178"/>
            <a:ext cx="831272" cy="1177079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170186417"/>
      </p:ext>
    </p:extLst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6DAEFA2-79FE-4F21-914A-3EC86E4F80B7}"/>
              </a:ext>
            </a:extLst>
          </p:cNvPr>
          <p:cNvSpPr/>
          <p:nvPr/>
        </p:nvSpPr>
        <p:spPr>
          <a:xfrm>
            <a:off x="6858000" y="5258298"/>
            <a:ext cx="1944094" cy="691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D1991A-0793-4CF2-836E-9CED271B0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Going Further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5E57E-C8EF-46FA-A3D6-A69DFDA33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205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8153793-7721-423B-9029-5A7EB042B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1892185"/>
            <a:ext cx="3840480" cy="3443638"/>
          </a:xfrm>
        </p:spPr>
        <p:txBody>
          <a:bodyPr/>
          <a:lstStyle/>
          <a:p>
            <a:r>
              <a:rPr lang="en-US" dirty="0"/>
              <a:t>Want global illumination?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BCA11D-D7CD-486A-B57F-A56F42E18C3C}"/>
              </a:ext>
            </a:extLst>
          </p:cNvPr>
          <p:cNvSpPr txBox="1"/>
          <p:nvPr/>
        </p:nvSpPr>
        <p:spPr>
          <a:xfrm>
            <a:off x="4371279" y="1298574"/>
            <a:ext cx="4839629" cy="2411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endParaRPr lang="en-US" sz="100" dirty="0">
              <a:solidFill>
                <a:srgbClr val="001E38"/>
              </a:solidFill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[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shader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“</a:t>
            </a:r>
            <a:r>
              <a:rPr lang="en-US" sz="788" dirty="0" err="1">
                <a:solidFill>
                  <a:srgbClr val="00B050"/>
                </a:solidFill>
                <a:latin typeface="Consolas" panose="020B0609020204030204" pitchFamily="49" charset="0"/>
              </a:rPr>
              <a:t>closesthit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”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)]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void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IndirectClosestHit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</a:t>
            </a:r>
            <a:r>
              <a:rPr lang="en-US" sz="788" dirty="0" err="1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inout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IndirectPayload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pay, 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                    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BuiltinTriangleIntersectAttribs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attribs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)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ShadingData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hit =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getHitShadingData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attribs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  float3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directLight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=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DiffuseShade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hit.pos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,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hit.norm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,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hit.difColor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);</a:t>
            </a:r>
          </a:p>
          <a:p>
            <a:pPr>
              <a:spcAft>
                <a:spcPts val="450"/>
              </a:spcAft>
            </a:pPr>
            <a:endParaRPr lang="en-US" sz="788" dirty="0">
              <a:solidFill>
                <a:srgbClr val="001E38"/>
              </a:solidFill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  float3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bounceDir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=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selectRandomDirection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  float3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indirectColor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=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shootColorRay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hit.pos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,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bouncDir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  float3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indirectLight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=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DiffuseIndirect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bounceDir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,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indirectColor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);</a:t>
            </a:r>
          </a:p>
          <a:p>
            <a:pPr>
              <a:spcAft>
                <a:spcPts val="450"/>
              </a:spcAft>
            </a:pPr>
            <a:endParaRPr lang="en-US" sz="788" dirty="0">
              <a:solidFill>
                <a:srgbClr val="001E38"/>
              </a:solidFill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pay.color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=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directLight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+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indirectLight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}</a:t>
            </a:r>
          </a:p>
          <a:p>
            <a:pPr>
              <a:spcAft>
                <a:spcPts val="450"/>
              </a:spcAft>
            </a:pPr>
            <a:endParaRPr lang="en-US" sz="100" dirty="0">
              <a:solidFill>
                <a:srgbClr val="001E38"/>
              </a:solidFill>
              <a:latin typeface="Consolas" panose="020B0609020204030204" pitchFamily="49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3EBD5F-A271-4413-8A12-7192737D91DE}"/>
              </a:ext>
            </a:extLst>
          </p:cNvPr>
          <p:cNvSpPr/>
          <p:nvPr/>
        </p:nvSpPr>
        <p:spPr>
          <a:xfrm>
            <a:off x="4694614" y="2440825"/>
            <a:ext cx="3796838" cy="970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839285084"/>
      </p:ext>
    </p:extLst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6DAEFA2-79FE-4F21-914A-3EC86E4F80B7}"/>
              </a:ext>
            </a:extLst>
          </p:cNvPr>
          <p:cNvSpPr/>
          <p:nvPr/>
        </p:nvSpPr>
        <p:spPr>
          <a:xfrm>
            <a:off x="6858000" y="5258298"/>
            <a:ext cx="1944094" cy="691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D1991A-0793-4CF2-836E-9CED271B0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Going Further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5E57E-C8EF-46FA-A3D6-A69DFDA33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206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8153793-7721-423B-9029-5A7EB042B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1892185"/>
            <a:ext cx="3840480" cy="344363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Want global illumination?</a:t>
            </a:r>
          </a:p>
          <a:p>
            <a:pPr lvl="1"/>
            <a:r>
              <a:rPr lang="en-US" dirty="0"/>
              <a:t>Add a random outgoing ray</a:t>
            </a:r>
          </a:p>
          <a:p>
            <a:pPr lvl="1"/>
            <a:r>
              <a:rPr lang="en-US" dirty="0"/>
              <a:t>Recursive call: </a:t>
            </a:r>
            <a:r>
              <a:rPr lang="en-US" dirty="0" err="1">
                <a:latin typeface="Consolas" panose="020B0609020204030204" pitchFamily="49" charset="0"/>
              </a:rPr>
              <a:t>shootColorRay</a:t>
            </a:r>
            <a:r>
              <a:rPr lang="en-US" dirty="0">
                <a:latin typeface="Consolas" panose="020B0609020204030204" pitchFamily="49" charset="0"/>
              </a:rPr>
              <a:t>()</a:t>
            </a:r>
          </a:p>
          <a:p>
            <a:pPr lvl="1"/>
            <a:r>
              <a:rPr lang="en-US" dirty="0"/>
              <a:t>Account for BRDF</a:t>
            </a:r>
          </a:p>
          <a:p>
            <a:pPr lvl="1"/>
            <a:r>
              <a:rPr lang="en-US" dirty="0"/>
              <a:t>Add contributions together</a:t>
            </a:r>
          </a:p>
          <a:p>
            <a:pPr lvl="1"/>
            <a:endParaRPr lang="en-US" dirty="0"/>
          </a:p>
          <a:p>
            <a:r>
              <a:rPr lang="en-US" dirty="0"/>
              <a:t>A basic </a:t>
            </a:r>
            <a:r>
              <a:rPr lang="en-US" b="1" i="1" dirty="0"/>
              <a:t>path tracer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BCA11D-D7CD-486A-B57F-A56F42E18C3C}"/>
              </a:ext>
            </a:extLst>
          </p:cNvPr>
          <p:cNvSpPr txBox="1"/>
          <p:nvPr/>
        </p:nvSpPr>
        <p:spPr>
          <a:xfrm>
            <a:off x="4371279" y="1298574"/>
            <a:ext cx="4839629" cy="2411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endParaRPr lang="en-US" sz="100" dirty="0">
              <a:solidFill>
                <a:srgbClr val="001E38"/>
              </a:solidFill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[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shader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“</a:t>
            </a:r>
            <a:r>
              <a:rPr lang="en-US" sz="788" dirty="0" err="1">
                <a:solidFill>
                  <a:srgbClr val="00B050"/>
                </a:solidFill>
                <a:latin typeface="Consolas" panose="020B0609020204030204" pitchFamily="49" charset="0"/>
              </a:rPr>
              <a:t>closesthit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”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)]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void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IndirectClosestHit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</a:t>
            </a:r>
            <a:r>
              <a:rPr lang="en-US" sz="788" dirty="0" err="1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inout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IndirectPayload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pay, 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                    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BuiltinTriangleIntersectAttribs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attribs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)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ShadingData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hit =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getHitShadingData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attribs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  float3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directLight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=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DiffuseShade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hit.pos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,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hit.norm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,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hit.difColor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);</a:t>
            </a:r>
          </a:p>
          <a:p>
            <a:pPr>
              <a:spcAft>
                <a:spcPts val="450"/>
              </a:spcAft>
            </a:pPr>
            <a:endParaRPr lang="en-US" sz="788" dirty="0">
              <a:solidFill>
                <a:srgbClr val="001E38"/>
              </a:solidFill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  float3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bounceDir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=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selectRandomDirection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  float3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indirectColor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=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shootColorRay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hit.pos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,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bouncDir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  float3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indirectLight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=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DiffuseIndirect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bounceDir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,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indirectColor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);</a:t>
            </a:r>
          </a:p>
          <a:p>
            <a:pPr>
              <a:spcAft>
                <a:spcPts val="450"/>
              </a:spcAft>
            </a:pPr>
            <a:endParaRPr lang="en-US" sz="788" dirty="0">
              <a:solidFill>
                <a:srgbClr val="001E38"/>
              </a:solidFill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pay.color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=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directLight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+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indirectLight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}</a:t>
            </a:r>
          </a:p>
          <a:p>
            <a:pPr>
              <a:spcAft>
                <a:spcPts val="450"/>
              </a:spcAft>
            </a:pPr>
            <a:endParaRPr lang="en-US" sz="100" dirty="0">
              <a:solidFill>
                <a:srgbClr val="001E38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514513"/>
      </p:ext>
    </p:extLst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6DAEFA2-79FE-4F21-914A-3EC86E4F80B7}"/>
              </a:ext>
            </a:extLst>
          </p:cNvPr>
          <p:cNvSpPr/>
          <p:nvPr/>
        </p:nvSpPr>
        <p:spPr>
          <a:xfrm>
            <a:off x="6858000" y="5258298"/>
            <a:ext cx="1944094" cy="691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D1991A-0793-4CF2-836E-9CED271B0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Going Further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5E57E-C8EF-46FA-A3D6-A69DFDA33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207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8153793-7721-423B-9029-5A7EB042B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1892185"/>
            <a:ext cx="4912822" cy="344363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Want global illumination?</a:t>
            </a:r>
          </a:p>
          <a:p>
            <a:pPr lvl="1"/>
            <a:r>
              <a:rPr lang="en-US" dirty="0"/>
              <a:t>Add a random outgoing ray</a:t>
            </a:r>
          </a:p>
          <a:p>
            <a:pPr lvl="1"/>
            <a:r>
              <a:rPr lang="en-US" dirty="0"/>
              <a:t>Recursive call: </a:t>
            </a:r>
            <a:r>
              <a:rPr lang="en-US" dirty="0" err="1">
                <a:latin typeface="Consolas" panose="020B0609020204030204" pitchFamily="49" charset="0"/>
              </a:rPr>
              <a:t>shootColorRay</a:t>
            </a:r>
            <a:r>
              <a:rPr lang="en-US" dirty="0">
                <a:latin typeface="Consolas" panose="020B0609020204030204" pitchFamily="49" charset="0"/>
              </a:rPr>
              <a:t>()</a:t>
            </a:r>
          </a:p>
          <a:p>
            <a:pPr lvl="1"/>
            <a:r>
              <a:rPr lang="en-US" dirty="0"/>
              <a:t>Account for BRDF</a:t>
            </a:r>
          </a:p>
          <a:p>
            <a:pPr lvl="1"/>
            <a:r>
              <a:rPr lang="en-US" dirty="0"/>
              <a:t>Add contributions together</a:t>
            </a:r>
          </a:p>
          <a:p>
            <a:pPr lvl="1"/>
            <a:endParaRPr lang="en-US" dirty="0"/>
          </a:p>
          <a:p>
            <a:r>
              <a:rPr lang="en-US" dirty="0"/>
              <a:t>A basic </a:t>
            </a:r>
            <a:r>
              <a:rPr lang="en-US" b="1" i="1" dirty="0"/>
              <a:t>path tracer</a:t>
            </a:r>
            <a:endParaRPr lang="en-US" dirty="0"/>
          </a:p>
          <a:p>
            <a:pPr lvl="1"/>
            <a:r>
              <a:rPr lang="en-US" dirty="0"/>
              <a:t>Usually encapsulate BRDF</a:t>
            </a:r>
          </a:p>
          <a:p>
            <a:pPr lvl="1"/>
            <a:r>
              <a:rPr lang="en-US" dirty="0"/>
              <a:t>Direct light done with BRDF::evaluate()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BCA11D-D7CD-486A-B57F-A56F42E18C3C}"/>
              </a:ext>
            </a:extLst>
          </p:cNvPr>
          <p:cNvSpPr txBox="1"/>
          <p:nvPr/>
        </p:nvSpPr>
        <p:spPr>
          <a:xfrm>
            <a:off x="4371279" y="1298574"/>
            <a:ext cx="4839629" cy="2411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endParaRPr lang="en-US" sz="100" dirty="0">
              <a:solidFill>
                <a:srgbClr val="001E38"/>
              </a:solidFill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[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shader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“</a:t>
            </a:r>
            <a:r>
              <a:rPr lang="en-US" sz="788" dirty="0" err="1">
                <a:solidFill>
                  <a:srgbClr val="00B050"/>
                </a:solidFill>
                <a:latin typeface="Consolas" panose="020B0609020204030204" pitchFamily="49" charset="0"/>
              </a:rPr>
              <a:t>closesthit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”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)]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void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IndirectClosestHit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</a:t>
            </a:r>
            <a:r>
              <a:rPr lang="en-US" sz="788" dirty="0" err="1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inout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IndirectPayload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pay, 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                    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BuiltinTriangleIntersectAttribs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attribs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)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ShadingData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hit =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getHitShadingData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attribs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  float3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directLight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=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DiffuseShade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hit.pos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,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hit.norm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,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hit.difColor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);</a:t>
            </a:r>
          </a:p>
          <a:p>
            <a:pPr>
              <a:spcAft>
                <a:spcPts val="450"/>
              </a:spcAft>
            </a:pPr>
            <a:endParaRPr lang="en-US" sz="788" dirty="0">
              <a:solidFill>
                <a:srgbClr val="001E38"/>
              </a:solidFill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  float3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bounceDir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=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selectRandomDirection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  float3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indirectColor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=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shootColorRay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hit.pos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,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bouncDir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  float3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indirectLight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=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DiffuseIndirect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bounceDir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,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indirectColor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);</a:t>
            </a:r>
          </a:p>
          <a:p>
            <a:pPr>
              <a:spcAft>
                <a:spcPts val="450"/>
              </a:spcAft>
            </a:pPr>
            <a:endParaRPr lang="en-US" sz="788" dirty="0">
              <a:solidFill>
                <a:srgbClr val="001E38"/>
              </a:solidFill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pay.color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=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directLight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+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indirectLight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}</a:t>
            </a:r>
          </a:p>
          <a:p>
            <a:pPr>
              <a:spcAft>
                <a:spcPts val="450"/>
              </a:spcAft>
            </a:pPr>
            <a:endParaRPr lang="en-US" sz="100" dirty="0">
              <a:solidFill>
                <a:srgbClr val="001E38"/>
              </a:solidFill>
              <a:latin typeface="Consolas" panose="020B06090202040302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96FE79-5B70-4110-AAB6-43380B357A6C}"/>
              </a:ext>
            </a:extLst>
          </p:cNvPr>
          <p:cNvSpPr/>
          <p:nvPr/>
        </p:nvSpPr>
        <p:spPr>
          <a:xfrm>
            <a:off x="4670537" y="2038991"/>
            <a:ext cx="3877255" cy="270908"/>
          </a:xfrm>
          <a:prstGeom prst="rect">
            <a:avLst/>
          </a:pr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149901027"/>
      </p:ext>
    </p:extLst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6DAEFA2-79FE-4F21-914A-3EC86E4F80B7}"/>
              </a:ext>
            </a:extLst>
          </p:cNvPr>
          <p:cNvSpPr/>
          <p:nvPr/>
        </p:nvSpPr>
        <p:spPr>
          <a:xfrm>
            <a:off x="6858000" y="5258298"/>
            <a:ext cx="1944094" cy="691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D1991A-0793-4CF2-836E-9CED271B0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Going Further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5E57E-C8EF-46FA-A3D6-A69DFDA33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208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8153793-7721-423B-9029-5A7EB042B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1892185"/>
            <a:ext cx="4912822" cy="3969101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Want global illumination?</a:t>
            </a:r>
          </a:p>
          <a:p>
            <a:pPr lvl="1"/>
            <a:r>
              <a:rPr lang="en-US" dirty="0"/>
              <a:t>Add a random outgoing ray</a:t>
            </a:r>
          </a:p>
          <a:p>
            <a:pPr lvl="1"/>
            <a:r>
              <a:rPr lang="en-US" dirty="0"/>
              <a:t>Recursive call: </a:t>
            </a:r>
            <a:r>
              <a:rPr lang="en-US" dirty="0" err="1">
                <a:latin typeface="Consolas" panose="020B0609020204030204" pitchFamily="49" charset="0"/>
              </a:rPr>
              <a:t>shootColorRay</a:t>
            </a:r>
            <a:r>
              <a:rPr lang="en-US" dirty="0">
                <a:latin typeface="Consolas" panose="020B0609020204030204" pitchFamily="49" charset="0"/>
              </a:rPr>
              <a:t>()</a:t>
            </a:r>
          </a:p>
          <a:p>
            <a:pPr lvl="1"/>
            <a:r>
              <a:rPr lang="en-US" dirty="0"/>
              <a:t>Account for BRDF</a:t>
            </a:r>
          </a:p>
          <a:p>
            <a:pPr lvl="1"/>
            <a:r>
              <a:rPr lang="en-US" dirty="0"/>
              <a:t>Add contributions together</a:t>
            </a:r>
          </a:p>
          <a:p>
            <a:pPr lvl="1"/>
            <a:endParaRPr lang="en-US" dirty="0"/>
          </a:p>
          <a:p>
            <a:r>
              <a:rPr lang="en-US" dirty="0"/>
              <a:t>A basic </a:t>
            </a:r>
            <a:r>
              <a:rPr lang="en-US" b="1" i="1" dirty="0"/>
              <a:t>path tracer</a:t>
            </a:r>
            <a:endParaRPr lang="en-US" dirty="0"/>
          </a:p>
          <a:p>
            <a:pPr lvl="1"/>
            <a:r>
              <a:rPr lang="en-US" dirty="0"/>
              <a:t>Usually encapsulate BRDF</a:t>
            </a:r>
          </a:p>
          <a:p>
            <a:pPr lvl="1"/>
            <a:r>
              <a:rPr lang="en-US" dirty="0"/>
              <a:t>Direct light done with </a:t>
            </a:r>
            <a:r>
              <a:rPr lang="en-US" dirty="0">
                <a:latin typeface="Consolas" panose="020B0609020204030204" pitchFamily="49" charset="0"/>
              </a:rPr>
              <a:t>BRDF::evaluate()</a:t>
            </a:r>
          </a:p>
          <a:p>
            <a:pPr lvl="1"/>
            <a:r>
              <a:rPr lang="en-US" dirty="0"/>
              <a:t>Indirect done with </a:t>
            </a:r>
            <a:r>
              <a:rPr lang="en-US" dirty="0">
                <a:latin typeface="Consolas" panose="020B0609020204030204" pitchFamily="49" charset="0"/>
              </a:rPr>
              <a:t>BRDF::scatter() </a:t>
            </a:r>
          </a:p>
          <a:p>
            <a:pPr lvl="2"/>
            <a:r>
              <a:rPr lang="en-US" dirty="0"/>
              <a:t>Also sometimes called </a:t>
            </a:r>
            <a:r>
              <a:rPr lang="en-US" dirty="0">
                <a:latin typeface="Consolas" panose="020B0609020204030204" pitchFamily="49" charset="0"/>
              </a:rPr>
              <a:t>sample()</a:t>
            </a:r>
          </a:p>
          <a:p>
            <a:pPr lvl="2"/>
            <a:endParaRPr lang="en-US" dirty="0">
              <a:latin typeface="Consolas" panose="020B0609020204030204" pitchFamily="49" charset="0"/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BCA11D-D7CD-486A-B57F-A56F42E18C3C}"/>
              </a:ext>
            </a:extLst>
          </p:cNvPr>
          <p:cNvSpPr txBox="1"/>
          <p:nvPr/>
        </p:nvSpPr>
        <p:spPr>
          <a:xfrm>
            <a:off x="4371279" y="1298574"/>
            <a:ext cx="4839629" cy="2411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endParaRPr lang="en-US" sz="100" dirty="0">
              <a:solidFill>
                <a:srgbClr val="001E38"/>
              </a:solidFill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[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shader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“</a:t>
            </a:r>
            <a:r>
              <a:rPr lang="en-US" sz="788" dirty="0" err="1">
                <a:solidFill>
                  <a:srgbClr val="00B050"/>
                </a:solidFill>
                <a:latin typeface="Consolas" panose="020B0609020204030204" pitchFamily="49" charset="0"/>
              </a:rPr>
              <a:t>closesthit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”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)]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void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IndirectClosestHit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</a:t>
            </a:r>
            <a:r>
              <a:rPr lang="en-US" sz="788" dirty="0" err="1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inout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IndirectPayload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pay, 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                    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BuiltinTriangleIntersectAttribs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attribs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)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ShadingData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hit =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getHitShadingData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attribs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  float3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directLight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=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DiffuseShade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hit.pos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,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hit.norm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,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hit.difColor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);</a:t>
            </a:r>
          </a:p>
          <a:p>
            <a:pPr>
              <a:spcAft>
                <a:spcPts val="450"/>
              </a:spcAft>
            </a:pPr>
            <a:endParaRPr lang="en-US" sz="788" dirty="0">
              <a:solidFill>
                <a:srgbClr val="001E38"/>
              </a:solidFill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  float3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bounceDir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=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selectRandomDirection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  float3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indirectColor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=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shootColorRay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hit.pos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,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bouncDir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  float3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indirectLight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=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DiffuseIndirect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bounceDir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,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indirectColor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);</a:t>
            </a:r>
          </a:p>
          <a:p>
            <a:pPr>
              <a:spcAft>
                <a:spcPts val="450"/>
              </a:spcAft>
            </a:pPr>
            <a:endParaRPr lang="en-US" sz="788" dirty="0">
              <a:solidFill>
                <a:srgbClr val="001E38"/>
              </a:solidFill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pay.color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=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directLight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+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indirectLight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}</a:t>
            </a:r>
          </a:p>
          <a:p>
            <a:pPr>
              <a:spcAft>
                <a:spcPts val="450"/>
              </a:spcAft>
            </a:pPr>
            <a:endParaRPr lang="en-US" sz="100" dirty="0">
              <a:solidFill>
                <a:srgbClr val="001E38"/>
              </a:solidFill>
              <a:latin typeface="Consolas" panose="020B06090202040302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96FE79-5B70-4110-AAB6-43380B357A6C}"/>
              </a:ext>
            </a:extLst>
          </p:cNvPr>
          <p:cNvSpPr/>
          <p:nvPr/>
        </p:nvSpPr>
        <p:spPr>
          <a:xfrm>
            <a:off x="4670537" y="2444807"/>
            <a:ext cx="3877255" cy="544658"/>
          </a:xfrm>
          <a:prstGeom prst="rect">
            <a:avLst/>
          </a:pr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799937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Normals</a:t>
            </a:r>
            <a:r>
              <a:rPr lang="en-US" dirty="0"/>
              <a:t> of points on a cube face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9018" y="1600200"/>
            <a:ext cx="4525963" cy="45259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584706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Remember: the transform component has vectors for forward, up, and right </a:t>
            </a:r>
          </a:p>
        </p:txBody>
      </p:sp>
    </p:spTree>
    <p:extLst>
      <p:ext uri="{BB962C8B-B14F-4D97-AF65-F5344CB8AC3E}">
        <p14:creationId xmlns:p14="http://schemas.microsoft.com/office/powerpoint/2010/main" val="2611583808"/>
      </p:ext>
    </p:extLst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6DAEFA2-79FE-4F21-914A-3EC86E4F80B7}"/>
              </a:ext>
            </a:extLst>
          </p:cNvPr>
          <p:cNvSpPr/>
          <p:nvPr/>
        </p:nvSpPr>
        <p:spPr>
          <a:xfrm>
            <a:off x="6858000" y="5258298"/>
            <a:ext cx="1944094" cy="691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D1991A-0793-4CF2-836E-9CED271B0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Going Further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5E57E-C8EF-46FA-A3D6-A69DFDA33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209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8153793-7721-423B-9029-5A7EB042B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1892185"/>
            <a:ext cx="4912822" cy="3969101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Want global illumination?</a:t>
            </a:r>
          </a:p>
          <a:p>
            <a:pPr lvl="1"/>
            <a:r>
              <a:rPr lang="en-US" dirty="0"/>
              <a:t>Add a random outgoing ray</a:t>
            </a:r>
          </a:p>
          <a:p>
            <a:pPr lvl="1"/>
            <a:r>
              <a:rPr lang="en-US" dirty="0"/>
              <a:t>Recursive call: </a:t>
            </a:r>
            <a:r>
              <a:rPr lang="en-US" dirty="0" err="1">
                <a:latin typeface="Consolas" panose="020B0609020204030204" pitchFamily="49" charset="0"/>
              </a:rPr>
              <a:t>shootColorRay</a:t>
            </a:r>
            <a:r>
              <a:rPr lang="en-US" dirty="0">
                <a:latin typeface="Consolas" panose="020B0609020204030204" pitchFamily="49" charset="0"/>
              </a:rPr>
              <a:t>()</a:t>
            </a:r>
          </a:p>
          <a:p>
            <a:pPr lvl="1"/>
            <a:r>
              <a:rPr lang="en-US" dirty="0"/>
              <a:t>Account for BRDF</a:t>
            </a:r>
          </a:p>
          <a:p>
            <a:pPr lvl="1"/>
            <a:r>
              <a:rPr lang="en-US" dirty="0"/>
              <a:t>Add contributions together</a:t>
            </a:r>
          </a:p>
          <a:p>
            <a:pPr lvl="1"/>
            <a:endParaRPr lang="en-US" dirty="0"/>
          </a:p>
          <a:p>
            <a:r>
              <a:rPr lang="en-US" dirty="0"/>
              <a:t>A basic </a:t>
            </a:r>
            <a:r>
              <a:rPr lang="en-US" b="1" i="1" dirty="0"/>
              <a:t>path tracer</a:t>
            </a:r>
            <a:endParaRPr lang="en-US" dirty="0"/>
          </a:p>
          <a:p>
            <a:pPr lvl="1"/>
            <a:r>
              <a:rPr lang="en-US" dirty="0"/>
              <a:t>Usually encapsulate BRDF</a:t>
            </a:r>
          </a:p>
          <a:p>
            <a:pPr lvl="1"/>
            <a:r>
              <a:rPr lang="en-US" dirty="0"/>
              <a:t>Direct light done with </a:t>
            </a:r>
            <a:r>
              <a:rPr lang="en-US" dirty="0">
                <a:latin typeface="Consolas" panose="020B0609020204030204" pitchFamily="49" charset="0"/>
              </a:rPr>
              <a:t>BRDF::evaluate()</a:t>
            </a:r>
          </a:p>
          <a:p>
            <a:pPr lvl="1"/>
            <a:r>
              <a:rPr lang="en-US" dirty="0"/>
              <a:t>Indirect done with </a:t>
            </a:r>
            <a:r>
              <a:rPr lang="en-US" dirty="0">
                <a:latin typeface="Consolas" panose="020B0609020204030204" pitchFamily="49" charset="0"/>
              </a:rPr>
              <a:t>BRDF::scatter() </a:t>
            </a:r>
          </a:p>
          <a:p>
            <a:pPr lvl="2"/>
            <a:r>
              <a:rPr lang="en-US" dirty="0"/>
              <a:t>Also sometimes called </a:t>
            </a:r>
            <a:r>
              <a:rPr lang="en-US" dirty="0">
                <a:latin typeface="Consolas" panose="020B0609020204030204" pitchFamily="49" charset="0"/>
              </a:rPr>
              <a:t>sample()</a:t>
            </a:r>
          </a:p>
          <a:p>
            <a:pPr lvl="2"/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Makes it easy to plug in new materials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BCA11D-D7CD-486A-B57F-A56F42E18C3C}"/>
              </a:ext>
            </a:extLst>
          </p:cNvPr>
          <p:cNvSpPr txBox="1"/>
          <p:nvPr/>
        </p:nvSpPr>
        <p:spPr>
          <a:xfrm>
            <a:off x="4371279" y="1298574"/>
            <a:ext cx="4839629" cy="2411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endParaRPr lang="en-US" sz="100" dirty="0">
              <a:solidFill>
                <a:srgbClr val="001E38"/>
              </a:solidFill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[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shader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“</a:t>
            </a:r>
            <a:r>
              <a:rPr lang="en-US" sz="788" dirty="0" err="1">
                <a:solidFill>
                  <a:srgbClr val="00B050"/>
                </a:solidFill>
                <a:latin typeface="Consolas" panose="020B0609020204030204" pitchFamily="49" charset="0"/>
              </a:rPr>
              <a:t>closesthit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”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)]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void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IndirectClosestHit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</a:t>
            </a:r>
            <a:r>
              <a:rPr lang="en-US" sz="788" dirty="0" err="1">
                <a:solidFill>
                  <a:srgbClr val="001E38">
                    <a:lumMod val="50000"/>
                    <a:lumOff val="50000"/>
                  </a:srgbClr>
                </a:solidFill>
                <a:latin typeface="Consolas" panose="020B0609020204030204" pitchFamily="49" charset="0"/>
              </a:rPr>
              <a:t>inout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IndirectPayload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pay, 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                    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BuiltinTriangleIntersectAttribs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attribs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)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ShadingData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hit =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getHitShadingData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attribs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  float3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directLight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=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DiffuseShade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hit.pos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,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hit.norm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,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hit.difColor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);</a:t>
            </a:r>
          </a:p>
          <a:p>
            <a:pPr>
              <a:spcAft>
                <a:spcPts val="450"/>
              </a:spcAft>
            </a:pPr>
            <a:endParaRPr lang="en-US" sz="788" dirty="0">
              <a:solidFill>
                <a:srgbClr val="001E38"/>
              </a:solidFill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  float3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bounceDir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=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selectRandomDirection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  float3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indirectColor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=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shootColorRay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hit.pos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,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bouncDir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  float3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indirectLight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=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DiffuseIndirect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(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bounceDir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,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indirectColor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);</a:t>
            </a:r>
          </a:p>
          <a:p>
            <a:pPr>
              <a:spcAft>
                <a:spcPts val="450"/>
              </a:spcAft>
            </a:pPr>
            <a:endParaRPr lang="en-US" sz="788" dirty="0">
              <a:solidFill>
                <a:srgbClr val="001E38"/>
              </a:solidFill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   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pay.color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=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directLight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 + </a:t>
            </a:r>
            <a:r>
              <a:rPr lang="en-US" sz="788" dirty="0" err="1">
                <a:solidFill>
                  <a:srgbClr val="001E38"/>
                </a:solidFill>
                <a:latin typeface="Consolas" panose="020B0609020204030204" pitchFamily="49" charset="0"/>
              </a:rPr>
              <a:t>indirectLight</a:t>
            </a: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1E38"/>
                </a:solidFill>
                <a:latin typeface="Consolas" panose="020B0609020204030204" pitchFamily="49" charset="0"/>
              </a:rPr>
              <a:t>}</a:t>
            </a:r>
          </a:p>
          <a:p>
            <a:pPr>
              <a:spcAft>
                <a:spcPts val="450"/>
              </a:spcAft>
            </a:pPr>
            <a:endParaRPr lang="en-US" sz="100" dirty="0">
              <a:solidFill>
                <a:srgbClr val="001E38"/>
              </a:solidFill>
              <a:latin typeface="Consolas" panose="020B06090202040302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96FE79-5B70-4110-AAB6-43380B357A6C}"/>
              </a:ext>
            </a:extLst>
          </p:cNvPr>
          <p:cNvSpPr/>
          <p:nvPr/>
        </p:nvSpPr>
        <p:spPr>
          <a:xfrm>
            <a:off x="4670537" y="2444807"/>
            <a:ext cx="3877255" cy="544658"/>
          </a:xfrm>
          <a:prstGeom prst="rect">
            <a:avLst/>
          </a:pr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51875841"/>
      </p:ext>
    </p:extLst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6DAEFA2-79FE-4F21-914A-3EC86E4F80B7}"/>
              </a:ext>
            </a:extLst>
          </p:cNvPr>
          <p:cNvSpPr/>
          <p:nvPr/>
        </p:nvSpPr>
        <p:spPr>
          <a:xfrm>
            <a:off x="6858000" y="5258298"/>
            <a:ext cx="1944094" cy="691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D1991A-0793-4CF2-836E-9CED271B0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Many lights?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5E57E-C8EF-46FA-A3D6-A69DFDA33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210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8153793-7721-423B-9029-5A7EB042B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1892185"/>
            <a:ext cx="4912822" cy="3969101"/>
          </a:xfrm>
        </p:spPr>
        <p:txBody>
          <a:bodyPr>
            <a:normAutofit/>
          </a:bodyPr>
          <a:lstStyle/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980457"/>
      </p:ext>
    </p:extLst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6DAEFA2-79FE-4F21-914A-3EC86E4F80B7}"/>
              </a:ext>
            </a:extLst>
          </p:cNvPr>
          <p:cNvSpPr/>
          <p:nvPr/>
        </p:nvSpPr>
        <p:spPr>
          <a:xfrm>
            <a:off x="6858000" y="5258298"/>
            <a:ext cx="1944094" cy="691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D1991A-0793-4CF2-836E-9CED271B0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Many lights?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5E57E-C8EF-46FA-A3D6-A69DFDA33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211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8153793-7721-423B-9029-5A7EB042B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1892185"/>
            <a:ext cx="4912822" cy="3969101"/>
          </a:xfrm>
        </p:spPr>
        <p:txBody>
          <a:bodyPr>
            <a:normAutofit/>
          </a:bodyPr>
          <a:lstStyle/>
          <a:p>
            <a:r>
              <a:rPr lang="en-US" dirty="0"/>
              <a:t>Don’t just evaluate BRDF for one light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2BA78C-095E-484C-9363-F6E17F114EEF}"/>
              </a:ext>
            </a:extLst>
          </p:cNvPr>
          <p:cNvSpPr txBox="1"/>
          <p:nvPr/>
        </p:nvSpPr>
        <p:spPr>
          <a:xfrm>
            <a:off x="4185916" y="3126887"/>
            <a:ext cx="4839629" cy="2994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70C0"/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DiffuseShade</a:t>
            </a:r>
            <a:r>
              <a:rPr lang="en-US" sz="788" dirty="0">
                <a:latin typeface="Consolas" panose="020B0609020204030204" pitchFamily="49" charset="0"/>
              </a:rPr>
              <a:t>( </a:t>
            </a:r>
            <a:r>
              <a:rPr lang="en-US" sz="788" dirty="0">
                <a:solidFill>
                  <a:srgbClr val="0070C0"/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hitPos</a:t>
            </a:r>
            <a:r>
              <a:rPr lang="en-US" sz="788" dirty="0">
                <a:latin typeface="Consolas" panose="020B0609020204030204" pitchFamily="49" charset="0"/>
              </a:rPr>
              <a:t>, </a:t>
            </a:r>
            <a:r>
              <a:rPr lang="en-US" sz="788" dirty="0">
                <a:solidFill>
                  <a:srgbClr val="0070C0"/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hitNorm</a:t>
            </a:r>
            <a:r>
              <a:rPr lang="en-US" sz="788" dirty="0">
                <a:latin typeface="Consolas" panose="020B0609020204030204" pitchFamily="49" charset="0"/>
              </a:rPr>
              <a:t>, </a:t>
            </a:r>
            <a:r>
              <a:rPr lang="en-US" sz="788" dirty="0">
                <a:solidFill>
                  <a:srgbClr val="0070C0"/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difColor</a:t>
            </a:r>
            <a:r>
              <a:rPr lang="en-US" sz="788" dirty="0">
                <a:latin typeface="Consolas" panose="020B0609020204030204" pitchFamily="49" charset="0"/>
              </a:rPr>
              <a:t> )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     // Get information about the light; access your framework’s scene structs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70C0"/>
                </a:solidFill>
                <a:latin typeface="Consolas" panose="020B0609020204030204" pitchFamily="49" charset="0"/>
              </a:rPr>
              <a:t>     float</a:t>
            </a:r>
            <a:r>
              <a:rPr lang="en-US" sz="788" dirty="0">
                <a:latin typeface="Consolas" panose="020B0609020204030204" pitchFamily="49" charset="0"/>
              </a:rPr>
              <a:t>  </a:t>
            </a:r>
            <a:r>
              <a:rPr lang="en-US" sz="788" dirty="0" err="1">
                <a:latin typeface="Consolas" panose="020B0609020204030204" pitchFamily="49" charset="0"/>
              </a:rPr>
              <a:t>distToLight</a:t>
            </a:r>
            <a:r>
              <a:rPr lang="en-US" sz="788" dirty="0">
                <a:latin typeface="Consolas" panose="020B0609020204030204" pitchFamily="49" charset="0"/>
              </a:rPr>
              <a:t>    = length( </a:t>
            </a:r>
            <a:r>
              <a:rPr lang="en-US" sz="788" dirty="0" err="1">
                <a:latin typeface="Consolas" panose="020B0609020204030204" pitchFamily="49" charset="0"/>
              </a:rPr>
              <a:t>gLight.position</a:t>
            </a:r>
            <a:r>
              <a:rPr lang="en-US" sz="788" dirty="0">
                <a:latin typeface="Consolas" panose="020B0609020204030204" pitchFamily="49" charset="0"/>
              </a:rPr>
              <a:t> – </a:t>
            </a:r>
            <a:r>
              <a:rPr lang="en-US" sz="788" dirty="0" err="1">
                <a:latin typeface="Consolas" panose="020B0609020204030204" pitchFamily="49" charset="0"/>
              </a:rPr>
              <a:t>hitPos</a:t>
            </a:r>
            <a:r>
              <a:rPr lang="en-US" sz="788" dirty="0">
                <a:latin typeface="Consolas" panose="020B0609020204030204" pitchFamily="49" charset="0"/>
              </a:rPr>
              <a:t> 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>
                <a:solidFill>
                  <a:srgbClr val="0070C0"/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dirToLight</a:t>
            </a:r>
            <a:r>
              <a:rPr lang="en-US" sz="788" dirty="0">
                <a:latin typeface="Consolas" panose="020B0609020204030204" pitchFamily="49" charset="0"/>
              </a:rPr>
              <a:t>     = normalize( </a:t>
            </a:r>
            <a:r>
              <a:rPr lang="en-US" sz="788" dirty="0" err="1">
                <a:latin typeface="Consolas" panose="020B0609020204030204" pitchFamily="49" charset="0"/>
              </a:rPr>
              <a:t>gLight.position</a:t>
            </a:r>
            <a:r>
              <a:rPr lang="en-US" sz="788" dirty="0">
                <a:latin typeface="Consolas" panose="020B0609020204030204" pitchFamily="49" charset="0"/>
              </a:rPr>
              <a:t> – </a:t>
            </a:r>
            <a:r>
              <a:rPr lang="en-US" sz="788" dirty="0" err="1">
                <a:latin typeface="Consolas" panose="020B0609020204030204" pitchFamily="49" charset="0"/>
              </a:rPr>
              <a:t>hitPos</a:t>
            </a:r>
            <a:r>
              <a:rPr lang="en-US" sz="788" dirty="0">
                <a:latin typeface="Consolas" panose="020B0609020204030204" pitchFamily="49" charset="0"/>
              </a:rPr>
              <a:t> );</a:t>
            </a:r>
          </a:p>
          <a:p>
            <a:pPr>
              <a:spcAft>
                <a:spcPts val="450"/>
              </a:spcAft>
            </a:pPr>
            <a:endParaRPr lang="en-US" sz="788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     // Shoot shadow ray with our encapsulated shadow tracing function</a:t>
            </a:r>
            <a:endParaRPr lang="en-US" sz="788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>
                <a:solidFill>
                  <a:srgbClr val="0070C0"/>
                </a:solidFill>
                <a:latin typeface="Consolas" panose="020B0609020204030204" pitchFamily="49" charset="0"/>
              </a:rPr>
              <a:t>float</a:t>
            </a:r>
            <a:r>
              <a:rPr lang="en-US" sz="788" dirty="0">
                <a:latin typeface="Consolas" panose="020B0609020204030204" pitchFamily="49" charset="0"/>
              </a:rPr>
              <a:t>  </a:t>
            </a:r>
            <a:r>
              <a:rPr lang="en-US" sz="788" dirty="0" err="1">
                <a:latin typeface="Consolas" panose="020B0609020204030204" pitchFamily="49" charset="0"/>
              </a:rPr>
              <a:t>isLit</a:t>
            </a:r>
            <a:r>
              <a:rPr lang="en-US" sz="788" dirty="0">
                <a:latin typeface="Consolas" panose="020B0609020204030204" pitchFamily="49" charset="0"/>
              </a:rPr>
              <a:t>    = </a:t>
            </a:r>
            <a:r>
              <a:rPr lang="en-US" sz="788" dirty="0" err="1">
                <a:latin typeface="Consolas" panose="020B0609020204030204" pitchFamily="49" charset="0"/>
              </a:rPr>
              <a:t>shootShadowRay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 err="1">
                <a:latin typeface="Consolas" panose="020B0609020204030204" pitchFamily="49" charset="0"/>
              </a:rPr>
              <a:t>hitPos</a:t>
            </a:r>
            <a:r>
              <a:rPr lang="en-US" sz="788" dirty="0">
                <a:latin typeface="Consolas" panose="020B0609020204030204" pitchFamily="49" charset="0"/>
              </a:rPr>
              <a:t>, </a:t>
            </a:r>
            <a:r>
              <a:rPr lang="en-US" sz="788" dirty="0" err="1">
                <a:latin typeface="Consolas" panose="020B0609020204030204" pitchFamily="49" charset="0"/>
              </a:rPr>
              <a:t>dirToLight</a:t>
            </a:r>
            <a:r>
              <a:rPr lang="en-US" sz="788" dirty="0">
                <a:latin typeface="Consolas" panose="020B0609020204030204" pitchFamily="49" charset="0"/>
              </a:rPr>
              <a:t>, 1.0e-4f, </a:t>
            </a:r>
            <a:r>
              <a:rPr lang="en-US" sz="788" dirty="0" err="1">
                <a:latin typeface="Consolas" panose="020B0609020204030204" pitchFamily="49" charset="0"/>
              </a:rPr>
              <a:t>distToLight</a:t>
            </a:r>
            <a:r>
              <a:rPr lang="en-US" sz="788" dirty="0">
                <a:latin typeface="Consolas" panose="020B0609020204030204" pitchFamily="49" charset="0"/>
              </a:rPr>
              <a:t> 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     // Compute our </a:t>
            </a:r>
            <a:r>
              <a:rPr lang="en-US" sz="788" dirty="0" err="1">
                <a:solidFill>
                  <a:srgbClr val="00B050"/>
                </a:solidFill>
                <a:latin typeface="Consolas" panose="020B0609020204030204" pitchFamily="49" charset="0"/>
              </a:rPr>
              <a:t>NdotL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 term; shoot our shadow ray in selected direction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>
                <a:solidFill>
                  <a:srgbClr val="0070C0"/>
                </a:solidFill>
                <a:latin typeface="Consolas" panose="020B0609020204030204" pitchFamily="49" charset="0"/>
              </a:rPr>
              <a:t>float</a:t>
            </a:r>
            <a:r>
              <a:rPr lang="en-US" sz="788" dirty="0">
                <a:latin typeface="Consolas" panose="020B0609020204030204" pitchFamily="49" charset="0"/>
              </a:rPr>
              <a:t>  </a:t>
            </a:r>
            <a:r>
              <a:rPr lang="en-US" sz="788" dirty="0" err="1">
                <a:latin typeface="Consolas" panose="020B0609020204030204" pitchFamily="49" charset="0"/>
              </a:rPr>
              <a:t>NdotL</a:t>
            </a:r>
            <a:r>
              <a:rPr lang="en-US" sz="788" dirty="0">
                <a:latin typeface="Consolas" panose="020B0609020204030204" pitchFamily="49" charset="0"/>
              </a:rPr>
              <a:t>    = saturate( dot( </a:t>
            </a:r>
            <a:r>
              <a:rPr lang="en-US" sz="788" dirty="0" err="1">
                <a:latin typeface="Consolas" panose="020B0609020204030204" pitchFamily="49" charset="0"/>
              </a:rPr>
              <a:t>hitNorm</a:t>
            </a:r>
            <a:r>
              <a:rPr lang="en-US" sz="788" dirty="0">
                <a:latin typeface="Consolas" panose="020B0609020204030204" pitchFamily="49" charset="0"/>
              </a:rPr>
              <a:t>, </a:t>
            </a:r>
            <a:r>
              <a:rPr lang="en-US" sz="788" dirty="0" err="1">
                <a:latin typeface="Consolas" panose="020B0609020204030204" pitchFamily="49" charset="0"/>
              </a:rPr>
              <a:t>dirToLight</a:t>
            </a:r>
            <a:r>
              <a:rPr lang="en-US" sz="788" dirty="0">
                <a:latin typeface="Consolas" panose="020B0609020204030204" pitchFamily="49" charset="0"/>
              </a:rPr>
              <a:t> ) );  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// In range [0..1]</a:t>
            </a:r>
          </a:p>
          <a:p>
            <a:pPr>
              <a:spcAft>
                <a:spcPts val="450"/>
              </a:spcAft>
            </a:pPr>
            <a:endParaRPr lang="en-US" sz="788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// Return shaded color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>
                <a:solidFill>
                  <a:srgbClr val="0070C0"/>
                </a:solidFill>
                <a:latin typeface="Consolas" panose="020B0609020204030204" pitchFamily="49" charset="0"/>
              </a:rPr>
              <a:t>return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isLit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       ? (</a:t>
            </a:r>
            <a:r>
              <a:rPr lang="en-US" sz="788" dirty="0" err="1">
                <a:latin typeface="Consolas" panose="020B0609020204030204" pitchFamily="49" charset="0"/>
              </a:rPr>
              <a:t>NdotL</a:t>
            </a:r>
            <a:r>
              <a:rPr lang="en-US" sz="788" dirty="0">
                <a:latin typeface="Consolas" panose="020B0609020204030204" pitchFamily="49" charset="0"/>
              </a:rPr>
              <a:t> * </a:t>
            </a:r>
            <a:r>
              <a:rPr lang="en-US" sz="788" dirty="0" err="1">
                <a:latin typeface="Consolas" panose="020B0609020204030204" pitchFamily="49" charset="0"/>
              </a:rPr>
              <a:t>gLight.intensity</a:t>
            </a:r>
            <a:r>
              <a:rPr lang="en-US" sz="788" dirty="0">
                <a:latin typeface="Consolas" panose="020B0609020204030204" pitchFamily="49" charset="0"/>
              </a:rPr>
              <a:t> * (</a:t>
            </a:r>
            <a:r>
              <a:rPr lang="en-US" sz="788" dirty="0" err="1">
                <a:latin typeface="Consolas" panose="020B0609020204030204" pitchFamily="49" charset="0"/>
              </a:rPr>
              <a:t>difColor</a:t>
            </a:r>
            <a:r>
              <a:rPr lang="en-US" sz="788" dirty="0">
                <a:latin typeface="Consolas" panose="020B0609020204030204" pitchFamily="49" charset="0"/>
              </a:rPr>
              <a:t> / M_PI) ) 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       : float3(0, 0, 0);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77825111"/>
      </p:ext>
    </p:extLst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6DAEFA2-79FE-4F21-914A-3EC86E4F80B7}"/>
              </a:ext>
            </a:extLst>
          </p:cNvPr>
          <p:cNvSpPr/>
          <p:nvPr/>
        </p:nvSpPr>
        <p:spPr>
          <a:xfrm>
            <a:off x="6858000" y="5258298"/>
            <a:ext cx="1944094" cy="691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D1991A-0793-4CF2-836E-9CED271B0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Many lights?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5E57E-C8EF-46FA-A3D6-A69DFDA33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212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8153793-7721-423B-9029-5A7EB042B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1892185"/>
            <a:ext cx="4912822" cy="3969101"/>
          </a:xfrm>
        </p:spPr>
        <p:txBody>
          <a:bodyPr>
            <a:normAutofit/>
          </a:bodyPr>
          <a:lstStyle/>
          <a:p>
            <a:r>
              <a:rPr lang="en-US" dirty="0"/>
              <a:t>Don’t just evaluate BRDF for one light</a:t>
            </a:r>
          </a:p>
          <a:p>
            <a:pPr lvl="1"/>
            <a:r>
              <a:rPr lang="en-US" dirty="0"/>
              <a:t>Loop per light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2BA78C-095E-484C-9363-F6E17F114EEF}"/>
              </a:ext>
            </a:extLst>
          </p:cNvPr>
          <p:cNvSpPr txBox="1"/>
          <p:nvPr/>
        </p:nvSpPr>
        <p:spPr>
          <a:xfrm>
            <a:off x="4185916" y="3126887"/>
            <a:ext cx="4839629" cy="2994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70C0"/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DiffuseShade</a:t>
            </a:r>
            <a:r>
              <a:rPr lang="en-US" sz="788" dirty="0">
                <a:latin typeface="Consolas" panose="020B0609020204030204" pitchFamily="49" charset="0"/>
              </a:rPr>
              <a:t>( </a:t>
            </a:r>
            <a:r>
              <a:rPr lang="en-US" sz="788" dirty="0">
                <a:solidFill>
                  <a:srgbClr val="0070C0"/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hitPos</a:t>
            </a:r>
            <a:r>
              <a:rPr lang="en-US" sz="788" dirty="0">
                <a:latin typeface="Consolas" panose="020B0609020204030204" pitchFamily="49" charset="0"/>
              </a:rPr>
              <a:t>, </a:t>
            </a:r>
            <a:r>
              <a:rPr lang="en-US" sz="788" dirty="0">
                <a:solidFill>
                  <a:srgbClr val="0070C0"/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hitNorm</a:t>
            </a:r>
            <a:r>
              <a:rPr lang="en-US" sz="788" dirty="0">
                <a:latin typeface="Consolas" panose="020B0609020204030204" pitchFamily="49" charset="0"/>
              </a:rPr>
              <a:t>, </a:t>
            </a:r>
            <a:r>
              <a:rPr lang="en-US" sz="788" dirty="0">
                <a:solidFill>
                  <a:srgbClr val="0070C0"/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difColor</a:t>
            </a:r>
            <a:r>
              <a:rPr lang="en-US" sz="788" dirty="0">
                <a:latin typeface="Consolas" panose="020B0609020204030204" pitchFamily="49" charset="0"/>
              </a:rPr>
              <a:t> )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     // Get information about the light; access your framework’s scene structs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70C0"/>
                </a:solidFill>
                <a:latin typeface="Consolas" panose="020B0609020204030204" pitchFamily="49" charset="0"/>
              </a:rPr>
              <a:t>     float</a:t>
            </a:r>
            <a:r>
              <a:rPr lang="en-US" sz="788" dirty="0">
                <a:latin typeface="Consolas" panose="020B0609020204030204" pitchFamily="49" charset="0"/>
              </a:rPr>
              <a:t>  </a:t>
            </a:r>
            <a:r>
              <a:rPr lang="en-US" sz="788" dirty="0" err="1">
                <a:latin typeface="Consolas" panose="020B0609020204030204" pitchFamily="49" charset="0"/>
              </a:rPr>
              <a:t>distToLight</a:t>
            </a:r>
            <a:r>
              <a:rPr lang="en-US" sz="788" dirty="0">
                <a:latin typeface="Consolas" panose="020B0609020204030204" pitchFamily="49" charset="0"/>
              </a:rPr>
              <a:t>    = length( </a:t>
            </a:r>
            <a:r>
              <a:rPr lang="en-US" sz="788" dirty="0" err="1">
                <a:latin typeface="Consolas" panose="020B0609020204030204" pitchFamily="49" charset="0"/>
              </a:rPr>
              <a:t>gLight.position</a:t>
            </a:r>
            <a:r>
              <a:rPr lang="en-US" sz="788" dirty="0">
                <a:latin typeface="Consolas" panose="020B0609020204030204" pitchFamily="49" charset="0"/>
              </a:rPr>
              <a:t> – </a:t>
            </a:r>
            <a:r>
              <a:rPr lang="en-US" sz="788" dirty="0" err="1">
                <a:latin typeface="Consolas" panose="020B0609020204030204" pitchFamily="49" charset="0"/>
              </a:rPr>
              <a:t>hitPos</a:t>
            </a:r>
            <a:r>
              <a:rPr lang="en-US" sz="788" dirty="0">
                <a:latin typeface="Consolas" panose="020B0609020204030204" pitchFamily="49" charset="0"/>
              </a:rPr>
              <a:t> 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>
                <a:solidFill>
                  <a:srgbClr val="0070C0"/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dirToLight</a:t>
            </a:r>
            <a:r>
              <a:rPr lang="en-US" sz="788" dirty="0">
                <a:latin typeface="Consolas" panose="020B0609020204030204" pitchFamily="49" charset="0"/>
              </a:rPr>
              <a:t>     = normalize( </a:t>
            </a:r>
            <a:r>
              <a:rPr lang="en-US" sz="788" dirty="0" err="1">
                <a:latin typeface="Consolas" panose="020B0609020204030204" pitchFamily="49" charset="0"/>
              </a:rPr>
              <a:t>gLight.position</a:t>
            </a:r>
            <a:r>
              <a:rPr lang="en-US" sz="788" dirty="0">
                <a:latin typeface="Consolas" panose="020B0609020204030204" pitchFamily="49" charset="0"/>
              </a:rPr>
              <a:t> – </a:t>
            </a:r>
            <a:r>
              <a:rPr lang="en-US" sz="788" dirty="0" err="1">
                <a:latin typeface="Consolas" panose="020B0609020204030204" pitchFamily="49" charset="0"/>
              </a:rPr>
              <a:t>hitPos</a:t>
            </a:r>
            <a:r>
              <a:rPr lang="en-US" sz="788" dirty="0">
                <a:latin typeface="Consolas" panose="020B0609020204030204" pitchFamily="49" charset="0"/>
              </a:rPr>
              <a:t> );</a:t>
            </a:r>
          </a:p>
          <a:p>
            <a:pPr>
              <a:spcAft>
                <a:spcPts val="450"/>
              </a:spcAft>
            </a:pPr>
            <a:endParaRPr lang="en-US" sz="788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     // Shoot shadow ray with our encapsulated shadow tracing function</a:t>
            </a:r>
            <a:endParaRPr lang="en-US" sz="788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>
                <a:solidFill>
                  <a:srgbClr val="0070C0"/>
                </a:solidFill>
                <a:latin typeface="Consolas" panose="020B0609020204030204" pitchFamily="49" charset="0"/>
              </a:rPr>
              <a:t>float</a:t>
            </a:r>
            <a:r>
              <a:rPr lang="en-US" sz="788" dirty="0">
                <a:latin typeface="Consolas" panose="020B0609020204030204" pitchFamily="49" charset="0"/>
              </a:rPr>
              <a:t>  </a:t>
            </a:r>
            <a:r>
              <a:rPr lang="en-US" sz="788" dirty="0" err="1">
                <a:latin typeface="Consolas" panose="020B0609020204030204" pitchFamily="49" charset="0"/>
              </a:rPr>
              <a:t>isLit</a:t>
            </a:r>
            <a:r>
              <a:rPr lang="en-US" sz="788" dirty="0">
                <a:latin typeface="Consolas" panose="020B0609020204030204" pitchFamily="49" charset="0"/>
              </a:rPr>
              <a:t>    = </a:t>
            </a:r>
            <a:r>
              <a:rPr lang="en-US" sz="788" dirty="0" err="1">
                <a:latin typeface="Consolas" panose="020B0609020204030204" pitchFamily="49" charset="0"/>
              </a:rPr>
              <a:t>shootShadowRay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 err="1">
                <a:latin typeface="Consolas" panose="020B0609020204030204" pitchFamily="49" charset="0"/>
              </a:rPr>
              <a:t>hitPos</a:t>
            </a:r>
            <a:r>
              <a:rPr lang="en-US" sz="788" dirty="0">
                <a:latin typeface="Consolas" panose="020B0609020204030204" pitchFamily="49" charset="0"/>
              </a:rPr>
              <a:t>, </a:t>
            </a:r>
            <a:r>
              <a:rPr lang="en-US" sz="788" dirty="0" err="1">
                <a:latin typeface="Consolas" panose="020B0609020204030204" pitchFamily="49" charset="0"/>
              </a:rPr>
              <a:t>dirToLight</a:t>
            </a:r>
            <a:r>
              <a:rPr lang="en-US" sz="788" dirty="0">
                <a:latin typeface="Consolas" panose="020B0609020204030204" pitchFamily="49" charset="0"/>
              </a:rPr>
              <a:t>, 1.0e-4f, </a:t>
            </a:r>
            <a:r>
              <a:rPr lang="en-US" sz="788" dirty="0" err="1">
                <a:latin typeface="Consolas" panose="020B0609020204030204" pitchFamily="49" charset="0"/>
              </a:rPr>
              <a:t>distToLight</a:t>
            </a:r>
            <a:r>
              <a:rPr lang="en-US" sz="788" dirty="0">
                <a:latin typeface="Consolas" panose="020B0609020204030204" pitchFamily="49" charset="0"/>
              </a:rPr>
              <a:t> 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     // Compute our </a:t>
            </a:r>
            <a:r>
              <a:rPr lang="en-US" sz="788" dirty="0" err="1">
                <a:solidFill>
                  <a:srgbClr val="00B050"/>
                </a:solidFill>
                <a:latin typeface="Consolas" panose="020B0609020204030204" pitchFamily="49" charset="0"/>
              </a:rPr>
              <a:t>NdotL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 term; shoot our shadow ray in selected direction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>
                <a:solidFill>
                  <a:srgbClr val="0070C0"/>
                </a:solidFill>
                <a:latin typeface="Consolas" panose="020B0609020204030204" pitchFamily="49" charset="0"/>
              </a:rPr>
              <a:t>float</a:t>
            </a:r>
            <a:r>
              <a:rPr lang="en-US" sz="788" dirty="0">
                <a:latin typeface="Consolas" panose="020B0609020204030204" pitchFamily="49" charset="0"/>
              </a:rPr>
              <a:t>  </a:t>
            </a:r>
            <a:r>
              <a:rPr lang="en-US" sz="788" dirty="0" err="1">
                <a:latin typeface="Consolas" panose="020B0609020204030204" pitchFamily="49" charset="0"/>
              </a:rPr>
              <a:t>NdotL</a:t>
            </a:r>
            <a:r>
              <a:rPr lang="en-US" sz="788" dirty="0">
                <a:latin typeface="Consolas" panose="020B0609020204030204" pitchFamily="49" charset="0"/>
              </a:rPr>
              <a:t>    = saturate( dot( </a:t>
            </a:r>
            <a:r>
              <a:rPr lang="en-US" sz="788" dirty="0" err="1">
                <a:latin typeface="Consolas" panose="020B0609020204030204" pitchFamily="49" charset="0"/>
              </a:rPr>
              <a:t>hitNorm</a:t>
            </a:r>
            <a:r>
              <a:rPr lang="en-US" sz="788" dirty="0">
                <a:latin typeface="Consolas" panose="020B0609020204030204" pitchFamily="49" charset="0"/>
              </a:rPr>
              <a:t>, </a:t>
            </a:r>
            <a:r>
              <a:rPr lang="en-US" sz="788" dirty="0" err="1">
                <a:latin typeface="Consolas" panose="020B0609020204030204" pitchFamily="49" charset="0"/>
              </a:rPr>
              <a:t>dirToLight</a:t>
            </a:r>
            <a:r>
              <a:rPr lang="en-US" sz="788" dirty="0">
                <a:latin typeface="Consolas" panose="020B0609020204030204" pitchFamily="49" charset="0"/>
              </a:rPr>
              <a:t> ) );  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// In range [0..1]</a:t>
            </a:r>
          </a:p>
          <a:p>
            <a:pPr>
              <a:spcAft>
                <a:spcPts val="450"/>
              </a:spcAft>
            </a:pPr>
            <a:endParaRPr lang="en-US" sz="788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// Return shaded color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>
                <a:solidFill>
                  <a:srgbClr val="0070C0"/>
                </a:solidFill>
                <a:latin typeface="Consolas" panose="020B0609020204030204" pitchFamily="49" charset="0"/>
              </a:rPr>
              <a:t>return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isLit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       ? (</a:t>
            </a:r>
            <a:r>
              <a:rPr lang="en-US" sz="788" dirty="0" err="1">
                <a:latin typeface="Consolas" panose="020B0609020204030204" pitchFamily="49" charset="0"/>
              </a:rPr>
              <a:t>NdotL</a:t>
            </a:r>
            <a:r>
              <a:rPr lang="en-US" sz="788" dirty="0">
                <a:latin typeface="Consolas" panose="020B0609020204030204" pitchFamily="49" charset="0"/>
              </a:rPr>
              <a:t> * </a:t>
            </a:r>
            <a:r>
              <a:rPr lang="en-US" sz="788" dirty="0" err="1">
                <a:latin typeface="Consolas" panose="020B0609020204030204" pitchFamily="49" charset="0"/>
              </a:rPr>
              <a:t>gLight.intensity</a:t>
            </a:r>
            <a:r>
              <a:rPr lang="en-US" sz="788" dirty="0">
                <a:latin typeface="Consolas" panose="020B0609020204030204" pitchFamily="49" charset="0"/>
              </a:rPr>
              <a:t> * (</a:t>
            </a:r>
            <a:r>
              <a:rPr lang="en-US" sz="788" dirty="0" err="1">
                <a:latin typeface="Consolas" panose="020B0609020204030204" pitchFamily="49" charset="0"/>
              </a:rPr>
              <a:t>difColor</a:t>
            </a:r>
            <a:r>
              <a:rPr lang="en-US" sz="788" dirty="0">
                <a:latin typeface="Consolas" panose="020B0609020204030204" pitchFamily="49" charset="0"/>
              </a:rPr>
              <a:t> / M_PI) ) 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       : float3(0, 0, 0);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AC7B28-6541-41B7-B970-2E663EF73CBA}"/>
              </a:ext>
            </a:extLst>
          </p:cNvPr>
          <p:cNvSpPr/>
          <p:nvPr/>
        </p:nvSpPr>
        <p:spPr>
          <a:xfrm>
            <a:off x="4489735" y="3332077"/>
            <a:ext cx="4388258" cy="2469168"/>
          </a:xfrm>
          <a:prstGeom prst="rect">
            <a:avLst/>
          </a:pr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85041319"/>
      </p:ext>
    </p:extLst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6DAEFA2-79FE-4F21-914A-3EC86E4F80B7}"/>
              </a:ext>
            </a:extLst>
          </p:cNvPr>
          <p:cNvSpPr/>
          <p:nvPr/>
        </p:nvSpPr>
        <p:spPr>
          <a:xfrm>
            <a:off x="6858000" y="5258298"/>
            <a:ext cx="1944094" cy="691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D1991A-0793-4CF2-836E-9CED271B0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Many lights?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5E57E-C8EF-46FA-A3D6-A69DFDA33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213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8153793-7721-423B-9029-5A7EB042B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1892185"/>
            <a:ext cx="4912822" cy="3969101"/>
          </a:xfrm>
        </p:spPr>
        <p:txBody>
          <a:bodyPr>
            <a:normAutofit/>
          </a:bodyPr>
          <a:lstStyle/>
          <a:p>
            <a:r>
              <a:rPr lang="en-US" dirty="0"/>
              <a:t>Don’t just evaluate BRDF for one light</a:t>
            </a:r>
          </a:p>
          <a:p>
            <a:pPr lvl="1"/>
            <a:r>
              <a:rPr lang="en-US" dirty="0"/>
              <a:t>Loop per light</a:t>
            </a:r>
          </a:p>
          <a:p>
            <a:pPr lvl="1"/>
            <a:endParaRPr lang="en-US" dirty="0"/>
          </a:p>
          <a:p>
            <a:r>
              <a:rPr lang="en-US" dirty="0"/>
              <a:t>Thousands of lights?  Becomes expensive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2BA78C-095E-484C-9363-F6E17F114EEF}"/>
              </a:ext>
            </a:extLst>
          </p:cNvPr>
          <p:cNvSpPr txBox="1"/>
          <p:nvPr/>
        </p:nvSpPr>
        <p:spPr>
          <a:xfrm>
            <a:off x="4185916" y="3126887"/>
            <a:ext cx="4839629" cy="2994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70C0"/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DiffuseShade</a:t>
            </a:r>
            <a:r>
              <a:rPr lang="en-US" sz="788" dirty="0">
                <a:latin typeface="Consolas" panose="020B0609020204030204" pitchFamily="49" charset="0"/>
              </a:rPr>
              <a:t>( </a:t>
            </a:r>
            <a:r>
              <a:rPr lang="en-US" sz="788" dirty="0">
                <a:solidFill>
                  <a:srgbClr val="0070C0"/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hitPos</a:t>
            </a:r>
            <a:r>
              <a:rPr lang="en-US" sz="788" dirty="0">
                <a:latin typeface="Consolas" panose="020B0609020204030204" pitchFamily="49" charset="0"/>
              </a:rPr>
              <a:t>, </a:t>
            </a:r>
            <a:r>
              <a:rPr lang="en-US" sz="788" dirty="0">
                <a:solidFill>
                  <a:srgbClr val="0070C0"/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hitNorm</a:t>
            </a:r>
            <a:r>
              <a:rPr lang="en-US" sz="788" dirty="0">
                <a:latin typeface="Consolas" panose="020B0609020204030204" pitchFamily="49" charset="0"/>
              </a:rPr>
              <a:t>, </a:t>
            </a:r>
            <a:r>
              <a:rPr lang="en-US" sz="788" dirty="0">
                <a:solidFill>
                  <a:srgbClr val="0070C0"/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difColor</a:t>
            </a:r>
            <a:r>
              <a:rPr lang="en-US" sz="788" dirty="0">
                <a:latin typeface="Consolas" panose="020B0609020204030204" pitchFamily="49" charset="0"/>
              </a:rPr>
              <a:t> ) {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     // Get information about the light; access your framework’s scene structs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70C0"/>
                </a:solidFill>
                <a:latin typeface="Consolas" panose="020B0609020204030204" pitchFamily="49" charset="0"/>
              </a:rPr>
              <a:t>     float</a:t>
            </a:r>
            <a:r>
              <a:rPr lang="en-US" sz="788" dirty="0">
                <a:latin typeface="Consolas" panose="020B0609020204030204" pitchFamily="49" charset="0"/>
              </a:rPr>
              <a:t>  </a:t>
            </a:r>
            <a:r>
              <a:rPr lang="en-US" sz="788" dirty="0" err="1">
                <a:latin typeface="Consolas" panose="020B0609020204030204" pitchFamily="49" charset="0"/>
              </a:rPr>
              <a:t>distToLight</a:t>
            </a:r>
            <a:r>
              <a:rPr lang="en-US" sz="788" dirty="0">
                <a:latin typeface="Consolas" panose="020B0609020204030204" pitchFamily="49" charset="0"/>
              </a:rPr>
              <a:t>    = length( </a:t>
            </a:r>
            <a:r>
              <a:rPr lang="en-US" sz="788" dirty="0" err="1">
                <a:latin typeface="Consolas" panose="020B0609020204030204" pitchFamily="49" charset="0"/>
              </a:rPr>
              <a:t>gLight.position</a:t>
            </a:r>
            <a:r>
              <a:rPr lang="en-US" sz="788" dirty="0">
                <a:latin typeface="Consolas" panose="020B0609020204030204" pitchFamily="49" charset="0"/>
              </a:rPr>
              <a:t> – </a:t>
            </a:r>
            <a:r>
              <a:rPr lang="en-US" sz="788" dirty="0" err="1">
                <a:latin typeface="Consolas" panose="020B0609020204030204" pitchFamily="49" charset="0"/>
              </a:rPr>
              <a:t>hitPos</a:t>
            </a:r>
            <a:r>
              <a:rPr lang="en-US" sz="788" dirty="0">
                <a:latin typeface="Consolas" panose="020B0609020204030204" pitchFamily="49" charset="0"/>
              </a:rPr>
              <a:t> 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>
                <a:solidFill>
                  <a:srgbClr val="0070C0"/>
                </a:solidFill>
                <a:latin typeface="Consolas" panose="020B0609020204030204" pitchFamily="49" charset="0"/>
              </a:rPr>
              <a:t>float3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dirToLight</a:t>
            </a:r>
            <a:r>
              <a:rPr lang="en-US" sz="788" dirty="0">
                <a:latin typeface="Consolas" panose="020B0609020204030204" pitchFamily="49" charset="0"/>
              </a:rPr>
              <a:t>     = normalize( </a:t>
            </a:r>
            <a:r>
              <a:rPr lang="en-US" sz="788" dirty="0" err="1">
                <a:latin typeface="Consolas" panose="020B0609020204030204" pitchFamily="49" charset="0"/>
              </a:rPr>
              <a:t>gLight.position</a:t>
            </a:r>
            <a:r>
              <a:rPr lang="en-US" sz="788" dirty="0">
                <a:latin typeface="Consolas" panose="020B0609020204030204" pitchFamily="49" charset="0"/>
              </a:rPr>
              <a:t> – </a:t>
            </a:r>
            <a:r>
              <a:rPr lang="en-US" sz="788" dirty="0" err="1">
                <a:latin typeface="Consolas" panose="020B0609020204030204" pitchFamily="49" charset="0"/>
              </a:rPr>
              <a:t>hitPos</a:t>
            </a:r>
            <a:r>
              <a:rPr lang="en-US" sz="788" dirty="0">
                <a:latin typeface="Consolas" panose="020B0609020204030204" pitchFamily="49" charset="0"/>
              </a:rPr>
              <a:t> );</a:t>
            </a:r>
          </a:p>
          <a:p>
            <a:pPr>
              <a:spcAft>
                <a:spcPts val="450"/>
              </a:spcAft>
            </a:pPr>
            <a:endParaRPr lang="en-US" sz="788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     // Shoot shadow ray with our encapsulated shadow tracing function</a:t>
            </a:r>
            <a:endParaRPr lang="en-US" sz="788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>
                <a:solidFill>
                  <a:srgbClr val="0070C0"/>
                </a:solidFill>
                <a:latin typeface="Consolas" panose="020B0609020204030204" pitchFamily="49" charset="0"/>
              </a:rPr>
              <a:t>float</a:t>
            </a:r>
            <a:r>
              <a:rPr lang="en-US" sz="788" dirty="0">
                <a:latin typeface="Consolas" panose="020B0609020204030204" pitchFamily="49" charset="0"/>
              </a:rPr>
              <a:t>  </a:t>
            </a:r>
            <a:r>
              <a:rPr lang="en-US" sz="788" dirty="0" err="1">
                <a:latin typeface="Consolas" panose="020B0609020204030204" pitchFamily="49" charset="0"/>
              </a:rPr>
              <a:t>isLit</a:t>
            </a:r>
            <a:r>
              <a:rPr lang="en-US" sz="788" dirty="0">
                <a:latin typeface="Consolas" panose="020B0609020204030204" pitchFamily="49" charset="0"/>
              </a:rPr>
              <a:t>    = </a:t>
            </a:r>
            <a:r>
              <a:rPr lang="en-US" sz="788" dirty="0" err="1">
                <a:latin typeface="Consolas" panose="020B0609020204030204" pitchFamily="49" charset="0"/>
              </a:rPr>
              <a:t>shootShadowRay</a:t>
            </a:r>
            <a:r>
              <a:rPr lang="en-US" sz="788" dirty="0">
                <a:latin typeface="Consolas" panose="020B0609020204030204" pitchFamily="49" charset="0"/>
              </a:rPr>
              <a:t>(</a:t>
            </a:r>
            <a:r>
              <a:rPr lang="en-US" sz="788" dirty="0" err="1">
                <a:latin typeface="Consolas" panose="020B0609020204030204" pitchFamily="49" charset="0"/>
              </a:rPr>
              <a:t>hitPos</a:t>
            </a:r>
            <a:r>
              <a:rPr lang="en-US" sz="788" dirty="0">
                <a:latin typeface="Consolas" panose="020B0609020204030204" pitchFamily="49" charset="0"/>
              </a:rPr>
              <a:t>, </a:t>
            </a:r>
            <a:r>
              <a:rPr lang="en-US" sz="788" dirty="0" err="1">
                <a:latin typeface="Consolas" panose="020B0609020204030204" pitchFamily="49" charset="0"/>
              </a:rPr>
              <a:t>dirToLight</a:t>
            </a:r>
            <a:r>
              <a:rPr lang="en-US" sz="788" dirty="0">
                <a:latin typeface="Consolas" panose="020B0609020204030204" pitchFamily="49" charset="0"/>
              </a:rPr>
              <a:t>, 1.0e-4f, </a:t>
            </a:r>
            <a:r>
              <a:rPr lang="en-US" sz="788" dirty="0" err="1">
                <a:latin typeface="Consolas" panose="020B0609020204030204" pitchFamily="49" charset="0"/>
              </a:rPr>
              <a:t>distToLight</a:t>
            </a:r>
            <a:r>
              <a:rPr lang="en-US" sz="788" dirty="0">
                <a:latin typeface="Consolas" panose="020B0609020204030204" pitchFamily="49" charset="0"/>
              </a:rPr>
              <a:t> 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     // Compute our </a:t>
            </a:r>
            <a:r>
              <a:rPr lang="en-US" sz="788" dirty="0" err="1">
                <a:solidFill>
                  <a:srgbClr val="00B050"/>
                </a:solidFill>
                <a:latin typeface="Consolas" panose="020B0609020204030204" pitchFamily="49" charset="0"/>
              </a:rPr>
              <a:t>NdotL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 term; shoot our shadow ray in selected direction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>
                <a:solidFill>
                  <a:srgbClr val="0070C0"/>
                </a:solidFill>
                <a:latin typeface="Consolas" panose="020B0609020204030204" pitchFamily="49" charset="0"/>
              </a:rPr>
              <a:t>float</a:t>
            </a:r>
            <a:r>
              <a:rPr lang="en-US" sz="788" dirty="0">
                <a:latin typeface="Consolas" panose="020B0609020204030204" pitchFamily="49" charset="0"/>
              </a:rPr>
              <a:t>  </a:t>
            </a:r>
            <a:r>
              <a:rPr lang="en-US" sz="788" dirty="0" err="1">
                <a:latin typeface="Consolas" panose="020B0609020204030204" pitchFamily="49" charset="0"/>
              </a:rPr>
              <a:t>NdotL</a:t>
            </a:r>
            <a:r>
              <a:rPr lang="en-US" sz="788" dirty="0">
                <a:latin typeface="Consolas" panose="020B0609020204030204" pitchFamily="49" charset="0"/>
              </a:rPr>
              <a:t>    = saturate( dot( </a:t>
            </a:r>
            <a:r>
              <a:rPr lang="en-US" sz="788" dirty="0" err="1">
                <a:latin typeface="Consolas" panose="020B0609020204030204" pitchFamily="49" charset="0"/>
              </a:rPr>
              <a:t>hitNorm</a:t>
            </a:r>
            <a:r>
              <a:rPr lang="en-US" sz="788" dirty="0">
                <a:latin typeface="Consolas" panose="020B0609020204030204" pitchFamily="49" charset="0"/>
              </a:rPr>
              <a:t>, </a:t>
            </a:r>
            <a:r>
              <a:rPr lang="en-US" sz="788" dirty="0" err="1">
                <a:latin typeface="Consolas" panose="020B0609020204030204" pitchFamily="49" charset="0"/>
              </a:rPr>
              <a:t>dirToLight</a:t>
            </a:r>
            <a:r>
              <a:rPr lang="en-US" sz="788" dirty="0">
                <a:latin typeface="Consolas" panose="020B0609020204030204" pitchFamily="49" charset="0"/>
              </a:rPr>
              <a:t> ) );  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// In range [0..1]</a:t>
            </a:r>
          </a:p>
          <a:p>
            <a:pPr>
              <a:spcAft>
                <a:spcPts val="450"/>
              </a:spcAft>
            </a:pPr>
            <a:endParaRPr lang="en-US" sz="788" dirty="0">
              <a:latin typeface="Consolas" panose="020B0609020204030204" pitchFamily="49" charset="0"/>
            </a:endParaRP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>
                <a:solidFill>
                  <a:srgbClr val="00B050"/>
                </a:solidFill>
                <a:latin typeface="Consolas" panose="020B0609020204030204" pitchFamily="49" charset="0"/>
              </a:rPr>
              <a:t>// Return shaded color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</a:t>
            </a:r>
            <a:r>
              <a:rPr lang="en-US" sz="788" dirty="0">
                <a:solidFill>
                  <a:srgbClr val="0070C0"/>
                </a:solidFill>
                <a:latin typeface="Consolas" panose="020B0609020204030204" pitchFamily="49" charset="0"/>
              </a:rPr>
              <a:t>return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  <a:r>
              <a:rPr lang="en-US" sz="788" dirty="0" err="1">
                <a:latin typeface="Consolas" panose="020B0609020204030204" pitchFamily="49" charset="0"/>
              </a:rPr>
              <a:t>isLit</a:t>
            </a:r>
            <a:r>
              <a:rPr lang="en-US" sz="788" dirty="0">
                <a:latin typeface="Consolas" panose="020B0609020204030204" pitchFamily="49" charset="0"/>
              </a:rPr>
              <a:t> 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       ? (</a:t>
            </a:r>
            <a:r>
              <a:rPr lang="en-US" sz="788" dirty="0" err="1">
                <a:latin typeface="Consolas" panose="020B0609020204030204" pitchFamily="49" charset="0"/>
              </a:rPr>
              <a:t>NdotL</a:t>
            </a:r>
            <a:r>
              <a:rPr lang="en-US" sz="788" dirty="0">
                <a:latin typeface="Consolas" panose="020B0609020204030204" pitchFamily="49" charset="0"/>
              </a:rPr>
              <a:t> * </a:t>
            </a:r>
            <a:r>
              <a:rPr lang="en-US" sz="788" dirty="0" err="1">
                <a:latin typeface="Consolas" panose="020B0609020204030204" pitchFamily="49" charset="0"/>
              </a:rPr>
              <a:t>gLight.intensity</a:t>
            </a:r>
            <a:r>
              <a:rPr lang="en-US" sz="788" dirty="0">
                <a:latin typeface="Consolas" panose="020B0609020204030204" pitchFamily="49" charset="0"/>
              </a:rPr>
              <a:t> * (</a:t>
            </a:r>
            <a:r>
              <a:rPr lang="en-US" sz="788" dirty="0" err="1">
                <a:latin typeface="Consolas" panose="020B0609020204030204" pitchFamily="49" charset="0"/>
              </a:rPr>
              <a:t>difColor</a:t>
            </a:r>
            <a:r>
              <a:rPr lang="en-US" sz="788" dirty="0">
                <a:latin typeface="Consolas" panose="020B0609020204030204" pitchFamily="49" charset="0"/>
              </a:rPr>
              <a:t> / M_PI) ) 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            : float3(0, 0, 0);</a:t>
            </a:r>
          </a:p>
          <a:p>
            <a:pPr>
              <a:spcAft>
                <a:spcPts val="450"/>
              </a:spcAft>
            </a:pPr>
            <a:r>
              <a:rPr lang="en-US" sz="788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AC7B28-6541-41B7-B970-2E663EF73CBA}"/>
              </a:ext>
            </a:extLst>
          </p:cNvPr>
          <p:cNvSpPr/>
          <p:nvPr/>
        </p:nvSpPr>
        <p:spPr>
          <a:xfrm>
            <a:off x="4489735" y="3332077"/>
            <a:ext cx="4388258" cy="2469168"/>
          </a:xfrm>
          <a:prstGeom prst="rect">
            <a:avLst/>
          </a:pr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88655834"/>
      </p:ext>
    </p:extLst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6DAEFA2-79FE-4F21-914A-3EC86E4F80B7}"/>
              </a:ext>
            </a:extLst>
          </p:cNvPr>
          <p:cNvSpPr/>
          <p:nvPr/>
        </p:nvSpPr>
        <p:spPr>
          <a:xfrm>
            <a:off x="6858000" y="5258298"/>
            <a:ext cx="1944094" cy="691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D1991A-0793-4CF2-836E-9CED271B0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Many lights?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5E57E-C8EF-46FA-A3D6-A69DFDA33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214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8153793-7721-423B-9029-5A7EB042B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59" y="1892185"/>
            <a:ext cx="5187143" cy="396910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Don’t just evaluate BRDF for one light</a:t>
            </a:r>
          </a:p>
          <a:p>
            <a:pPr lvl="1"/>
            <a:r>
              <a:rPr lang="en-US" dirty="0"/>
              <a:t>Loop per light</a:t>
            </a:r>
          </a:p>
          <a:p>
            <a:pPr lvl="1"/>
            <a:endParaRPr lang="en-US" dirty="0"/>
          </a:p>
          <a:p>
            <a:r>
              <a:rPr lang="en-US" dirty="0"/>
              <a:t>Thousands of lights?  Becomes expensive</a:t>
            </a:r>
          </a:p>
          <a:p>
            <a:r>
              <a:rPr lang="en-US" dirty="0"/>
              <a:t>What if: emissive triangles, spheres, bunnies?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213043"/>
      </p:ext>
    </p:extLst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6DAEFA2-79FE-4F21-914A-3EC86E4F80B7}"/>
              </a:ext>
            </a:extLst>
          </p:cNvPr>
          <p:cNvSpPr/>
          <p:nvPr/>
        </p:nvSpPr>
        <p:spPr>
          <a:xfrm>
            <a:off x="6858000" y="5258298"/>
            <a:ext cx="1944094" cy="691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D1991A-0793-4CF2-836E-9CED271B0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Many lights?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5E57E-C8EF-46FA-A3D6-A69DFDA33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215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8153793-7721-423B-9029-5A7EB042B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59" y="1892185"/>
            <a:ext cx="5187143" cy="3969101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Don’t just evaluate BRDF for one light</a:t>
            </a:r>
          </a:p>
          <a:p>
            <a:pPr lvl="1"/>
            <a:r>
              <a:rPr lang="en-US" dirty="0"/>
              <a:t>Loop per light</a:t>
            </a:r>
          </a:p>
          <a:p>
            <a:pPr lvl="1"/>
            <a:endParaRPr lang="en-US" dirty="0"/>
          </a:p>
          <a:p>
            <a:r>
              <a:rPr lang="en-US" dirty="0"/>
              <a:t>Thousands of lights?  Becomes expensive</a:t>
            </a:r>
          </a:p>
          <a:p>
            <a:r>
              <a:rPr lang="en-US" dirty="0"/>
              <a:t>What if: emissive triangles, spheres, bunnies?</a:t>
            </a:r>
          </a:p>
          <a:p>
            <a:endParaRPr lang="en-US" dirty="0"/>
          </a:p>
          <a:p>
            <a:r>
              <a:rPr lang="en-US" dirty="0"/>
              <a:t>Need to </a:t>
            </a:r>
            <a:r>
              <a:rPr lang="en-US" i="1" dirty="0"/>
              <a:t>sample</a:t>
            </a:r>
            <a:r>
              <a:rPr lang="en-US" b="1" i="1" dirty="0"/>
              <a:t> </a:t>
            </a:r>
            <a:r>
              <a:rPr lang="en-US" dirty="0"/>
              <a:t>your lights</a:t>
            </a:r>
          </a:p>
          <a:p>
            <a:pPr lvl="1"/>
            <a:r>
              <a:rPr lang="en-US" dirty="0"/>
              <a:t>Pick a random location on some light</a:t>
            </a:r>
          </a:p>
          <a:p>
            <a:pPr lvl="1"/>
            <a:r>
              <a:rPr lang="en-US" dirty="0"/>
              <a:t>Evaluate direct lighting from that point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462542"/>
      </p:ext>
    </p:extLst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6DAEFA2-79FE-4F21-914A-3EC86E4F80B7}"/>
              </a:ext>
            </a:extLst>
          </p:cNvPr>
          <p:cNvSpPr/>
          <p:nvPr/>
        </p:nvSpPr>
        <p:spPr>
          <a:xfrm>
            <a:off x="6858000" y="5258298"/>
            <a:ext cx="1944094" cy="691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D1991A-0793-4CF2-836E-9CED271B0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Naïve Light Sampling: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5E57E-C8EF-46FA-A3D6-A69DFDA33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216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8153793-7721-423B-9029-5A7EB042B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59" y="1892185"/>
            <a:ext cx="7281950" cy="3969101"/>
          </a:xfrm>
        </p:spPr>
        <p:txBody>
          <a:bodyPr>
            <a:normAutofit/>
          </a:bodyPr>
          <a:lstStyle/>
          <a:p>
            <a:r>
              <a:rPr lang="en-US" dirty="0"/>
              <a:t>Lots of point lights (e.g., N points):</a:t>
            </a:r>
          </a:p>
          <a:p>
            <a:pPr lvl="1"/>
            <a:r>
              <a:rPr lang="en-US" dirty="0"/>
              <a:t>Randomly pick number in [1…N], use that light for shading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488388"/>
      </p:ext>
    </p:extLst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6DAEFA2-79FE-4F21-914A-3EC86E4F80B7}"/>
              </a:ext>
            </a:extLst>
          </p:cNvPr>
          <p:cNvSpPr/>
          <p:nvPr/>
        </p:nvSpPr>
        <p:spPr>
          <a:xfrm>
            <a:off x="6858000" y="5258298"/>
            <a:ext cx="1944094" cy="691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D1991A-0793-4CF2-836E-9CED271B0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Naïve Light Sampling: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5E57E-C8EF-46FA-A3D6-A69DFDA33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217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8153793-7721-423B-9029-5A7EB042B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59" y="1892185"/>
            <a:ext cx="8175784" cy="3969101"/>
          </a:xfrm>
        </p:spPr>
        <p:txBody>
          <a:bodyPr>
            <a:normAutofit/>
          </a:bodyPr>
          <a:lstStyle/>
          <a:p>
            <a:r>
              <a:rPr lang="en-US" dirty="0"/>
              <a:t>Lots of point lights (e.g., N points):</a:t>
            </a:r>
          </a:p>
          <a:p>
            <a:pPr lvl="1"/>
            <a:r>
              <a:rPr lang="en-US" dirty="0"/>
              <a:t>Randomly pick number in [1…N], use that light for shading</a:t>
            </a:r>
          </a:p>
          <a:p>
            <a:pPr lvl="1"/>
            <a:endParaRPr lang="en-US" dirty="0"/>
          </a:p>
          <a:p>
            <a:r>
              <a:rPr lang="en-US" dirty="0"/>
              <a:t>One surface light:</a:t>
            </a:r>
          </a:p>
          <a:p>
            <a:pPr lvl="1"/>
            <a:r>
              <a:rPr lang="en-US" dirty="0"/>
              <a:t>Pick a point uniformly over the surface</a:t>
            </a:r>
          </a:p>
          <a:p>
            <a:pPr lvl="1"/>
            <a:r>
              <a:rPr lang="en-US" dirty="0"/>
              <a:t>E.g., on a quad, pick both (u, v) randomly in [0…1]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027109"/>
      </p:ext>
    </p:extLst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6DAEFA2-79FE-4F21-914A-3EC86E4F80B7}"/>
              </a:ext>
            </a:extLst>
          </p:cNvPr>
          <p:cNvSpPr/>
          <p:nvPr/>
        </p:nvSpPr>
        <p:spPr>
          <a:xfrm>
            <a:off x="6858000" y="5258298"/>
            <a:ext cx="1944094" cy="691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D1991A-0793-4CF2-836E-9CED271B0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Naïve Light Sampling: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5E57E-C8EF-46FA-A3D6-A69DFDA33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218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8153793-7721-423B-9029-5A7EB042B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59" y="1892185"/>
            <a:ext cx="8175784" cy="396910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Lots of point lights (e.g., N points):</a:t>
            </a:r>
          </a:p>
          <a:p>
            <a:pPr lvl="1"/>
            <a:r>
              <a:rPr lang="en-US" dirty="0"/>
              <a:t>Randomly pick number in [1…N], use that light for shading</a:t>
            </a:r>
          </a:p>
          <a:p>
            <a:pPr lvl="1"/>
            <a:endParaRPr lang="en-US" dirty="0"/>
          </a:p>
          <a:p>
            <a:r>
              <a:rPr lang="en-US" dirty="0"/>
              <a:t>One surface light:</a:t>
            </a:r>
          </a:p>
          <a:p>
            <a:pPr lvl="1"/>
            <a:r>
              <a:rPr lang="en-US" dirty="0"/>
              <a:t>Pick a point uniformly over the surface</a:t>
            </a:r>
          </a:p>
          <a:p>
            <a:pPr lvl="1"/>
            <a:r>
              <a:rPr lang="en-US" dirty="0"/>
              <a:t>E.g., on a quad, pick both (u, v) randomly in [0…1]</a:t>
            </a:r>
          </a:p>
          <a:p>
            <a:pPr lvl="1"/>
            <a:endParaRPr lang="en-US" dirty="0"/>
          </a:p>
          <a:p>
            <a:r>
              <a:rPr lang="en-US" dirty="0"/>
              <a:t>For many emissive surfaces (e.g., N surfaces):</a:t>
            </a:r>
          </a:p>
          <a:p>
            <a:pPr lvl="1"/>
            <a:r>
              <a:rPr lang="en-US" dirty="0"/>
              <a:t>First pick number in [1…N], then pick random point on surface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6459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Normals</a:t>
            </a:r>
            <a:r>
              <a:rPr lang="en-US" dirty="0"/>
              <a:t> of points on a sphere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9850" y="2058194"/>
            <a:ext cx="3924300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625898"/>
      </p:ext>
    </p:extLst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6DAEFA2-79FE-4F21-914A-3EC86E4F80B7}"/>
              </a:ext>
            </a:extLst>
          </p:cNvPr>
          <p:cNvSpPr/>
          <p:nvPr/>
        </p:nvSpPr>
        <p:spPr>
          <a:xfrm>
            <a:off x="6858000" y="5258298"/>
            <a:ext cx="1944094" cy="691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D1991A-0793-4CF2-836E-9CED271B0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Naïve Light Sampling: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5E57E-C8EF-46FA-A3D6-A69DFDA33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219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8153793-7721-423B-9029-5A7EB042B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59" y="1892185"/>
            <a:ext cx="8175784" cy="396910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Lots of point lights (e.g., N points):</a:t>
            </a:r>
          </a:p>
          <a:p>
            <a:pPr lvl="1"/>
            <a:r>
              <a:rPr lang="en-US" dirty="0"/>
              <a:t>Randomly pick number in [1…N], use that light for shading</a:t>
            </a:r>
          </a:p>
          <a:p>
            <a:pPr lvl="1"/>
            <a:endParaRPr lang="en-US" dirty="0"/>
          </a:p>
          <a:p>
            <a:r>
              <a:rPr lang="en-US" dirty="0"/>
              <a:t>One surface light:</a:t>
            </a:r>
          </a:p>
          <a:p>
            <a:pPr lvl="1"/>
            <a:r>
              <a:rPr lang="en-US" dirty="0"/>
              <a:t>Pick a point uniformly over the surface</a:t>
            </a:r>
          </a:p>
          <a:p>
            <a:pPr lvl="1"/>
            <a:r>
              <a:rPr lang="en-US" dirty="0"/>
              <a:t>E.g., on a quad, pick both (u, v) randomly in [0…1]</a:t>
            </a:r>
          </a:p>
          <a:p>
            <a:pPr lvl="1"/>
            <a:endParaRPr lang="en-US" dirty="0"/>
          </a:p>
          <a:p>
            <a:r>
              <a:rPr lang="en-US" dirty="0"/>
              <a:t>For many emissive surfaces (e.g., N surfaces):</a:t>
            </a:r>
          </a:p>
          <a:p>
            <a:pPr lvl="1"/>
            <a:r>
              <a:rPr lang="en-US" dirty="0"/>
              <a:t>First pick number in [1…N], then pick random point on surface</a:t>
            </a:r>
          </a:p>
          <a:p>
            <a:pPr lvl="1"/>
            <a:r>
              <a:rPr lang="en-US" dirty="0"/>
              <a:t>Alternatively weight choice of light based on area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957443"/>
      </p:ext>
    </p:extLst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F4980C-77AB-A04A-994C-E7AF0D1113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Up Next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90397-E9A2-4D0B-B441-C3F1C9B557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0060" y="3500179"/>
            <a:ext cx="7052017" cy="1266131"/>
          </a:xfrm>
        </p:spPr>
        <p:txBody>
          <a:bodyPr/>
          <a:lstStyle/>
          <a:p>
            <a:r>
              <a:rPr lang="en-US" b="1" i="1" dirty="0"/>
              <a:t>Morgan McGuire</a:t>
            </a:r>
          </a:p>
          <a:p>
            <a:r>
              <a:rPr lang="en-US" dirty="0"/>
              <a:t>With more on materials, sampling, and how to think about GPU ray tracing performance</a:t>
            </a:r>
          </a:p>
        </p:txBody>
      </p:sp>
    </p:spTree>
    <p:extLst>
      <p:ext uri="{BB962C8B-B14F-4D97-AF65-F5344CB8AC3E}">
        <p14:creationId xmlns:p14="http://schemas.microsoft.com/office/powerpoint/2010/main" val="3001085490"/>
      </p:ext>
    </p:extLst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C0D37-37AC-104E-85E9-545FFC8CF5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C5EFCF-B88B-C349-9EC8-415B89DA4B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59184" y="4379251"/>
            <a:ext cx="4766896" cy="1347179"/>
          </a:xfrm>
        </p:spPr>
        <p:txBody>
          <a:bodyPr>
            <a:normAutofit/>
          </a:bodyPr>
          <a:lstStyle/>
          <a:p>
            <a:r>
              <a:rPr lang="en-US" dirty="0"/>
              <a:t>E-mail: </a:t>
            </a:r>
            <a:r>
              <a:rPr lang="en-US" dirty="0">
                <a:hlinkClick r:id="rId2"/>
              </a:rPr>
              <a:t>cwyman@nvidia.com</a:t>
            </a:r>
            <a:endParaRPr lang="en-US" dirty="0"/>
          </a:p>
          <a:p>
            <a:r>
              <a:rPr lang="en-US" dirty="0"/>
              <a:t>Twitter: @_</a:t>
            </a:r>
            <a:r>
              <a:rPr lang="en-US" dirty="0" err="1"/>
              <a:t>cwyman</a:t>
            </a:r>
            <a:r>
              <a:rPr lang="en-US" dirty="0"/>
              <a:t>_</a:t>
            </a:r>
          </a:p>
          <a:p>
            <a:endParaRPr lang="en-US" sz="375" dirty="0"/>
          </a:p>
          <a:p>
            <a:r>
              <a:rPr lang="en-US" dirty="0"/>
              <a:t>Code: </a:t>
            </a:r>
            <a:r>
              <a:rPr lang="en-US" dirty="0">
                <a:hlinkClick r:id="rId3"/>
              </a:rPr>
              <a:t>http://intro-to-dxr.cwyman.org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4495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of a point on a sphere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5860" y="1600200"/>
            <a:ext cx="5352279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1043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of a point on a sphere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7862" y="1615281"/>
            <a:ext cx="5248275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782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Defining light and material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(Red, Green, Blue) values</a:t>
            </a:r>
          </a:p>
          <a:p>
            <a:pPr lvl="1"/>
            <a:r>
              <a:rPr lang="en-US" sz="2400" dirty="0"/>
              <a:t>For a light source, intensity</a:t>
            </a:r>
          </a:p>
          <a:p>
            <a:pPr lvl="1"/>
            <a:r>
              <a:rPr lang="en-US" sz="2400" dirty="0"/>
              <a:t>For the material of an object, reflectivity</a:t>
            </a:r>
          </a:p>
          <a:p>
            <a:pPr lvl="1"/>
            <a:r>
              <a:rPr lang="en-US" sz="2400" dirty="0"/>
              <a:t>Color = intensity * material</a:t>
            </a:r>
          </a:p>
          <a:p>
            <a:r>
              <a:rPr lang="en-US" sz="3200" dirty="0"/>
              <a:t>Examples:</a:t>
            </a:r>
          </a:p>
          <a:p>
            <a:pPr lvl="1"/>
            <a:r>
              <a:rPr lang="en-US" sz="2400" dirty="0"/>
              <a:t>(1,1,1) white light, (1,1,1) white object ; object appears white</a:t>
            </a:r>
          </a:p>
          <a:p>
            <a:pPr lvl="1"/>
            <a:r>
              <a:rPr lang="en-US" sz="2400" dirty="0"/>
              <a:t>(1,0,0) red light, (1,1,1) white object ; object appears red</a:t>
            </a:r>
          </a:p>
          <a:p>
            <a:pPr lvl="1"/>
            <a:r>
              <a:rPr lang="en-US" sz="2400" dirty="0"/>
              <a:t>(1,1,1) white light, (1,0,0) red object ; object appears red</a:t>
            </a:r>
          </a:p>
          <a:p>
            <a:pPr lvl="1"/>
            <a:r>
              <a:rPr lang="en-US" sz="2400" dirty="0"/>
              <a:t>(1,1,0) yellow light, (0,1,1) cyan object ; object appears green</a:t>
            </a:r>
          </a:p>
        </p:txBody>
      </p:sp>
    </p:spTree>
    <p:extLst>
      <p:ext uri="{BB962C8B-B14F-4D97-AF65-F5344CB8AC3E}">
        <p14:creationId xmlns:p14="http://schemas.microsoft.com/office/powerpoint/2010/main" val="13932230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Phong</a:t>
            </a:r>
            <a:r>
              <a:rPr lang="en-US" dirty="0"/>
              <a:t> illumination model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2924969"/>
            <a:ext cx="769620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30687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Ambient illumination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Approximation for global illumination</a:t>
            </a:r>
          </a:p>
          <a:p>
            <a:r>
              <a:rPr lang="en-US" dirty="0" err="1"/>
              <a:t>L</a:t>
            </a:r>
            <a:r>
              <a:rPr lang="en-US" baseline="-25000" dirty="0" err="1"/>
              <a:t>ambient</a:t>
            </a:r>
            <a:r>
              <a:rPr lang="en-US" dirty="0"/>
              <a:t> = </a:t>
            </a:r>
            <a:r>
              <a:rPr lang="en-US" dirty="0" err="1"/>
              <a:t>I</a:t>
            </a:r>
            <a:r>
              <a:rPr lang="en-US" baseline="-25000" dirty="0" err="1"/>
              <a:t>ambient</a:t>
            </a:r>
            <a:r>
              <a:rPr lang="en-US" dirty="0"/>
              <a:t> * </a:t>
            </a:r>
            <a:r>
              <a:rPr lang="en-US" dirty="0" err="1"/>
              <a:t>K</a:t>
            </a:r>
            <a:r>
              <a:rPr lang="en-US" baseline="-25000" dirty="0" err="1"/>
              <a:t>ambient</a:t>
            </a:r>
            <a:endParaRPr lang="en-US" dirty="0"/>
          </a:p>
          <a:p>
            <a:r>
              <a:rPr lang="en-US" dirty="0"/>
              <a:t>[Light = Intensity * Material]</a:t>
            </a:r>
          </a:p>
          <a:p>
            <a:endParaRPr lang="en-US" dirty="0"/>
          </a:p>
          <a:p>
            <a:r>
              <a:rPr lang="en-US" dirty="0"/>
              <a:t>Often </a:t>
            </a:r>
            <a:r>
              <a:rPr lang="en-US" dirty="0" err="1"/>
              <a:t>I</a:t>
            </a:r>
            <a:r>
              <a:rPr lang="en-US" baseline="-25000" dirty="0" err="1"/>
              <a:t>ambient</a:t>
            </a:r>
            <a:r>
              <a:rPr lang="en-US" dirty="0"/>
              <a:t> just a constant</a:t>
            </a:r>
          </a:p>
          <a:p>
            <a:r>
              <a:rPr lang="en-US" dirty="0"/>
              <a:t>Notable exceptions:</a:t>
            </a:r>
          </a:p>
          <a:p>
            <a:pPr lvl="1"/>
            <a:r>
              <a:rPr lang="en-US" dirty="0"/>
              <a:t>Ambient occlusion</a:t>
            </a:r>
          </a:p>
          <a:p>
            <a:pPr lvl="1"/>
            <a:r>
              <a:rPr lang="en-US" dirty="0"/>
              <a:t>Radiant flux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810000"/>
            <a:ext cx="277177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28348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Diffuse illumination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Diffuse reflection assumes that the light is equally reflected in every direction.</a:t>
            </a:r>
          </a:p>
          <a:p>
            <a:r>
              <a:rPr lang="en-US" dirty="0"/>
              <a:t>In other words, if the light source and the object has fixed positions in the world space, the camera motion doesn’t affect the appearance of the object.</a:t>
            </a:r>
          </a:p>
          <a:p>
            <a:r>
              <a:rPr lang="en-US" dirty="0"/>
              <a:t>The reflection only depends on the incoming direction. It is independent of the outgoing (viewing) direction.</a:t>
            </a:r>
          </a:p>
        </p:txBody>
      </p:sp>
    </p:spTree>
    <p:extLst>
      <p:ext uri="{BB962C8B-B14F-4D97-AF65-F5344CB8AC3E}">
        <p14:creationId xmlns:p14="http://schemas.microsoft.com/office/powerpoint/2010/main" val="6675177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Diffuse illumination</a:t>
            </a: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00400"/>
            <a:ext cx="4038600" cy="2358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651275"/>
            <a:ext cx="4038600" cy="1456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600201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</a:t>
            </a:r>
            <a:r>
              <a:rPr kumimoji="0" lang="en-US" sz="28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diffuse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en-US" sz="28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diffuse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*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</a:t>
            </a:r>
            <a:r>
              <a:rPr kumimoji="0" lang="en-US" sz="28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diffuse</a:t>
            </a:r>
            <a:r>
              <a: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θ</a:t>
            </a:r>
            <a:r>
              <a:rPr kumimoji="0" lang="en-US" sz="28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7778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Ray tracing basic concepts</a:t>
            </a:r>
          </a:p>
          <a:p>
            <a:r>
              <a:rPr lang="en-US" dirty="0"/>
              <a:t>PPM image file format</a:t>
            </a:r>
          </a:p>
          <a:p>
            <a:r>
              <a:rPr lang="en-US" dirty="0"/>
              <a:t>Ray generation and collision</a:t>
            </a:r>
          </a:p>
          <a:p>
            <a:r>
              <a:rPr lang="en-US" dirty="0"/>
              <a:t>Lighting and shading</a:t>
            </a:r>
          </a:p>
          <a:p>
            <a:r>
              <a:rPr lang="en-US" dirty="0"/>
              <a:t>Recursive ray generation</a:t>
            </a:r>
          </a:p>
        </p:txBody>
      </p:sp>
    </p:spTree>
    <p:extLst>
      <p:ext uri="{BB962C8B-B14F-4D97-AF65-F5344CB8AC3E}">
        <p14:creationId xmlns:p14="http://schemas.microsoft.com/office/powerpoint/2010/main" val="16606290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Ambient and Diffuse illumination example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15" y="1600200"/>
            <a:ext cx="648977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74331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Specular illumination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Some materials, such as plastic and metal, can have shiny highlight spots.</a:t>
            </a:r>
          </a:p>
          <a:p>
            <a:r>
              <a:rPr lang="en-US" dirty="0"/>
              <a:t>This is due to a glossy mirror-like reflection.</a:t>
            </a:r>
          </a:p>
          <a:p>
            <a:r>
              <a:rPr lang="en-US" dirty="0"/>
              <a:t>Materials have different shininess/glossiness.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524000"/>
            <a:ext cx="2609850" cy="496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48630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Specular reflection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 = 2(L⋅N)N- L</a:t>
            </a:r>
          </a:p>
          <a:p>
            <a:endParaRPr lang="en-US" dirty="0"/>
          </a:p>
          <a:p>
            <a:r>
              <a:rPr lang="en-US" dirty="0" err="1"/>
              <a:t>L</a:t>
            </a:r>
            <a:r>
              <a:rPr lang="en-US" baseline="-25000" dirty="0" err="1"/>
              <a:t>specular</a:t>
            </a:r>
            <a:r>
              <a:rPr lang="en-US" dirty="0"/>
              <a:t> =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I</a:t>
            </a:r>
            <a:r>
              <a:rPr lang="en-US" baseline="-25000" dirty="0" err="1"/>
              <a:t>specular</a:t>
            </a:r>
            <a:r>
              <a:rPr lang="en-US" dirty="0"/>
              <a:t> * </a:t>
            </a:r>
            <a:r>
              <a:rPr lang="en-US" dirty="0" err="1"/>
              <a:t>K</a:t>
            </a:r>
            <a:r>
              <a:rPr lang="en-US" baseline="-25000" dirty="0" err="1"/>
              <a:t>specular</a:t>
            </a:r>
            <a:r>
              <a:rPr lang="en-US" dirty="0"/>
              <a:t> * </a:t>
            </a:r>
            <a:r>
              <a:rPr lang="en-US" dirty="0" err="1"/>
              <a:t>cos</a:t>
            </a:r>
            <a:r>
              <a:rPr lang="en-US" baseline="30000" dirty="0" err="1"/>
              <a:t>n</a:t>
            </a:r>
            <a:r>
              <a:rPr lang="en-US" dirty="0"/>
              <a:t> </a:t>
            </a:r>
            <a:r>
              <a:rPr lang="el-GR" dirty="0"/>
              <a:t>φ</a:t>
            </a:r>
            <a:endParaRPr lang="en-US" dirty="0"/>
          </a:p>
          <a:p>
            <a:endParaRPr lang="en-US" dirty="0"/>
          </a:p>
          <a:p>
            <a:r>
              <a:rPr lang="en-US" dirty="0"/>
              <a:t>n is shininess coefficient</a:t>
            </a:r>
          </a:p>
          <a:p>
            <a:r>
              <a:rPr lang="el-GR" dirty="0"/>
              <a:t>φ</a:t>
            </a:r>
            <a:r>
              <a:rPr lang="en-US" dirty="0"/>
              <a:t> is the angle between EYE and R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371600"/>
            <a:ext cx="327660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91923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Specular illumination example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215" y="1600200"/>
            <a:ext cx="564357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13159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to ‘color’ a ray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Color shade(R)</a:t>
            </a:r>
          </a:p>
          <a:p>
            <a:pPr marL="0" indent="0">
              <a:buNone/>
            </a:pPr>
            <a:r>
              <a:rPr lang="en-US" sz="2800" dirty="0"/>
              <a:t>{</a:t>
            </a:r>
          </a:p>
          <a:p>
            <a:pPr marL="0" indent="0">
              <a:buNone/>
            </a:pPr>
            <a:r>
              <a:rPr lang="en-US" sz="2800" dirty="0"/>
              <a:t>	intersect objects – get closest intersection</a:t>
            </a:r>
          </a:p>
          <a:p>
            <a:pPr marL="0" indent="0">
              <a:buNone/>
            </a:pPr>
            <a:r>
              <a:rPr lang="en-US" sz="2800" dirty="0"/>
              <a:t>	c = ambient </a:t>
            </a:r>
          </a:p>
          <a:p>
            <a:pPr marL="0" indent="0">
              <a:buNone/>
            </a:pPr>
            <a:r>
              <a:rPr lang="en-US" sz="2800" dirty="0"/>
              <a:t>	For each light source</a:t>
            </a:r>
          </a:p>
          <a:p>
            <a:pPr marL="0" indent="0">
              <a:buNone/>
            </a:pPr>
            <a:r>
              <a:rPr lang="en-US" sz="2800" dirty="0"/>
              <a:t>		Add in diffuse and specular components to c</a:t>
            </a:r>
          </a:p>
          <a:p>
            <a:pPr marL="0" indent="0">
              <a:buNone/>
            </a:pPr>
            <a:r>
              <a:rPr lang="en-US" sz="2800" dirty="0"/>
              <a:t>	Return c</a:t>
            </a:r>
          </a:p>
          <a:p>
            <a:pPr marL="0" indent="0">
              <a:buNone/>
            </a:pPr>
            <a:r>
              <a:rPr lang="en-US" sz="2800" dirty="0"/>
              <a:t>}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618290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Recursively generated rays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0096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Shadows, reflections, and refractions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50" y="1716881"/>
            <a:ext cx="6870700" cy="4292600"/>
          </a:xfrm>
        </p:spPr>
      </p:pic>
    </p:spTree>
    <p:extLst>
      <p:ext uri="{BB962C8B-B14F-4D97-AF65-F5344CB8AC3E}">
        <p14:creationId xmlns:p14="http://schemas.microsoft.com/office/powerpoint/2010/main" val="24638557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Shadows</a:t>
            </a:r>
          </a:p>
        </p:txBody>
      </p:sp>
      <p:grpSp>
        <p:nvGrpSpPr>
          <p:cNvPr id="13316" name="Group 11"/>
          <p:cNvGrpSpPr>
            <a:grpSpLocks/>
          </p:cNvGrpSpPr>
          <p:nvPr/>
        </p:nvGrpSpPr>
        <p:grpSpPr bwMode="auto">
          <a:xfrm>
            <a:off x="415925" y="2982913"/>
            <a:ext cx="4802188" cy="3321050"/>
            <a:chOff x="1189038" y="2751138"/>
            <a:chExt cx="4802187" cy="3321050"/>
          </a:xfrm>
        </p:grpSpPr>
        <p:sp>
          <p:nvSpPr>
            <p:cNvPr id="13319" name="Rectangle 11"/>
            <p:cNvSpPr>
              <a:spLocks noChangeArrowheads="1"/>
            </p:cNvSpPr>
            <p:nvPr/>
          </p:nvSpPr>
          <p:spPr bwMode="auto">
            <a:xfrm>
              <a:off x="1189038" y="2751138"/>
              <a:ext cx="4802187" cy="332105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3320" name="Group 9"/>
            <p:cNvGrpSpPr>
              <a:grpSpLocks/>
            </p:cNvGrpSpPr>
            <p:nvPr/>
          </p:nvGrpSpPr>
          <p:grpSpPr bwMode="auto">
            <a:xfrm>
              <a:off x="1624013" y="3144838"/>
              <a:ext cx="3632200" cy="1995487"/>
              <a:chOff x="1022" y="1353"/>
              <a:chExt cx="2288" cy="1257"/>
            </a:xfrm>
          </p:grpSpPr>
          <p:sp>
            <p:nvSpPr>
              <p:cNvPr id="13321" name="Line 8"/>
              <p:cNvSpPr>
                <a:spLocks noChangeShapeType="1"/>
              </p:cNvSpPr>
              <p:nvPr/>
            </p:nvSpPr>
            <p:spPr bwMode="auto">
              <a:xfrm>
                <a:off x="2167" y="2057"/>
                <a:ext cx="914" cy="42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322" name="Litebulb"/>
              <p:cNvSpPr>
                <a:spLocks noChangeAspect="1" noEditPoints="1" noChangeArrowheads="1"/>
              </p:cNvSpPr>
              <p:nvPr/>
            </p:nvSpPr>
            <p:spPr bwMode="auto">
              <a:xfrm>
                <a:off x="1022" y="1353"/>
                <a:ext cx="192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600 w 21600"/>
                  <a:gd name="T13" fmla="*/ 2175 h 21600"/>
                  <a:gd name="T14" fmla="*/ 18225 w 21600"/>
                  <a:gd name="T15" fmla="*/ 93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0825" y="21723"/>
                    </a:moveTo>
                    <a:lnTo>
                      <a:pt x="11215" y="21723"/>
                    </a:lnTo>
                    <a:lnTo>
                      <a:pt x="11552" y="21688"/>
                    </a:lnTo>
                    <a:lnTo>
                      <a:pt x="11916" y="21617"/>
                    </a:lnTo>
                    <a:lnTo>
                      <a:pt x="12253" y="21547"/>
                    </a:lnTo>
                    <a:lnTo>
                      <a:pt x="12617" y="21441"/>
                    </a:lnTo>
                    <a:lnTo>
                      <a:pt x="12902" y="21317"/>
                    </a:lnTo>
                    <a:lnTo>
                      <a:pt x="13162" y="21176"/>
                    </a:lnTo>
                    <a:lnTo>
                      <a:pt x="13396" y="21000"/>
                    </a:lnTo>
                    <a:lnTo>
                      <a:pt x="13655" y="20841"/>
                    </a:lnTo>
                    <a:lnTo>
                      <a:pt x="13863" y="20629"/>
                    </a:lnTo>
                    <a:lnTo>
                      <a:pt x="14045" y="20435"/>
                    </a:lnTo>
                    <a:lnTo>
                      <a:pt x="14200" y="20223"/>
                    </a:lnTo>
                    <a:lnTo>
                      <a:pt x="14356" y="19994"/>
                    </a:lnTo>
                    <a:lnTo>
                      <a:pt x="14460" y="19747"/>
                    </a:lnTo>
                    <a:lnTo>
                      <a:pt x="14512" y="19482"/>
                    </a:lnTo>
                    <a:lnTo>
                      <a:pt x="14512" y="19235"/>
                    </a:lnTo>
                    <a:lnTo>
                      <a:pt x="14512" y="19147"/>
                    </a:lnTo>
                    <a:lnTo>
                      <a:pt x="14512" y="18900"/>
                    </a:lnTo>
                    <a:lnTo>
                      <a:pt x="14512" y="18529"/>
                    </a:lnTo>
                    <a:lnTo>
                      <a:pt x="14512" y="18052"/>
                    </a:lnTo>
                    <a:lnTo>
                      <a:pt x="14512" y="17505"/>
                    </a:lnTo>
                    <a:lnTo>
                      <a:pt x="14512" y="16976"/>
                    </a:lnTo>
                    <a:lnTo>
                      <a:pt x="14512" y="16464"/>
                    </a:lnTo>
                    <a:lnTo>
                      <a:pt x="14512" y="15952"/>
                    </a:lnTo>
                    <a:lnTo>
                      <a:pt x="14512" y="15758"/>
                    </a:lnTo>
                    <a:lnTo>
                      <a:pt x="14616" y="15547"/>
                    </a:lnTo>
                    <a:lnTo>
                      <a:pt x="14694" y="15352"/>
                    </a:lnTo>
                    <a:lnTo>
                      <a:pt x="14798" y="15141"/>
                    </a:lnTo>
                    <a:lnTo>
                      <a:pt x="15161" y="14735"/>
                    </a:lnTo>
                    <a:lnTo>
                      <a:pt x="15602" y="14329"/>
                    </a:lnTo>
                    <a:lnTo>
                      <a:pt x="16745" y="13552"/>
                    </a:lnTo>
                    <a:lnTo>
                      <a:pt x="18043" y="12670"/>
                    </a:lnTo>
                    <a:lnTo>
                      <a:pt x="18744" y="12194"/>
                    </a:lnTo>
                    <a:lnTo>
                      <a:pt x="19341" y="11647"/>
                    </a:lnTo>
                    <a:lnTo>
                      <a:pt x="19938" y="11099"/>
                    </a:lnTo>
                    <a:lnTo>
                      <a:pt x="20483" y="10464"/>
                    </a:lnTo>
                    <a:lnTo>
                      <a:pt x="20743" y="10164"/>
                    </a:lnTo>
                    <a:lnTo>
                      <a:pt x="20950" y="9794"/>
                    </a:lnTo>
                    <a:lnTo>
                      <a:pt x="21132" y="9441"/>
                    </a:lnTo>
                    <a:lnTo>
                      <a:pt x="21288" y="9035"/>
                    </a:lnTo>
                    <a:lnTo>
                      <a:pt x="21444" y="8664"/>
                    </a:lnTo>
                    <a:lnTo>
                      <a:pt x="21548" y="8223"/>
                    </a:lnTo>
                    <a:lnTo>
                      <a:pt x="21600" y="7782"/>
                    </a:lnTo>
                    <a:lnTo>
                      <a:pt x="21600" y="7341"/>
                    </a:lnTo>
                    <a:lnTo>
                      <a:pt x="21600" y="6935"/>
                    </a:lnTo>
                    <a:lnTo>
                      <a:pt x="21548" y="6564"/>
                    </a:lnTo>
                    <a:lnTo>
                      <a:pt x="21496" y="6229"/>
                    </a:lnTo>
                    <a:lnTo>
                      <a:pt x="21392" y="5858"/>
                    </a:lnTo>
                    <a:lnTo>
                      <a:pt x="21288" y="5523"/>
                    </a:lnTo>
                    <a:lnTo>
                      <a:pt x="21132" y="5135"/>
                    </a:lnTo>
                    <a:lnTo>
                      <a:pt x="20950" y="4800"/>
                    </a:lnTo>
                    <a:lnTo>
                      <a:pt x="20743" y="4464"/>
                    </a:lnTo>
                    <a:lnTo>
                      <a:pt x="20535" y="4164"/>
                    </a:lnTo>
                    <a:lnTo>
                      <a:pt x="20301" y="3847"/>
                    </a:lnTo>
                    <a:lnTo>
                      <a:pt x="20042" y="3547"/>
                    </a:lnTo>
                    <a:lnTo>
                      <a:pt x="19782" y="3247"/>
                    </a:lnTo>
                    <a:lnTo>
                      <a:pt x="19133" y="2664"/>
                    </a:lnTo>
                    <a:lnTo>
                      <a:pt x="18458" y="2152"/>
                    </a:lnTo>
                    <a:lnTo>
                      <a:pt x="17705" y="1694"/>
                    </a:lnTo>
                    <a:lnTo>
                      <a:pt x="16849" y="1252"/>
                    </a:lnTo>
                    <a:lnTo>
                      <a:pt x="16407" y="1076"/>
                    </a:lnTo>
                    <a:lnTo>
                      <a:pt x="15940" y="900"/>
                    </a:lnTo>
                    <a:lnTo>
                      <a:pt x="15499" y="741"/>
                    </a:lnTo>
                    <a:lnTo>
                      <a:pt x="15057" y="600"/>
                    </a:lnTo>
                    <a:lnTo>
                      <a:pt x="14564" y="458"/>
                    </a:lnTo>
                    <a:lnTo>
                      <a:pt x="14045" y="335"/>
                    </a:lnTo>
                    <a:lnTo>
                      <a:pt x="13500" y="229"/>
                    </a:lnTo>
                    <a:lnTo>
                      <a:pt x="13006" y="158"/>
                    </a:lnTo>
                    <a:lnTo>
                      <a:pt x="12461" y="88"/>
                    </a:lnTo>
                    <a:lnTo>
                      <a:pt x="11968" y="52"/>
                    </a:lnTo>
                    <a:lnTo>
                      <a:pt x="11423" y="17"/>
                    </a:lnTo>
                    <a:lnTo>
                      <a:pt x="10825" y="17"/>
                    </a:lnTo>
                    <a:lnTo>
                      <a:pt x="10254" y="17"/>
                    </a:lnTo>
                    <a:lnTo>
                      <a:pt x="9709" y="52"/>
                    </a:lnTo>
                    <a:lnTo>
                      <a:pt x="9216" y="88"/>
                    </a:lnTo>
                    <a:lnTo>
                      <a:pt x="8671" y="158"/>
                    </a:lnTo>
                    <a:lnTo>
                      <a:pt x="8177" y="229"/>
                    </a:lnTo>
                    <a:lnTo>
                      <a:pt x="7632" y="335"/>
                    </a:lnTo>
                    <a:lnTo>
                      <a:pt x="7113" y="458"/>
                    </a:lnTo>
                    <a:lnTo>
                      <a:pt x="6620" y="600"/>
                    </a:lnTo>
                    <a:lnTo>
                      <a:pt x="6178" y="741"/>
                    </a:lnTo>
                    <a:lnTo>
                      <a:pt x="5737" y="900"/>
                    </a:lnTo>
                    <a:lnTo>
                      <a:pt x="5270" y="1076"/>
                    </a:lnTo>
                    <a:lnTo>
                      <a:pt x="4828" y="1252"/>
                    </a:lnTo>
                    <a:lnTo>
                      <a:pt x="3972" y="1694"/>
                    </a:lnTo>
                    <a:lnTo>
                      <a:pt x="3219" y="2152"/>
                    </a:lnTo>
                    <a:lnTo>
                      <a:pt x="2544" y="2664"/>
                    </a:lnTo>
                    <a:lnTo>
                      <a:pt x="1895" y="3247"/>
                    </a:lnTo>
                    <a:lnTo>
                      <a:pt x="1635" y="3547"/>
                    </a:lnTo>
                    <a:lnTo>
                      <a:pt x="1375" y="3847"/>
                    </a:lnTo>
                    <a:lnTo>
                      <a:pt x="1142" y="4164"/>
                    </a:lnTo>
                    <a:lnTo>
                      <a:pt x="934" y="4464"/>
                    </a:lnTo>
                    <a:lnTo>
                      <a:pt x="726" y="4800"/>
                    </a:lnTo>
                    <a:lnTo>
                      <a:pt x="545" y="5135"/>
                    </a:lnTo>
                    <a:lnTo>
                      <a:pt x="389" y="5523"/>
                    </a:lnTo>
                    <a:lnTo>
                      <a:pt x="285" y="5858"/>
                    </a:lnTo>
                    <a:lnTo>
                      <a:pt x="181" y="6229"/>
                    </a:lnTo>
                    <a:lnTo>
                      <a:pt x="129" y="6564"/>
                    </a:lnTo>
                    <a:lnTo>
                      <a:pt x="77" y="6935"/>
                    </a:lnTo>
                    <a:lnTo>
                      <a:pt x="77" y="7341"/>
                    </a:lnTo>
                    <a:lnTo>
                      <a:pt x="77" y="7782"/>
                    </a:lnTo>
                    <a:lnTo>
                      <a:pt x="129" y="8223"/>
                    </a:lnTo>
                    <a:lnTo>
                      <a:pt x="233" y="8664"/>
                    </a:lnTo>
                    <a:lnTo>
                      <a:pt x="389" y="9035"/>
                    </a:lnTo>
                    <a:lnTo>
                      <a:pt x="545" y="9441"/>
                    </a:lnTo>
                    <a:lnTo>
                      <a:pt x="726" y="9794"/>
                    </a:lnTo>
                    <a:lnTo>
                      <a:pt x="934" y="10164"/>
                    </a:lnTo>
                    <a:lnTo>
                      <a:pt x="1194" y="10464"/>
                    </a:lnTo>
                    <a:lnTo>
                      <a:pt x="1739" y="11099"/>
                    </a:lnTo>
                    <a:lnTo>
                      <a:pt x="2336" y="11647"/>
                    </a:lnTo>
                    <a:lnTo>
                      <a:pt x="2933" y="12194"/>
                    </a:lnTo>
                    <a:lnTo>
                      <a:pt x="3634" y="12670"/>
                    </a:lnTo>
                    <a:lnTo>
                      <a:pt x="4932" y="13552"/>
                    </a:lnTo>
                    <a:lnTo>
                      <a:pt x="6075" y="14329"/>
                    </a:lnTo>
                    <a:lnTo>
                      <a:pt x="6516" y="14735"/>
                    </a:lnTo>
                    <a:lnTo>
                      <a:pt x="6879" y="15141"/>
                    </a:lnTo>
                    <a:lnTo>
                      <a:pt x="6983" y="15352"/>
                    </a:lnTo>
                    <a:lnTo>
                      <a:pt x="7061" y="15547"/>
                    </a:lnTo>
                    <a:lnTo>
                      <a:pt x="7165" y="15758"/>
                    </a:lnTo>
                    <a:lnTo>
                      <a:pt x="7165" y="15952"/>
                    </a:lnTo>
                    <a:lnTo>
                      <a:pt x="7165" y="16464"/>
                    </a:lnTo>
                    <a:lnTo>
                      <a:pt x="7165" y="16976"/>
                    </a:lnTo>
                    <a:lnTo>
                      <a:pt x="7165" y="17505"/>
                    </a:lnTo>
                    <a:lnTo>
                      <a:pt x="7165" y="18052"/>
                    </a:lnTo>
                    <a:lnTo>
                      <a:pt x="7165" y="18529"/>
                    </a:lnTo>
                    <a:lnTo>
                      <a:pt x="7165" y="18900"/>
                    </a:lnTo>
                    <a:lnTo>
                      <a:pt x="7165" y="19147"/>
                    </a:lnTo>
                    <a:lnTo>
                      <a:pt x="7165" y="19235"/>
                    </a:lnTo>
                    <a:lnTo>
                      <a:pt x="7165" y="19482"/>
                    </a:lnTo>
                    <a:lnTo>
                      <a:pt x="7217" y="19747"/>
                    </a:lnTo>
                    <a:lnTo>
                      <a:pt x="7321" y="19994"/>
                    </a:lnTo>
                    <a:lnTo>
                      <a:pt x="7476" y="20223"/>
                    </a:lnTo>
                    <a:lnTo>
                      <a:pt x="7632" y="20435"/>
                    </a:lnTo>
                    <a:lnTo>
                      <a:pt x="7814" y="20629"/>
                    </a:lnTo>
                    <a:lnTo>
                      <a:pt x="8022" y="20841"/>
                    </a:lnTo>
                    <a:lnTo>
                      <a:pt x="8281" y="21000"/>
                    </a:lnTo>
                    <a:lnTo>
                      <a:pt x="8515" y="21176"/>
                    </a:lnTo>
                    <a:lnTo>
                      <a:pt x="8775" y="21317"/>
                    </a:lnTo>
                    <a:lnTo>
                      <a:pt x="9060" y="21441"/>
                    </a:lnTo>
                    <a:lnTo>
                      <a:pt x="9424" y="21547"/>
                    </a:lnTo>
                    <a:lnTo>
                      <a:pt x="9761" y="21617"/>
                    </a:lnTo>
                    <a:lnTo>
                      <a:pt x="10125" y="21688"/>
                    </a:lnTo>
                    <a:lnTo>
                      <a:pt x="10462" y="21723"/>
                    </a:lnTo>
                    <a:lnTo>
                      <a:pt x="10825" y="21723"/>
                    </a:lnTo>
                    <a:close/>
                  </a:path>
                  <a:path w="21600" h="21600" extrusionOk="0">
                    <a:moveTo>
                      <a:pt x="9242" y="14417"/>
                    </a:moveTo>
                    <a:lnTo>
                      <a:pt x="8541" y="12035"/>
                    </a:lnTo>
                    <a:lnTo>
                      <a:pt x="7295" y="10129"/>
                    </a:lnTo>
                    <a:lnTo>
                      <a:pt x="6905" y="9652"/>
                    </a:lnTo>
                    <a:lnTo>
                      <a:pt x="8541" y="10182"/>
                    </a:lnTo>
                    <a:lnTo>
                      <a:pt x="9787" y="9547"/>
                    </a:lnTo>
                    <a:lnTo>
                      <a:pt x="11189" y="10129"/>
                    </a:lnTo>
                    <a:lnTo>
                      <a:pt x="12279" y="9547"/>
                    </a:lnTo>
                    <a:lnTo>
                      <a:pt x="13370" y="10076"/>
                    </a:lnTo>
                    <a:lnTo>
                      <a:pt x="14850" y="9652"/>
                    </a:lnTo>
                    <a:lnTo>
                      <a:pt x="12902" y="12247"/>
                    </a:lnTo>
                    <a:lnTo>
                      <a:pt x="12357" y="14417"/>
                    </a:lnTo>
                    <a:moveTo>
                      <a:pt x="7191" y="15952"/>
                    </a:moveTo>
                    <a:lnTo>
                      <a:pt x="14512" y="15952"/>
                    </a:lnTo>
                    <a:lnTo>
                      <a:pt x="14512" y="17064"/>
                    </a:lnTo>
                    <a:lnTo>
                      <a:pt x="7191" y="17047"/>
                    </a:lnTo>
                    <a:lnTo>
                      <a:pt x="7191" y="18123"/>
                    </a:lnTo>
                    <a:lnTo>
                      <a:pt x="14512" y="18158"/>
                    </a:lnTo>
                    <a:lnTo>
                      <a:pt x="14538" y="19182"/>
                    </a:lnTo>
                    <a:lnTo>
                      <a:pt x="7217" y="19182"/>
                    </a:lnTo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323" name="Rectangle 5"/>
              <p:cNvSpPr>
                <a:spLocks noChangeArrowheads="1"/>
              </p:cNvSpPr>
              <p:nvPr/>
            </p:nvSpPr>
            <p:spPr bwMode="auto">
              <a:xfrm>
                <a:off x="1737" y="1559"/>
                <a:ext cx="941" cy="1051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path path="rect">
                  <a:fillToRect r="100000" b="100000"/>
                </a:path>
              </a:gradFill>
              <a:ln w="9525">
                <a:miter lim="800000"/>
                <a:headEnd/>
                <a:tailEnd/>
              </a:ln>
              <a:scene3d>
                <a:camera prst="legacyPerspectiveFront">
                  <a:rot lat="20099994" lon="1500000" rev="0"/>
                </a:camera>
                <a:lightRig rig="legacyFlat4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324" name="Rectangle 6"/>
              <p:cNvSpPr>
                <a:spLocks noChangeArrowheads="1"/>
              </p:cNvSpPr>
              <p:nvPr/>
            </p:nvSpPr>
            <p:spPr bwMode="auto">
              <a:xfrm>
                <a:off x="3081" y="2322"/>
                <a:ext cx="229" cy="288"/>
              </a:xfrm>
              <a:prstGeom prst="rect">
                <a:avLst/>
              </a:prstGeom>
              <a:solidFill>
                <a:schemeClr val="bg2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0099994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bg2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325" name="Line 7"/>
              <p:cNvSpPr>
                <a:spLocks noChangeShapeType="1"/>
              </p:cNvSpPr>
              <p:nvPr/>
            </p:nvSpPr>
            <p:spPr bwMode="auto">
              <a:xfrm>
                <a:off x="1214" y="1641"/>
                <a:ext cx="953" cy="41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3317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554038" y="1687513"/>
            <a:ext cx="8001000" cy="935037"/>
          </a:xfrm>
          <a:noFill/>
        </p:spPr>
        <p:txBody>
          <a:bodyPr/>
          <a:lstStyle/>
          <a:p>
            <a:pPr eaLnBrk="1" hangingPunct="1"/>
            <a:r>
              <a:rPr lang="en-US" sz="2400" dirty="0"/>
              <a:t>Determine when light ray is blocked from reaching object</a:t>
            </a:r>
          </a:p>
          <a:p>
            <a:pPr eaLnBrk="1" hangingPunct="1"/>
            <a:r>
              <a:rPr lang="en-US" sz="2400" dirty="0"/>
              <a:t>Ray-object intersection calculation</a:t>
            </a:r>
          </a:p>
        </p:txBody>
      </p:sp>
      <p:sp>
        <p:nvSpPr>
          <p:cNvPr id="13" name="Rectangle 10"/>
          <p:cNvSpPr txBox="1">
            <a:spLocks noChangeArrowheads="1"/>
          </p:cNvSpPr>
          <p:nvPr/>
        </p:nvSpPr>
        <p:spPr bwMode="auto">
          <a:xfrm>
            <a:off x="5519738" y="2974975"/>
            <a:ext cx="32416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each pixel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for each object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for each light source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for each object</a:t>
            </a:r>
          </a:p>
        </p:txBody>
      </p:sp>
    </p:spTree>
    <p:extLst>
      <p:ext uri="{BB962C8B-B14F-4D97-AF65-F5344CB8AC3E}">
        <p14:creationId xmlns:p14="http://schemas.microsoft.com/office/powerpoint/2010/main" val="30215020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Shadow algorithm (expands the code iterating over light sources)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sz="2000" dirty="0"/>
              <a:t>For each light source </a:t>
            </a:r>
            <a:r>
              <a:rPr lang="en-US" altLang="en-US" sz="2000" dirty="0" err="1"/>
              <a:t>i</a:t>
            </a:r>
            <a:endParaRPr lang="en-US" altLang="en-US" sz="2000" dirty="0"/>
          </a:p>
          <a:p>
            <a:pPr lvl="1"/>
            <a:r>
              <a:rPr lang="en-US" altLang="en-US" sz="2000" dirty="0"/>
              <a:t>If face is </a:t>
            </a:r>
            <a:r>
              <a:rPr lang="en-US" altLang="en-US" sz="2000" dirty="0" err="1"/>
              <a:t>backface</a:t>
            </a:r>
            <a:r>
              <a:rPr lang="en-US" altLang="en-US" sz="2000" dirty="0"/>
              <a:t> with respect to light source (determined using normal)</a:t>
            </a:r>
          </a:p>
          <a:p>
            <a:pPr lvl="2"/>
            <a:r>
              <a:rPr lang="en-US" altLang="en-US" sz="2000" dirty="0"/>
              <a:t>Set IN-SHADOW to TRUE</a:t>
            </a:r>
          </a:p>
          <a:p>
            <a:pPr lvl="1"/>
            <a:r>
              <a:rPr lang="en-US" altLang="en-US" sz="2000" dirty="0"/>
              <a:t>else</a:t>
            </a:r>
          </a:p>
          <a:p>
            <a:pPr lvl="2"/>
            <a:r>
              <a:rPr lang="en-US" altLang="en-US" sz="2000" dirty="0"/>
              <a:t>Set IN-SHADOW to FALSE</a:t>
            </a:r>
          </a:p>
          <a:p>
            <a:pPr lvl="2"/>
            <a:r>
              <a:rPr lang="en-US" altLang="en-US" sz="2000" dirty="0"/>
              <a:t>Construct ray from point to light source</a:t>
            </a:r>
          </a:p>
          <a:p>
            <a:pPr lvl="2"/>
            <a:r>
              <a:rPr lang="en-US" altLang="en-US" sz="2000" dirty="0"/>
              <a:t>For each object</a:t>
            </a:r>
          </a:p>
          <a:p>
            <a:pPr lvl="3"/>
            <a:r>
              <a:rPr lang="en-US" altLang="en-US" dirty="0"/>
              <a:t>Test ray-object intersection (between point and </a:t>
            </a:r>
            <a:r>
              <a:rPr lang="en-US" altLang="en-US" dirty="0" err="1"/>
              <a:t>l.s</a:t>
            </a:r>
            <a:r>
              <a:rPr lang="en-US" altLang="en-US" dirty="0"/>
              <a:t>.)</a:t>
            </a:r>
          </a:p>
          <a:p>
            <a:pPr lvl="3"/>
            <a:r>
              <a:rPr lang="en-US" altLang="en-US" dirty="0"/>
              <a:t>If intersection found</a:t>
            </a:r>
          </a:p>
          <a:p>
            <a:pPr lvl="4"/>
            <a:r>
              <a:rPr lang="en-US" altLang="en-US" dirty="0"/>
              <a:t>Set IN-SHADOW to TRUE for this light source</a:t>
            </a:r>
          </a:p>
          <a:p>
            <a:pPr lvl="4"/>
            <a:r>
              <a:rPr lang="en-US" altLang="en-US" dirty="0"/>
              <a:t>Break out of object loop</a:t>
            </a:r>
          </a:p>
          <a:p>
            <a:pPr lvl="1"/>
            <a:r>
              <a:rPr lang="en-US" altLang="en-US" sz="2000" dirty="0"/>
              <a:t>If (NOT IN-SHADOW) add in effect of light source </a:t>
            </a:r>
            <a:r>
              <a:rPr lang="en-US" altLang="en-US" sz="2000" dirty="0" err="1"/>
              <a:t>i</a:t>
            </a:r>
            <a:endParaRPr lang="en-US" altLang="en-US" sz="2000" dirty="0"/>
          </a:p>
          <a:p>
            <a:pPr lvl="1"/>
            <a:r>
              <a:rPr lang="en-US" altLang="en-US" sz="2000" dirty="0"/>
              <a:t>	accumulate diffuse light</a:t>
            </a:r>
          </a:p>
          <a:p>
            <a:pPr lvl="1"/>
            <a:r>
              <a:rPr lang="en-US" altLang="en-US" sz="2000" dirty="0"/>
              <a:t>	accumulate specular light</a:t>
            </a:r>
          </a:p>
        </p:txBody>
      </p:sp>
    </p:spTree>
    <p:extLst>
      <p:ext uri="{BB962C8B-B14F-4D97-AF65-F5344CB8AC3E}">
        <p14:creationId xmlns:p14="http://schemas.microsoft.com/office/powerpoint/2010/main" val="22181264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48"/>
          <p:cNvSpPr>
            <a:spLocks noChangeArrowheads="1"/>
          </p:cNvSpPr>
          <p:nvPr/>
        </p:nvSpPr>
        <p:spPr bwMode="auto">
          <a:xfrm>
            <a:off x="763588" y="1677988"/>
            <a:ext cx="7050087" cy="4264025"/>
          </a:xfrm>
          <a:prstGeom prst="rect">
            <a:avLst/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Reflection</a:t>
            </a:r>
          </a:p>
        </p:txBody>
      </p:sp>
      <p:grpSp>
        <p:nvGrpSpPr>
          <p:cNvPr id="14341" name="Group 4"/>
          <p:cNvGrpSpPr>
            <a:grpSpLocks/>
          </p:cNvGrpSpPr>
          <p:nvPr/>
        </p:nvGrpSpPr>
        <p:grpSpPr bwMode="auto">
          <a:xfrm>
            <a:off x="890588" y="5143500"/>
            <a:ext cx="1298575" cy="396875"/>
            <a:chOff x="1047" y="2749"/>
            <a:chExt cx="818" cy="250"/>
          </a:xfrm>
        </p:grpSpPr>
        <p:grpSp>
          <p:nvGrpSpPr>
            <p:cNvPr id="14361" name="Group 5"/>
            <p:cNvGrpSpPr>
              <a:grpSpLocks/>
            </p:cNvGrpSpPr>
            <p:nvPr/>
          </p:nvGrpSpPr>
          <p:grpSpPr bwMode="auto">
            <a:xfrm>
              <a:off x="1518" y="2769"/>
              <a:ext cx="132" cy="159"/>
              <a:chOff x="1248" y="2940"/>
              <a:chExt cx="132" cy="159"/>
            </a:xfrm>
          </p:grpSpPr>
          <p:sp>
            <p:nvSpPr>
              <p:cNvPr id="14364" name="Line 6"/>
              <p:cNvSpPr>
                <a:spLocks noChangeShapeType="1"/>
              </p:cNvSpPr>
              <p:nvPr/>
            </p:nvSpPr>
            <p:spPr bwMode="auto">
              <a:xfrm flipH="1">
                <a:off x="1248" y="2940"/>
                <a:ext cx="132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365" name="Line 7"/>
              <p:cNvSpPr>
                <a:spLocks noChangeShapeType="1"/>
              </p:cNvSpPr>
              <p:nvPr/>
            </p:nvSpPr>
            <p:spPr bwMode="auto">
              <a:xfrm>
                <a:off x="1248" y="3024"/>
                <a:ext cx="132" cy="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366" name="Oval 8"/>
              <p:cNvSpPr>
                <a:spLocks noChangeArrowheads="1"/>
              </p:cNvSpPr>
              <p:nvPr/>
            </p:nvSpPr>
            <p:spPr bwMode="auto">
              <a:xfrm>
                <a:off x="1326" y="300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4362" name="Text Box 9"/>
            <p:cNvSpPr txBox="1">
              <a:spLocks noChangeArrowheads="1"/>
            </p:cNvSpPr>
            <p:nvPr/>
          </p:nvSpPr>
          <p:spPr bwMode="auto">
            <a:xfrm>
              <a:off x="1047" y="2749"/>
              <a:ext cx="39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charset="0"/>
                  <a:ea typeface="+mn-ea"/>
                  <a:cs typeface="+mn-cs"/>
                </a:rPr>
                <a:t>Eye </a:t>
              </a:r>
            </a:p>
          </p:txBody>
        </p:sp>
        <p:sp>
          <p:nvSpPr>
            <p:cNvPr id="14363" name="Oval 10"/>
            <p:cNvSpPr>
              <a:spLocks noChangeArrowheads="1"/>
            </p:cNvSpPr>
            <p:nvPr/>
          </p:nvSpPr>
          <p:spPr bwMode="auto">
            <a:xfrm>
              <a:off x="1809" y="2824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342" name="Litebulb"/>
          <p:cNvSpPr>
            <a:spLocks noChangeAspect="1" noEditPoints="1" noChangeArrowheads="1"/>
          </p:cNvSpPr>
          <p:nvPr/>
        </p:nvSpPr>
        <p:spPr bwMode="auto">
          <a:xfrm>
            <a:off x="5610225" y="1981200"/>
            <a:ext cx="304800" cy="457200"/>
          </a:xfrm>
          <a:custGeom>
            <a:avLst/>
            <a:gdLst>
              <a:gd name="T0" fmla="*/ 30346399 w 21600"/>
              <a:gd name="T1" fmla="*/ 0 h 21600"/>
              <a:gd name="T2" fmla="*/ 60692798 w 21600"/>
              <a:gd name="T3" fmla="*/ 73798678 h 21600"/>
              <a:gd name="T4" fmla="*/ 0 w 21600"/>
              <a:gd name="T5" fmla="*/ 73798678 h 21600"/>
              <a:gd name="T6" fmla="*/ 30346399 w 21600"/>
              <a:gd name="T7" fmla="*/ 204838141 h 21600"/>
              <a:gd name="T8" fmla="*/ 0 60000 65536"/>
              <a:gd name="T9" fmla="*/ 0 60000 65536"/>
              <a:gd name="T10" fmla="*/ 0 60000 65536"/>
              <a:gd name="T11" fmla="*/ 0 60000 65536"/>
              <a:gd name="T12" fmla="*/ 3556 w 21600"/>
              <a:gd name="T13" fmla="*/ 2188 h 21600"/>
              <a:gd name="T14" fmla="*/ 18277 w 21600"/>
              <a:gd name="T15" fmla="*/ 92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343" name="Oval 14"/>
          <p:cNvSpPr>
            <a:spLocks noChangeArrowheads="1"/>
          </p:cNvSpPr>
          <p:nvPr/>
        </p:nvSpPr>
        <p:spPr bwMode="auto">
          <a:xfrm>
            <a:off x="4343400" y="2667000"/>
            <a:ext cx="682625" cy="5222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344" name="Rectangle 15"/>
          <p:cNvSpPr>
            <a:spLocks noChangeArrowheads="1"/>
          </p:cNvSpPr>
          <p:nvPr/>
        </p:nvSpPr>
        <p:spPr bwMode="auto">
          <a:xfrm>
            <a:off x="5951538" y="2813050"/>
            <a:ext cx="681037" cy="1371600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345" name="Line 17"/>
          <p:cNvSpPr>
            <a:spLocks noChangeShapeType="1"/>
          </p:cNvSpPr>
          <p:nvPr/>
        </p:nvSpPr>
        <p:spPr bwMode="auto">
          <a:xfrm flipV="1">
            <a:off x="2273300" y="3427413"/>
            <a:ext cx="3692525" cy="1793875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4346" name="Group 20"/>
          <p:cNvGrpSpPr>
            <a:grpSpLocks/>
          </p:cNvGrpSpPr>
          <p:nvPr/>
        </p:nvGrpSpPr>
        <p:grpSpPr bwMode="auto">
          <a:xfrm>
            <a:off x="3186113" y="3498850"/>
            <a:ext cx="914400" cy="1676400"/>
            <a:chOff x="2496" y="1728"/>
            <a:chExt cx="576" cy="1056"/>
          </a:xfrm>
        </p:grpSpPr>
        <p:sp>
          <p:nvSpPr>
            <p:cNvPr id="14357" name="Line 21"/>
            <p:cNvSpPr>
              <a:spLocks noChangeShapeType="1"/>
            </p:cNvSpPr>
            <p:nvPr/>
          </p:nvSpPr>
          <p:spPr bwMode="auto">
            <a:xfrm>
              <a:off x="2496" y="172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358" name="Line 22"/>
            <p:cNvSpPr>
              <a:spLocks noChangeShapeType="1"/>
            </p:cNvSpPr>
            <p:nvPr/>
          </p:nvSpPr>
          <p:spPr bwMode="auto">
            <a:xfrm>
              <a:off x="3072" y="2016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359" name="Line 23"/>
            <p:cNvSpPr>
              <a:spLocks noChangeShapeType="1"/>
            </p:cNvSpPr>
            <p:nvPr/>
          </p:nvSpPr>
          <p:spPr bwMode="auto">
            <a:xfrm>
              <a:off x="2496" y="1728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360" name="Line 24"/>
            <p:cNvSpPr>
              <a:spLocks noChangeShapeType="1"/>
            </p:cNvSpPr>
            <p:nvPr/>
          </p:nvSpPr>
          <p:spPr bwMode="auto">
            <a:xfrm>
              <a:off x="2496" y="2496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347" name="Text Box 25"/>
          <p:cNvSpPr txBox="1">
            <a:spLocks noChangeArrowheads="1"/>
          </p:cNvSpPr>
          <p:nvPr/>
        </p:nvSpPr>
        <p:spPr bwMode="auto">
          <a:xfrm>
            <a:off x="1204913" y="3895725"/>
            <a:ext cx="1447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Image plane </a:t>
            </a:r>
          </a:p>
        </p:txBody>
      </p:sp>
      <p:cxnSp>
        <p:nvCxnSpPr>
          <p:cNvPr id="14348" name="AutoShape 26"/>
          <p:cNvCxnSpPr>
            <a:cxnSpLocks noChangeShapeType="1"/>
            <a:stCxn id="14347" idx="3"/>
          </p:cNvCxnSpPr>
          <p:nvPr/>
        </p:nvCxnSpPr>
        <p:spPr bwMode="auto">
          <a:xfrm>
            <a:off x="2652713" y="4094163"/>
            <a:ext cx="304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4349" name="Group 27"/>
          <p:cNvGrpSpPr>
            <a:grpSpLocks noChangeAspect="1"/>
          </p:cNvGrpSpPr>
          <p:nvPr/>
        </p:nvGrpSpPr>
        <p:grpSpPr bwMode="auto">
          <a:xfrm>
            <a:off x="3567113" y="4413250"/>
            <a:ext cx="136525" cy="249238"/>
            <a:chOff x="2496" y="1728"/>
            <a:chExt cx="576" cy="1056"/>
          </a:xfrm>
        </p:grpSpPr>
        <p:sp>
          <p:nvSpPr>
            <p:cNvPr id="14353" name="Line 28"/>
            <p:cNvSpPr>
              <a:spLocks noChangeAspect="1" noChangeShapeType="1"/>
            </p:cNvSpPr>
            <p:nvPr/>
          </p:nvSpPr>
          <p:spPr bwMode="auto">
            <a:xfrm>
              <a:off x="2496" y="172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354" name="Line 29"/>
            <p:cNvSpPr>
              <a:spLocks noChangeAspect="1" noChangeShapeType="1"/>
            </p:cNvSpPr>
            <p:nvPr/>
          </p:nvSpPr>
          <p:spPr bwMode="auto">
            <a:xfrm>
              <a:off x="3072" y="2016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355" name="Line 30"/>
            <p:cNvSpPr>
              <a:spLocks noChangeAspect="1" noChangeShapeType="1"/>
            </p:cNvSpPr>
            <p:nvPr/>
          </p:nvSpPr>
          <p:spPr bwMode="auto">
            <a:xfrm>
              <a:off x="2496" y="1728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356" name="Line 31"/>
            <p:cNvSpPr>
              <a:spLocks noChangeAspect="1" noChangeShapeType="1"/>
            </p:cNvSpPr>
            <p:nvPr/>
          </p:nvSpPr>
          <p:spPr bwMode="auto">
            <a:xfrm>
              <a:off x="2496" y="2496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350" name="Line 35"/>
          <p:cNvSpPr>
            <a:spLocks noChangeShapeType="1"/>
          </p:cNvSpPr>
          <p:nvPr/>
        </p:nvSpPr>
        <p:spPr bwMode="auto">
          <a:xfrm flipH="1">
            <a:off x="5410200" y="342900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351" name="Line 36"/>
          <p:cNvSpPr>
            <a:spLocks noChangeShapeType="1"/>
          </p:cNvSpPr>
          <p:nvPr/>
        </p:nvSpPr>
        <p:spPr bwMode="auto">
          <a:xfrm flipH="1" flipV="1">
            <a:off x="5105400" y="2971800"/>
            <a:ext cx="701675" cy="325438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352" name="Line 47"/>
          <p:cNvSpPr>
            <a:spLocks noChangeShapeType="1"/>
          </p:cNvSpPr>
          <p:nvPr/>
        </p:nvSpPr>
        <p:spPr bwMode="auto">
          <a:xfrm flipH="1">
            <a:off x="5105400" y="2438400"/>
            <a:ext cx="504825" cy="37465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4747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Ray tracing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21954"/>
            <a:ext cx="8099620" cy="124235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Loop over all pixels</a:t>
            </a:r>
          </a:p>
          <a:p>
            <a:pPr lvl="1"/>
            <a:r>
              <a:rPr lang="en-US" dirty="0"/>
              <a:t>Shoot ray through each pixel</a:t>
            </a:r>
          </a:p>
          <a:p>
            <a:pPr lvl="1"/>
            <a:r>
              <a:rPr lang="en-US" dirty="0"/>
              <a:t>Determine the color of the object at the point of intersection</a:t>
            </a:r>
          </a:p>
        </p:txBody>
      </p:sp>
      <p:sp>
        <p:nvSpPr>
          <p:cNvPr id="4" name="Rectangle 34"/>
          <p:cNvSpPr>
            <a:spLocks noChangeArrowheads="1"/>
          </p:cNvSpPr>
          <p:nvPr/>
        </p:nvSpPr>
        <p:spPr bwMode="auto">
          <a:xfrm>
            <a:off x="609600" y="1676804"/>
            <a:ext cx="7947220" cy="331572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Oval 11"/>
          <p:cNvSpPr>
            <a:spLocks noChangeArrowheads="1"/>
          </p:cNvSpPr>
          <p:nvPr/>
        </p:nvSpPr>
        <p:spPr bwMode="auto">
          <a:xfrm>
            <a:off x="5390474" y="2922586"/>
            <a:ext cx="927971" cy="927971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3729949" y="2922587"/>
            <a:ext cx="927971" cy="1701280"/>
            <a:chOff x="2496" y="1728"/>
            <a:chExt cx="576" cy="1056"/>
          </a:xfrm>
        </p:grpSpPr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2496" y="172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3072" y="2016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2496" y="1728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2496" y="2496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1740833" y="3319462"/>
            <a:ext cx="1469287" cy="40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Image plane </a:t>
            </a:r>
          </a:p>
        </p:txBody>
      </p:sp>
      <p:cxnSp>
        <p:nvCxnSpPr>
          <p:cNvPr id="13" name="AutoShape 13"/>
          <p:cNvCxnSpPr>
            <a:cxnSpLocks noChangeShapeType="1"/>
            <a:stCxn id="12" idx="3"/>
          </p:cNvCxnSpPr>
          <p:nvPr/>
        </p:nvCxnSpPr>
        <p:spPr bwMode="auto">
          <a:xfrm flipV="1">
            <a:off x="3210120" y="3517900"/>
            <a:ext cx="304800" cy="294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4" name="Group 14"/>
          <p:cNvGrpSpPr>
            <a:grpSpLocks noChangeAspect="1"/>
          </p:cNvGrpSpPr>
          <p:nvPr/>
        </p:nvGrpSpPr>
        <p:grpSpPr bwMode="auto">
          <a:xfrm>
            <a:off x="4122494" y="3836986"/>
            <a:ext cx="138551" cy="252937"/>
            <a:chOff x="2496" y="1728"/>
            <a:chExt cx="576" cy="1056"/>
          </a:xfrm>
        </p:grpSpPr>
        <p:sp>
          <p:nvSpPr>
            <p:cNvPr id="15" name="Line 15"/>
            <p:cNvSpPr>
              <a:spLocks noChangeAspect="1" noChangeShapeType="1"/>
            </p:cNvSpPr>
            <p:nvPr/>
          </p:nvSpPr>
          <p:spPr bwMode="auto">
            <a:xfrm>
              <a:off x="2496" y="172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Line 16"/>
            <p:cNvSpPr>
              <a:spLocks noChangeAspect="1" noChangeShapeType="1"/>
            </p:cNvSpPr>
            <p:nvPr/>
          </p:nvSpPr>
          <p:spPr bwMode="auto">
            <a:xfrm>
              <a:off x="3072" y="2016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Line 17"/>
            <p:cNvSpPr>
              <a:spLocks noChangeAspect="1" noChangeShapeType="1"/>
            </p:cNvSpPr>
            <p:nvPr/>
          </p:nvSpPr>
          <p:spPr bwMode="auto">
            <a:xfrm>
              <a:off x="2496" y="1728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Line 18"/>
            <p:cNvSpPr>
              <a:spLocks noChangeAspect="1" noChangeShapeType="1"/>
            </p:cNvSpPr>
            <p:nvPr/>
          </p:nvSpPr>
          <p:spPr bwMode="auto">
            <a:xfrm>
              <a:off x="2496" y="2496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9" name="Group 19"/>
          <p:cNvGrpSpPr>
            <a:grpSpLocks/>
          </p:cNvGrpSpPr>
          <p:nvPr/>
        </p:nvGrpSpPr>
        <p:grpSpPr bwMode="auto">
          <a:xfrm>
            <a:off x="2171960" y="4575175"/>
            <a:ext cx="212660" cy="256158"/>
            <a:chOff x="1248" y="2940"/>
            <a:chExt cx="132" cy="159"/>
          </a:xfrm>
        </p:grpSpPr>
        <p:sp>
          <p:nvSpPr>
            <p:cNvPr id="20" name="Line 20"/>
            <p:cNvSpPr>
              <a:spLocks noChangeShapeType="1"/>
            </p:cNvSpPr>
            <p:nvPr/>
          </p:nvSpPr>
          <p:spPr bwMode="auto">
            <a:xfrm flipH="1">
              <a:off x="1248" y="2940"/>
              <a:ext cx="132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>
              <a:off x="1248" y="3024"/>
              <a:ext cx="132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val 22"/>
            <p:cNvSpPr>
              <a:spLocks noChangeArrowheads="1"/>
            </p:cNvSpPr>
            <p:nvPr/>
          </p:nvSpPr>
          <p:spPr bwMode="auto">
            <a:xfrm>
              <a:off x="1326" y="300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1417958" y="4543425"/>
            <a:ext cx="642812" cy="40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Eye </a:t>
            </a:r>
          </a:p>
        </p:txBody>
      </p:sp>
      <p:sp>
        <p:nvSpPr>
          <p:cNvPr id="24" name="Oval 24"/>
          <p:cNvSpPr>
            <a:spLocks noChangeArrowheads="1"/>
          </p:cNvSpPr>
          <p:nvPr/>
        </p:nvSpPr>
        <p:spPr bwMode="auto">
          <a:xfrm>
            <a:off x="2635714" y="4662486"/>
            <a:ext cx="90219" cy="90219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5" name="Rectangle 27"/>
          <p:cNvSpPr>
            <a:spLocks noChangeArrowheads="1"/>
          </p:cNvSpPr>
          <p:nvPr/>
        </p:nvSpPr>
        <p:spPr bwMode="auto">
          <a:xfrm>
            <a:off x="6690398" y="3608386"/>
            <a:ext cx="618647" cy="773309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bg1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chemeClr val="bg1"/>
            </a:extrusionClr>
            <a:contourClr>
              <a:schemeClr val="tx1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" name="Rectangle 28"/>
          <p:cNvSpPr>
            <a:spLocks noChangeArrowheads="1"/>
          </p:cNvSpPr>
          <p:nvPr/>
        </p:nvSpPr>
        <p:spPr bwMode="auto">
          <a:xfrm>
            <a:off x="6155867" y="2084386"/>
            <a:ext cx="695978" cy="773309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bg1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chemeClr val="bg1"/>
            </a:extrusionClr>
            <a:contourClr>
              <a:schemeClr val="tx1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7" name="Oval 29"/>
          <p:cNvSpPr>
            <a:spLocks noChangeArrowheads="1"/>
          </p:cNvSpPr>
          <p:nvPr/>
        </p:nvSpPr>
        <p:spPr bwMode="auto">
          <a:xfrm>
            <a:off x="7278012" y="1852611"/>
            <a:ext cx="927971" cy="927971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" name="Line 4"/>
          <p:cNvSpPr>
            <a:spLocks noChangeShapeType="1"/>
          </p:cNvSpPr>
          <p:nvPr/>
        </p:nvSpPr>
        <p:spPr bwMode="auto">
          <a:xfrm flipV="1">
            <a:off x="2622257" y="3308349"/>
            <a:ext cx="2964351" cy="142095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Line 31"/>
          <p:cNvSpPr>
            <a:spLocks noChangeShapeType="1"/>
          </p:cNvSpPr>
          <p:nvPr/>
        </p:nvSpPr>
        <p:spPr bwMode="auto">
          <a:xfrm flipV="1">
            <a:off x="6098496" y="2711449"/>
            <a:ext cx="602537" cy="29804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Line 32"/>
          <p:cNvSpPr>
            <a:spLocks noChangeShapeType="1"/>
          </p:cNvSpPr>
          <p:nvPr/>
        </p:nvSpPr>
        <p:spPr bwMode="auto">
          <a:xfrm flipV="1">
            <a:off x="6935108" y="2293936"/>
            <a:ext cx="602537" cy="2980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Line 35"/>
          <p:cNvSpPr>
            <a:spLocks noChangeShapeType="1"/>
          </p:cNvSpPr>
          <p:nvPr/>
        </p:nvSpPr>
        <p:spPr bwMode="auto">
          <a:xfrm flipV="1">
            <a:off x="7754258" y="1892299"/>
            <a:ext cx="602537" cy="29804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54424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Reflection algorithm (expands previous ‘coloring’ algorithm)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fontAlgn="base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Color shade(</a:t>
            </a:r>
            <a:r>
              <a:rPr lang="en-US" altLang="en-US" sz="1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ray,recursionDepth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</a:p>
          <a:p>
            <a:pPr marL="0" lvl="0" indent="0" fontAlgn="base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{</a:t>
            </a:r>
          </a:p>
          <a:p>
            <a:pPr marL="457200" lvl="1" indent="0" fontAlgn="base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intersect objects to get point, normal, object</a:t>
            </a:r>
          </a:p>
          <a:p>
            <a:pPr marL="457200" lvl="1" indent="0" fontAlgn="base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If (intersection) {</a:t>
            </a:r>
          </a:p>
          <a:p>
            <a:pPr marL="914400" lvl="2" indent="0" fontAlgn="base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c = ambient color</a:t>
            </a:r>
          </a:p>
          <a:p>
            <a:pPr marL="914400" lvl="2" indent="0" fontAlgn="base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Compute reflective ray, R, based on ray and normal</a:t>
            </a:r>
          </a:p>
          <a:p>
            <a:pPr marL="914400" lvl="2" indent="0" fontAlgn="base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For each light source</a:t>
            </a:r>
          </a:p>
          <a:p>
            <a:pPr marL="1371600" lvl="3" indent="0" fontAlgn="base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Compute and add in diffuse and specular components to c</a:t>
            </a:r>
          </a:p>
          <a:p>
            <a:pPr marL="914400" lvl="2" indent="0" fontAlgn="base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If ( (</a:t>
            </a:r>
            <a:r>
              <a:rPr lang="en-US" altLang="en-US" sz="1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recursionDepth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 &lt; </a:t>
            </a:r>
            <a:r>
              <a:rPr lang="en-US" altLang="en-US" sz="1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maxRecursion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) &amp;&amp; (object is shiny) )</a:t>
            </a:r>
          </a:p>
          <a:p>
            <a:pPr marL="1371600" lvl="3" indent="0" fontAlgn="base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c += </a:t>
            </a:r>
            <a:r>
              <a:rPr lang="en-US" altLang="en-US" sz="1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object.shininess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 * shade(R,recursionDepth+1)</a:t>
            </a:r>
          </a:p>
          <a:p>
            <a:pPr marL="457200" lvl="1" indent="0" fontAlgn="base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}</a:t>
            </a:r>
          </a:p>
          <a:p>
            <a:pPr marL="457200" lvl="1" indent="0" fontAlgn="base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Else c = </a:t>
            </a:r>
            <a:r>
              <a:rPr lang="en-US" altLang="en-US" sz="1800" dirty="0" err="1">
                <a:latin typeface="Times New Roman" panose="02020603050405020304" pitchFamily="18" charset="0"/>
              </a:rPr>
              <a:t>backgroundColor</a:t>
            </a:r>
            <a:r>
              <a:rPr lang="en-US" altLang="en-US" sz="1800" dirty="0">
                <a:latin typeface="Times New Roman" panose="02020603050405020304" pitchFamily="18" charset="0"/>
              </a:rPr>
              <a:t>;</a:t>
            </a:r>
          </a:p>
          <a:p>
            <a:pPr marL="457200" lvl="1" indent="0" fontAlgn="base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Return c</a:t>
            </a:r>
          </a:p>
          <a:p>
            <a:pPr marL="0" lvl="0" indent="0" fontAlgn="base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}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9922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Transparency &amp; Refraction</a:t>
            </a:r>
          </a:p>
        </p:txBody>
      </p:sp>
      <p:sp>
        <p:nvSpPr>
          <p:cNvPr id="16388" name="Litebulb"/>
          <p:cNvSpPr>
            <a:spLocks noChangeAspect="1" noEditPoints="1" noChangeArrowheads="1"/>
          </p:cNvSpPr>
          <p:nvPr/>
        </p:nvSpPr>
        <p:spPr bwMode="auto">
          <a:xfrm>
            <a:off x="3360738" y="2913063"/>
            <a:ext cx="304800" cy="457200"/>
          </a:xfrm>
          <a:custGeom>
            <a:avLst/>
            <a:gdLst>
              <a:gd name="T0" fmla="*/ 30346399 w 21600"/>
              <a:gd name="T1" fmla="*/ 0 h 21600"/>
              <a:gd name="T2" fmla="*/ 60692798 w 21600"/>
              <a:gd name="T3" fmla="*/ 73798678 h 21600"/>
              <a:gd name="T4" fmla="*/ 0 w 21600"/>
              <a:gd name="T5" fmla="*/ 73798678 h 21600"/>
              <a:gd name="T6" fmla="*/ 30346399 w 21600"/>
              <a:gd name="T7" fmla="*/ 204838141 h 21600"/>
              <a:gd name="T8" fmla="*/ 0 60000 65536"/>
              <a:gd name="T9" fmla="*/ 0 60000 65536"/>
              <a:gd name="T10" fmla="*/ 0 60000 65536"/>
              <a:gd name="T11" fmla="*/ 0 60000 65536"/>
              <a:gd name="T12" fmla="*/ 3556 w 21600"/>
              <a:gd name="T13" fmla="*/ 2188 h 21600"/>
              <a:gd name="T14" fmla="*/ 18277 w 21600"/>
              <a:gd name="T15" fmla="*/ 92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2740025" y="4527550"/>
            <a:ext cx="3279775" cy="90011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3665538" y="3370263"/>
            <a:ext cx="989012" cy="1157287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>
            <a:off x="4654550" y="4527550"/>
            <a:ext cx="276225" cy="900113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4930775" y="5427663"/>
            <a:ext cx="696913" cy="1131887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10"/>
          <p:cNvSpPr txBox="1">
            <a:spLocks noChangeArrowheads="1"/>
          </p:cNvSpPr>
          <p:nvPr/>
        </p:nvSpPr>
        <p:spPr bwMode="auto">
          <a:xfrm>
            <a:off x="554038" y="1687513"/>
            <a:ext cx="8001000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Ray changes direction in transition between materials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Material properties give ratio of in/out angles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Details in the additional slides</a:t>
            </a:r>
          </a:p>
        </p:txBody>
      </p:sp>
    </p:spTree>
    <p:extLst>
      <p:ext uri="{BB962C8B-B14F-4D97-AF65-F5344CB8AC3E}">
        <p14:creationId xmlns:p14="http://schemas.microsoft.com/office/powerpoint/2010/main" val="26313496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slides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7104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Various parameters for field of view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19300" y="2186781"/>
            <a:ext cx="51054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876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Spotlight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592" y="1600200"/>
            <a:ext cx="665881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55650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light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600" y="61722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Requires sampling – pick point on the light then generate the vector from point on the surface to point on the light</a:t>
            </a:r>
          </a:p>
        </p:txBody>
      </p:sp>
      <p:pic>
        <p:nvPicPr>
          <p:cNvPr id="1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469" y="1600200"/>
            <a:ext cx="514906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95837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Normal of polygon(s)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712" y="2091531"/>
            <a:ext cx="4600575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7482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Normal of vertex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287" y="2205831"/>
            <a:ext cx="4543425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81200" y="57912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Average the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normals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of the polygons it is used in</a:t>
            </a:r>
          </a:p>
        </p:txBody>
      </p:sp>
    </p:spTree>
    <p:extLst>
      <p:ext uri="{BB962C8B-B14F-4D97-AF65-F5344CB8AC3E}">
        <p14:creationId xmlns:p14="http://schemas.microsoft.com/office/powerpoint/2010/main" val="4196444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Shading model comparison</a:t>
            </a:r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7" y="1905000"/>
            <a:ext cx="7286625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4648200"/>
            <a:ext cx="8534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Flat shading – one normal per polygon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Gouraud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shading – one normal per vertex ; compute color of a point on the polygon by: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computing color at each vertex and linearly interpolate colors inside the polygon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Phong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shading – one normal per vertex ; compute color of a point on the polygon by: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linearly interpolate the normal vector, then perform lighting calculation</a:t>
            </a:r>
          </a:p>
        </p:txBody>
      </p:sp>
    </p:spTree>
    <p:extLst>
      <p:ext uri="{BB962C8B-B14F-4D97-AF65-F5344CB8AC3E}">
        <p14:creationId xmlns:p14="http://schemas.microsoft.com/office/powerpoint/2010/main" val="1333916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190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rays</a:t>
            </a:r>
          </a:p>
        </p:txBody>
      </p:sp>
      <p:sp>
        <p:nvSpPr>
          <p:cNvPr id="4" name="Rectangle 56"/>
          <p:cNvSpPr>
            <a:spLocks noChangeArrowheads="1"/>
          </p:cNvSpPr>
          <p:nvPr/>
        </p:nvSpPr>
        <p:spPr bwMode="auto">
          <a:xfrm>
            <a:off x="455613" y="1579563"/>
            <a:ext cx="8434387" cy="470535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890588" y="5143500"/>
            <a:ext cx="1298575" cy="396875"/>
            <a:chOff x="1047" y="2749"/>
            <a:chExt cx="818" cy="250"/>
          </a:xfrm>
        </p:grpSpPr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1518" y="2769"/>
              <a:ext cx="132" cy="159"/>
              <a:chOff x="1248" y="2940"/>
              <a:chExt cx="132" cy="159"/>
            </a:xfrm>
          </p:grpSpPr>
          <p:sp>
            <p:nvSpPr>
              <p:cNvPr id="9" name="Line 5"/>
              <p:cNvSpPr>
                <a:spLocks noChangeShapeType="1"/>
              </p:cNvSpPr>
              <p:nvPr/>
            </p:nvSpPr>
            <p:spPr bwMode="auto">
              <a:xfrm flipH="1">
                <a:off x="1248" y="2940"/>
                <a:ext cx="132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Line 6"/>
              <p:cNvSpPr>
                <a:spLocks noChangeShapeType="1"/>
              </p:cNvSpPr>
              <p:nvPr/>
            </p:nvSpPr>
            <p:spPr bwMode="auto">
              <a:xfrm>
                <a:off x="1248" y="3024"/>
                <a:ext cx="132" cy="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" name="Oval 7"/>
              <p:cNvSpPr>
                <a:spLocks noChangeArrowheads="1"/>
              </p:cNvSpPr>
              <p:nvPr/>
            </p:nvSpPr>
            <p:spPr bwMode="auto">
              <a:xfrm>
                <a:off x="1326" y="300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1047" y="2749"/>
              <a:ext cx="39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charset="0"/>
                  <a:ea typeface="+mn-ea"/>
                  <a:cs typeface="+mn-cs"/>
                </a:rPr>
                <a:t>Eye </a:t>
              </a:r>
            </a:p>
          </p:txBody>
        </p:sp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1809" y="2824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Litebulb"/>
          <p:cNvSpPr>
            <a:spLocks noChangeAspect="1" noEditPoints="1" noChangeArrowheads="1"/>
          </p:cNvSpPr>
          <p:nvPr/>
        </p:nvSpPr>
        <p:spPr bwMode="auto">
          <a:xfrm>
            <a:off x="5257800" y="1752600"/>
            <a:ext cx="304800" cy="457200"/>
          </a:xfrm>
          <a:custGeom>
            <a:avLst/>
            <a:gdLst>
              <a:gd name="T0" fmla="*/ 30346399 w 21600"/>
              <a:gd name="T1" fmla="*/ 0 h 21600"/>
              <a:gd name="T2" fmla="*/ 60692798 w 21600"/>
              <a:gd name="T3" fmla="*/ 73798678 h 21600"/>
              <a:gd name="T4" fmla="*/ 0 w 21600"/>
              <a:gd name="T5" fmla="*/ 73798678 h 21600"/>
              <a:gd name="T6" fmla="*/ 30346399 w 21600"/>
              <a:gd name="T7" fmla="*/ 204838141 h 21600"/>
              <a:gd name="T8" fmla="*/ 0 60000 65536"/>
              <a:gd name="T9" fmla="*/ 0 60000 65536"/>
              <a:gd name="T10" fmla="*/ 0 60000 65536"/>
              <a:gd name="T11" fmla="*/ 0 60000 65536"/>
              <a:gd name="T12" fmla="*/ 3556 w 21600"/>
              <a:gd name="T13" fmla="*/ 2188 h 21600"/>
              <a:gd name="T14" fmla="*/ 18277 w 21600"/>
              <a:gd name="T15" fmla="*/ 92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AutoShape 12"/>
          <p:cNvSpPr>
            <a:spLocks noChangeAspect="1" noEditPoints="1" noChangeArrowheads="1"/>
          </p:cNvSpPr>
          <p:nvPr/>
        </p:nvSpPr>
        <p:spPr bwMode="auto">
          <a:xfrm>
            <a:off x="4887913" y="5540375"/>
            <a:ext cx="304800" cy="457200"/>
          </a:xfrm>
          <a:custGeom>
            <a:avLst/>
            <a:gdLst>
              <a:gd name="T0" fmla="*/ 30346399 w 21600"/>
              <a:gd name="T1" fmla="*/ 0 h 21600"/>
              <a:gd name="T2" fmla="*/ 60692798 w 21600"/>
              <a:gd name="T3" fmla="*/ 73798678 h 21600"/>
              <a:gd name="T4" fmla="*/ 0 w 21600"/>
              <a:gd name="T5" fmla="*/ 73798678 h 21600"/>
              <a:gd name="T6" fmla="*/ 30346399 w 21600"/>
              <a:gd name="T7" fmla="*/ 204838141 h 21600"/>
              <a:gd name="T8" fmla="*/ 0 60000 65536"/>
              <a:gd name="T9" fmla="*/ 0 60000 65536"/>
              <a:gd name="T10" fmla="*/ 0 60000 65536"/>
              <a:gd name="T11" fmla="*/ 0 60000 65536"/>
              <a:gd name="T12" fmla="*/ 3556 w 21600"/>
              <a:gd name="T13" fmla="*/ 2188 h 21600"/>
              <a:gd name="T14" fmla="*/ 18277 w 21600"/>
              <a:gd name="T15" fmla="*/ 92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886325" y="4662488"/>
            <a:ext cx="876300" cy="48101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4343400" y="2667000"/>
            <a:ext cx="682625" cy="5222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951538" y="2813050"/>
            <a:ext cx="681037" cy="1371600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Line 30"/>
          <p:cNvSpPr>
            <a:spLocks noChangeShapeType="1"/>
          </p:cNvSpPr>
          <p:nvPr/>
        </p:nvSpPr>
        <p:spPr bwMode="auto">
          <a:xfrm flipV="1">
            <a:off x="2114550" y="3498850"/>
            <a:ext cx="3648075" cy="1781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" name="Group 18"/>
          <p:cNvGrpSpPr>
            <a:grpSpLocks/>
          </p:cNvGrpSpPr>
          <p:nvPr/>
        </p:nvGrpSpPr>
        <p:grpSpPr bwMode="auto">
          <a:xfrm>
            <a:off x="3186113" y="3498850"/>
            <a:ext cx="914400" cy="1676400"/>
            <a:chOff x="2496" y="1728"/>
            <a:chExt cx="576" cy="1056"/>
          </a:xfrm>
        </p:grpSpPr>
        <p:sp>
          <p:nvSpPr>
            <p:cNvPr id="19" name="Line 19"/>
            <p:cNvSpPr>
              <a:spLocks noChangeShapeType="1"/>
            </p:cNvSpPr>
            <p:nvPr/>
          </p:nvSpPr>
          <p:spPr bwMode="auto">
            <a:xfrm>
              <a:off x="2496" y="172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>
              <a:off x="3072" y="2016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>
              <a:off x="2496" y="1728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>
              <a:off x="2496" y="2496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1204913" y="3895725"/>
            <a:ext cx="1447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Image plane </a:t>
            </a:r>
          </a:p>
        </p:txBody>
      </p:sp>
      <p:cxnSp>
        <p:nvCxnSpPr>
          <p:cNvPr id="24" name="AutoShape 24"/>
          <p:cNvCxnSpPr>
            <a:cxnSpLocks noChangeShapeType="1"/>
            <a:stCxn id="23" idx="3"/>
          </p:cNvCxnSpPr>
          <p:nvPr/>
        </p:nvCxnSpPr>
        <p:spPr bwMode="auto">
          <a:xfrm>
            <a:off x="2652713" y="4094163"/>
            <a:ext cx="304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5" name="Group 25"/>
          <p:cNvGrpSpPr>
            <a:grpSpLocks noChangeAspect="1"/>
          </p:cNvGrpSpPr>
          <p:nvPr/>
        </p:nvGrpSpPr>
        <p:grpSpPr bwMode="auto">
          <a:xfrm>
            <a:off x="3567113" y="4413250"/>
            <a:ext cx="136525" cy="249238"/>
            <a:chOff x="2496" y="1728"/>
            <a:chExt cx="576" cy="1056"/>
          </a:xfrm>
        </p:grpSpPr>
        <p:sp>
          <p:nvSpPr>
            <p:cNvPr id="26" name="Line 26"/>
            <p:cNvSpPr>
              <a:spLocks noChangeAspect="1" noChangeShapeType="1"/>
            </p:cNvSpPr>
            <p:nvPr/>
          </p:nvSpPr>
          <p:spPr bwMode="auto">
            <a:xfrm>
              <a:off x="2496" y="172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Line 27"/>
            <p:cNvSpPr>
              <a:spLocks noChangeAspect="1" noChangeShapeType="1"/>
            </p:cNvSpPr>
            <p:nvPr/>
          </p:nvSpPr>
          <p:spPr bwMode="auto">
            <a:xfrm>
              <a:off x="3072" y="2016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Line 28"/>
            <p:cNvSpPr>
              <a:spLocks noChangeAspect="1" noChangeShapeType="1"/>
            </p:cNvSpPr>
            <p:nvPr/>
          </p:nvSpPr>
          <p:spPr bwMode="auto">
            <a:xfrm>
              <a:off x="2496" y="1728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Line 29"/>
            <p:cNvSpPr>
              <a:spLocks noChangeAspect="1" noChangeShapeType="1"/>
            </p:cNvSpPr>
            <p:nvPr/>
          </p:nvSpPr>
          <p:spPr bwMode="auto">
            <a:xfrm>
              <a:off x="2496" y="2496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0" name="Oval 31"/>
          <p:cNvSpPr>
            <a:spLocks noChangeArrowheads="1"/>
          </p:cNvSpPr>
          <p:nvPr/>
        </p:nvSpPr>
        <p:spPr bwMode="auto">
          <a:xfrm>
            <a:off x="7620000" y="2514600"/>
            <a:ext cx="625475" cy="760413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Line 32"/>
          <p:cNvSpPr>
            <a:spLocks noChangeShapeType="1"/>
          </p:cNvSpPr>
          <p:nvPr/>
        </p:nvSpPr>
        <p:spPr bwMode="auto">
          <a:xfrm flipH="1">
            <a:off x="5173663" y="3429000"/>
            <a:ext cx="769937" cy="2033588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2" name="Group 47"/>
          <p:cNvGrpSpPr>
            <a:grpSpLocks/>
          </p:cNvGrpSpPr>
          <p:nvPr/>
        </p:nvGrpSpPr>
        <p:grpSpPr bwMode="auto">
          <a:xfrm>
            <a:off x="5105400" y="2971800"/>
            <a:ext cx="2362200" cy="457200"/>
            <a:chOff x="3216" y="1872"/>
            <a:chExt cx="1488" cy="288"/>
          </a:xfrm>
        </p:grpSpPr>
        <p:sp>
          <p:nvSpPr>
            <p:cNvPr id="33" name="Line 33"/>
            <p:cNvSpPr>
              <a:spLocks noChangeShapeType="1"/>
            </p:cNvSpPr>
            <p:nvPr/>
          </p:nvSpPr>
          <p:spPr bwMode="auto">
            <a:xfrm flipH="1">
              <a:off x="3408" y="2160"/>
              <a:ext cx="3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Line 34"/>
            <p:cNvSpPr>
              <a:spLocks noChangeShapeType="1"/>
            </p:cNvSpPr>
            <p:nvPr/>
          </p:nvSpPr>
          <p:spPr bwMode="auto">
            <a:xfrm flipH="1" flipV="1">
              <a:off x="3216" y="1872"/>
              <a:ext cx="52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Line 35"/>
            <p:cNvSpPr>
              <a:spLocks noChangeShapeType="1"/>
            </p:cNvSpPr>
            <p:nvPr/>
          </p:nvSpPr>
          <p:spPr bwMode="auto">
            <a:xfrm flipV="1">
              <a:off x="3744" y="2112"/>
              <a:ext cx="43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Line 36"/>
            <p:cNvSpPr>
              <a:spLocks noChangeShapeType="1"/>
            </p:cNvSpPr>
            <p:nvPr/>
          </p:nvSpPr>
          <p:spPr bwMode="auto">
            <a:xfrm flipV="1">
              <a:off x="4176" y="1920"/>
              <a:ext cx="52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7" name="Group 55"/>
          <p:cNvGrpSpPr>
            <a:grpSpLocks/>
          </p:cNvGrpSpPr>
          <p:nvPr/>
        </p:nvGrpSpPr>
        <p:grpSpPr bwMode="auto">
          <a:xfrm>
            <a:off x="5029200" y="2133600"/>
            <a:ext cx="3581400" cy="838200"/>
            <a:chOff x="3168" y="1344"/>
            <a:chExt cx="2256" cy="528"/>
          </a:xfrm>
        </p:grpSpPr>
        <p:sp>
          <p:nvSpPr>
            <p:cNvPr id="38" name="Line 39"/>
            <p:cNvSpPr>
              <a:spLocks noChangeShapeType="1"/>
            </p:cNvSpPr>
            <p:nvPr/>
          </p:nvSpPr>
          <p:spPr bwMode="auto">
            <a:xfrm flipV="1">
              <a:off x="3168" y="1344"/>
              <a:ext cx="52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Line 43"/>
            <p:cNvSpPr>
              <a:spLocks noChangeShapeType="1"/>
            </p:cNvSpPr>
            <p:nvPr/>
          </p:nvSpPr>
          <p:spPr bwMode="auto">
            <a:xfrm flipV="1">
              <a:off x="3216" y="1728"/>
              <a:ext cx="288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Line 40"/>
            <p:cNvSpPr>
              <a:spLocks noChangeShapeType="1"/>
            </p:cNvSpPr>
            <p:nvPr/>
          </p:nvSpPr>
          <p:spPr bwMode="auto">
            <a:xfrm>
              <a:off x="4800" y="187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Line 41"/>
            <p:cNvSpPr>
              <a:spLocks noChangeShapeType="1"/>
            </p:cNvSpPr>
            <p:nvPr/>
          </p:nvSpPr>
          <p:spPr bwMode="auto">
            <a:xfrm flipH="1" flipV="1">
              <a:off x="4176" y="1584"/>
              <a:ext cx="62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Line 44"/>
            <p:cNvSpPr>
              <a:spLocks noChangeShapeType="1"/>
            </p:cNvSpPr>
            <p:nvPr/>
          </p:nvSpPr>
          <p:spPr bwMode="auto">
            <a:xfrm flipH="1">
              <a:off x="4416" y="1872"/>
              <a:ext cx="3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Line 52"/>
            <p:cNvSpPr>
              <a:spLocks noChangeShapeType="1"/>
            </p:cNvSpPr>
            <p:nvPr/>
          </p:nvSpPr>
          <p:spPr bwMode="auto">
            <a:xfrm flipV="1">
              <a:off x="5184" y="1776"/>
              <a:ext cx="24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4" name="Oval 54"/>
          <p:cNvSpPr>
            <a:spLocks noChangeArrowheads="1"/>
          </p:cNvSpPr>
          <p:nvPr/>
        </p:nvSpPr>
        <p:spPr bwMode="auto">
          <a:xfrm>
            <a:off x="5943600" y="1676400"/>
            <a:ext cx="990600" cy="762000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581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76"/>
          <p:cNvSpPr>
            <a:spLocks noChangeArrowheads="1"/>
          </p:cNvSpPr>
          <p:nvPr/>
        </p:nvSpPr>
        <p:spPr bwMode="auto">
          <a:xfrm>
            <a:off x="928688" y="2816225"/>
            <a:ext cx="7113587" cy="276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4648200" y="3738563"/>
            <a:ext cx="2590800" cy="622300"/>
            <a:chOff x="2928" y="2094"/>
            <a:chExt cx="1632" cy="392"/>
          </a:xfrm>
        </p:grpSpPr>
        <p:sp>
          <p:nvSpPr>
            <p:cNvPr id="21547" name="Rectangle 57"/>
            <p:cNvSpPr>
              <a:spLocks noChangeArrowheads="1"/>
            </p:cNvSpPr>
            <p:nvPr/>
          </p:nvSpPr>
          <p:spPr bwMode="auto">
            <a:xfrm>
              <a:off x="3600" y="2094"/>
              <a:ext cx="288" cy="9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48" name="Rectangle 56"/>
            <p:cNvSpPr>
              <a:spLocks noChangeArrowheads="1"/>
            </p:cNvSpPr>
            <p:nvPr/>
          </p:nvSpPr>
          <p:spPr bwMode="auto">
            <a:xfrm>
              <a:off x="3312" y="2190"/>
              <a:ext cx="768" cy="9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49" name="Rectangle 55"/>
            <p:cNvSpPr>
              <a:spLocks noChangeArrowheads="1"/>
            </p:cNvSpPr>
            <p:nvPr/>
          </p:nvSpPr>
          <p:spPr bwMode="auto">
            <a:xfrm>
              <a:off x="3120" y="2286"/>
              <a:ext cx="1248" cy="9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50" name="Rectangle 54"/>
            <p:cNvSpPr>
              <a:spLocks noChangeArrowheads="1"/>
            </p:cNvSpPr>
            <p:nvPr/>
          </p:nvSpPr>
          <p:spPr bwMode="auto">
            <a:xfrm>
              <a:off x="2928" y="2382"/>
              <a:ext cx="1632" cy="104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Sampling and Aliasing</a:t>
            </a: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93900"/>
            <a:ext cx="7772400" cy="457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/>
              <a:t>Problem: Representing pixel by a single ray.</a:t>
            </a:r>
          </a:p>
        </p:txBody>
      </p:sp>
      <p:grpSp>
        <p:nvGrpSpPr>
          <p:cNvPr id="21511" name="Group 49"/>
          <p:cNvGrpSpPr>
            <a:grpSpLocks/>
          </p:cNvGrpSpPr>
          <p:nvPr/>
        </p:nvGrpSpPr>
        <p:grpSpPr bwMode="auto">
          <a:xfrm>
            <a:off x="4495800" y="3128963"/>
            <a:ext cx="2895600" cy="1857375"/>
            <a:chOff x="1872" y="2208"/>
            <a:chExt cx="1824" cy="1170"/>
          </a:xfrm>
        </p:grpSpPr>
        <p:sp>
          <p:nvSpPr>
            <p:cNvPr id="21514" name="Line 7"/>
            <p:cNvSpPr>
              <a:spLocks noChangeShapeType="1"/>
            </p:cNvSpPr>
            <p:nvPr/>
          </p:nvSpPr>
          <p:spPr bwMode="auto">
            <a:xfrm>
              <a:off x="2160" y="2208"/>
              <a:ext cx="0" cy="11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15" name="Line 8"/>
            <p:cNvSpPr>
              <a:spLocks noChangeShapeType="1"/>
            </p:cNvSpPr>
            <p:nvPr/>
          </p:nvSpPr>
          <p:spPr bwMode="auto">
            <a:xfrm>
              <a:off x="2736" y="2208"/>
              <a:ext cx="0" cy="11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16" name="Line 9"/>
            <p:cNvSpPr>
              <a:spLocks noChangeShapeType="1"/>
            </p:cNvSpPr>
            <p:nvPr/>
          </p:nvSpPr>
          <p:spPr bwMode="auto">
            <a:xfrm>
              <a:off x="3408" y="2208"/>
              <a:ext cx="0" cy="11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17" name="Line 10"/>
            <p:cNvSpPr>
              <a:spLocks noChangeShapeType="1"/>
            </p:cNvSpPr>
            <p:nvPr/>
          </p:nvSpPr>
          <p:spPr bwMode="auto">
            <a:xfrm>
              <a:off x="2928" y="2208"/>
              <a:ext cx="0" cy="11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18" name="Line 12"/>
            <p:cNvSpPr>
              <a:spLocks noChangeShapeType="1"/>
            </p:cNvSpPr>
            <p:nvPr/>
          </p:nvSpPr>
          <p:spPr bwMode="auto">
            <a:xfrm>
              <a:off x="1872" y="2217"/>
              <a:ext cx="0" cy="11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19" name="Line 13"/>
            <p:cNvSpPr>
              <a:spLocks noChangeShapeType="1"/>
            </p:cNvSpPr>
            <p:nvPr/>
          </p:nvSpPr>
          <p:spPr bwMode="auto">
            <a:xfrm>
              <a:off x="2448" y="2208"/>
              <a:ext cx="0" cy="11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20" name="Line 15"/>
            <p:cNvSpPr>
              <a:spLocks noChangeShapeType="1"/>
            </p:cNvSpPr>
            <p:nvPr/>
          </p:nvSpPr>
          <p:spPr bwMode="auto">
            <a:xfrm>
              <a:off x="1872" y="3360"/>
              <a:ext cx="18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21" name="Line 16"/>
            <p:cNvSpPr>
              <a:spLocks noChangeShapeType="1"/>
            </p:cNvSpPr>
            <p:nvPr/>
          </p:nvSpPr>
          <p:spPr bwMode="auto">
            <a:xfrm>
              <a:off x="1872" y="2784"/>
              <a:ext cx="18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22" name="Line 17"/>
            <p:cNvSpPr>
              <a:spLocks noChangeShapeType="1"/>
            </p:cNvSpPr>
            <p:nvPr/>
          </p:nvSpPr>
          <p:spPr bwMode="auto">
            <a:xfrm>
              <a:off x="1872" y="2976"/>
              <a:ext cx="1824" cy="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23" name="Line 18"/>
            <p:cNvSpPr>
              <a:spLocks noChangeShapeType="1"/>
            </p:cNvSpPr>
            <p:nvPr/>
          </p:nvSpPr>
          <p:spPr bwMode="auto">
            <a:xfrm>
              <a:off x="1872" y="2504"/>
              <a:ext cx="18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24" name="Line 19"/>
            <p:cNvSpPr>
              <a:spLocks noChangeShapeType="1"/>
            </p:cNvSpPr>
            <p:nvPr/>
          </p:nvSpPr>
          <p:spPr bwMode="auto">
            <a:xfrm>
              <a:off x="2352" y="2208"/>
              <a:ext cx="0" cy="11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25" name="Line 20"/>
            <p:cNvSpPr>
              <a:spLocks noChangeShapeType="1"/>
            </p:cNvSpPr>
            <p:nvPr/>
          </p:nvSpPr>
          <p:spPr bwMode="auto">
            <a:xfrm>
              <a:off x="1872" y="2304"/>
              <a:ext cx="18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26" name="Line 22"/>
            <p:cNvSpPr>
              <a:spLocks noChangeShapeType="1"/>
            </p:cNvSpPr>
            <p:nvPr/>
          </p:nvSpPr>
          <p:spPr bwMode="auto">
            <a:xfrm>
              <a:off x="1872" y="3168"/>
              <a:ext cx="18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27" name="Line 23"/>
            <p:cNvSpPr>
              <a:spLocks noChangeShapeType="1"/>
            </p:cNvSpPr>
            <p:nvPr/>
          </p:nvSpPr>
          <p:spPr bwMode="auto">
            <a:xfrm>
              <a:off x="1872" y="2880"/>
              <a:ext cx="18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28" name="Line 24"/>
            <p:cNvSpPr>
              <a:spLocks noChangeShapeType="1"/>
            </p:cNvSpPr>
            <p:nvPr/>
          </p:nvSpPr>
          <p:spPr bwMode="auto">
            <a:xfrm>
              <a:off x="3600" y="2208"/>
              <a:ext cx="0" cy="11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29" name="Line 25"/>
            <p:cNvSpPr>
              <a:spLocks noChangeShapeType="1"/>
            </p:cNvSpPr>
            <p:nvPr/>
          </p:nvSpPr>
          <p:spPr bwMode="auto">
            <a:xfrm>
              <a:off x="3312" y="2208"/>
              <a:ext cx="0" cy="11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30" name="Line 26"/>
            <p:cNvSpPr>
              <a:spLocks noChangeShapeType="1"/>
            </p:cNvSpPr>
            <p:nvPr/>
          </p:nvSpPr>
          <p:spPr bwMode="auto">
            <a:xfrm>
              <a:off x="2832" y="2208"/>
              <a:ext cx="0" cy="11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31" name="Line 27"/>
            <p:cNvSpPr>
              <a:spLocks noChangeShapeType="1"/>
            </p:cNvSpPr>
            <p:nvPr/>
          </p:nvSpPr>
          <p:spPr bwMode="auto">
            <a:xfrm>
              <a:off x="2640" y="2208"/>
              <a:ext cx="0" cy="11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32" name="Line 28"/>
            <p:cNvSpPr>
              <a:spLocks noChangeShapeType="1"/>
            </p:cNvSpPr>
            <p:nvPr/>
          </p:nvSpPr>
          <p:spPr bwMode="auto">
            <a:xfrm>
              <a:off x="2064" y="2208"/>
              <a:ext cx="0" cy="11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33" name="Line 33"/>
            <p:cNvSpPr>
              <a:spLocks noChangeShapeType="1"/>
            </p:cNvSpPr>
            <p:nvPr/>
          </p:nvSpPr>
          <p:spPr bwMode="auto">
            <a:xfrm flipH="1">
              <a:off x="1968" y="2208"/>
              <a:ext cx="0" cy="11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34" name="Line 34"/>
            <p:cNvSpPr>
              <a:spLocks noChangeShapeType="1"/>
            </p:cNvSpPr>
            <p:nvPr/>
          </p:nvSpPr>
          <p:spPr bwMode="auto">
            <a:xfrm>
              <a:off x="2256" y="2208"/>
              <a:ext cx="0" cy="11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35" name="Line 35"/>
            <p:cNvSpPr>
              <a:spLocks noChangeShapeType="1"/>
            </p:cNvSpPr>
            <p:nvPr/>
          </p:nvSpPr>
          <p:spPr bwMode="auto">
            <a:xfrm>
              <a:off x="2535" y="2208"/>
              <a:ext cx="9" cy="11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36" name="Line 36"/>
            <p:cNvSpPr>
              <a:spLocks noChangeShapeType="1"/>
            </p:cNvSpPr>
            <p:nvPr/>
          </p:nvSpPr>
          <p:spPr bwMode="auto">
            <a:xfrm>
              <a:off x="3216" y="2208"/>
              <a:ext cx="0" cy="11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37" name="Line 37"/>
            <p:cNvSpPr>
              <a:spLocks noChangeShapeType="1"/>
            </p:cNvSpPr>
            <p:nvPr/>
          </p:nvSpPr>
          <p:spPr bwMode="auto">
            <a:xfrm>
              <a:off x="3120" y="2208"/>
              <a:ext cx="0" cy="11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38" name="Line 38"/>
            <p:cNvSpPr>
              <a:spLocks noChangeShapeType="1"/>
            </p:cNvSpPr>
            <p:nvPr/>
          </p:nvSpPr>
          <p:spPr bwMode="auto">
            <a:xfrm>
              <a:off x="3024" y="2208"/>
              <a:ext cx="0" cy="11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39" name="Line 39"/>
            <p:cNvSpPr>
              <a:spLocks noChangeShapeType="1"/>
            </p:cNvSpPr>
            <p:nvPr/>
          </p:nvSpPr>
          <p:spPr bwMode="auto">
            <a:xfrm>
              <a:off x="3504" y="2208"/>
              <a:ext cx="0" cy="11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40" name="Line 40"/>
            <p:cNvSpPr>
              <a:spLocks noChangeShapeType="1"/>
            </p:cNvSpPr>
            <p:nvPr/>
          </p:nvSpPr>
          <p:spPr bwMode="auto">
            <a:xfrm>
              <a:off x="3696" y="2208"/>
              <a:ext cx="0" cy="11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41" name="Line 42"/>
            <p:cNvSpPr>
              <a:spLocks noChangeShapeType="1"/>
            </p:cNvSpPr>
            <p:nvPr/>
          </p:nvSpPr>
          <p:spPr bwMode="auto">
            <a:xfrm>
              <a:off x="1872" y="2208"/>
              <a:ext cx="18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42" name="Line 43"/>
            <p:cNvSpPr>
              <a:spLocks noChangeShapeType="1"/>
            </p:cNvSpPr>
            <p:nvPr/>
          </p:nvSpPr>
          <p:spPr bwMode="auto">
            <a:xfrm>
              <a:off x="1872" y="3264"/>
              <a:ext cx="18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43" name="Line 44"/>
            <p:cNvSpPr>
              <a:spLocks noChangeShapeType="1"/>
            </p:cNvSpPr>
            <p:nvPr/>
          </p:nvSpPr>
          <p:spPr bwMode="auto">
            <a:xfrm>
              <a:off x="1872" y="3072"/>
              <a:ext cx="18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44" name="Line 45"/>
            <p:cNvSpPr>
              <a:spLocks noChangeShapeType="1"/>
            </p:cNvSpPr>
            <p:nvPr/>
          </p:nvSpPr>
          <p:spPr bwMode="auto">
            <a:xfrm>
              <a:off x="1872" y="2688"/>
              <a:ext cx="18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45" name="Line 46"/>
            <p:cNvSpPr>
              <a:spLocks noChangeShapeType="1"/>
            </p:cNvSpPr>
            <p:nvPr/>
          </p:nvSpPr>
          <p:spPr bwMode="auto">
            <a:xfrm>
              <a:off x="1872" y="2592"/>
              <a:ext cx="18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46" name="Line 47"/>
            <p:cNvSpPr>
              <a:spLocks noChangeShapeType="1"/>
            </p:cNvSpPr>
            <p:nvPr/>
          </p:nvSpPr>
          <p:spPr bwMode="auto">
            <a:xfrm>
              <a:off x="1872" y="2400"/>
              <a:ext cx="18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512" name="AutoShape 51"/>
          <p:cNvSpPr>
            <a:spLocks noChangeArrowheads="1"/>
          </p:cNvSpPr>
          <p:nvPr/>
        </p:nvSpPr>
        <p:spPr bwMode="auto">
          <a:xfrm>
            <a:off x="4724400" y="3843338"/>
            <a:ext cx="2438400" cy="4572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513" name="AutoShape 52"/>
          <p:cNvSpPr>
            <a:spLocks noChangeArrowheads="1"/>
          </p:cNvSpPr>
          <p:nvPr/>
        </p:nvSpPr>
        <p:spPr bwMode="auto">
          <a:xfrm>
            <a:off x="1066800" y="3843338"/>
            <a:ext cx="2438400" cy="457200"/>
          </a:xfrm>
          <a:prstGeom prst="triangle">
            <a:avLst>
              <a:gd name="adj" fmla="val 5000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13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Efficiency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/>
              <a:t>1280 x 1024 = 1,310,720 </a:t>
            </a:r>
            <a:r>
              <a:rPr lang="en-US" sz="2000" dirty="0">
                <a:sym typeface="Symbol" charset="2"/>
              </a:rPr>
              <a:t> 10</a:t>
            </a:r>
            <a:r>
              <a:rPr lang="en-US" sz="2000" baseline="30000" dirty="0">
                <a:sym typeface="Symbol" charset="2"/>
              </a:rPr>
              <a:t>6</a:t>
            </a:r>
            <a:r>
              <a:rPr lang="en-US" sz="2000" dirty="0"/>
              <a:t> pixels.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sym typeface="Symbol" charset="2"/>
              </a:rPr>
              <a:t>10</a:t>
            </a:r>
            <a:r>
              <a:rPr lang="en-US" sz="2000" baseline="30000" dirty="0">
                <a:sym typeface="Symbol" charset="2"/>
              </a:rPr>
              <a:t>6</a:t>
            </a:r>
            <a:r>
              <a:rPr lang="en-US" sz="2000" dirty="0"/>
              <a:t> initial rays.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sym typeface="Symbol" charset="2"/>
              </a:rPr>
              <a:t>10</a:t>
            </a:r>
            <a:r>
              <a:rPr lang="en-US" sz="2000" baseline="30000" dirty="0">
                <a:sym typeface="Symbol" charset="2"/>
              </a:rPr>
              <a:t>6</a:t>
            </a:r>
            <a:r>
              <a:rPr lang="en-US" sz="2000" dirty="0"/>
              <a:t> reflection rays.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Potentially </a:t>
            </a:r>
            <a:r>
              <a:rPr lang="en-US" sz="2000" dirty="0">
                <a:sym typeface="Symbol" charset="2"/>
              </a:rPr>
              <a:t>10</a:t>
            </a:r>
            <a:r>
              <a:rPr lang="en-US" sz="2000" baseline="30000" dirty="0">
                <a:sym typeface="Symbol" charset="2"/>
              </a:rPr>
              <a:t>6</a:t>
            </a:r>
            <a:r>
              <a:rPr lang="en-US" sz="2000" dirty="0"/>
              <a:t> refraction rays.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3 x </a:t>
            </a:r>
            <a:r>
              <a:rPr lang="en-US" sz="2000" dirty="0">
                <a:sym typeface="Symbol" charset="2"/>
              </a:rPr>
              <a:t>10</a:t>
            </a:r>
            <a:r>
              <a:rPr lang="en-US" sz="2000" baseline="30000" dirty="0">
                <a:sym typeface="Symbol" charset="2"/>
              </a:rPr>
              <a:t>6</a:t>
            </a:r>
            <a:r>
              <a:rPr lang="en-US" sz="2000" dirty="0"/>
              <a:t> shadow rays (3 lights.)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/>
              <a:t>Next level: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Potentially 4 x </a:t>
            </a:r>
            <a:r>
              <a:rPr lang="en-US" sz="2000" dirty="0">
                <a:sym typeface="Symbol" charset="2"/>
              </a:rPr>
              <a:t>10</a:t>
            </a:r>
            <a:r>
              <a:rPr lang="en-US" sz="2000" baseline="30000" dirty="0">
                <a:sym typeface="Symbol" charset="2"/>
              </a:rPr>
              <a:t>6</a:t>
            </a:r>
            <a:r>
              <a:rPr lang="en-US" sz="2000" dirty="0"/>
              <a:t> refraction/reflection rays.</a:t>
            </a:r>
          </a:p>
          <a:p>
            <a:pPr eaLnBrk="1" hangingPunct="1">
              <a:lnSpc>
                <a:spcPct val="90000"/>
              </a:lnSpc>
            </a:pPr>
            <a:endParaRPr lang="en-US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/>
              <a:t>1,000,000 polygons.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/>
              <a:t>10</a:t>
            </a:r>
            <a:r>
              <a:rPr lang="en-US" sz="2000" baseline="30000" dirty="0"/>
              <a:t>7</a:t>
            </a:r>
            <a:r>
              <a:rPr lang="en-US" sz="2000" dirty="0"/>
              <a:t> x 10</a:t>
            </a:r>
            <a:r>
              <a:rPr lang="en-US" sz="2000" baseline="30000" dirty="0"/>
              <a:t>6</a:t>
            </a:r>
            <a:r>
              <a:rPr lang="en-US" sz="2000" dirty="0"/>
              <a:t> = 10</a:t>
            </a:r>
            <a:r>
              <a:rPr lang="en-US" sz="2000" baseline="30000" dirty="0"/>
              <a:t>13</a:t>
            </a:r>
            <a:r>
              <a:rPr lang="en-US" sz="2000" dirty="0"/>
              <a:t> ray-polygon intersection calculations.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3159750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Intersection Data Structures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r>
              <a:rPr lang="en-US" dirty="0"/>
              <a:t>Coarse test to see if a ray could *possibly* intersect object</a:t>
            </a:r>
          </a:p>
          <a:p>
            <a:pPr marL="609600" indent="-609600" eaLnBrk="1" hangingPunct="1">
              <a:buFontTx/>
              <a:buAutoNum type="arabicPeriod"/>
            </a:pPr>
            <a:endParaRPr lang="en-US" dirty="0"/>
          </a:p>
          <a:p>
            <a:pPr marL="400050" lvl="1" indent="0">
              <a:buNone/>
            </a:pPr>
            <a:r>
              <a:rPr lang="en-US" dirty="0"/>
              <a:t>				</a:t>
            </a:r>
            <a:r>
              <a:rPr lang="en-US" sz="3200" dirty="0"/>
              <a:t>OR</a:t>
            </a:r>
          </a:p>
          <a:p>
            <a:pPr marL="609600" indent="-609600" eaLnBrk="1" hangingPunct="1">
              <a:buFontTx/>
              <a:buAutoNum type="arabicPeriod"/>
            </a:pPr>
            <a:endParaRPr lang="en-US" dirty="0"/>
          </a:p>
          <a:p>
            <a:pPr marL="0" indent="0" eaLnBrk="1" hangingPunct="1">
              <a:buNone/>
            </a:pPr>
            <a:r>
              <a:rPr lang="en-US" dirty="0"/>
              <a:t>Divide space up</a:t>
            </a:r>
          </a:p>
          <a:p>
            <a:pPr marL="0" indent="0" eaLnBrk="1" hangingPunct="1">
              <a:buNone/>
            </a:pPr>
            <a:r>
              <a:rPr lang="en-US" dirty="0"/>
              <a:t>    – sort objects into spatial buckets</a:t>
            </a:r>
          </a:p>
          <a:p>
            <a:pPr marL="0" indent="0" eaLnBrk="1" hangingPunct="1">
              <a:buNone/>
            </a:pPr>
            <a:r>
              <a:rPr lang="en-US" dirty="0"/>
              <a:t>    – trace ray from bucket to bucket</a:t>
            </a:r>
          </a:p>
        </p:txBody>
      </p:sp>
    </p:spTree>
    <p:extLst>
      <p:ext uri="{BB962C8B-B14F-4D97-AF65-F5344CB8AC3E}">
        <p14:creationId xmlns:p14="http://schemas.microsoft.com/office/powerpoint/2010/main" val="299462620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Bounding Boxes</a:t>
            </a:r>
          </a:p>
        </p:txBody>
      </p:sp>
      <p:pic>
        <p:nvPicPr>
          <p:cNvPr id="27652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819400"/>
            <a:ext cx="12954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86000"/>
            <a:ext cx="8461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191000"/>
            <a:ext cx="8763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Line 16"/>
          <p:cNvSpPr>
            <a:spLocks noChangeShapeType="1"/>
          </p:cNvSpPr>
          <p:nvPr/>
        </p:nvSpPr>
        <p:spPr bwMode="auto">
          <a:xfrm flipV="1">
            <a:off x="1600200" y="3200400"/>
            <a:ext cx="4343400" cy="2517775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7656" name="Picture 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105400"/>
            <a:ext cx="8461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863" y="4762500"/>
            <a:ext cx="84613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863" y="3276600"/>
            <a:ext cx="12954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2133600"/>
            <a:ext cx="8763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0" name="Picture 2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057400"/>
            <a:ext cx="8763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1066800" y="2057400"/>
            <a:ext cx="7124700" cy="4038600"/>
            <a:chOff x="672" y="1296"/>
            <a:chExt cx="4488" cy="2544"/>
          </a:xfrm>
        </p:grpSpPr>
        <p:pic>
          <p:nvPicPr>
            <p:cNvPr id="27662" name="Picture 2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1776"/>
              <a:ext cx="816" cy="73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663" name="Picture 3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7" y="3000"/>
              <a:ext cx="533" cy="6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664" name="Picture 3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2" y="1344"/>
              <a:ext cx="552" cy="6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665" name="Picture 3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2640"/>
              <a:ext cx="552" cy="6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666" name="Picture 3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1296"/>
              <a:ext cx="552" cy="6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667" name="Picture 3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7" y="2064"/>
              <a:ext cx="816" cy="73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668" name="Picture 3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3216"/>
              <a:ext cx="533" cy="6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669" name="Picture 3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1464"/>
              <a:ext cx="533" cy="6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8628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Spatial Subdivision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819400"/>
            <a:ext cx="12954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86000"/>
            <a:ext cx="8461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191000"/>
            <a:ext cx="8763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Line 7"/>
          <p:cNvSpPr>
            <a:spLocks noChangeShapeType="1"/>
          </p:cNvSpPr>
          <p:nvPr/>
        </p:nvSpPr>
        <p:spPr bwMode="auto">
          <a:xfrm flipV="1">
            <a:off x="1600200" y="3200400"/>
            <a:ext cx="4343400" cy="22860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8680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105400"/>
            <a:ext cx="8461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81200"/>
            <a:ext cx="8461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029200"/>
            <a:ext cx="12954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133600"/>
            <a:ext cx="8763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Picture 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057400"/>
            <a:ext cx="8763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685800" y="1676400"/>
            <a:ext cx="7543800" cy="4495800"/>
            <a:chOff x="432" y="1056"/>
            <a:chExt cx="4752" cy="2832"/>
          </a:xfrm>
        </p:grpSpPr>
        <p:sp>
          <p:nvSpPr>
            <p:cNvPr id="28686" name="Line 13"/>
            <p:cNvSpPr>
              <a:spLocks noChangeShapeType="1"/>
            </p:cNvSpPr>
            <p:nvPr/>
          </p:nvSpPr>
          <p:spPr bwMode="auto">
            <a:xfrm>
              <a:off x="2544" y="1056"/>
              <a:ext cx="0" cy="28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687" name="Line 14"/>
            <p:cNvSpPr>
              <a:spLocks noChangeShapeType="1"/>
            </p:cNvSpPr>
            <p:nvPr/>
          </p:nvSpPr>
          <p:spPr bwMode="auto">
            <a:xfrm>
              <a:off x="2544" y="2496"/>
              <a:ext cx="26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688" name="Line 19"/>
            <p:cNvSpPr>
              <a:spLocks noChangeShapeType="1"/>
            </p:cNvSpPr>
            <p:nvPr/>
          </p:nvSpPr>
          <p:spPr bwMode="auto">
            <a:xfrm flipH="1">
              <a:off x="432" y="2592"/>
              <a:ext cx="2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689" name="Line 20"/>
            <p:cNvSpPr>
              <a:spLocks noChangeShapeType="1"/>
            </p:cNvSpPr>
            <p:nvPr/>
          </p:nvSpPr>
          <p:spPr bwMode="auto">
            <a:xfrm flipV="1">
              <a:off x="3600" y="1056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690" name="Line 22"/>
            <p:cNvSpPr>
              <a:spLocks noChangeShapeType="1"/>
            </p:cNvSpPr>
            <p:nvPr/>
          </p:nvSpPr>
          <p:spPr bwMode="auto">
            <a:xfrm flipV="1">
              <a:off x="4560" y="1056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691" name="Line 24"/>
            <p:cNvSpPr>
              <a:spLocks noChangeShapeType="1"/>
            </p:cNvSpPr>
            <p:nvPr/>
          </p:nvSpPr>
          <p:spPr bwMode="auto">
            <a:xfrm flipH="1">
              <a:off x="3552" y="2496"/>
              <a:ext cx="864" cy="1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692" name="Line 25"/>
            <p:cNvSpPr>
              <a:spLocks noChangeShapeType="1"/>
            </p:cNvSpPr>
            <p:nvPr/>
          </p:nvSpPr>
          <p:spPr bwMode="auto">
            <a:xfrm flipH="1" flipV="1">
              <a:off x="624" y="1056"/>
              <a:ext cx="1536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Line 7"/>
          <p:cNvSpPr>
            <a:spLocks noChangeShapeType="1"/>
          </p:cNvSpPr>
          <p:nvPr/>
        </p:nvSpPr>
        <p:spPr bwMode="auto">
          <a:xfrm flipV="1">
            <a:off x="1600200" y="4191000"/>
            <a:ext cx="2438400" cy="12954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Line 7"/>
          <p:cNvSpPr>
            <a:spLocks noChangeShapeType="1"/>
          </p:cNvSpPr>
          <p:nvPr/>
        </p:nvSpPr>
        <p:spPr bwMode="auto">
          <a:xfrm flipV="1">
            <a:off x="4038600" y="3978274"/>
            <a:ext cx="457200" cy="212725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Line 7"/>
          <p:cNvSpPr>
            <a:spLocks noChangeShapeType="1"/>
          </p:cNvSpPr>
          <p:nvPr/>
        </p:nvSpPr>
        <p:spPr bwMode="auto">
          <a:xfrm flipV="1">
            <a:off x="4495800" y="3276600"/>
            <a:ext cx="1219200" cy="701674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Line 7"/>
          <p:cNvSpPr>
            <a:spLocks noChangeShapeType="1"/>
          </p:cNvSpPr>
          <p:nvPr/>
        </p:nvSpPr>
        <p:spPr bwMode="auto">
          <a:xfrm flipV="1">
            <a:off x="5715000" y="3124200"/>
            <a:ext cx="342900" cy="1524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868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9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/ Cut Slides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5921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8350" y="282575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u="sng"/>
              <a:t>Refractive</a:t>
            </a:r>
            <a:r>
              <a:rPr lang="en-US" altLang="en-US"/>
              <a:t> Ray Tracing</a:t>
            </a:r>
          </a:p>
        </p:txBody>
      </p:sp>
      <p:sp>
        <p:nvSpPr>
          <p:cNvPr id="196611" name="Text Box 3"/>
          <p:cNvSpPr txBox="1">
            <a:spLocks noChangeArrowheads="1"/>
          </p:cNvSpPr>
          <p:nvPr/>
        </p:nvSpPr>
        <p:spPr bwMode="auto">
          <a:xfrm>
            <a:off x="625475" y="5426075"/>
            <a:ext cx="8034338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Once this direction is computed, then the shade routine is called recursively, just as with reflective rays.</a:t>
            </a:r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625475" y="1846263"/>
            <a:ext cx="8034338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Same idea as Reflective ray tracing – spawn a secondary ray</a:t>
            </a:r>
          </a:p>
        </p:txBody>
      </p:sp>
      <p:sp>
        <p:nvSpPr>
          <p:cNvPr id="196613" name="Text Box 5"/>
          <p:cNvSpPr txBox="1">
            <a:spLocks noChangeArrowheads="1"/>
          </p:cNvSpPr>
          <p:nvPr/>
        </p:nvSpPr>
        <p:spPr bwMode="auto">
          <a:xfrm>
            <a:off x="625475" y="2892425"/>
            <a:ext cx="8034338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direction of the spawned ray is in the direction of the incoming ray altered a little bit</a:t>
            </a:r>
          </a:p>
        </p:txBody>
      </p:sp>
      <p:sp>
        <p:nvSpPr>
          <p:cNvPr id="196614" name="Text Box 6"/>
          <p:cNvSpPr txBox="1">
            <a:spLocks noChangeArrowheads="1"/>
          </p:cNvSpPr>
          <p:nvPr/>
        </p:nvSpPr>
        <p:spPr bwMode="auto">
          <a:xfrm>
            <a:off x="625475" y="4159250"/>
            <a:ext cx="8034338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alteration is based on the material that the ray is leaving (e.g. air) and the material that the ray is entering (e.g., glass)</a:t>
            </a:r>
          </a:p>
        </p:txBody>
      </p:sp>
    </p:spTree>
    <p:extLst>
      <p:ext uri="{BB962C8B-B14F-4D97-AF65-F5344CB8AC3E}">
        <p14:creationId xmlns:p14="http://schemas.microsoft.com/office/powerpoint/2010/main" val="418985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1" grpId="0"/>
      <p:bldP spid="196613" grpId="0"/>
      <p:bldP spid="19661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84" name="Rectangle 28"/>
          <p:cNvSpPr>
            <a:spLocks noChangeArrowheads="1"/>
          </p:cNvSpPr>
          <p:nvPr/>
        </p:nvSpPr>
        <p:spPr bwMode="auto">
          <a:xfrm>
            <a:off x="2066925" y="5435600"/>
            <a:ext cx="5600700" cy="944563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ymbol" panose="05050102010706020507" pitchFamily="18" charset="2"/>
              <a:ea typeface="+mn-ea"/>
              <a:cs typeface="+mn-cs"/>
            </a:endParaRP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8350" y="282575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Refractive Ray Tracing</a:t>
            </a:r>
          </a:p>
        </p:txBody>
      </p:sp>
      <p:sp>
        <p:nvSpPr>
          <p:cNvPr id="198683" name="Text Box 27"/>
          <p:cNvSpPr txBox="1">
            <a:spLocks noChangeArrowheads="1"/>
          </p:cNvSpPr>
          <p:nvPr/>
        </p:nvSpPr>
        <p:spPr bwMode="auto">
          <a:xfrm>
            <a:off x="2190750" y="5676900"/>
            <a:ext cx="1909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Snell’s Law</a:t>
            </a:r>
          </a:p>
        </p:txBody>
      </p:sp>
      <p:grpSp>
        <p:nvGrpSpPr>
          <p:cNvPr id="3079" name="Group 20"/>
          <p:cNvGrpSpPr>
            <a:grpSpLocks/>
          </p:cNvGrpSpPr>
          <p:nvPr/>
        </p:nvGrpSpPr>
        <p:grpSpPr bwMode="auto">
          <a:xfrm>
            <a:off x="2165350" y="1776413"/>
            <a:ext cx="5567363" cy="3176587"/>
            <a:chOff x="2165350" y="1776413"/>
            <a:chExt cx="5567363" cy="3176587"/>
          </a:xfrm>
        </p:grpSpPr>
        <p:sp>
          <p:nvSpPr>
            <p:cNvPr id="3080" name="Rectangle 5"/>
            <p:cNvSpPr>
              <a:spLocks noChangeArrowheads="1"/>
            </p:cNvSpPr>
            <p:nvPr/>
          </p:nvSpPr>
          <p:spPr bwMode="auto">
            <a:xfrm>
              <a:off x="2165350" y="3373438"/>
              <a:ext cx="5567363" cy="156368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081" name="Line 6"/>
            <p:cNvSpPr>
              <a:spLocks noChangeShapeType="1"/>
            </p:cNvSpPr>
            <p:nvPr/>
          </p:nvSpPr>
          <p:spPr bwMode="auto">
            <a:xfrm>
              <a:off x="2393950" y="2019300"/>
              <a:ext cx="1905000" cy="1366838"/>
            </a:xfrm>
            <a:prstGeom prst="line">
              <a:avLst/>
            </a:prstGeom>
            <a:noFill/>
            <a:ln w="76200">
              <a:solidFill>
                <a:srgbClr val="00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82" name="Line 7"/>
            <p:cNvSpPr>
              <a:spLocks noChangeShapeType="1"/>
            </p:cNvSpPr>
            <p:nvPr/>
          </p:nvSpPr>
          <p:spPr bwMode="auto">
            <a:xfrm>
              <a:off x="4352925" y="3408363"/>
              <a:ext cx="504825" cy="12858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83" name="Line 9"/>
            <p:cNvSpPr>
              <a:spLocks noChangeShapeType="1"/>
            </p:cNvSpPr>
            <p:nvPr/>
          </p:nvSpPr>
          <p:spPr bwMode="auto">
            <a:xfrm flipV="1">
              <a:off x="4346575" y="2490788"/>
              <a:ext cx="0" cy="2312987"/>
            </a:xfrm>
            <a:prstGeom prst="line">
              <a:avLst/>
            </a:prstGeom>
            <a:noFill/>
            <a:ln w="76200">
              <a:solidFill>
                <a:srgbClr val="FFEF0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84" name="Text Box 10"/>
            <p:cNvSpPr txBox="1">
              <a:spLocks noChangeArrowheads="1"/>
            </p:cNvSpPr>
            <p:nvPr/>
          </p:nvSpPr>
          <p:spPr bwMode="auto">
            <a:xfrm>
              <a:off x="4427538" y="2060575"/>
              <a:ext cx="4127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n</a:t>
              </a:r>
            </a:p>
          </p:txBody>
        </p:sp>
        <p:sp>
          <p:nvSpPr>
            <p:cNvPr id="3085" name="Text Box 11"/>
            <p:cNvSpPr txBox="1">
              <a:spLocks noChangeArrowheads="1"/>
            </p:cNvSpPr>
            <p:nvPr/>
          </p:nvSpPr>
          <p:spPr bwMode="auto">
            <a:xfrm>
              <a:off x="2659063" y="1776413"/>
              <a:ext cx="522287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dir</a:t>
              </a:r>
            </a:p>
          </p:txBody>
        </p:sp>
        <p:sp>
          <p:nvSpPr>
            <p:cNvPr id="3086" name="Text Box 16"/>
            <p:cNvSpPr txBox="1">
              <a:spLocks noChangeArrowheads="1"/>
            </p:cNvSpPr>
            <p:nvPr/>
          </p:nvSpPr>
          <p:spPr bwMode="auto">
            <a:xfrm>
              <a:off x="5345113" y="2541588"/>
              <a:ext cx="152876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Medium c</a:t>
              </a:r>
              <a:r>
                <a:rPr kumimoji="0" lang="en-US" altLang="en-US" sz="2400" b="0" i="0" u="none" strike="noStrike" kern="1200" cap="none" spc="0" normalizeH="0" baseline="-2500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ymbol" panose="05050102010706020507" pitchFamily="18" charset="2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087" name="Text Box 17"/>
            <p:cNvSpPr txBox="1">
              <a:spLocks noChangeArrowheads="1"/>
            </p:cNvSpPr>
            <p:nvPr/>
          </p:nvSpPr>
          <p:spPr bwMode="auto">
            <a:xfrm>
              <a:off x="6029325" y="3675063"/>
              <a:ext cx="152876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Medium c</a:t>
              </a:r>
              <a:r>
                <a:rPr kumimoji="0" lang="en-US" altLang="en-US" sz="24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panose="05050102010706020507" pitchFamily="18" charset="2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3088" name="Freeform 18"/>
            <p:cNvSpPr>
              <a:spLocks/>
            </p:cNvSpPr>
            <p:nvPr/>
          </p:nvSpPr>
          <p:spPr bwMode="auto">
            <a:xfrm>
              <a:off x="3776663" y="2682875"/>
              <a:ext cx="488950" cy="214313"/>
            </a:xfrm>
            <a:custGeom>
              <a:avLst/>
              <a:gdLst>
                <a:gd name="T0" fmla="*/ 0 w 308"/>
                <a:gd name="T1" fmla="*/ 2147483647 h 135"/>
                <a:gd name="T2" fmla="*/ 2147483647 w 308"/>
                <a:gd name="T3" fmla="*/ 2147483647 h 135"/>
                <a:gd name="T4" fmla="*/ 2147483647 w 308"/>
                <a:gd name="T5" fmla="*/ 2147483647 h 135"/>
                <a:gd name="T6" fmla="*/ 0 60000 65536"/>
                <a:gd name="T7" fmla="*/ 0 60000 65536"/>
                <a:gd name="T8" fmla="*/ 0 60000 65536"/>
                <a:gd name="T9" fmla="*/ 0 w 308"/>
                <a:gd name="T10" fmla="*/ 0 h 135"/>
                <a:gd name="T11" fmla="*/ 308 w 308"/>
                <a:gd name="T12" fmla="*/ 135 h 1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8" h="135">
                  <a:moveTo>
                    <a:pt x="0" y="135"/>
                  </a:moveTo>
                  <a:cubicBezTo>
                    <a:pt x="41" y="79"/>
                    <a:pt x="83" y="24"/>
                    <a:pt x="134" y="12"/>
                  </a:cubicBezTo>
                  <a:cubicBezTo>
                    <a:pt x="185" y="0"/>
                    <a:pt x="246" y="32"/>
                    <a:pt x="308" y="64"/>
                  </a:cubicBezTo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89" name="Freeform 19"/>
            <p:cNvSpPr>
              <a:spLocks/>
            </p:cNvSpPr>
            <p:nvPr/>
          </p:nvSpPr>
          <p:spPr bwMode="auto">
            <a:xfrm>
              <a:off x="4411663" y="4492625"/>
              <a:ext cx="277812" cy="114300"/>
            </a:xfrm>
            <a:custGeom>
              <a:avLst/>
              <a:gdLst>
                <a:gd name="T0" fmla="*/ 0 w 175"/>
                <a:gd name="T1" fmla="*/ 2147483647 h 72"/>
                <a:gd name="T2" fmla="*/ 2147483647 w 175"/>
                <a:gd name="T3" fmla="*/ 2147483647 h 72"/>
                <a:gd name="T4" fmla="*/ 2147483647 w 175"/>
                <a:gd name="T5" fmla="*/ 0 h 72"/>
                <a:gd name="T6" fmla="*/ 0 60000 65536"/>
                <a:gd name="T7" fmla="*/ 0 60000 65536"/>
                <a:gd name="T8" fmla="*/ 0 60000 65536"/>
                <a:gd name="T9" fmla="*/ 0 w 175"/>
                <a:gd name="T10" fmla="*/ 0 h 72"/>
                <a:gd name="T11" fmla="*/ 175 w 175"/>
                <a:gd name="T12" fmla="*/ 72 h 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5" h="72">
                  <a:moveTo>
                    <a:pt x="0" y="62"/>
                  </a:moveTo>
                  <a:cubicBezTo>
                    <a:pt x="37" y="67"/>
                    <a:pt x="74" y="72"/>
                    <a:pt x="103" y="62"/>
                  </a:cubicBezTo>
                  <a:cubicBezTo>
                    <a:pt x="132" y="52"/>
                    <a:pt x="153" y="26"/>
                    <a:pt x="175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90" name="Text Box 20"/>
            <p:cNvSpPr txBox="1">
              <a:spLocks noChangeArrowheads="1"/>
            </p:cNvSpPr>
            <p:nvPr/>
          </p:nvSpPr>
          <p:spPr bwMode="auto">
            <a:xfrm>
              <a:off x="3652838" y="2235200"/>
              <a:ext cx="4445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ymbol" panose="05050102010706020507" pitchFamily="18" charset="2"/>
                  <a:ea typeface="+mn-ea"/>
                  <a:cs typeface="+mn-cs"/>
                </a:rPr>
                <a:t>q</a:t>
              </a:r>
              <a:r>
                <a:rPr kumimoji="0" lang="en-US" altLang="en-US" sz="2400" b="0" i="0" u="none" strike="noStrike" kern="1200" cap="none" spc="0" normalizeH="0" baseline="-2500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ymbol" panose="05050102010706020507" pitchFamily="18" charset="2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091" name="Text Box 21"/>
            <p:cNvSpPr txBox="1">
              <a:spLocks noChangeArrowheads="1"/>
            </p:cNvSpPr>
            <p:nvPr/>
          </p:nvSpPr>
          <p:spPr bwMode="auto">
            <a:xfrm>
              <a:off x="4381500" y="4495800"/>
              <a:ext cx="4445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panose="05050102010706020507" pitchFamily="18" charset="2"/>
                  <a:ea typeface="+mn-ea"/>
                  <a:cs typeface="+mn-cs"/>
                </a:rPr>
                <a:t>q</a:t>
              </a:r>
              <a:r>
                <a:rPr kumimoji="0" lang="en-US" altLang="en-US" sz="24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panose="05050102010706020507" pitchFamily="18" charset="2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3092" name="Text Box 44"/>
            <p:cNvSpPr txBox="1">
              <a:spLocks noChangeArrowheads="1"/>
            </p:cNvSpPr>
            <p:nvPr/>
          </p:nvSpPr>
          <p:spPr bwMode="auto">
            <a:xfrm>
              <a:off x="4852988" y="4138613"/>
              <a:ext cx="471487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panose="05050102010706020507" pitchFamily="18" charset="2"/>
                  <a:ea typeface="+mn-ea"/>
                  <a:cs typeface="+mn-cs"/>
                </a:rPr>
                <a:t>T</a:t>
              </a:r>
              <a:r>
                <a:rPr kumimoji="0" lang="en-US" altLang="en-US" sz="24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panose="05050102010706020507" pitchFamily="18" charset="2"/>
                  <a:ea typeface="+mn-ea"/>
                  <a:cs typeface="+mn-cs"/>
                </a:rPr>
                <a:t>2</a:t>
              </a:r>
            </a:p>
          </p:txBody>
        </p:sp>
      </p:grpSp>
      <p:graphicFrame>
        <p:nvGraphicFramePr>
          <p:cNvPr id="198701" name="Object 45"/>
          <p:cNvGraphicFramePr>
            <a:graphicFrameLocks noChangeAspect="1"/>
          </p:cNvGraphicFramePr>
          <p:nvPr/>
        </p:nvGraphicFramePr>
        <p:xfrm>
          <a:off x="4556125" y="5661025"/>
          <a:ext cx="2798763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07880" imgH="215640" progId="Equation.3">
                  <p:embed/>
                </p:oleObj>
              </mc:Choice>
              <mc:Fallback>
                <p:oleObj name="Equation" r:id="rId2" imgW="1307880" imgH="215640" progId="Equation.3">
                  <p:embed/>
                  <p:pic>
                    <p:nvPicPr>
                      <p:cNvPr id="198701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125" y="5661025"/>
                        <a:ext cx="2798763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466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84" grpId="0" animBg="1"/>
      <p:bldP spid="19868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9138" y="69056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Refractive Ray Direction</a:t>
            </a:r>
          </a:p>
        </p:txBody>
      </p:sp>
      <p:sp>
        <p:nvSpPr>
          <p:cNvPr id="201731" name="Text Box 3"/>
          <p:cNvSpPr txBox="1">
            <a:spLocks noChangeArrowheads="1"/>
          </p:cNvSpPr>
          <p:nvPr/>
        </p:nvSpPr>
        <p:spPr bwMode="auto">
          <a:xfrm>
            <a:off x="1141413" y="1879600"/>
            <a:ext cx="20907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cos(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q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1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 = -dir·n</a:t>
            </a:r>
          </a:p>
        </p:txBody>
      </p:sp>
      <p:sp>
        <p:nvSpPr>
          <p:cNvPr id="201733" name="Text Box 5"/>
          <p:cNvSpPr txBox="1">
            <a:spLocks noChangeArrowheads="1"/>
          </p:cNvSpPr>
          <p:nvPr/>
        </p:nvSpPr>
        <p:spPr bwMode="auto">
          <a:xfrm>
            <a:off x="1141413" y="2308225"/>
            <a:ext cx="3289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sin(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q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1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 = sqrt(1- cos</a:t>
            </a:r>
            <a:r>
              <a:rPr kumimoji="0" lang="en-US" altLang="en-US" sz="2400" b="0" i="0" u="none" strike="noStrike" kern="1200" cap="none" spc="0" normalizeH="0" baseline="30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q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1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))</a:t>
            </a:r>
          </a:p>
        </p:txBody>
      </p:sp>
      <p:sp>
        <p:nvSpPr>
          <p:cNvPr id="201734" name="Text Box 6"/>
          <p:cNvSpPr txBox="1">
            <a:spLocks noChangeArrowheads="1"/>
          </p:cNvSpPr>
          <p:nvPr/>
        </p:nvSpPr>
        <p:spPr bwMode="auto">
          <a:xfrm>
            <a:off x="1141413" y="2773363"/>
            <a:ext cx="2900362" cy="466725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sin(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q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 = n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*sin(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q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)/n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201736" name="Text Box 8"/>
          <p:cNvSpPr txBox="1">
            <a:spLocks noChangeArrowheads="1"/>
          </p:cNvSpPr>
          <p:nvPr/>
        </p:nvSpPr>
        <p:spPr bwMode="auto">
          <a:xfrm>
            <a:off x="1150938" y="3675063"/>
            <a:ext cx="3365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cos(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q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2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 = sqrt(1 - sin</a:t>
            </a:r>
            <a:r>
              <a:rPr kumimoji="0" lang="en-US" altLang="en-US" sz="2400" b="0" i="0" u="none" strike="noStrike" kern="1200" cap="none" spc="0" normalizeH="0" baseline="30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q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2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))</a:t>
            </a:r>
          </a:p>
        </p:txBody>
      </p:sp>
      <p:sp>
        <p:nvSpPr>
          <p:cNvPr id="201737" name="Text Box 9"/>
          <p:cNvSpPr txBox="1">
            <a:spLocks noChangeArrowheads="1"/>
          </p:cNvSpPr>
          <p:nvPr/>
        </p:nvSpPr>
        <p:spPr bwMode="auto">
          <a:xfrm>
            <a:off x="1150938" y="4095750"/>
            <a:ext cx="4313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cos(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q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2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 = sqrt(1 - (n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1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*sin(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q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1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)/n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2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</a:t>
            </a:r>
            <a:r>
              <a:rPr kumimoji="0" lang="en-US" altLang="en-US" sz="2400" b="0" i="0" u="none" strike="noStrike" kern="1200" cap="none" spc="0" normalizeH="0" baseline="30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</a:t>
            </a:r>
          </a:p>
        </p:txBody>
      </p:sp>
      <p:sp>
        <p:nvSpPr>
          <p:cNvPr id="201738" name="Text Box 10"/>
          <p:cNvSpPr txBox="1">
            <a:spLocks noChangeArrowheads="1"/>
          </p:cNvSpPr>
          <p:nvPr/>
        </p:nvSpPr>
        <p:spPr bwMode="auto">
          <a:xfrm>
            <a:off x="1150938" y="4516438"/>
            <a:ext cx="5075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cos(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q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2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 = sqrt(1 - (n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1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/n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2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</a:t>
            </a:r>
            <a:r>
              <a:rPr kumimoji="0" lang="en-US" altLang="en-US" sz="2400" b="0" i="0" u="none" strike="noStrike" kern="1200" cap="none" spc="0" normalizeH="0" baseline="30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* (1- cos</a:t>
            </a:r>
            <a:r>
              <a:rPr kumimoji="0" lang="en-US" altLang="en-US" sz="2400" b="0" i="0" u="none" strike="noStrike" kern="1200" cap="none" spc="0" normalizeH="0" baseline="30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q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1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)))</a:t>
            </a:r>
          </a:p>
        </p:txBody>
      </p:sp>
      <p:sp>
        <p:nvSpPr>
          <p:cNvPr id="201739" name="Text Box 11"/>
          <p:cNvSpPr txBox="1">
            <a:spLocks noChangeArrowheads="1"/>
          </p:cNvSpPr>
          <p:nvPr/>
        </p:nvSpPr>
        <p:spPr bwMode="auto">
          <a:xfrm>
            <a:off x="1189038" y="4995863"/>
            <a:ext cx="4883150" cy="466725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cos(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q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 = sqrt(1 - (n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/n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</a:t>
            </a:r>
            <a:r>
              <a:rPr kumimoji="0" lang="en-US" altLang="en-US" sz="2400" b="0" i="0" u="none" strike="noStrike" kern="1200" cap="none" spc="0" normalizeH="0" baseline="30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* (1- (dir·n)</a:t>
            </a:r>
            <a:r>
              <a:rPr kumimoji="0" lang="en-US" altLang="en-US" sz="2400" b="0" i="0" u="none" strike="noStrike" kern="1200" cap="none" spc="0" normalizeH="0" baseline="30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</a:t>
            </a:r>
          </a:p>
        </p:txBody>
      </p:sp>
      <p:sp>
        <p:nvSpPr>
          <p:cNvPr id="4108" name="Text Box 25"/>
          <p:cNvSpPr txBox="1">
            <a:spLocks noChangeArrowheads="1"/>
          </p:cNvSpPr>
          <p:nvPr/>
        </p:nvSpPr>
        <p:spPr bwMode="auto">
          <a:xfrm>
            <a:off x="1884363" y="5768975"/>
            <a:ext cx="46339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NOTE: if radical is negative, no refraction! </a:t>
            </a:r>
          </a:p>
        </p:txBody>
      </p:sp>
      <p:sp>
        <p:nvSpPr>
          <p:cNvPr id="4109" name="Rectangle 5"/>
          <p:cNvSpPr>
            <a:spLocks noChangeArrowheads="1"/>
          </p:cNvSpPr>
          <p:nvPr/>
        </p:nvSpPr>
        <p:spPr bwMode="auto">
          <a:xfrm>
            <a:off x="5762625" y="2627313"/>
            <a:ext cx="2816225" cy="16795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110" name="Line 6"/>
          <p:cNvSpPr>
            <a:spLocks noChangeShapeType="1"/>
          </p:cNvSpPr>
          <p:nvPr/>
        </p:nvSpPr>
        <p:spPr bwMode="auto">
          <a:xfrm>
            <a:off x="5959475" y="1957388"/>
            <a:ext cx="942975" cy="676275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11" name="Line 7"/>
          <p:cNvSpPr>
            <a:spLocks noChangeShapeType="1"/>
          </p:cNvSpPr>
          <p:nvPr/>
        </p:nvSpPr>
        <p:spPr bwMode="auto">
          <a:xfrm>
            <a:off x="6929438" y="2644775"/>
            <a:ext cx="250825" cy="636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12" name="Line 9"/>
          <p:cNvSpPr>
            <a:spLocks noChangeShapeType="1"/>
          </p:cNvSpPr>
          <p:nvPr/>
        </p:nvSpPr>
        <p:spPr bwMode="auto">
          <a:xfrm flipV="1">
            <a:off x="6926263" y="2190750"/>
            <a:ext cx="0" cy="1144588"/>
          </a:xfrm>
          <a:prstGeom prst="line">
            <a:avLst/>
          </a:prstGeom>
          <a:noFill/>
          <a:ln w="76200">
            <a:solidFill>
              <a:srgbClr val="FFEF0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13" name="Text Box 10"/>
          <p:cNvSpPr txBox="1">
            <a:spLocks noChangeArrowheads="1"/>
          </p:cNvSpPr>
          <p:nvPr/>
        </p:nvSpPr>
        <p:spPr bwMode="auto">
          <a:xfrm>
            <a:off x="6965950" y="1976438"/>
            <a:ext cx="204788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</a:t>
            </a:r>
          </a:p>
        </p:txBody>
      </p:sp>
      <p:sp>
        <p:nvSpPr>
          <p:cNvPr id="4114" name="Freeform 18"/>
          <p:cNvSpPr>
            <a:spLocks/>
          </p:cNvSpPr>
          <p:nvPr/>
        </p:nvSpPr>
        <p:spPr bwMode="auto">
          <a:xfrm>
            <a:off x="6645275" y="2286000"/>
            <a:ext cx="241300" cy="104775"/>
          </a:xfrm>
          <a:custGeom>
            <a:avLst/>
            <a:gdLst>
              <a:gd name="T0" fmla="*/ 0 w 308"/>
              <a:gd name="T1" fmla="*/ 2147483647 h 135"/>
              <a:gd name="T2" fmla="*/ 2147483647 w 308"/>
              <a:gd name="T3" fmla="*/ 2147483647 h 135"/>
              <a:gd name="T4" fmla="*/ 2147483647 w 308"/>
              <a:gd name="T5" fmla="*/ 2147483647 h 135"/>
              <a:gd name="T6" fmla="*/ 0 60000 65536"/>
              <a:gd name="T7" fmla="*/ 0 60000 65536"/>
              <a:gd name="T8" fmla="*/ 0 60000 65536"/>
              <a:gd name="T9" fmla="*/ 0 w 308"/>
              <a:gd name="T10" fmla="*/ 0 h 135"/>
              <a:gd name="T11" fmla="*/ 308 w 308"/>
              <a:gd name="T12" fmla="*/ 135 h 1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8" h="135">
                <a:moveTo>
                  <a:pt x="0" y="135"/>
                </a:moveTo>
                <a:cubicBezTo>
                  <a:pt x="41" y="79"/>
                  <a:pt x="83" y="24"/>
                  <a:pt x="134" y="12"/>
                </a:cubicBezTo>
                <a:cubicBezTo>
                  <a:pt x="185" y="0"/>
                  <a:pt x="246" y="32"/>
                  <a:pt x="308" y="64"/>
                </a:cubicBezTo>
              </a:path>
            </a:pathLst>
          </a:cu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15" name="Freeform 19"/>
          <p:cNvSpPr>
            <a:spLocks/>
          </p:cNvSpPr>
          <p:nvPr/>
        </p:nvSpPr>
        <p:spPr bwMode="auto">
          <a:xfrm>
            <a:off x="6959600" y="3181350"/>
            <a:ext cx="136525" cy="55563"/>
          </a:xfrm>
          <a:custGeom>
            <a:avLst/>
            <a:gdLst>
              <a:gd name="T0" fmla="*/ 0 w 175"/>
              <a:gd name="T1" fmla="*/ 2147483647 h 72"/>
              <a:gd name="T2" fmla="*/ 2147483647 w 175"/>
              <a:gd name="T3" fmla="*/ 2147483647 h 72"/>
              <a:gd name="T4" fmla="*/ 2147483647 w 175"/>
              <a:gd name="T5" fmla="*/ 0 h 72"/>
              <a:gd name="T6" fmla="*/ 0 60000 65536"/>
              <a:gd name="T7" fmla="*/ 0 60000 65536"/>
              <a:gd name="T8" fmla="*/ 0 60000 65536"/>
              <a:gd name="T9" fmla="*/ 0 w 175"/>
              <a:gd name="T10" fmla="*/ 0 h 72"/>
              <a:gd name="T11" fmla="*/ 175 w 175"/>
              <a:gd name="T12" fmla="*/ 72 h 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5" h="72">
                <a:moveTo>
                  <a:pt x="0" y="62"/>
                </a:moveTo>
                <a:cubicBezTo>
                  <a:pt x="37" y="67"/>
                  <a:pt x="74" y="72"/>
                  <a:pt x="103" y="62"/>
                </a:cubicBezTo>
                <a:cubicBezTo>
                  <a:pt x="132" y="52"/>
                  <a:pt x="153" y="26"/>
                  <a:pt x="175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6475413" y="1847850"/>
            <a:ext cx="3698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q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1</a:t>
            </a:r>
          </a:p>
        </p:txBody>
      </p:sp>
      <p:sp>
        <p:nvSpPr>
          <p:cNvPr id="4117" name="Text Box 21"/>
          <p:cNvSpPr txBox="1">
            <a:spLocks noChangeArrowheads="1"/>
          </p:cNvSpPr>
          <p:nvPr/>
        </p:nvSpPr>
        <p:spPr bwMode="auto">
          <a:xfrm>
            <a:off x="6943725" y="3182938"/>
            <a:ext cx="220663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q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943600" y="1600200"/>
            <a:ext cx="52546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dir</a:t>
            </a:r>
          </a:p>
        </p:txBody>
      </p:sp>
      <p:graphicFrame>
        <p:nvGraphicFramePr>
          <p:cNvPr id="201754" name="Object 26"/>
          <p:cNvGraphicFramePr>
            <a:graphicFrameLocks noChangeAspect="1"/>
          </p:cNvGraphicFramePr>
          <p:nvPr/>
        </p:nvGraphicFramePr>
        <p:xfrm>
          <a:off x="5780088" y="3768725"/>
          <a:ext cx="2798762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07880" imgH="215640" progId="Equation.3">
                  <p:embed/>
                </p:oleObj>
              </mc:Choice>
              <mc:Fallback>
                <p:oleObj name="Equation" r:id="rId2" imgW="1307880" imgH="215640" progId="Equation.3">
                  <p:embed/>
                  <p:pic>
                    <p:nvPicPr>
                      <p:cNvPr id="201754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0088" y="3768725"/>
                        <a:ext cx="2798762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064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1" grpId="0"/>
      <p:bldP spid="201733" grpId="0"/>
      <p:bldP spid="201734" grpId="0" animBg="1"/>
      <p:bldP spid="201736" grpId="0"/>
      <p:bldP spid="201737" grpId="0"/>
      <p:bldP spid="201738" grpId="0"/>
      <p:bldP spid="20173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9138" y="69056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Refractive Ray Direction</a:t>
            </a:r>
          </a:p>
        </p:txBody>
      </p:sp>
      <p:sp>
        <p:nvSpPr>
          <p:cNvPr id="202755" name="Text Box 3"/>
          <p:cNvSpPr txBox="1">
            <a:spLocks noChangeArrowheads="1"/>
          </p:cNvSpPr>
          <p:nvPr/>
        </p:nvSpPr>
        <p:spPr bwMode="auto">
          <a:xfrm>
            <a:off x="420688" y="2154238"/>
            <a:ext cx="3751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Go cos(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q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 in the -n direction</a:t>
            </a:r>
          </a:p>
        </p:txBody>
      </p:sp>
      <p:sp>
        <p:nvSpPr>
          <p:cNvPr id="202756" name="Text Box 4"/>
          <p:cNvSpPr txBox="1">
            <a:spLocks noChangeArrowheads="1"/>
          </p:cNvSpPr>
          <p:nvPr/>
        </p:nvSpPr>
        <p:spPr bwMode="auto">
          <a:xfrm>
            <a:off x="927100" y="4156075"/>
            <a:ext cx="579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And scaled by sin(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q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 is: (n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/n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)(dir-(dir·n)n)</a:t>
            </a:r>
          </a:p>
        </p:txBody>
      </p:sp>
      <p:sp>
        <p:nvSpPr>
          <p:cNvPr id="202762" name="Text Box 10"/>
          <p:cNvSpPr txBox="1">
            <a:spLocks noChangeArrowheads="1"/>
          </p:cNvSpPr>
          <p:nvPr/>
        </p:nvSpPr>
        <p:spPr bwMode="auto">
          <a:xfrm>
            <a:off x="420688" y="5221288"/>
            <a:ext cx="5348287" cy="461962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 = (n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/n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)dir - (n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/n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)(dir·n)n - cos(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q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)n</a:t>
            </a:r>
          </a:p>
        </p:txBody>
      </p:sp>
      <p:sp>
        <p:nvSpPr>
          <p:cNvPr id="16391" name="Line 12"/>
          <p:cNvSpPr>
            <a:spLocks noChangeShapeType="1"/>
          </p:cNvSpPr>
          <p:nvPr/>
        </p:nvSpPr>
        <p:spPr bwMode="auto">
          <a:xfrm>
            <a:off x="6381750" y="2327275"/>
            <a:ext cx="1009650" cy="134778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392" name="Line 13"/>
          <p:cNvSpPr>
            <a:spLocks noChangeShapeType="1"/>
          </p:cNvSpPr>
          <p:nvPr/>
        </p:nvSpPr>
        <p:spPr bwMode="auto">
          <a:xfrm flipH="1" flipV="1">
            <a:off x="7413625" y="2006600"/>
            <a:ext cx="15875" cy="166846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393" name="Text Box 14"/>
          <p:cNvSpPr txBox="1">
            <a:spLocks noChangeArrowheads="1"/>
          </p:cNvSpPr>
          <p:nvPr/>
        </p:nvSpPr>
        <p:spPr bwMode="auto">
          <a:xfrm>
            <a:off x="6550025" y="3095625"/>
            <a:ext cx="522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dir</a:t>
            </a:r>
          </a:p>
        </p:txBody>
      </p:sp>
      <p:sp>
        <p:nvSpPr>
          <p:cNvPr id="16394" name="Text Box 15"/>
          <p:cNvSpPr txBox="1">
            <a:spLocks noChangeArrowheads="1"/>
          </p:cNvSpPr>
          <p:nvPr/>
        </p:nvSpPr>
        <p:spPr bwMode="auto">
          <a:xfrm>
            <a:off x="7512050" y="179228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</a:t>
            </a:r>
          </a:p>
        </p:txBody>
      </p:sp>
      <p:sp>
        <p:nvSpPr>
          <p:cNvPr id="16397" name="Line 19"/>
          <p:cNvSpPr>
            <a:spLocks noChangeShapeType="1"/>
          </p:cNvSpPr>
          <p:nvPr/>
        </p:nvSpPr>
        <p:spPr bwMode="auto">
          <a:xfrm>
            <a:off x="7472363" y="3675063"/>
            <a:ext cx="847725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2775" name="Text Box 23"/>
          <p:cNvSpPr txBox="1">
            <a:spLocks noChangeArrowheads="1"/>
          </p:cNvSpPr>
          <p:nvPr/>
        </p:nvSpPr>
        <p:spPr bwMode="auto">
          <a:xfrm>
            <a:off x="882650" y="3652838"/>
            <a:ext cx="6234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This direction (scaled by sin(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q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)) is: dir - (dir·n)n</a:t>
            </a:r>
          </a:p>
        </p:txBody>
      </p:sp>
      <p:sp>
        <p:nvSpPr>
          <p:cNvPr id="202776" name="Text Box 24"/>
          <p:cNvSpPr txBox="1">
            <a:spLocks noChangeArrowheads="1"/>
          </p:cNvSpPr>
          <p:nvPr/>
        </p:nvSpPr>
        <p:spPr bwMode="auto">
          <a:xfrm>
            <a:off x="420688" y="2828925"/>
            <a:ext cx="64960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Go sin(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q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 in the orthogonal direction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(while still in the plane of dir and n)	</a:t>
            </a:r>
          </a:p>
        </p:txBody>
      </p:sp>
      <p:sp>
        <p:nvSpPr>
          <p:cNvPr id="16400" name="Line 12"/>
          <p:cNvSpPr>
            <a:spLocks noChangeShapeType="1"/>
          </p:cNvSpPr>
          <p:nvPr/>
        </p:nvSpPr>
        <p:spPr bwMode="auto">
          <a:xfrm>
            <a:off x="7448550" y="3694113"/>
            <a:ext cx="1009650" cy="134778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401" name="Line 13"/>
          <p:cNvSpPr>
            <a:spLocks noChangeShapeType="1"/>
          </p:cNvSpPr>
          <p:nvPr/>
        </p:nvSpPr>
        <p:spPr bwMode="auto">
          <a:xfrm flipH="1" flipV="1">
            <a:off x="8402638" y="3705225"/>
            <a:ext cx="46037" cy="125253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 Box 20"/>
          <p:cNvSpPr txBox="1">
            <a:spLocks noChangeArrowheads="1"/>
          </p:cNvSpPr>
          <p:nvPr/>
        </p:nvSpPr>
        <p:spPr bwMode="auto">
          <a:xfrm>
            <a:off x="7029450" y="2846388"/>
            <a:ext cx="454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q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1</a:t>
            </a:r>
          </a:p>
        </p:txBody>
      </p:sp>
      <p:cxnSp>
        <p:nvCxnSpPr>
          <p:cNvPr id="20" name="Straight Arrow Connector 19"/>
          <p:cNvCxnSpPr/>
          <p:nvPr/>
        </p:nvCxnSpPr>
        <p:spPr bwMode="auto">
          <a:xfrm rot="5400000">
            <a:off x="6627813" y="4483100"/>
            <a:ext cx="1582738" cy="14287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 noChangeShapeType="1"/>
            <a:stCxn id="16400" idx="0"/>
          </p:cNvCxnSpPr>
          <p:nvPr/>
        </p:nvCxnSpPr>
        <p:spPr bwMode="auto">
          <a:xfrm rot="16200000" flipH="1">
            <a:off x="7021513" y="4121150"/>
            <a:ext cx="1550987" cy="696913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Arrow Connector 25"/>
          <p:cNvCxnSpPr>
            <a:cxnSpLocks noChangeShapeType="1"/>
          </p:cNvCxnSpPr>
          <p:nvPr/>
        </p:nvCxnSpPr>
        <p:spPr bwMode="auto">
          <a:xfrm flipV="1">
            <a:off x="7446963" y="3670300"/>
            <a:ext cx="625475" cy="11113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61255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5" grpId="0"/>
      <p:bldP spid="202756" grpId="0"/>
      <p:bldP spid="202762" grpId="0" animBg="1"/>
      <p:bldP spid="202775" grpId="0"/>
      <p:bldP spid="202776" grpId="0"/>
      <p:bldP spid="16400" grpId="0" animBg="1"/>
      <p:bldP spid="1640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output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77736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8350" y="282575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Recursive Ray Tracing</a:t>
            </a: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611188" y="1219200"/>
            <a:ext cx="8016875" cy="481488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1pPr>
            <a:lvl2pPr marL="1143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3pPr>
            <a:lvl4pPr marL="3429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Color shade(ray,recursionDepth)</a:t>
            </a:r>
          </a:p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{</a:t>
            </a:r>
          </a:p>
          <a:p>
            <a:pPr marL="114300" marR="0" lvl="1" indent="0" algn="l" defTabSz="914400" rtl="0" eaLnBrk="1" fontAlgn="auto" latinLnBrk="0" hangingPunct="1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intersect objects…</a:t>
            </a:r>
          </a:p>
          <a:p>
            <a:pPr marL="114300" marR="0" lvl="1" indent="0" algn="l" defTabSz="914400" rtl="0" eaLnBrk="1" fontAlgn="auto" latinLnBrk="0" hangingPunct="1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compute R …</a:t>
            </a:r>
          </a:p>
          <a:p>
            <a:pPr marL="114300" marR="0" lvl="1" indent="0" algn="l" defTabSz="914400" rtl="0" eaLnBrk="1" fontAlgn="auto" latinLnBrk="0" hangingPunct="1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Process each light source 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If  (recursionDepth &lt; maxRecursion) {</a:t>
            </a:r>
          </a:p>
          <a:p>
            <a:pPr marL="3429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If (object is shiny) c += shininess * shade(R, recursionDepth+1)</a:t>
            </a:r>
          </a:p>
          <a:p>
            <a:pPr marL="3429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If (object is transmittive) {</a:t>
            </a:r>
          </a:p>
          <a:p>
            <a:pPr marL="114300" marR="0" lvl="1" indent="0" algn="l" defTabSz="914400" rtl="0" eaLnBrk="1" fontAlgn="auto" latinLnBrk="0" hangingPunct="1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Compute refractive ray, T, based on ray, normal, and Snell constants</a:t>
            </a:r>
          </a:p>
          <a:p>
            <a:pPr marL="3429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c = (1-transmittive)*c + transmittive * shade(T, recursionDepth+1)</a:t>
            </a:r>
          </a:p>
          <a:p>
            <a:pPr marL="3429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}</a:t>
            </a:r>
          </a:p>
          <a:p>
            <a:pPr marL="1143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}</a:t>
            </a:r>
          </a:p>
          <a:p>
            <a:pPr marL="1143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Return c</a:t>
            </a:r>
          </a:p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14693638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8350" y="282575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Refractive Intersection Normal</a:t>
            </a:r>
          </a:p>
        </p:txBody>
      </p:sp>
      <p:sp>
        <p:nvSpPr>
          <p:cNvPr id="18436" name="Oval 5"/>
          <p:cNvSpPr>
            <a:spLocks noChangeArrowheads="1"/>
          </p:cNvSpPr>
          <p:nvPr/>
        </p:nvSpPr>
        <p:spPr bwMode="auto">
          <a:xfrm>
            <a:off x="2900363" y="2406650"/>
            <a:ext cx="3332162" cy="3332163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ymbol" panose="05050102010706020507" pitchFamily="18" charset="2"/>
              <a:ea typeface="+mn-ea"/>
              <a:cs typeface="+mn-cs"/>
            </a:endParaRPr>
          </a:p>
        </p:txBody>
      </p:sp>
      <p:cxnSp>
        <p:nvCxnSpPr>
          <p:cNvPr id="18437" name="Straight Arrow Connector 7"/>
          <p:cNvCxnSpPr>
            <a:cxnSpLocks noChangeShapeType="1"/>
          </p:cNvCxnSpPr>
          <p:nvPr/>
        </p:nvCxnSpPr>
        <p:spPr bwMode="auto">
          <a:xfrm>
            <a:off x="1035050" y="1973263"/>
            <a:ext cx="2586038" cy="733425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38" name="Straight Arrow Connector 9"/>
          <p:cNvCxnSpPr>
            <a:cxnSpLocks noChangeShapeType="1"/>
          </p:cNvCxnSpPr>
          <p:nvPr/>
        </p:nvCxnSpPr>
        <p:spPr bwMode="auto">
          <a:xfrm rot="10800000">
            <a:off x="4572000" y="4043363"/>
            <a:ext cx="1539875" cy="360362"/>
          </a:xfrm>
          <a:prstGeom prst="straightConnector1">
            <a:avLst/>
          </a:prstGeom>
          <a:noFill/>
          <a:ln w="57150" algn="ctr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39" name="Straight Arrow Connector 10"/>
          <p:cNvCxnSpPr>
            <a:cxnSpLocks noChangeShapeType="1"/>
          </p:cNvCxnSpPr>
          <p:nvPr/>
        </p:nvCxnSpPr>
        <p:spPr bwMode="auto">
          <a:xfrm>
            <a:off x="3594100" y="2690813"/>
            <a:ext cx="2541588" cy="1712912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0" name="Straight Arrow Connector 14"/>
          <p:cNvCxnSpPr>
            <a:cxnSpLocks noChangeShapeType="1"/>
          </p:cNvCxnSpPr>
          <p:nvPr/>
        </p:nvCxnSpPr>
        <p:spPr bwMode="auto">
          <a:xfrm rot="16200000" flipV="1">
            <a:off x="2598738" y="1673225"/>
            <a:ext cx="1179512" cy="865188"/>
          </a:xfrm>
          <a:prstGeom prst="straightConnector1">
            <a:avLst/>
          </a:prstGeom>
          <a:noFill/>
          <a:ln w="57150" algn="ctr">
            <a:solidFill>
              <a:srgbClr val="00B0F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40409381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Oval 18"/>
          <p:cNvSpPr>
            <a:spLocks noChangeArrowheads="1"/>
          </p:cNvSpPr>
          <p:nvPr/>
        </p:nvSpPr>
        <p:spPr bwMode="auto">
          <a:xfrm>
            <a:off x="6284913" y="5257800"/>
            <a:ext cx="1562100" cy="1238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ymbol" panose="05050102010706020507" pitchFamily="18" charset="2"/>
              <a:ea typeface="+mn-ea"/>
              <a:cs typeface="+mn-cs"/>
            </a:endParaRP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8350" y="282575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Recursive Ray Tracing</a:t>
            </a:r>
          </a:p>
        </p:txBody>
      </p:sp>
      <p:sp>
        <p:nvSpPr>
          <p:cNvPr id="19461" name="Rectangle 3"/>
          <p:cNvSpPr>
            <a:spLocks noChangeArrowheads="1"/>
          </p:cNvSpPr>
          <p:nvPr/>
        </p:nvSpPr>
        <p:spPr bwMode="auto">
          <a:xfrm>
            <a:off x="2165350" y="3373438"/>
            <a:ext cx="5567363" cy="15636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462" name="Line 4"/>
          <p:cNvSpPr>
            <a:spLocks noChangeShapeType="1"/>
          </p:cNvSpPr>
          <p:nvPr/>
        </p:nvSpPr>
        <p:spPr bwMode="auto">
          <a:xfrm>
            <a:off x="2393950" y="2019300"/>
            <a:ext cx="1905000" cy="136683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463" name="Line 5"/>
          <p:cNvSpPr>
            <a:spLocks noChangeShapeType="1"/>
          </p:cNvSpPr>
          <p:nvPr/>
        </p:nvSpPr>
        <p:spPr bwMode="auto">
          <a:xfrm>
            <a:off x="4321175" y="3408363"/>
            <a:ext cx="536575" cy="14970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464" name="Line 6"/>
          <p:cNvSpPr>
            <a:spLocks noChangeShapeType="1"/>
          </p:cNvSpPr>
          <p:nvPr/>
        </p:nvSpPr>
        <p:spPr bwMode="auto">
          <a:xfrm>
            <a:off x="4906963" y="4957763"/>
            <a:ext cx="1400175" cy="97631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465" name="Line 7"/>
          <p:cNvSpPr>
            <a:spLocks noChangeShapeType="1"/>
          </p:cNvSpPr>
          <p:nvPr/>
        </p:nvSpPr>
        <p:spPr bwMode="auto">
          <a:xfrm flipV="1">
            <a:off x="4330700" y="1660525"/>
            <a:ext cx="0" cy="1709738"/>
          </a:xfrm>
          <a:prstGeom prst="line">
            <a:avLst/>
          </a:prstGeom>
          <a:noFill/>
          <a:ln w="38100">
            <a:solidFill>
              <a:srgbClr val="FFEF0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466" name="Text Box 8"/>
          <p:cNvSpPr txBox="1">
            <a:spLocks noChangeArrowheads="1"/>
          </p:cNvSpPr>
          <p:nvPr/>
        </p:nvSpPr>
        <p:spPr bwMode="auto">
          <a:xfrm>
            <a:off x="4487863" y="1657350"/>
            <a:ext cx="412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</a:t>
            </a:r>
          </a:p>
        </p:txBody>
      </p:sp>
      <p:sp>
        <p:nvSpPr>
          <p:cNvPr id="19467" name="Text Box 9"/>
          <p:cNvSpPr txBox="1">
            <a:spLocks noChangeArrowheads="1"/>
          </p:cNvSpPr>
          <p:nvPr/>
        </p:nvSpPr>
        <p:spPr bwMode="auto">
          <a:xfrm>
            <a:off x="2659063" y="1776413"/>
            <a:ext cx="57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ray</a:t>
            </a:r>
          </a:p>
        </p:txBody>
      </p:sp>
      <p:sp>
        <p:nvSpPr>
          <p:cNvPr id="19468" name="Text Box 10"/>
          <p:cNvSpPr txBox="1">
            <a:spLocks noChangeArrowheads="1"/>
          </p:cNvSpPr>
          <p:nvPr/>
        </p:nvSpPr>
        <p:spPr bwMode="auto">
          <a:xfrm>
            <a:off x="6846888" y="5635625"/>
            <a:ext cx="522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T3</a:t>
            </a:r>
          </a:p>
        </p:txBody>
      </p:sp>
      <p:sp>
        <p:nvSpPr>
          <p:cNvPr id="19469" name="Line 11"/>
          <p:cNvSpPr>
            <a:spLocks noChangeShapeType="1"/>
          </p:cNvSpPr>
          <p:nvPr/>
        </p:nvSpPr>
        <p:spPr bwMode="auto">
          <a:xfrm flipV="1">
            <a:off x="4346575" y="2019300"/>
            <a:ext cx="1530350" cy="135096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470" name="Text Box 12"/>
          <p:cNvSpPr txBox="1">
            <a:spLocks noChangeArrowheads="1"/>
          </p:cNvSpPr>
          <p:nvPr/>
        </p:nvSpPr>
        <p:spPr bwMode="auto">
          <a:xfrm>
            <a:off x="6018213" y="2270125"/>
            <a:ext cx="590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R1</a:t>
            </a:r>
          </a:p>
        </p:txBody>
      </p:sp>
      <p:sp>
        <p:nvSpPr>
          <p:cNvPr id="19471" name="Line 13"/>
          <p:cNvSpPr>
            <a:spLocks noChangeShapeType="1"/>
          </p:cNvSpPr>
          <p:nvPr/>
        </p:nvSpPr>
        <p:spPr bwMode="auto">
          <a:xfrm flipV="1">
            <a:off x="4881563" y="3675063"/>
            <a:ext cx="490537" cy="12398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472" name="Text Box 14"/>
          <p:cNvSpPr txBox="1">
            <a:spLocks noChangeArrowheads="1"/>
          </p:cNvSpPr>
          <p:nvPr/>
        </p:nvSpPr>
        <p:spPr bwMode="auto">
          <a:xfrm>
            <a:off x="3983038" y="3675063"/>
            <a:ext cx="738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T1</a:t>
            </a:r>
          </a:p>
        </p:txBody>
      </p:sp>
      <p:sp>
        <p:nvSpPr>
          <p:cNvPr id="19473" name="Text Box 15"/>
          <p:cNvSpPr txBox="1">
            <a:spLocks noChangeArrowheads="1"/>
          </p:cNvSpPr>
          <p:nvPr/>
        </p:nvSpPr>
        <p:spPr bwMode="auto">
          <a:xfrm>
            <a:off x="5297488" y="3827463"/>
            <a:ext cx="539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R2</a:t>
            </a:r>
          </a:p>
        </p:txBody>
      </p:sp>
      <p:sp>
        <p:nvSpPr>
          <p:cNvPr id="19474" name="Oval 16"/>
          <p:cNvSpPr>
            <a:spLocks noChangeArrowheads="1"/>
          </p:cNvSpPr>
          <p:nvPr/>
        </p:nvSpPr>
        <p:spPr bwMode="auto">
          <a:xfrm>
            <a:off x="4233863" y="3238500"/>
            <a:ext cx="180975" cy="180975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ymbol" panose="05050102010706020507" pitchFamily="18" charset="2"/>
              <a:ea typeface="+mn-ea"/>
              <a:cs typeface="+mn-cs"/>
            </a:endParaRPr>
          </a:p>
        </p:txBody>
      </p:sp>
      <p:sp>
        <p:nvSpPr>
          <p:cNvPr id="19475" name="Oval 17"/>
          <p:cNvSpPr>
            <a:spLocks noChangeArrowheads="1"/>
          </p:cNvSpPr>
          <p:nvPr/>
        </p:nvSpPr>
        <p:spPr bwMode="auto">
          <a:xfrm>
            <a:off x="4808538" y="4824413"/>
            <a:ext cx="180975" cy="180975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ymbol" panose="05050102010706020507" pitchFamily="18" charset="2"/>
              <a:ea typeface="+mn-ea"/>
              <a:cs typeface="+mn-cs"/>
            </a:endParaRPr>
          </a:p>
        </p:txBody>
      </p:sp>
      <p:sp>
        <p:nvSpPr>
          <p:cNvPr id="19476" name="Line 19"/>
          <p:cNvSpPr>
            <a:spLocks noChangeShapeType="1"/>
          </p:cNvSpPr>
          <p:nvPr/>
        </p:nvSpPr>
        <p:spPr bwMode="auto">
          <a:xfrm flipH="1">
            <a:off x="5429250" y="5929313"/>
            <a:ext cx="842963" cy="65405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477" name="Text Box 20"/>
          <p:cNvSpPr txBox="1">
            <a:spLocks noChangeArrowheads="1"/>
          </p:cNvSpPr>
          <p:nvPr/>
        </p:nvSpPr>
        <p:spPr bwMode="auto">
          <a:xfrm>
            <a:off x="5056188" y="5922963"/>
            <a:ext cx="590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R3</a:t>
            </a:r>
          </a:p>
        </p:txBody>
      </p:sp>
      <p:sp>
        <p:nvSpPr>
          <p:cNvPr id="19478" name="Line 21"/>
          <p:cNvSpPr>
            <a:spLocks noChangeShapeType="1"/>
          </p:cNvSpPr>
          <p:nvPr/>
        </p:nvSpPr>
        <p:spPr bwMode="auto">
          <a:xfrm>
            <a:off x="6281738" y="5892800"/>
            <a:ext cx="911225" cy="21113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479" name="Text Box 23"/>
          <p:cNvSpPr txBox="1">
            <a:spLocks noChangeArrowheads="1"/>
          </p:cNvSpPr>
          <p:nvPr/>
        </p:nvSpPr>
        <p:spPr bwMode="auto">
          <a:xfrm>
            <a:off x="5384800" y="4976813"/>
            <a:ext cx="522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T2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489908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9138" y="69056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Reflectivity varies with incident angle</a:t>
            </a:r>
          </a:p>
        </p:txBody>
      </p:sp>
      <p:sp>
        <p:nvSpPr>
          <p:cNvPr id="203783" name="Text Box 7"/>
          <p:cNvSpPr txBox="1">
            <a:spLocks noChangeArrowheads="1"/>
          </p:cNvSpPr>
          <p:nvPr/>
        </p:nvSpPr>
        <p:spPr bwMode="auto">
          <a:xfrm>
            <a:off x="1042988" y="2266950"/>
            <a:ext cx="69929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NOTE: refraction is really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EF0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wavelength dependent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(where rainbows come from). </a:t>
            </a:r>
          </a:p>
        </p:txBody>
      </p:sp>
      <p:sp>
        <p:nvSpPr>
          <p:cNvPr id="203784" name="Text Box 8"/>
          <p:cNvSpPr txBox="1">
            <a:spLocks noChangeArrowheads="1"/>
          </p:cNvSpPr>
          <p:nvPr/>
        </p:nvSpPr>
        <p:spPr bwMode="auto">
          <a:xfrm>
            <a:off x="1155700" y="3492500"/>
            <a:ext cx="2430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Fresnel equations 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185863" y="4159250"/>
            <a:ext cx="6551612" cy="649288"/>
            <a:chOff x="747" y="2620"/>
            <a:chExt cx="4127" cy="409"/>
          </a:xfrm>
        </p:grpSpPr>
        <p:sp>
          <p:nvSpPr>
            <p:cNvPr id="5131" name="Rectangle 10"/>
            <p:cNvSpPr>
              <a:spLocks noChangeArrowheads="1"/>
            </p:cNvSpPr>
            <p:nvPr/>
          </p:nvSpPr>
          <p:spPr bwMode="auto">
            <a:xfrm>
              <a:off x="2886" y="2620"/>
              <a:ext cx="1988" cy="409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endParaRPr>
            </a:p>
          </p:txBody>
        </p:sp>
        <p:graphicFrame>
          <p:nvGraphicFramePr>
            <p:cNvPr id="5123" name="Object 9"/>
            <p:cNvGraphicFramePr>
              <a:graphicFrameLocks noChangeAspect="1"/>
            </p:cNvGraphicFramePr>
            <p:nvPr/>
          </p:nvGraphicFramePr>
          <p:xfrm>
            <a:off x="2973" y="2722"/>
            <a:ext cx="1803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866600" imgH="241200" progId="Equation.3">
                    <p:embed/>
                  </p:oleObj>
                </mc:Choice>
                <mc:Fallback>
                  <p:oleObj name="Equation" r:id="rId2" imgW="1866600" imgH="241200" progId="Equation.3">
                    <p:embed/>
                    <p:pic>
                      <p:nvPicPr>
                        <p:cNvPr id="5123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3" y="2722"/>
                          <a:ext cx="1803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32" name="Text Box 11"/>
            <p:cNvSpPr txBox="1">
              <a:spLocks noChangeArrowheads="1"/>
            </p:cNvSpPr>
            <p:nvPr/>
          </p:nvSpPr>
          <p:spPr bwMode="auto">
            <a:xfrm>
              <a:off x="747" y="2688"/>
              <a:ext cx="195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" panose="02020603050405020304" pitchFamily="18" charset="0"/>
                  <a:ea typeface="+mn-ea"/>
                  <a:cs typeface="+mn-cs"/>
                </a:rPr>
                <a:t>Schlick approximation:</a:t>
              </a: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ymbol" panose="05050102010706020507" pitchFamily="18" charset="2"/>
                  <a:ea typeface="+mn-ea"/>
                  <a:cs typeface="+mn-cs"/>
                </a:rPr>
                <a:t> </a:t>
              </a:r>
            </a:p>
          </p:txBody>
        </p:sp>
      </p:grpSp>
      <p:sp>
        <p:nvSpPr>
          <p:cNvPr id="5129" name="Rectangle 13"/>
          <p:cNvSpPr>
            <a:spLocks noChangeArrowheads="1"/>
          </p:cNvSpPr>
          <p:nvPr/>
        </p:nvSpPr>
        <p:spPr bwMode="auto">
          <a:xfrm>
            <a:off x="6918325" y="4960938"/>
            <a:ext cx="1274763" cy="6096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ymbol" panose="05050102010706020507" pitchFamily="18" charset="2"/>
              <a:ea typeface="+mn-ea"/>
              <a:cs typeface="+mn-cs"/>
            </a:endParaRPr>
          </a:p>
        </p:txBody>
      </p:sp>
      <p:sp>
        <p:nvSpPr>
          <p:cNvPr id="5130" name="Text Box 12"/>
          <p:cNvSpPr txBox="1">
            <a:spLocks noChangeArrowheads="1"/>
          </p:cNvSpPr>
          <p:nvPr/>
        </p:nvSpPr>
        <p:spPr bwMode="auto">
          <a:xfrm>
            <a:off x="1216025" y="5053013"/>
            <a:ext cx="552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R0 is reflectance at normal incidence: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 </a:t>
            </a:r>
          </a:p>
        </p:txBody>
      </p:sp>
      <p:graphicFrame>
        <p:nvGraphicFramePr>
          <p:cNvPr id="5122" name="Object 18"/>
          <p:cNvGraphicFramePr>
            <a:graphicFrameLocks noChangeAspect="1"/>
          </p:cNvGraphicFramePr>
          <p:nvPr/>
        </p:nvGraphicFramePr>
        <p:xfrm>
          <a:off x="6994525" y="5130800"/>
          <a:ext cx="93345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45760" imgH="228600" progId="Equation.3">
                  <p:embed/>
                </p:oleObj>
              </mc:Choice>
              <mc:Fallback>
                <p:oleObj name="Equation" r:id="rId4" imgW="545760" imgH="228600" progId="Equation.3">
                  <p:embed/>
                  <p:pic>
                    <p:nvPicPr>
                      <p:cNvPr id="5122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4525" y="5130800"/>
                        <a:ext cx="933450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12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3" grpId="0"/>
      <p:bldP spid="203784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0044D07-7198-544E-AA23-0FA4FF24B9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060" y="2275572"/>
            <a:ext cx="4583615" cy="1298140"/>
          </a:xfrm>
        </p:spPr>
        <p:txBody>
          <a:bodyPr>
            <a:normAutofit fontScale="90000"/>
          </a:bodyPr>
          <a:lstStyle/>
          <a:p>
            <a:r>
              <a:rPr lang="en-US" sz="1500" dirty="0">
                <a:solidFill>
                  <a:srgbClr val="46BEB0"/>
                </a:solidFill>
              </a:rPr>
              <a:t>Introduction to Real-time Ray Tracing Part 2</a:t>
            </a:r>
            <a:br>
              <a:rPr lang="en-US" sz="1500" dirty="0">
                <a:solidFill>
                  <a:srgbClr val="46BEB0"/>
                </a:solidFill>
              </a:rPr>
            </a:br>
            <a:br>
              <a:rPr lang="en-US" sz="450" dirty="0"/>
            </a:br>
            <a:r>
              <a:rPr lang="en-US" cap="small" dirty="0"/>
              <a:t>Going fast: Parallelizing Your Ray Tracer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80641E3D-0893-184E-86BE-12A18405D1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0060" y="3804769"/>
            <a:ext cx="5513940" cy="1129481"/>
          </a:xfrm>
        </p:spPr>
        <p:txBody>
          <a:bodyPr>
            <a:normAutofit/>
          </a:bodyPr>
          <a:lstStyle/>
          <a:p>
            <a:r>
              <a:rPr lang="en-US" b="1" dirty="0"/>
              <a:t>Chris </a:t>
            </a:r>
            <a:r>
              <a:rPr lang="en-US" b="1" dirty="0">
                <a:solidFill>
                  <a:srgbClr val="46BEB0"/>
                </a:solidFill>
              </a:rPr>
              <a:t>Wyman</a:t>
            </a:r>
          </a:p>
          <a:p>
            <a:endParaRPr lang="en-US" sz="100" b="1" dirty="0">
              <a:solidFill>
                <a:srgbClr val="46BEB0"/>
              </a:solidFill>
            </a:endParaRPr>
          </a:p>
          <a:p>
            <a:r>
              <a:rPr lang="en-US" sz="1200" b="1" i="1" dirty="0">
                <a:solidFill>
                  <a:srgbClr val="46BEB0"/>
                </a:solidFill>
              </a:rPr>
              <a:t>Principal Research Scientist</a:t>
            </a:r>
          </a:p>
          <a:p>
            <a:r>
              <a:rPr lang="en-US" sz="1200" b="1" i="1" dirty="0">
                <a:solidFill>
                  <a:srgbClr val="46BEB0"/>
                </a:solidFill>
              </a:rPr>
              <a:t>NVIDIA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2F5712-07F2-5745-BAB3-0626DED4A09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" y="5587604"/>
            <a:ext cx="327422" cy="273844"/>
          </a:xfrm>
        </p:spPr>
        <p:txBody>
          <a:bodyPr/>
          <a:lstStyle/>
          <a:p>
            <a:fld id="{ED7F4C82-5684-9D49-BB71-7E0F578F0248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91649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F4980C-77AB-A04A-994C-E7AF0D1113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Some Preliminaries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7FAB69-8696-ED43-ABED-85A4FBC46E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0060" y="3500180"/>
            <a:ext cx="6893756" cy="545747"/>
          </a:xfrm>
        </p:spPr>
        <p:txBody>
          <a:bodyPr/>
          <a:lstStyle/>
          <a:p>
            <a:r>
              <a:rPr lang="en-US" dirty="0"/>
              <a:t>Ideas needed before GPU ray tracing </a:t>
            </a:r>
          </a:p>
        </p:txBody>
      </p:sp>
    </p:spTree>
    <p:extLst>
      <p:ext uri="{BB962C8B-B14F-4D97-AF65-F5344CB8AC3E}">
        <p14:creationId xmlns:p14="http://schemas.microsoft.com/office/powerpoint/2010/main" val="16487469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3B1F8-E372-124B-AD8F-904C3D62F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Just Got the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5DE3D-13D5-934A-8F73-BA8D8C93D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85B9E8-8FBC-2344-91BC-5B843D87A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78188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3B1F8-E372-124B-AD8F-904C3D62F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Just Got the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5DE3D-13D5-934A-8F73-BA8D8C93D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But additional features </a:t>
            </a:r>
            <a:r>
              <a:rPr lang="en-US" b="1" i="1" dirty="0"/>
              <a:t>expected</a:t>
            </a:r>
            <a:r>
              <a:rPr lang="en-US" dirty="0"/>
              <a:t> for GPU rendering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85B9E8-8FBC-2344-91BC-5B843D87A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27664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3B1F8-E372-124B-AD8F-904C3D62F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Just Got the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5DE3D-13D5-934A-8F73-BA8D8C93D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But additional features </a:t>
            </a:r>
            <a:r>
              <a:rPr lang="en-US" b="1" i="1" dirty="0"/>
              <a:t>expected</a:t>
            </a:r>
            <a:r>
              <a:rPr lang="en-US" dirty="0"/>
              <a:t> for GPU rendering</a:t>
            </a:r>
          </a:p>
          <a:p>
            <a:pPr lvl="1"/>
            <a:r>
              <a:rPr lang="en-US" dirty="0"/>
              <a:t>Typically, increased complexity; not just a few primitives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85B9E8-8FBC-2344-91BC-5B843D87A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67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9410F0-B6C0-45A3-BC82-BB100C0FA84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5031" y="3803886"/>
            <a:ext cx="36576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64977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3B1F8-E372-124B-AD8F-904C3D62F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Just Got the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5DE3D-13D5-934A-8F73-BA8D8C93D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But additional features </a:t>
            </a:r>
            <a:r>
              <a:rPr lang="en-US" b="1" i="1" dirty="0"/>
              <a:t>expected</a:t>
            </a:r>
            <a:r>
              <a:rPr lang="en-US" dirty="0"/>
              <a:t> for GPU rendering</a:t>
            </a:r>
          </a:p>
          <a:p>
            <a:pPr lvl="1"/>
            <a:r>
              <a:rPr lang="en-US" dirty="0"/>
              <a:t>Typically, increased complexity; not just a few primitives</a:t>
            </a:r>
          </a:p>
          <a:p>
            <a:pPr lvl="1"/>
            <a:r>
              <a:rPr lang="en-US" dirty="0"/>
              <a:t>Render triangle meshes</a:t>
            </a:r>
          </a:p>
          <a:p>
            <a:pPr lvl="1"/>
            <a:r>
              <a:rPr lang="en-US" dirty="0"/>
              <a:t>Just collections of triangles approximating 3D shapes</a:t>
            </a:r>
          </a:p>
          <a:p>
            <a:pPr lvl="1"/>
            <a:r>
              <a:rPr lang="en-US" dirty="0"/>
              <a:t>Easy enough; intersect each triangle in turn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85B9E8-8FBC-2344-91BC-5B843D87A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68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82E9F3-6299-4175-A3F6-D9BD7D56203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5031" y="3803886"/>
            <a:ext cx="36576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12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Generating the initial rays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6769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3B1F8-E372-124B-AD8F-904C3D62F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Just Got the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5DE3D-13D5-934A-8F73-BA8D8C93D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But additional features </a:t>
            </a:r>
            <a:r>
              <a:rPr lang="en-US" b="1" i="1" dirty="0"/>
              <a:t>expected</a:t>
            </a:r>
            <a:r>
              <a:rPr lang="en-US" dirty="0"/>
              <a:t> for GPU rendering</a:t>
            </a:r>
          </a:p>
          <a:p>
            <a:pPr lvl="1"/>
            <a:r>
              <a:rPr lang="en-US" dirty="0"/>
              <a:t>Typically, increased complexity; not just a few primitives</a:t>
            </a:r>
          </a:p>
          <a:p>
            <a:pPr lvl="1"/>
            <a:r>
              <a:rPr lang="en-US" dirty="0"/>
              <a:t>Render triangle meshes</a:t>
            </a:r>
          </a:p>
          <a:p>
            <a:pPr lvl="1"/>
            <a:r>
              <a:rPr lang="en-US" dirty="0"/>
              <a:t>Just collections of triangles approximating 3D shapes</a:t>
            </a:r>
          </a:p>
          <a:p>
            <a:pPr lvl="1"/>
            <a:r>
              <a:rPr lang="en-US" dirty="0"/>
              <a:t>Easy enough; intersect each triangle in turn</a:t>
            </a:r>
          </a:p>
          <a:p>
            <a:pPr lvl="1"/>
            <a:r>
              <a:rPr lang="en-US" dirty="0"/>
              <a:t>Mesh files usually contain material information</a:t>
            </a:r>
          </a:p>
          <a:p>
            <a:pPr lvl="1"/>
            <a:r>
              <a:rPr lang="en-US" dirty="0"/>
              <a:t>Often small-scale detail stored in textures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85B9E8-8FBC-2344-91BC-5B843D87A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69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82E9F3-6299-4175-A3F6-D9BD7D56203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5031" y="3803886"/>
            <a:ext cx="3657600" cy="20574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04D287E3-3F8D-4ED8-B9F5-6B3173298D5E}"/>
              </a:ext>
            </a:extLst>
          </p:cNvPr>
          <p:cNvSpPr/>
          <p:nvPr/>
        </p:nvSpPr>
        <p:spPr>
          <a:xfrm>
            <a:off x="5486400" y="4204189"/>
            <a:ext cx="515816" cy="562708"/>
          </a:xfrm>
          <a:prstGeom prst="ellipse">
            <a:avLst/>
          </a:prstGeom>
          <a:noFill/>
          <a:ln w="412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83846236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3B1F8-E372-124B-AD8F-904C3D62F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Handle Materials And Textures?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5DE3D-13D5-934A-8F73-BA8D8C93D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85B9E8-8FBC-2344-91BC-5B843D87A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50465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3B1F8-E372-124B-AD8F-904C3D62F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Handle Materials And Textures?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5DE3D-13D5-934A-8F73-BA8D8C93D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Ray-primitive intersection</a:t>
            </a:r>
          </a:p>
          <a:p>
            <a:pPr lvl="1"/>
            <a:r>
              <a:rPr lang="en-US" dirty="0"/>
              <a:t>Not just binary:  Did we hit?  Yes / No</a:t>
            </a:r>
          </a:p>
          <a:p>
            <a:pPr lvl="1"/>
            <a:r>
              <a:rPr lang="en-US" dirty="0"/>
              <a:t>Also need to store </a:t>
            </a:r>
            <a:r>
              <a:rPr lang="en-US" b="1" i="1" dirty="0"/>
              <a:t>attributes</a:t>
            </a:r>
            <a:r>
              <a:rPr lang="en-US" dirty="0"/>
              <a:t> at the hit point, e.g.:</a:t>
            </a:r>
          </a:p>
          <a:p>
            <a:pPr lvl="2"/>
            <a:r>
              <a:rPr lang="en-US" dirty="0"/>
              <a:t>Positions</a:t>
            </a:r>
          </a:p>
          <a:p>
            <a:pPr lvl="2"/>
            <a:r>
              <a:rPr lang="en-US" dirty="0"/>
              <a:t>Normal</a:t>
            </a:r>
          </a:p>
          <a:p>
            <a:pPr lvl="2"/>
            <a:r>
              <a:rPr lang="en-US" dirty="0"/>
              <a:t>Color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85B9E8-8FBC-2344-91BC-5B843D87A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30732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3B1F8-E372-124B-AD8F-904C3D62F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Handle Materials And Textures?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5DE3D-13D5-934A-8F73-BA8D8C93D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Ray-primitive intersection</a:t>
            </a:r>
          </a:p>
          <a:p>
            <a:pPr lvl="1"/>
            <a:r>
              <a:rPr lang="en-US" dirty="0"/>
              <a:t>Not just binary:  Did we hit?  Yes / No</a:t>
            </a:r>
          </a:p>
          <a:p>
            <a:pPr lvl="1"/>
            <a:r>
              <a:rPr lang="en-US" dirty="0"/>
              <a:t>Also need to store </a:t>
            </a:r>
            <a:r>
              <a:rPr lang="en-US" b="1" i="1" dirty="0"/>
              <a:t>attributes</a:t>
            </a:r>
            <a:r>
              <a:rPr lang="en-US" dirty="0"/>
              <a:t> at the hit point, e.g.:</a:t>
            </a:r>
          </a:p>
          <a:p>
            <a:pPr lvl="2"/>
            <a:r>
              <a:rPr lang="en-US" dirty="0"/>
              <a:t>Positions</a:t>
            </a:r>
          </a:p>
          <a:p>
            <a:pPr lvl="2"/>
            <a:r>
              <a:rPr lang="en-US" dirty="0"/>
              <a:t>Normal</a:t>
            </a:r>
          </a:p>
          <a:p>
            <a:pPr lvl="2"/>
            <a:r>
              <a:rPr lang="en-US" dirty="0"/>
              <a:t>Color</a:t>
            </a:r>
          </a:p>
          <a:p>
            <a:pPr lvl="2"/>
            <a:r>
              <a:rPr lang="en-US" dirty="0"/>
              <a:t>Texture coordinates</a:t>
            </a:r>
          </a:p>
          <a:p>
            <a:pPr lvl="2"/>
            <a:r>
              <a:rPr lang="en-US" dirty="0"/>
              <a:t>Material parameters</a:t>
            </a:r>
          </a:p>
          <a:p>
            <a:pPr lvl="2"/>
            <a:r>
              <a:rPr lang="en-US" dirty="0"/>
              <a:t>Et cetera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85B9E8-8FBC-2344-91BC-5B843D87A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40515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3B1F8-E372-124B-AD8F-904C3D62F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Handle Materials And Textures?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5DE3D-13D5-934A-8F73-BA8D8C93D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Ray-primitive intersection</a:t>
            </a:r>
          </a:p>
          <a:p>
            <a:pPr lvl="1"/>
            <a:r>
              <a:rPr lang="en-US" dirty="0"/>
              <a:t>Not just binary:  Did we hit?  Yes / No</a:t>
            </a:r>
          </a:p>
          <a:p>
            <a:pPr lvl="1"/>
            <a:r>
              <a:rPr lang="en-US" dirty="0"/>
              <a:t>Also need to store </a:t>
            </a:r>
            <a:r>
              <a:rPr lang="en-US" b="1" i="1" dirty="0"/>
              <a:t>attributes</a:t>
            </a:r>
            <a:r>
              <a:rPr lang="en-US" dirty="0"/>
              <a:t> at the hit point, e.g.:</a:t>
            </a:r>
          </a:p>
          <a:p>
            <a:pPr lvl="2"/>
            <a:r>
              <a:rPr lang="en-US" dirty="0"/>
              <a:t>Positions</a:t>
            </a:r>
          </a:p>
          <a:p>
            <a:pPr lvl="2"/>
            <a:r>
              <a:rPr lang="en-US" dirty="0"/>
              <a:t>Normal</a:t>
            </a:r>
          </a:p>
          <a:p>
            <a:pPr lvl="2"/>
            <a:r>
              <a:rPr lang="en-US" dirty="0"/>
              <a:t>Color</a:t>
            </a:r>
          </a:p>
          <a:p>
            <a:pPr lvl="2"/>
            <a:r>
              <a:rPr lang="en-US" dirty="0"/>
              <a:t>Texture coordinates</a:t>
            </a:r>
          </a:p>
          <a:p>
            <a:pPr lvl="2"/>
            <a:r>
              <a:rPr lang="en-US" dirty="0"/>
              <a:t>Material parameters</a:t>
            </a:r>
          </a:p>
          <a:p>
            <a:pPr lvl="2"/>
            <a:r>
              <a:rPr lang="en-US" dirty="0"/>
              <a:t>Et cetera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85B9E8-8FBC-2344-91BC-5B843D87A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73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60AD5F-06AA-44EE-8B78-4E4D9BBEE18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4235" y="2619867"/>
            <a:ext cx="1816905" cy="24263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DFE3DE-9DE0-40D4-A9E1-F35C96C9B31D}"/>
              </a:ext>
            </a:extLst>
          </p:cNvPr>
          <p:cNvSpPr txBox="1"/>
          <p:nvPr/>
        </p:nvSpPr>
        <p:spPr>
          <a:xfrm>
            <a:off x="6863532" y="2337973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u="sng" dirty="0"/>
              <a:t>Our texture:</a:t>
            </a:r>
          </a:p>
        </p:txBody>
      </p:sp>
    </p:spTree>
    <p:extLst>
      <p:ext uri="{BB962C8B-B14F-4D97-AF65-F5344CB8AC3E}">
        <p14:creationId xmlns:p14="http://schemas.microsoft.com/office/powerpoint/2010/main" val="89009076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3B1F8-E372-124B-AD8F-904C3D62F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Handle Materials And Textures?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5DE3D-13D5-934A-8F73-BA8D8C93D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Ray-primitive intersection</a:t>
            </a:r>
          </a:p>
          <a:p>
            <a:pPr lvl="1"/>
            <a:r>
              <a:rPr lang="en-US" dirty="0"/>
              <a:t>Not just binary:  Did we hit?  Yes / No</a:t>
            </a:r>
          </a:p>
          <a:p>
            <a:pPr lvl="1"/>
            <a:r>
              <a:rPr lang="en-US" dirty="0"/>
              <a:t>Also need to store </a:t>
            </a:r>
            <a:r>
              <a:rPr lang="en-US" b="1" i="1" dirty="0"/>
              <a:t>attributes</a:t>
            </a:r>
            <a:r>
              <a:rPr lang="en-US" dirty="0"/>
              <a:t> at the hit point, e.g.:</a:t>
            </a:r>
          </a:p>
          <a:p>
            <a:pPr lvl="2"/>
            <a:r>
              <a:rPr lang="en-US" dirty="0"/>
              <a:t>Positions</a:t>
            </a:r>
          </a:p>
          <a:p>
            <a:pPr lvl="2"/>
            <a:r>
              <a:rPr lang="en-US" dirty="0"/>
              <a:t>Normal</a:t>
            </a:r>
          </a:p>
          <a:p>
            <a:pPr lvl="2"/>
            <a:r>
              <a:rPr lang="en-US" dirty="0"/>
              <a:t>Color</a:t>
            </a:r>
          </a:p>
          <a:p>
            <a:pPr lvl="2"/>
            <a:r>
              <a:rPr lang="en-US" dirty="0"/>
              <a:t>Texture coordinates</a:t>
            </a:r>
          </a:p>
          <a:p>
            <a:pPr lvl="2"/>
            <a:r>
              <a:rPr lang="en-US" dirty="0"/>
              <a:t>Material parameters</a:t>
            </a:r>
          </a:p>
          <a:p>
            <a:pPr lvl="2"/>
            <a:r>
              <a:rPr lang="en-US" dirty="0"/>
              <a:t>Et cetera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85B9E8-8FBC-2344-91BC-5B843D87A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74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60AD5F-06AA-44EE-8B78-4E4D9BBEE18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4235" y="2619867"/>
            <a:ext cx="1816905" cy="2426326"/>
          </a:xfrm>
          <a:prstGeom prst="rect">
            <a:avLst/>
          </a:prstGeom>
        </p:spPr>
      </p:pic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55CC4446-668E-4CB6-967A-C22A484AC894}"/>
              </a:ext>
            </a:extLst>
          </p:cNvPr>
          <p:cNvSpPr/>
          <p:nvPr/>
        </p:nvSpPr>
        <p:spPr>
          <a:xfrm flipV="1">
            <a:off x="7133492" y="2650881"/>
            <a:ext cx="1711569" cy="2377727"/>
          </a:xfrm>
          <a:prstGeom prst="triangle">
            <a:avLst>
              <a:gd name="adj" fmla="val 0"/>
            </a:avLst>
          </a:pr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114BD4-F667-414F-A39B-376269F6144E}"/>
              </a:ext>
            </a:extLst>
          </p:cNvPr>
          <p:cNvSpPr txBox="1"/>
          <p:nvPr/>
        </p:nvSpPr>
        <p:spPr>
          <a:xfrm>
            <a:off x="6861681" y="2373881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(0,0)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47DEAD-33D3-446F-A10C-A35FE141D308}"/>
              </a:ext>
            </a:extLst>
          </p:cNvPr>
          <p:cNvSpPr txBox="1"/>
          <p:nvPr/>
        </p:nvSpPr>
        <p:spPr>
          <a:xfrm>
            <a:off x="8597878" y="238938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(1,0)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5E7A5B-677E-484F-9E7B-67FC57602923}"/>
              </a:ext>
            </a:extLst>
          </p:cNvPr>
          <p:cNvSpPr txBox="1"/>
          <p:nvPr/>
        </p:nvSpPr>
        <p:spPr>
          <a:xfrm>
            <a:off x="6886309" y="4999671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(0,1)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E4191D-BDE3-4393-AD7D-021A7A5534A2}"/>
              </a:ext>
            </a:extLst>
          </p:cNvPr>
          <p:cNvSpPr txBox="1"/>
          <p:nvPr/>
        </p:nvSpPr>
        <p:spPr>
          <a:xfrm>
            <a:off x="6946464" y="1883513"/>
            <a:ext cx="25314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Triangle vertices have:</a:t>
            </a:r>
          </a:p>
          <a:p>
            <a:r>
              <a:rPr lang="en-US" sz="1800" i="1" dirty="0"/>
              <a:t>      texture coordinates</a:t>
            </a:r>
          </a:p>
        </p:txBody>
      </p:sp>
    </p:spTree>
    <p:extLst>
      <p:ext uri="{BB962C8B-B14F-4D97-AF65-F5344CB8AC3E}">
        <p14:creationId xmlns:p14="http://schemas.microsoft.com/office/powerpoint/2010/main" val="73934703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3B1F8-E372-124B-AD8F-904C3D62F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Handle Materials And Textures?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5DE3D-13D5-934A-8F73-BA8D8C93D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Ray-primitive intersection</a:t>
            </a:r>
          </a:p>
          <a:p>
            <a:pPr lvl="1"/>
            <a:r>
              <a:rPr lang="en-US" dirty="0"/>
              <a:t>Not just binary:  Did we hit?  Yes / No</a:t>
            </a:r>
          </a:p>
          <a:p>
            <a:pPr lvl="1"/>
            <a:r>
              <a:rPr lang="en-US" dirty="0"/>
              <a:t>Also need to store </a:t>
            </a:r>
            <a:r>
              <a:rPr lang="en-US" b="1" i="1" dirty="0"/>
              <a:t>attributes</a:t>
            </a:r>
            <a:r>
              <a:rPr lang="en-US" dirty="0"/>
              <a:t> at the hit point, e.g.:</a:t>
            </a:r>
          </a:p>
          <a:p>
            <a:pPr lvl="2"/>
            <a:r>
              <a:rPr lang="en-US" dirty="0"/>
              <a:t>Positions</a:t>
            </a:r>
          </a:p>
          <a:p>
            <a:pPr lvl="2"/>
            <a:r>
              <a:rPr lang="en-US" dirty="0"/>
              <a:t>Normal</a:t>
            </a:r>
          </a:p>
          <a:p>
            <a:pPr lvl="2"/>
            <a:r>
              <a:rPr lang="en-US" dirty="0"/>
              <a:t>Color</a:t>
            </a:r>
          </a:p>
          <a:p>
            <a:pPr lvl="2"/>
            <a:r>
              <a:rPr lang="en-US" dirty="0"/>
              <a:t>Texture coordinates</a:t>
            </a:r>
          </a:p>
          <a:p>
            <a:pPr lvl="2"/>
            <a:r>
              <a:rPr lang="en-US" dirty="0"/>
              <a:t>Material parameters</a:t>
            </a:r>
          </a:p>
          <a:p>
            <a:pPr lvl="2"/>
            <a:r>
              <a:rPr lang="en-US" dirty="0"/>
              <a:t>Et cetera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85B9E8-8FBC-2344-91BC-5B843D87A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75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60AD5F-06AA-44EE-8B78-4E4D9BBEE18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4235" y="2619867"/>
            <a:ext cx="1816905" cy="2426326"/>
          </a:xfrm>
          <a:prstGeom prst="rect">
            <a:avLst/>
          </a:prstGeom>
        </p:spPr>
      </p:pic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55CC4446-668E-4CB6-967A-C22A484AC894}"/>
              </a:ext>
            </a:extLst>
          </p:cNvPr>
          <p:cNvSpPr/>
          <p:nvPr/>
        </p:nvSpPr>
        <p:spPr>
          <a:xfrm flipV="1">
            <a:off x="7133492" y="2650881"/>
            <a:ext cx="1711569" cy="2377727"/>
          </a:xfrm>
          <a:prstGeom prst="triangle">
            <a:avLst>
              <a:gd name="adj" fmla="val 0"/>
            </a:avLst>
          </a:pr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114BD4-F667-414F-A39B-376269F6144E}"/>
              </a:ext>
            </a:extLst>
          </p:cNvPr>
          <p:cNvSpPr txBox="1"/>
          <p:nvPr/>
        </p:nvSpPr>
        <p:spPr>
          <a:xfrm>
            <a:off x="6861681" y="2373881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(0,0)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47DEAD-33D3-446F-A10C-A35FE141D308}"/>
              </a:ext>
            </a:extLst>
          </p:cNvPr>
          <p:cNvSpPr txBox="1"/>
          <p:nvPr/>
        </p:nvSpPr>
        <p:spPr>
          <a:xfrm>
            <a:off x="8597878" y="238938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(1,0)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5E7A5B-677E-484F-9E7B-67FC57602923}"/>
              </a:ext>
            </a:extLst>
          </p:cNvPr>
          <p:cNvSpPr txBox="1"/>
          <p:nvPr/>
        </p:nvSpPr>
        <p:spPr>
          <a:xfrm>
            <a:off x="6886309" y="4999671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(0,1)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E4191D-BDE3-4393-AD7D-021A7A5534A2}"/>
              </a:ext>
            </a:extLst>
          </p:cNvPr>
          <p:cNvSpPr txBox="1"/>
          <p:nvPr/>
        </p:nvSpPr>
        <p:spPr>
          <a:xfrm>
            <a:off x="6946464" y="1883513"/>
            <a:ext cx="25314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Triangle vertices have:</a:t>
            </a:r>
          </a:p>
          <a:p>
            <a:r>
              <a:rPr lang="en-US" sz="1800" i="1" dirty="0"/>
              <a:t>      texture coordinates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0985A1E-E834-48DF-BE56-832717C3DBE3}"/>
              </a:ext>
            </a:extLst>
          </p:cNvPr>
          <p:cNvSpPr/>
          <p:nvPr/>
        </p:nvSpPr>
        <p:spPr>
          <a:xfrm>
            <a:off x="7702062" y="3434019"/>
            <a:ext cx="70339" cy="7033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CF50BD1-ED5A-4819-A9A2-D2FC0C8D7163}"/>
              </a:ext>
            </a:extLst>
          </p:cNvPr>
          <p:cNvCxnSpPr>
            <a:cxnSpLocks/>
          </p:cNvCxnSpPr>
          <p:nvPr/>
        </p:nvCxnSpPr>
        <p:spPr>
          <a:xfrm flipV="1">
            <a:off x="5341127" y="3498496"/>
            <a:ext cx="2325764" cy="865845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BCD2333-4FB9-4D04-B02A-EF58A3D11AFD}"/>
              </a:ext>
            </a:extLst>
          </p:cNvPr>
          <p:cNvSpPr txBox="1"/>
          <p:nvPr/>
        </p:nvSpPr>
        <p:spPr>
          <a:xfrm>
            <a:off x="3833985" y="4214855"/>
            <a:ext cx="40190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Coordinate here:</a:t>
            </a:r>
          </a:p>
          <a:p>
            <a:r>
              <a:rPr lang="en-US" sz="1800" dirty="0"/>
              <a:t>    Interpolates coordinates at vertices</a:t>
            </a:r>
          </a:p>
        </p:txBody>
      </p:sp>
    </p:spTree>
    <p:extLst>
      <p:ext uri="{BB962C8B-B14F-4D97-AF65-F5344CB8AC3E}">
        <p14:creationId xmlns:p14="http://schemas.microsoft.com/office/powerpoint/2010/main" val="61423227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3B1F8-E372-124B-AD8F-904C3D62F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Handle Materials And Textures?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5DE3D-13D5-934A-8F73-BA8D8C93D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Ray-primitive intersection</a:t>
            </a:r>
          </a:p>
          <a:p>
            <a:pPr lvl="1"/>
            <a:r>
              <a:rPr lang="en-US" dirty="0"/>
              <a:t>Not just binary:  Did we hit?  Yes / No</a:t>
            </a:r>
          </a:p>
          <a:p>
            <a:pPr lvl="1"/>
            <a:r>
              <a:rPr lang="en-US" dirty="0"/>
              <a:t>Also need to store </a:t>
            </a:r>
            <a:r>
              <a:rPr lang="en-US" b="1" i="1" dirty="0"/>
              <a:t>attributes</a:t>
            </a:r>
            <a:r>
              <a:rPr lang="en-US" dirty="0"/>
              <a:t> at the hit point, e.g.:</a:t>
            </a:r>
          </a:p>
          <a:p>
            <a:pPr lvl="2"/>
            <a:r>
              <a:rPr lang="en-US" dirty="0"/>
              <a:t>Positions</a:t>
            </a:r>
          </a:p>
          <a:p>
            <a:pPr lvl="2"/>
            <a:r>
              <a:rPr lang="en-US" dirty="0"/>
              <a:t>Normal</a:t>
            </a:r>
          </a:p>
          <a:p>
            <a:pPr lvl="2"/>
            <a:r>
              <a:rPr lang="en-US" dirty="0"/>
              <a:t>Color</a:t>
            </a:r>
          </a:p>
          <a:p>
            <a:pPr lvl="2"/>
            <a:r>
              <a:rPr lang="en-US" dirty="0"/>
              <a:t>Texture coordinates</a:t>
            </a:r>
          </a:p>
          <a:p>
            <a:pPr lvl="2"/>
            <a:r>
              <a:rPr lang="en-US" dirty="0"/>
              <a:t>Material parameters</a:t>
            </a:r>
          </a:p>
          <a:p>
            <a:pPr lvl="2"/>
            <a:r>
              <a:rPr lang="en-US" dirty="0"/>
              <a:t>Et cetera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85B9E8-8FBC-2344-91BC-5B843D87A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76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60AD5F-06AA-44EE-8B78-4E4D9BBEE18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4235" y="2619867"/>
            <a:ext cx="1816905" cy="2426326"/>
          </a:xfrm>
          <a:prstGeom prst="rect">
            <a:avLst/>
          </a:prstGeom>
        </p:spPr>
      </p:pic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55CC4446-668E-4CB6-967A-C22A484AC894}"/>
              </a:ext>
            </a:extLst>
          </p:cNvPr>
          <p:cNvSpPr/>
          <p:nvPr/>
        </p:nvSpPr>
        <p:spPr>
          <a:xfrm flipV="1">
            <a:off x="7133492" y="2650881"/>
            <a:ext cx="1711569" cy="2377727"/>
          </a:xfrm>
          <a:prstGeom prst="triangle">
            <a:avLst>
              <a:gd name="adj" fmla="val 0"/>
            </a:avLst>
          </a:pr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114BD4-F667-414F-A39B-376269F6144E}"/>
              </a:ext>
            </a:extLst>
          </p:cNvPr>
          <p:cNvSpPr txBox="1"/>
          <p:nvPr/>
        </p:nvSpPr>
        <p:spPr>
          <a:xfrm>
            <a:off x="6861681" y="2373881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(0,0)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47DEAD-33D3-446F-A10C-A35FE141D308}"/>
              </a:ext>
            </a:extLst>
          </p:cNvPr>
          <p:cNvSpPr txBox="1"/>
          <p:nvPr/>
        </p:nvSpPr>
        <p:spPr>
          <a:xfrm>
            <a:off x="8597878" y="238938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(1,0)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5E7A5B-677E-484F-9E7B-67FC57602923}"/>
              </a:ext>
            </a:extLst>
          </p:cNvPr>
          <p:cNvSpPr txBox="1"/>
          <p:nvPr/>
        </p:nvSpPr>
        <p:spPr>
          <a:xfrm>
            <a:off x="6886309" y="4999671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(0,1)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E4191D-BDE3-4393-AD7D-021A7A5534A2}"/>
              </a:ext>
            </a:extLst>
          </p:cNvPr>
          <p:cNvSpPr txBox="1"/>
          <p:nvPr/>
        </p:nvSpPr>
        <p:spPr>
          <a:xfrm>
            <a:off x="6946464" y="1883513"/>
            <a:ext cx="25314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Triangle vertices have:</a:t>
            </a:r>
          </a:p>
          <a:p>
            <a:r>
              <a:rPr lang="en-US" sz="1800" i="1" dirty="0"/>
              <a:t>      texture coordinates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0985A1E-E834-48DF-BE56-832717C3DBE3}"/>
              </a:ext>
            </a:extLst>
          </p:cNvPr>
          <p:cNvSpPr/>
          <p:nvPr/>
        </p:nvSpPr>
        <p:spPr>
          <a:xfrm>
            <a:off x="7702062" y="3434019"/>
            <a:ext cx="70339" cy="7033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CF50BD1-ED5A-4819-A9A2-D2FC0C8D7163}"/>
              </a:ext>
            </a:extLst>
          </p:cNvPr>
          <p:cNvCxnSpPr>
            <a:cxnSpLocks/>
          </p:cNvCxnSpPr>
          <p:nvPr/>
        </p:nvCxnSpPr>
        <p:spPr>
          <a:xfrm flipV="1">
            <a:off x="5341127" y="3498496"/>
            <a:ext cx="2325764" cy="865845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BCD2333-4FB9-4D04-B02A-EF58A3D11AFD}"/>
              </a:ext>
            </a:extLst>
          </p:cNvPr>
          <p:cNvSpPr txBox="1"/>
          <p:nvPr/>
        </p:nvSpPr>
        <p:spPr>
          <a:xfrm>
            <a:off x="3833985" y="4214855"/>
            <a:ext cx="401904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Coordinate here:</a:t>
            </a:r>
          </a:p>
          <a:p>
            <a:r>
              <a:rPr lang="en-US" sz="1800" dirty="0"/>
              <a:t>    Interpolates coordinates at vertices</a:t>
            </a:r>
          </a:p>
          <a:p>
            <a:endParaRPr lang="en-US" sz="1800" dirty="0"/>
          </a:p>
          <a:p>
            <a:r>
              <a:rPr lang="en-US" sz="1800" dirty="0"/>
              <a:t>Same interpolation as position, </a:t>
            </a:r>
          </a:p>
          <a:p>
            <a:r>
              <a:rPr lang="en-US" sz="1800" dirty="0"/>
              <a:t>    normal, color, etc.</a:t>
            </a:r>
          </a:p>
          <a:p>
            <a:endParaRPr lang="en-US" sz="1800" dirty="0"/>
          </a:p>
          <a:p>
            <a:r>
              <a:rPr lang="en-US" sz="1800" dirty="0"/>
              <a:t>Use </a:t>
            </a:r>
            <a:r>
              <a:rPr lang="en-US" sz="1800" dirty="0" err="1"/>
              <a:t>coord</a:t>
            </a:r>
            <a:r>
              <a:rPr lang="en-US" sz="1800" dirty="0"/>
              <a:t> to index in the image array</a:t>
            </a:r>
          </a:p>
        </p:txBody>
      </p:sp>
    </p:spTree>
    <p:extLst>
      <p:ext uri="{BB962C8B-B14F-4D97-AF65-F5344CB8AC3E}">
        <p14:creationId xmlns:p14="http://schemas.microsoft.com/office/powerpoint/2010/main" val="215193746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3B1F8-E372-124B-AD8F-904C3D62F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Handle Materials And Textures?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5DE3D-13D5-934A-8F73-BA8D8C93D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Ray-primitive intersection</a:t>
            </a:r>
          </a:p>
          <a:p>
            <a:pPr lvl="1"/>
            <a:r>
              <a:rPr lang="en-US" dirty="0"/>
              <a:t>Not just binary:  Did we hit?  Yes / No</a:t>
            </a:r>
          </a:p>
          <a:p>
            <a:pPr lvl="1"/>
            <a:r>
              <a:rPr lang="en-US" dirty="0"/>
              <a:t>Also need to store </a:t>
            </a:r>
            <a:r>
              <a:rPr lang="en-US" b="1" i="1" dirty="0"/>
              <a:t>attributes</a:t>
            </a:r>
            <a:r>
              <a:rPr lang="en-US" dirty="0"/>
              <a:t> at the hit point, e.g.:</a:t>
            </a:r>
          </a:p>
          <a:p>
            <a:pPr lvl="2"/>
            <a:r>
              <a:rPr lang="en-US" dirty="0"/>
              <a:t>Positions</a:t>
            </a:r>
          </a:p>
          <a:p>
            <a:pPr lvl="2"/>
            <a:r>
              <a:rPr lang="en-US" dirty="0"/>
              <a:t>Normal</a:t>
            </a:r>
          </a:p>
          <a:p>
            <a:pPr lvl="2"/>
            <a:r>
              <a:rPr lang="en-US" dirty="0"/>
              <a:t>Color</a:t>
            </a:r>
          </a:p>
          <a:p>
            <a:pPr lvl="2"/>
            <a:r>
              <a:rPr lang="en-US" dirty="0"/>
              <a:t>Texture coordinates</a:t>
            </a:r>
          </a:p>
          <a:p>
            <a:pPr lvl="2"/>
            <a:r>
              <a:rPr lang="en-US" dirty="0"/>
              <a:t>Material parameters</a:t>
            </a:r>
          </a:p>
          <a:p>
            <a:pPr lvl="2"/>
            <a:r>
              <a:rPr lang="en-US" dirty="0"/>
              <a:t>Et cetera</a:t>
            </a:r>
          </a:p>
          <a:p>
            <a:pPr lvl="1"/>
            <a:r>
              <a:rPr lang="en-US" dirty="0"/>
              <a:t>All attribute interpolation work the same way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85B9E8-8FBC-2344-91BC-5B843D87A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67495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F4980C-77AB-A04A-994C-E7AF0D1113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Basics of Optimization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7FAB69-8696-ED43-ABED-85A4FBC46E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0060" y="3500180"/>
            <a:ext cx="6893756" cy="545747"/>
          </a:xfrm>
        </p:spPr>
        <p:txBody>
          <a:bodyPr/>
          <a:lstStyle/>
          <a:p>
            <a:r>
              <a:rPr lang="en-US" dirty="0"/>
              <a:t>Before jumping to GPU, take some baby steps</a:t>
            </a:r>
          </a:p>
        </p:txBody>
      </p:sp>
    </p:spTree>
    <p:extLst>
      <p:ext uri="{BB962C8B-B14F-4D97-AF65-F5344CB8AC3E}">
        <p14:creationId xmlns:p14="http://schemas.microsoft.com/office/powerpoint/2010/main" val="1883164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Pin-hole camera model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981200"/>
            <a:ext cx="426878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4279900"/>
            <a:ext cx="4314825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20"/>
          <p:cNvSpPr txBox="1">
            <a:spLocks noChangeArrowheads="1"/>
          </p:cNvSpPr>
          <p:nvPr/>
        </p:nvSpPr>
        <p:spPr bwMode="auto">
          <a:xfrm>
            <a:off x="3306762" y="3622675"/>
            <a:ext cx="218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pin-hole camera</a:t>
            </a:r>
          </a:p>
        </p:txBody>
      </p:sp>
      <p:sp>
        <p:nvSpPr>
          <p:cNvPr id="7" name="TextBox 21"/>
          <p:cNvSpPr txBox="1">
            <a:spLocks noChangeArrowheads="1"/>
          </p:cNvSpPr>
          <p:nvPr/>
        </p:nvSpPr>
        <p:spPr bwMode="auto">
          <a:xfrm>
            <a:off x="2846387" y="5899150"/>
            <a:ext cx="35067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simplified pin-hole camera</a:t>
            </a:r>
          </a:p>
        </p:txBody>
      </p:sp>
    </p:spTree>
    <p:extLst>
      <p:ext uri="{BB962C8B-B14F-4D97-AF65-F5344CB8AC3E}">
        <p14:creationId xmlns:p14="http://schemas.microsoft.com/office/powerpoint/2010/main" val="365751625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3B1F8-E372-124B-AD8F-904C3D62F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Before Diving into Parallelization…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5DE3D-13D5-934A-8F73-BA8D8C93D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to talk about some performance basics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85B9E8-8FBC-2344-91BC-5B843D87A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41521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3B1F8-E372-124B-AD8F-904C3D62F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Before Diving into Parallelization…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5DE3D-13D5-934A-8F73-BA8D8C93D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to talk about some performance basics</a:t>
            </a:r>
          </a:p>
          <a:p>
            <a:pPr lvl="1"/>
            <a:r>
              <a:rPr lang="en-US" dirty="0"/>
              <a:t>Why is tracing rays slow at all?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85B9E8-8FBC-2344-91BC-5B843D87A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05343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3B1F8-E372-124B-AD8F-904C3D62F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Before Diving into Parallelization…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5DE3D-13D5-934A-8F73-BA8D8C93D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1892185"/>
            <a:ext cx="5810940" cy="315400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Need to talk about some performance basics</a:t>
            </a:r>
          </a:p>
          <a:p>
            <a:pPr lvl="1"/>
            <a:r>
              <a:rPr lang="en-US" dirty="0"/>
              <a:t>Why is tracing rays slow at all?</a:t>
            </a:r>
          </a:p>
          <a:p>
            <a:pPr lvl="1"/>
            <a:endParaRPr lang="en-US" dirty="0"/>
          </a:p>
          <a:p>
            <a:r>
              <a:rPr lang="en-US" dirty="0"/>
              <a:t>Consider basic ray tracing algorithm:</a:t>
            </a:r>
          </a:p>
          <a:p>
            <a:pPr lvl="1"/>
            <a:r>
              <a:rPr lang="en-US" dirty="0"/>
              <a:t>Take a ray through your scene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85B9E8-8FBC-2344-91BC-5B843D87A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81</a:t>
            </a:fld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253FAAF-98EB-4733-A668-591D00ED8195}"/>
              </a:ext>
            </a:extLst>
          </p:cNvPr>
          <p:cNvCxnSpPr>
            <a:cxnSpLocks/>
          </p:cNvCxnSpPr>
          <p:nvPr/>
        </p:nvCxnSpPr>
        <p:spPr>
          <a:xfrm flipV="1">
            <a:off x="6906600" y="1748791"/>
            <a:ext cx="696600" cy="3255659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111777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3B1F8-E372-124B-AD8F-904C3D62F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Before Diving into Parallelization…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5DE3D-13D5-934A-8F73-BA8D8C93D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1892185"/>
            <a:ext cx="5810940" cy="3154007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Need to talk about some performance basics</a:t>
            </a:r>
          </a:p>
          <a:p>
            <a:pPr lvl="1"/>
            <a:r>
              <a:rPr lang="en-US" dirty="0"/>
              <a:t>Why is tracing rays slow at all?</a:t>
            </a:r>
          </a:p>
          <a:p>
            <a:pPr lvl="1"/>
            <a:endParaRPr lang="en-US" dirty="0"/>
          </a:p>
          <a:p>
            <a:r>
              <a:rPr lang="en-US" dirty="0"/>
              <a:t>Consider basic ray tracing algorithm:</a:t>
            </a:r>
          </a:p>
          <a:p>
            <a:pPr lvl="1"/>
            <a:r>
              <a:rPr lang="en-US" dirty="0"/>
              <a:t>Take a ray through your scene</a:t>
            </a:r>
          </a:p>
          <a:p>
            <a:pPr lvl="1"/>
            <a:r>
              <a:rPr lang="en-US" dirty="0"/>
              <a:t>Test triangle to find intersection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85B9E8-8FBC-2344-91BC-5B843D87A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82</a:t>
            </a:fld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253FAAF-98EB-4733-A668-591D00ED8195}"/>
              </a:ext>
            </a:extLst>
          </p:cNvPr>
          <p:cNvCxnSpPr>
            <a:cxnSpLocks/>
          </p:cNvCxnSpPr>
          <p:nvPr/>
        </p:nvCxnSpPr>
        <p:spPr>
          <a:xfrm flipV="1">
            <a:off x="6906600" y="1748791"/>
            <a:ext cx="696600" cy="3255659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5EE316C1-2822-4390-8925-702A0453741D}"/>
              </a:ext>
            </a:extLst>
          </p:cNvPr>
          <p:cNvSpPr/>
          <p:nvPr/>
        </p:nvSpPr>
        <p:spPr>
          <a:xfrm>
            <a:off x="6840416" y="3002574"/>
            <a:ext cx="902677" cy="597877"/>
          </a:xfrm>
          <a:prstGeom prst="triangle">
            <a:avLst>
              <a:gd name="adj" fmla="val 1818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F82AF47-F014-48A2-A44A-92A51278B7EE}"/>
              </a:ext>
            </a:extLst>
          </p:cNvPr>
          <p:cNvCxnSpPr>
            <a:cxnSpLocks/>
          </p:cNvCxnSpPr>
          <p:nvPr/>
        </p:nvCxnSpPr>
        <p:spPr>
          <a:xfrm flipH="1">
            <a:off x="7239000" y="2000250"/>
            <a:ext cx="304800" cy="142875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441398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3B1F8-E372-124B-AD8F-904C3D62F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Before Diving into Parallelization…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5DE3D-13D5-934A-8F73-BA8D8C93D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1892185"/>
            <a:ext cx="5810940" cy="315400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Need to talk about some performance basics</a:t>
            </a:r>
          </a:p>
          <a:p>
            <a:pPr lvl="1"/>
            <a:r>
              <a:rPr lang="en-US" dirty="0"/>
              <a:t>Why is tracing rays slow at all?</a:t>
            </a:r>
          </a:p>
          <a:p>
            <a:pPr lvl="1"/>
            <a:endParaRPr lang="en-US" dirty="0"/>
          </a:p>
          <a:p>
            <a:r>
              <a:rPr lang="en-US" dirty="0"/>
              <a:t>Consider basic ray tracing algorithm:</a:t>
            </a:r>
          </a:p>
          <a:p>
            <a:pPr lvl="1"/>
            <a:r>
              <a:rPr lang="en-US" dirty="0"/>
              <a:t>Take a ray through your scene</a:t>
            </a:r>
          </a:p>
          <a:p>
            <a:pPr lvl="1"/>
            <a:r>
              <a:rPr lang="en-US" dirty="0"/>
              <a:t>Test triangle to find intersection</a:t>
            </a:r>
          </a:p>
          <a:p>
            <a:pPr lvl="2"/>
            <a:r>
              <a:rPr lang="en-US" dirty="0"/>
              <a:t>Repeat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85B9E8-8FBC-2344-91BC-5B843D87A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83</a:t>
            </a:fld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253FAAF-98EB-4733-A668-591D00ED8195}"/>
              </a:ext>
            </a:extLst>
          </p:cNvPr>
          <p:cNvCxnSpPr>
            <a:cxnSpLocks/>
          </p:cNvCxnSpPr>
          <p:nvPr/>
        </p:nvCxnSpPr>
        <p:spPr>
          <a:xfrm flipV="1">
            <a:off x="6906600" y="1748791"/>
            <a:ext cx="696600" cy="3255659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5EE316C1-2822-4390-8925-702A0453741D}"/>
              </a:ext>
            </a:extLst>
          </p:cNvPr>
          <p:cNvSpPr/>
          <p:nvPr/>
        </p:nvSpPr>
        <p:spPr>
          <a:xfrm>
            <a:off x="6840416" y="3002574"/>
            <a:ext cx="902677" cy="597877"/>
          </a:xfrm>
          <a:prstGeom prst="triangle">
            <a:avLst>
              <a:gd name="adj" fmla="val 1818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F82AF47-F014-48A2-A44A-92A51278B7EE}"/>
              </a:ext>
            </a:extLst>
          </p:cNvPr>
          <p:cNvCxnSpPr>
            <a:cxnSpLocks/>
          </p:cNvCxnSpPr>
          <p:nvPr/>
        </p:nvCxnSpPr>
        <p:spPr>
          <a:xfrm flipH="1">
            <a:off x="7239000" y="2000250"/>
            <a:ext cx="304800" cy="142875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DE35AD9A-1067-4C05-8127-26C57A11D556}"/>
              </a:ext>
            </a:extLst>
          </p:cNvPr>
          <p:cNvSpPr/>
          <p:nvPr/>
        </p:nvSpPr>
        <p:spPr>
          <a:xfrm rot="1733928">
            <a:off x="7518534" y="2638509"/>
            <a:ext cx="566347" cy="266016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55874025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3B1F8-E372-124B-AD8F-904C3D62F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Before Diving into Parallelization…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5DE3D-13D5-934A-8F73-BA8D8C93D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1892185"/>
            <a:ext cx="5810940" cy="315400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Need to talk about some performance basics</a:t>
            </a:r>
          </a:p>
          <a:p>
            <a:pPr lvl="1"/>
            <a:r>
              <a:rPr lang="en-US" dirty="0"/>
              <a:t>Why is tracing rays slow at all?</a:t>
            </a:r>
          </a:p>
          <a:p>
            <a:pPr lvl="1"/>
            <a:endParaRPr lang="en-US" dirty="0"/>
          </a:p>
          <a:p>
            <a:r>
              <a:rPr lang="en-US" dirty="0"/>
              <a:t>Consider basic ray tracing algorithm:</a:t>
            </a:r>
          </a:p>
          <a:p>
            <a:pPr lvl="1"/>
            <a:r>
              <a:rPr lang="en-US" dirty="0"/>
              <a:t>Take a ray through your scene</a:t>
            </a:r>
          </a:p>
          <a:p>
            <a:pPr lvl="1"/>
            <a:r>
              <a:rPr lang="en-US" dirty="0"/>
              <a:t>Test triangle to find intersection</a:t>
            </a:r>
          </a:p>
          <a:p>
            <a:pPr lvl="2"/>
            <a:r>
              <a:rPr lang="en-US" dirty="0"/>
              <a:t>Repeat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85B9E8-8FBC-2344-91BC-5B843D87A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84</a:t>
            </a:fld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253FAAF-98EB-4733-A668-591D00ED8195}"/>
              </a:ext>
            </a:extLst>
          </p:cNvPr>
          <p:cNvCxnSpPr>
            <a:cxnSpLocks/>
          </p:cNvCxnSpPr>
          <p:nvPr/>
        </p:nvCxnSpPr>
        <p:spPr>
          <a:xfrm flipV="1">
            <a:off x="6906600" y="1748791"/>
            <a:ext cx="696600" cy="3255659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5EE316C1-2822-4390-8925-702A0453741D}"/>
              </a:ext>
            </a:extLst>
          </p:cNvPr>
          <p:cNvSpPr/>
          <p:nvPr/>
        </p:nvSpPr>
        <p:spPr>
          <a:xfrm>
            <a:off x="6840416" y="3002574"/>
            <a:ext cx="902677" cy="597877"/>
          </a:xfrm>
          <a:prstGeom prst="triangle">
            <a:avLst>
              <a:gd name="adj" fmla="val 1818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F82AF47-F014-48A2-A44A-92A51278B7EE}"/>
              </a:ext>
            </a:extLst>
          </p:cNvPr>
          <p:cNvCxnSpPr>
            <a:cxnSpLocks/>
          </p:cNvCxnSpPr>
          <p:nvPr/>
        </p:nvCxnSpPr>
        <p:spPr>
          <a:xfrm flipH="1">
            <a:off x="7239000" y="2000250"/>
            <a:ext cx="304800" cy="142875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DE35AD9A-1067-4C05-8127-26C57A11D556}"/>
              </a:ext>
            </a:extLst>
          </p:cNvPr>
          <p:cNvSpPr/>
          <p:nvPr/>
        </p:nvSpPr>
        <p:spPr>
          <a:xfrm rot="1733928">
            <a:off x="7518534" y="2638509"/>
            <a:ext cx="566347" cy="266016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6D47E654-69AB-48CE-86B4-6BEAEE86B441}"/>
              </a:ext>
            </a:extLst>
          </p:cNvPr>
          <p:cNvSpPr/>
          <p:nvPr/>
        </p:nvSpPr>
        <p:spPr>
          <a:xfrm rot="19274314">
            <a:off x="6990658" y="3813966"/>
            <a:ext cx="566347" cy="266016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62883520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3B1F8-E372-124B-AD8F-904C3D62F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Before Diving into Parallelization…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5DE3D-13D5-934A-8F73-BA8D8C93D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1892185"/>
            <a:ext cx="5810940" cy="315400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Need to talk about some performance basics</a:t>
            </a:r>
          </a:p>
          <a:p>
            <a:pPr lvl="1"/>
            <a:r>
              <a:rPr lang="en-US" dirty="0"/>
              <a:t>Why is tracing rays slow at all?</a:t>
            </a:r>
          </a:p>
          <a:p>
            <a:pPr lvl="1"/>
            <a:endParaRPr lang="en-US" dirty="0"/>
          </a:p>
          <a:p>
            <a:r>
              <a:rPr lang="en-US" dirty="0"/>
              <a:t>Consider basic ray tracing algorithm:</a:t>
            </a:r>
          </a:p>
          <a:p>
            <a:pPr lvl="1"/>
            <a:r>
              <a:rPr lang="en-US" dirty="0"/>
              <a:t>Take a ray through your scene</a:t>
            </a:r>
          </a:p>
          <a:p>
            <a:pPr lvl="1"/>
            <a:r>
              <a:rPr lang="en-US" dirty="0"/>
              <a:t>Test triangle to find intersection</a:t>
            </a:r>
          </a:p>
          <a:p>
            <a:pPr lvl="2"/>
            <a:r>
              <a:rPr lang="en-US" dirty="0"/>
              <a:t>Repeat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85B9E8-8FBC-2344-91BC-5B843D87A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85</a:t>
            </a:fld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253FAAF-98EB-4733-A668-591D00ED8195}"/>
              </a:ext>
            </a:extLst>
          </p:cNvPr>
          <p:cNvCxnSpPr>
            <a:cxnSpLocks/>
          </p:cNvCxnSpPr>
          <p:nvPr/>
        </p:nvCxnSpPr>
        <p:spPr>
          <a:xfrm flipV="1">
            <a:off x="6906600" y="1748791"/>
            <a:ext cx="696600" cy="3255659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5EE316C1-2822-4390-8925-702A0453741D}"/>
              </a:ext>
            </a:extLst>
          </p:cNvPr>
          <p:cNvSpPr/>
          <p:nvPr/>
        </p:nvSpPr>
        <p:spPr>
          <a:xfrm>
            <a:off x="6840416" y="3002574"/>
            <a:ext cx="902677" cy="597877"/>
          </a:xfrm>
          <a:prstGeom prst="triangle">
            <a:avLst>
              <a:gd name="adj" fmla="val 1818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F82AF47-F014-48A2-A44A-92A51278B7EE}"/>
              </a:ext>
            </a:extLst>
          </p:cNvPr>
          <p:cNvCxnSpPr>
            <a:cxnSpLocks/>
          </p:cNvCxnSpPr>
          <p:nvPr/>
        </p:nvCxnSpPr>
        <p:spPr>
          <a:xfrm flipH="1">
            <a:off x="7239000" y="2000250"/>
            <a:ext cx="304800" cy="142875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DE35AD9A-1067-4C05-8127-26C57A11D556}"/>
              </a:ext>
            </a:extLst>
          </p:cNvPr>
          <p:cNvSpPr/>
          <p:nvPr/>
        </p:nvSpPr>
        <p:spPr>
          <a:xfrm rot="1733928">
            <a:off x="7518534" y="2638509"/>
            <a:ext cx="566347" cy="266016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6D47E654-69AB-48CE-86B4-6BEAEE86B441}"/>
              </a:ext>
            </a:extLst>
          </p:cNvPr>
          <p:cNvSpPr/>
          <p:nvPr/>
        </p:nvSpPr>
        <p:spPr>
          <a:xfrm rot="19274314">
            <a:off x="6990658" y="3813966"/>
            <a:ext cx="566347" cy="266016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57BB03BF-E901-4DEB-854B-DC4BE5CB8597}"/>
              </a:ext>
            </a:extLst>
          </p:cNvPr>
          <p:cNvSpPr/>
          <p:nvPr/>
        </p:nvSpPr>
        <p:spPr>
          <a:xfrm rot="19274314">
            <a:off x="6824033" y="2070545"/>
            <a:ext cx="1112808" cy="125925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C96FAC-05C6-46B6-AF07-991EFF2733F1}"/>
              </a:ext>
            </a:extLst>
          </p:cNvPr>
          <p:cNvCxnSpPr>
            <a:cxnSpLocks/>
          </p:cNvCxnSpPr>
          <p:nvPr/>
        </p:nvCxnSpPr>
        <p:spPr>
          <a:xfrm flipH="1">
            <a:off x="7543800" y="1903908"/>
            <a:ext cx="21762" cy="14262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769668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3B1F8-E372-124B-AD8F-904C3D62F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Before Diving into Parallelization…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5DE3D-13D5-934A-8F73-BA8D8C93D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1892185"/>
            <a:ext cx="5810940" cy="315400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Need to talk about some performance basics</a:t>
            </a:r>
          </a:p>
          <a:p>
            <a:pPr lvl="1"/>
            <a:r>
              <a:rPr lang="en-US" dirty="0"/>
              <a:t>Why is tracing rays slow at all?</a:t>
            </a:r>
          </a:p>
          <a:p>
            <a:pPr lvl="1"/>
            <a:endParaRPr lang="en-US" dirty="0"/>
          </a:p>
          <a:p>
            <a:r>
              <a:rPr lang="en-US" dirty="0"/>
              <a:t>Consider basic ray tracing algorithm:</a:t>
            </a:r>
          </a:p>
          <a:p>
            <a:pPr lvl="1"/>
            <a:r>
              <a:rPr lang="en-US" dirty="0"/>
              <a:t>Take a ray through your scene</a:t>
            </a:r>
          </a:p>
          <a:p>
            <a:pPr lvl="1"/>
            <a:r>
              <a:rPr lang="en-US" dirty="0"/>
              <a:t>Test triangle to find intersection</a:t>
            </a:r>
          </a:p>
          <a:p>
            <a:pPr lvl="2"/>
            <a:r>
              <a:rPr lang="en-US" dirty="0"/>
              <a:t>Repeat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85B9E8-8FBC-2344-91BC-5B843D87A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86</a:t>
            </a:fld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253FAAF-98EB-4733-A668-591D00ED8195}"/>
              </a:ext>
            </a:extLst>
          </p:cNvPr>
          <p:cNvCxnSpPr>
            <a:cxnSpLocks/>
          </p:cNvCxnSpPr>
          <p:nvPr/>
        </p:nvCxnSpPr>
        <p:spPr>
          <a:xfrm flipV="1">
            <a:off x="6906600" y="1748791"/>
            <a:ext cx="696600" cy="3255659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5EE316C1-2822-4390-8925-702A0453741D}"/>
              </a:ext>
            </a:extLst>
          </p:cNvPr>
          <p:cNvSpPr/>
          <p:nvPr/>
        </p:nvSpPr>
        <p:spPr>
          <a:xfrm>
            <a:off x="6840416" y="3002574"/>
            <a:ext cx="902677" cy="597877"/>
          </a:xfrm>
          <a:prstGeom prst="triangle">
            <a:avLst>
              <a:gd name="adj" fmla="val 1818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F82AF47-F014-48A2-A44A-92A51278B7EE}"/>
              </a:ext>
            </a:extLst>
          </p:cNvPr>
          <p:cNvCxnSpPr>
            <a:cxnSpLocks/>
          </p:cNvCxnSpPr>
          <p:nvPr/>
        </p:nvCxnSpPr>
        <p:spPr>
          <a:xfrm flipH="1">
            <a:off x="7239000" y="2000250"/>
            <a:ext cx="304800" cy="142875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DE35AD9A-1067-4C05-8127-26C57A11D556}"/>
              </a:ext>
            </a:extLst>
          </p:cNvPr>
          <p:cNvSpPr/>
          <p:nvPr/>
        </p:nvSpPr>
        <p:spPr>
          <a:xfrm rot="1733928">
            <a:off x="7518534" y="2638509"/>
            <a:ext cx="566347" cy="266016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6D47E654-69AB-48CE-86B4-6BEAEE86B441}"/>
              </a:ext>
            </a:extLst>
          </p:cNvPr>
          <p:cNvSpPr/>
          <p:nvPr/>
        </p:nvSpPr>
        <p:spPr>
          <a:xfrm rot="19274314">
            <a:off x="6990658" y="3813966"/>
            <a:ext cx="566347" cy="266016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57BB03BF-E901-4DEB-854B-DC4BE5CB8597}"/>
              </a:ext>
            </a:extLst>
          </p:cNvPr>
          <p:cNvSpPr/>
          <p:nvPr/>
        </p:nvSpPr>
        <p:spPr>
          <a:xfrm rot="19274314">
            <a:off x="6824033" y="2070545"/>
            <a:ext cx="1112808" cy="125925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C96FAC-05C6-46B6-AF07-991EFF2733F1}"/>
              </a:ext>
            </a:extLst>
          </p:cNvPr>
          <p:cNvCxnSpPr>
            <a:cxnSpLocks/>
          </p:cNvCxnSpPr>
          <p:nvPr/>
        </p:nvCxnSpPr>
        <p:spPr>
          <a:xfrm flipH="1">
            <a:off x="7543800" y="1903908"/>
            <a:ext cx="21762" cy="14262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0ECD2337-F053-4F25-A06C-CFDD0304AA41}"/>
              </a:ext>
            </a:extLst>
          </p:cNvPr>
          <p:cNvSpPr/>
          <p:nvPr/>
        </p:nvSpPr>
        <p:spPr>
          <a:xfrm>
            <a:off x="6490822" y="3717675"/>
            <a:ext cx="481027" cy="66832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48321168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3B1F8-E372-124B-AD8F-904C3D62F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Before Diving into Parallelization…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5DE3D-13D5-934A-8F73-BA8D8C93D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1892185"/>
            <a:ext cx="5810940" cy="3154007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Need to talk about some performance basics</a:t>
            </a:r>
          </a:p>
          <a:p>
            <a:pPr lvl="1"/>
            <a:r>
              <a:rPr lang="en-US" dirty="0"/>
              <a:t>Why is tracing rays slow at all?</a:t>
            </a:r>
          </a:p>
          <a:p>
            <a:pPr lvl="1"/>
            <a:endParaRPr lang="en-US" dirty="0"/>
          </a:p>
          <a:p>
            <a:r>
              <a:rPr lang="en-US" dirty="0"/>
              <a:t>Consider basic ray tracing algorithm:</a:t>
            </a:r>
          </a:p>
          <a:p>
            <a:pPr lvl="1"/>
            <a:r>
              <a:rPr lang="en-US" dirty="0"/>
              <a:t>Take a ray through your scene</a:t>
            </a:r>
          </a:p>
          <a:p>
            <a:pPr lvl="1"/>
            <a:r>
              <a:rPr lang="en-US" dirty="0"/>
              <a:t>Test triangle to find intersection</a:t>
            </a:r>
          </a:p>
          <a:p>
            <a:pPr lvl="2"/>
            <a:r>
              <a:rPr lang="en-US" dirty="0"/>
              <a:t>Repeat</a:t>
            </a:r>
          </a:p>
          <a:p>
            <a:pPr lvl="1"/>
            <a:r>
              <a:rPr lang="en-US" dirty="0"/>
              <a:t>How do you know when you’re done?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85B9E8-8FBC-2344-91BC-5B843D87A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87</a:t>
            </a:fld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253FAAF-98EB-4733-A668-591D00ED8195}"/>
              </a:ext>
            </a:extLst>
          </p:cNvPr>
          <p:cNvCxnSpPr>
            <a:cxnSpLocks/>
          </p:cNvCxnSpPr>
          <p:nvPr/>
        </p:nvCxnSpPr>
        <p:spPr>
          <a:xfrm flipV="1">
            <a:off x="6906600" y="1748791"/>
            <a:ext cx="696600" cy="3255659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5EE316C1-2822-4390-8925-702A0453741D}"/>
              </a:ext>
            </a:extLst>
          </p:cNvPr>
          <p:cNvSpPr/>
          <p:nvPr/>
        </p:nvSpPr>
        <p:spPr>
          <a:xfrm>
            <a:off x="6840416" y="3002574"/>
            <a:ext cx="902677" cy="597877"/>
          </a:xfrm>
          <a:prstGeom prst="triangle">
            <a:avLst>
              <a:gd name="adj" fmla="val 1818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F82AF47-F014-48A2-A44A-92A51278B7EE}"/>
              </a:ext>
            </a:extLst>
          </p:cNvPr>
          <p:cNvCxnSpPr>
            <a:cxnSpLocks/>
          </p:cNvCxnSpPr>
          <p:nvPr/>
        </p:nvCxnSpPr>
        <p:spPr>
          <a:xfrm flipH="1">
            <a:off x="7239000" y="2000250"/>
            <a:ext cx="304800" cy="142875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DE35AD9A-1067-4C05-8127-26C57A11D556}"/>
              </a:ext>
            </a:extLst>
          </p:cNvPr>
          <p:cNvSpPr/>
          <p:nvPr/>
        </p:nvSpPr>
        <p:spPr>
          <a:xfrm rot="1733928">
            <a:off x="7518534" y="2638509"/>
            <a:ext cx="566347" cy="266016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6D47E654-69AB-48CE-86B4-6BEAEE86B441}"/>
              </a:ext>
            </a:extLst>
          </p:cNvPr>
          <p:cNvSpPr/>
          <p:nvPr/>
        </p:nvSpPr>
        <p:spPr>
          <a:xfrm rot="19274314">
            <a:off x="6990658" y="3813966"/>
            <a:ext cx="566347" cy="266016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57BB03BF-E901-4DEB-854B-DC4BE5CB8597}"/>
              </a:ext>
            </a:extLst>
          </p:cNvPr>
          <p:cNvSpPr/>
          <p:nvPr/>
        </p:nvSpPr>
        <p:spPr>
          <a:xfrm rot="19274314">
            <a:off x="6824033" y="2070545"/>
            <a:ext cx="1112808" cy="125925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C96FAC-05C6-46B6-AF07-991EFF2733F1}"/>
              </a:ext>
            </a:extLst>
          </p:cNvPr>
          <p:cNvCxnSpPr>
            <a:cxnSpLocks/>
          </p:cNvCxnSpPr>
          <p:nvPr/>
        </p:nvCxnSpPr>
        <p:spPr>
          <a:xfrm flipH="1">
            <a:off x="7543800" y="1903908"/>
            <a:ext cx="21762" cy="14262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0ECD2337-F053-4F25-A06C-CFDD0304AA41}"/>
              </a:ext>
            </a:extLst>
          </p:cNvPr>
          <p:cNvSpPr/>
          <p:nvPr/>
        </p:nvSpPr>
        <p:spPr>
          <a:xfrm>
            <a:off x="6490822" y="3717675"/>
            <a:ext cx="481027" cy="66832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53706004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3B1F8-E372-124B-AD8F-904C3D62F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Before Diving into Parallelization…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5DE3D-13D5-934A-8F73-BA8D8C93D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1892185"/>
            <a:ext cx="5810940" cy="3154007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Need to talk about some performance basics</a:t>
            </a:r>
          </a:p>
          <a:p>
            <a:pPr lvl="1"/>
            <a:r>
              <a:rPr lang="en-US" dirty="0"/>
              <a:t>Why is tracing rays slow at all?</a:t>
            </a:r>
          </a:p>
          <a:p>
            <a:pPr lvl="1"/>
            <a:endParaRPr lang="en-US" dirty="0"/>
          </a:p>
          <a:p>
            <a:r>
              <a:rPr lang="en-US" dirty="0"/>
              <a:t>Consider basic ray tracing algorithm:</a:t>
            </a:r>
          </a:p>
          <a:p>
            <a:pPr lvl="1"/>
            <a:r>
              <a:rPr lang="en-US" dirty="0"/>
              <a:t>Take a ray through your scene</a:t>
            </a:r>
          </a:p>
          <a:p>
            <a:pPr lvl="1"/>
            <a:r>
              <a:rPr lang="en-US" dirty="0"/>
              <a:t>Test triangle to find intersection</a:t>
            </a:r>
          </a:p>
          <a:p>
            <a:pPr lvl="2"/>
            <a:r>
              <a:rPr lang="en-US" dirty="0"/>
              <a:t>Repeat</a:t>
            </a:r>
          </a:p>
          <a:p>
            <a:pPr lvl="1"/>
            <a:r>
              <a:rPr lang="en-US" dirty="0"/>
              <a:t>How do you know when you’re done?</a:t>
            </a:r>
          </a:p>
          <a:p>
            <a:pPr lvl="2"/>
            <a:r>
              <a:rPr lang="en-US" dirty="0"/>
              <a:t>When you’ve tested every triangle?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85B9E8-8FBC-2344-91BC-5B843D87A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88</a:t>
            </a:fld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253FAAF-98EB-4733-A668-591D00ED8195}"/>
              </a:ext>
            </a:extLst>
          </p:cNvPr>
          <p:cNvCxnSpPr>
            <a:cxnSpLocks/>
          </p:cNvCxnSpPr>
          <p:nvPr/>
        </p:nvCxnSpPr>
        <p:spPr>
          <a:xfrm flipV="1">
            <a:off x="6906600" y="1748791"/>
            <a:ext cx="696600" cy="3255659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5EE316C1-2822-4390-8925-702A0453741D}"/>
              </a:ext>
            </a:extLst>
          </p:cNvPr>
          <p:cNvSpPr/>
          <p:nvPr/>
        </p:nvSpPr>
        <p:spPr>
          <a:xfrm>
            <a:off x="6840416" y="3002574"/>
            <a:ext cx="902677" cy="597877"/>
          </a:xfrm>
          <a:prstGeom prst="triangle">
            <a:avLst>
              <a:gd name="adj" fmla="val 1818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F82AF47-F014-48A2-A44A-92A51278B7EE}"/>
              </a:ext>
            </a:extLst>
          </p:cNvPr>
          <p:cNvCxnSpPr>
            <a:cxnSpLocks/>
          </p:cNvCxnSpPr>
          <p:nvPr/>
        </p:nvCxnSpPr>
        <p:spPr>
          <a:xfrm flipH="1">
            <a:off x="7239000" y="2000250"/>
            <a:ext cx="304800" cy="142875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DE35AD9A-1067-4C05-8127-26C57A11D556}"/>
              </a:ext>
            </a:extLst>
          </p:cNvPr>
          <p:cNvSpPr/>
          <p:nvPr/>
        </p:nvSpPr>
        <p:spPr>
          <a:xfrm rot="1733928">
            <a:off x="7518534" y="2638509"/>
            <a:ext cx="566347" cy="266016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6D47E654-69AB-48CE-86B4-6BEAEE86B441}"/>
              </a:ext>
            </a:extLst>
          </p:cNvPr>
          <p:cNvSpPr/>
          <p:nvPr/>
        </p:nvSpPr>
        <p:spPr>
          <a:xfrm rot="19274314">
            <a:off x="6990658" y="3813966"/>
            <a:ext cx="566347" cy="266016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57BB03BF-E901-4DEB-854B-DC4BE5CB8597}"/>
              </a:ext>
            </a:extLst>
          </p:cNvPr>
          <p:cNvSpPr/>
          <p:nvPr/>
        </p:nvSpPr>
        <p:spPr>
          <a:xfrm rot="19274314">
            <a:off x="6824033" y="2070545"/>
            <a:ext cx="1112808" cy="125925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C96FAC-05C6-46B6-AF07-991EFF2733F1}"/>
              </a:ext>
            </a:extLst>
          </p:cNvPr>
          <p:cNvCxnSpPr>
            <a:cxnSpLocks/>
          </p:cNvCxnSpPr>
          <p:nvPr/>
        </p:nvCxnSpPr>
        <p:spPr>
          <a:xfrm flipH="1">
            <a:off x="7543800" y="1903908"/>
            <a:ext cx="21762" cy="14262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0ECD2337-F053-4F25-A06C-CFDD0304AA41}"/>
              </a:ext>
            </a:extLst>
          </p:cNvPr>
          <p:cNvSpPr/>
          <p:nvPr/>
        </p:nvSpPr>
        <p:spPr>
          <a:xfrm>
            <a:off x="6490822" y="3717675"/>
            <a:ext cx="481027" cy="66832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64973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Pin-hole camera model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981200"/>
            <a:ext cx="426878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4279900"/>
            <a:ext cx="4314825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20"/>
          <p:cNvSpPr txBox="1">
            <a:spLocks noChangeArrowheads="1"/>
          </p:cNvSpPr>
          <p:nvPr/>
        </p:nvSpPr>
        <p:spPr bwMode="auto">
          <a:xfrm>
            <a:off x="3306762" y="3622675"/>
            <a:ext cx="218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pin-hole camera</a:t>
            </a:r>
          </a:p>
        </p:txBody>
      </p:sp>
      <p:sp>
        <p:nvSpPr>
          <p:cNvPr id="7" name="TextBox 21"/>
          <p:cNvSpPr txBox="1">
            <a:spLocks noChangeArrowheads="1"/>
          </p:cNvSpPr>
          <p:nvPr/>
        </p:nvSpPr>
        <p:spPr bwMode="auto">
          <a:xfrm>
            <a:off x="2846387" y="5899150"/>
            <a:ext cx="35067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simplified pin-hole camera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438400" y="4084637"/>
            <a:ext cx="0" cy="10969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438400" y="5181600"/>
            <a:ext cx="13716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07866" y="4837798"/>
            <a:ext cx="1847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Camera’s forward and up vectors</a:t>
            </a:r>
          </a:p>
        </p:txBody>
      </p:sp>
    </p:spTree>
    <p:extLst>
      <p:ext uri="{BB962C8B-B14F-4D97-AF65-F5344CB8AC3E}">
        <p14:creationId xmlns:p14="http://schemas.microsoft.com/office/powerpoint/2010/main" val="139383190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EC3C53A3-76BE-4476-BF1B-29BB712EDC6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5562" y="2617740"/>
            <a:ext cx="2932711" cy="16496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A3B1F8-E372-124B-AD8F-904C3D62F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Before Diving into Parallelization…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5DE3D-13D5-934A-8F73-BA8D8C93D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1892185"/>
            <a:ext cx="5810940" cy="3154007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Need to talk about some performance basics</a:t>
            </a:r>
          </a:p>
          <a:p>
            <a:pPr lvl="1"/>
            <a:r>
              <a:rPr lang="en-US" dirty="0"/>
              <a:t>Why is tracing rays slow at all?</a:t>
            </a:r>
          </a:p>
          <a:p>
            <a:pPr lvl="1"/>
            <a:endParaRPr lang="en-US" dirty="0"/>
          </a:p>
          <a:p>
            <a:r>
              <a:rPr lang="en-US" dirty="0"/>
              <a:t>Consider basic ray tracing algorithm:</a:t>
            </a:r>
          </a:p>
          <a:p>
            <a:pPr lvl="1"/>
            <a:r>
              <a:rPr lang="en-US" dirty="0"/>
              <a:t>Take a ray through your scene</a:t>
            </a:r>
          </a:p>
          <a:p>
            <a:pPr lvl="1"/>
            <a:r>
              <a:rPr lang="en-US" dirty="0"/>
              <a:t>Test triangle to find intersection</a:t>
            </a:r>
          </a:p>
          <a:p>
            <a:pPr lvl="2"/>
            <a:r>
              <a:rPr lang="en-US" dirty="0"/>
              <a:t>Repeat</a:t>
            </a:r>
          </a:p>
          <a:p>
            <a:pPr lvl="1"/>
            <a:r>
              <a:rPr lang="en-US" dirty="0"/>
              <a:t>How do you know when you’re done?</a:t>
            </a:r>
          </a:p>
          <a:p>
            <a:pPr lvl="2"/>
            <a:r>
              <a:rPr lang="en-US" dirty="0"/>
              <a:t>When you’ve tested every triangle?</a:t>
            </a:r>
          </a:p>
          <a:p>
            <a:pPr lvl="2"/>
            <a:r>
              <a:rPr lang="en-US" dirty="0"/>
              <a:t>Very expensive…</a:t>
            </a:r>
          </a:p>
          <a:p>
            <a:pPr lvl="2"/>
            <a:r>
              <a:rPr lang="en-US" dirty="0"/>
              <a:t>Every ray could test, 1 million (or more) triangles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85B9E8-8FBC-2344-91BC-5B843D87A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89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069D243-F21F-4AB9-8BBC-95DDDD600D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5565" y="923966"/>
            <a:ext cx="2932711" cy="16496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3C7B69B-4CA2-4A0E-9491-C8701911F3A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5563" y="4314553"/>
            <a:ext cx="2932712" cy="164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25601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3B1F8-E372-124B-AD8F-904C3D62F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What’s Our Computation Budget?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85B9E8-8FBC-2344-91BC-5B843D87A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90</a:t>
            </a:fld>
            <a:endParaRPr lang="en-US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93DC2057-6919-43E1-A00D-014027557C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6153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3B1F8-E372-124B-AD8F-904C3D62F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What’s Our Computation Budget?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5DE3D-13D5-934A-8F73-BA8D8C93D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1892185"/>
            <a:ext cx="8048479" cy="3154007"/>
          </a:xfrm>
        </p:spPr>
        <p:txBody>
          <a:bodyPr>
            <a:normAutofit/>
          </a:bodyPr>
          <a:lstStyle/>
          <a:p>
            <a:r>
              <a:rPr lang="en-US" dirty="0"/>
              <a:t>Let’s be easy on ourselves:</a:t>
            </a:r>
          </a:p>
          <a:p>
            <a:pPr lvl="1"/>
            <a:r>
              <a:rPr lang="en-US" dirty="0"/>
              <a:t>Target just 1920 x 1080 at 60 fps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85B9E8-8FBC-2344-91BC-5B843D87A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94805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3B1F8-E372-124B-AD8F-904C3D62F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What’s Our Computation Budget?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5DE3D-13D5-934A-8F73-BA8D8C93D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1892185"/>
            <a:ext cx="8048479" cy="3154007"/>
          </a:xfrm>
        </p:spPr>
        <p:txBody>
          <a:bodyPr>
            <a:normAutofit/>
          </a:bodyPr>
          <a:lstStyle/>
          <a:p>
            <a:r>
              <a:rPr lang="en-US" dirty="0"/>
              <a:t>Let’s be easy on ourselves:</a:t>
            </a:r>
          </a:p>
          <a:p>
            <a:pPr lvl="1"/>
            <a:r>
              <a:rPr lang="en-US" dirty="0"/>
              <a:t>Target just 1920 x 1080 at 60 fps</a:t>
            </a:r>
          </a:p>
          <a:p>
            <a:pPr lvl="1"/>
            <a:r>
              <a:rPr lang="en-US" dirty="0"/>
              <a:t>We need 125 million pixels per second!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85B9E8-8FBC-2344-91BC-5B843D87A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05567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3B1F8-E372-124B-AD8F-904C3D62F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What’s Our Computation Budget?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5DE3D-13D5-934A-8F73-BA8D8C93D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1892185"/>
            <a:ext cx="8048479" cy="315400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Let’s be easy on ourselves:</a:t>
            </a:r>
          </a:p>
          <a:p>
            <a:pPr lvl="1"/>
            <a:r>
              <a:rPr lang="en-US" dirty="0"/>
              <a:t>Target just 1920 x 1080 at 60 fps</a:t>
            </a:r>
          </a:p>
          <a:p>
            <a:pPr lvl="1"/>
            <a:r>
              <a:rPr lang="en-US" dirty="0"/>
              <a:t>We need 125 million pixels per second!</a:t>
            </a:r>
          </a:p>
          <a:p>
            <a:pPr lvl="1"/>
            <a:endParaRPr lang="en-US" dirty="0"/>
          </a:p>
          <a:p>
            <a:r>
              <a:rPr lang="en-US" dirty="0"/>
              <a:t>With a ~10 TFLOP state-of-the-art GPU</a:t>
            </a:r>
          </a:p>
          <a:p>
            <a:pPr lvl="1"/>
            <a:r>
              <a:rPr lang="en-US" dirty="0"/>
              <a:t>If tracing one ray per pixel…</a:t>
            </a:r>
          </a:p>
          <a:p>
            <a:pPr lvl="1"/>
            <a:r>
              <a:rPr lang="en-US" dirty="0"/>
              <a:t>About 80,000 flops per ray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85B9E8-8FBC-2344-91BC-5B843D87A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85124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3B1F8-E372-124B-AD8F-904C3D62F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What’s Our Computation Budget?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5DE3D-13D5-934A-8F73-BA8D8C93D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1892185"/>
            <a:ext cx="8048479" cy="3154007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Let’s be easy on ourselves:</a:t>
            </a:r>
          </a:p>
          <a:p>
            <a:pPr lvl="1"/>
            <a:r>
              <a:rPr lang="en-US" dirty="0"/>
              <a:t>Target just 1920 x 1080 at 60 fps</a:t>
            </a:r>
          </a:p>
          <a:p>
            <a:pPr lvl="1"/>
            <a:r>
              <a:rPr lang="en-US" dirty="0"/>
              <a:t>We need 125 million pixels per second!</a:t>
            </a:r>
          </a:p>
          <a:p>
            <a:pPr lvl="1"/>
            <a:endParaRPr lang="en-US" dirty="0"/>
          </a:p>
          <a:p>
            <a:r>
              <a:rPr lang="en-US" dirty="0"/>
              <a:t>With a ~10 TFLOP state-of-the-art GPU</a:t>
            </a:r>
          </a:p>
          <a:p>
            <a:pPr lvl="1"/>
            <a:r>
              <a:rPr lang="en-US" dirty="0"/>
              <a:t>If tracing one ray per pixel…</a:t>
            </a:r>
          </a:p>
          <a:p>
            <a:pPr lvl="1"/>
            <a:r>
              <a:rPr lang="en-US" dirty="0"/>
              <a:t>About 80,000 flops per ray</a:t>
            </a:r>
          </a:p>
          <a:p>
            <a:pPr lvl="1"/>
            <a:endParaRPr lang="en-US" dirty="0"/>
          </a:p>
          <a:p>
            <a:r>
              <a:rPr lang="en-US" dirty="0"/>
              <a:t>An optimized triangle intersection:  ~10 flops</a:t>
            </a:r>
          </a:p>
          <a:p>
            <a:pPr lvl="1"/>
            <a:r>
              <a:rPr lang="en-US" dirty="0"/>
              <a:t>Can afford </a:t>
            </a:r>
            <a:r>
              <a:rPr lang="en-US" b="1" i="1" dirty="0"/>
              <a:t>at most </a:t>
            </a:r>
            <a:r>
              <a:rPr lang="en-US" dirty="0"/>
              <a:t>8,000 intersections per ray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85B9E8-8FBC-2344-91BC-5B843D87A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80848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3B1F8-E372-124B-AD8F-904C3D62F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What’s Our Computation Budget?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5DE3D-13D5-934A-8F73-BA8D8C93D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1892185"/>
            <a:ext cx="8048479" cy="391806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Let’s be easy on ourselves:</a:t>
            </a:r>
          </a:p>
          <a:p>
            <a:pPr lvl="1"/>
            <a:r>
              <a:rPr lang="en-US" dirty="0"/>
              <a:t>Target just 1920 x 1080 at 60 fps</a:t>
            </a:r>
          </a:p>
          <a:p>
            <a:pPr lvl="1"/>
            <a:r>
              <a:rPr lang="en-US" dirty="0"/>
              <a:t>We need 125 million pixels per second!</a:t>
            </a:r>
          </a:p>
          <a:p>
            <a:pPr lvl="1"/>
            <a:endParaRPr lang="en-US" dirty="0"/>
          </a:p>
          <a:p>
            <a:r>
              <a:rPr lang="en-US" dirty="0"/>
              <a:t>With a ~10 TFLOP state-of-the-art GPU</a:t>
            </a:r>
          </a:p>
          <a:p>
            <a:pPr lvl="1"/>
            <a:r>
              <a:rPr lang="en-US" dirty="0"/>
              <a:t>If tracing one ray per pixel…</a:t>
            </a:r>
          </a:p>
          <a:p>
            <a:pPr lvl="1"/>
            <a:r>
              <a:rPr lang="en-US" dirty="0"/>
              <a:t>About 80,000 flops per ray</a:t>
            </a:r>
          </a:p>
          <a:p>
            <a:pPr lvl="1"/>
            <a:endParaRPr lang="en-US" dirty="0"/>
          </a:p>
          <a:p>
            <a:r>
              <a:rPr lang="en-US" dirty="0"/>
              <a:t>An optimized triangle intersection:  ~10 flops</a:t>
            </a:r>
          </a:p>
          <a:p>
            <a:pPr lvl="1"/>
            <a:r>
              <a:rPr lang="en-US" dirty="0"/>
              <a:t>Can afford </a:t>
            </a:r>
            <a:r>
              <a:rPr lang="en-US" b="1" i="1" dirty="0"/>
              <a:t>at most </a:t>
            </a:r>
            <a:r>
              <a:rPr lang="en-US" dirty="0"/>
              <a:t>8,000 intersections per ray</a:t>
            </a:r>
          </a:p>
          <a:p>
            <a:pPr lvl="1"/>
            <a:endParaRPr lang="en-US" dirty="0"/>
          </a:p>
          <a:p>
            <a:r>
              <a:rPr lang="en-US" dirty="0"/>
              <a:t>Conclusion:  </a:t>
            </a:r>
            <a:r>
              <a:rPr lang="en-US" b="1" i="1" dirty="0"/>
              <a:t>Don’t test every triangle!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85B9E8-8FBC-2344-91BC-5B843D87A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52081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3B1F8-E372-124B-AD8F-904C3D62F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Key Principal To Optimization: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5DE3D-13D5-934A-8F73-BA8D8C93D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1892185"/>
            <a:ext cx="8048479" cy="3918065"/>
          </a:xfrm>
        </p:spPr>
        <p:txBody>
          <a:bodyPr>
            <a:normAutofit/>
          </a:bodyPr>
          <a:lstStyle/>
          <a:p>
            <a:r>
              <a:rPr lang="en-US" dirty="0"/>
              <a:t>Make the </a:t>
            </a:r>
            <a:r>
              <a:rPr lang="en-US" b="1" i="1" dirty="0"/>
              <a:t>common</a:t>
            </a:r>
            <a:r>
              <a:rPr lang="en-US" dirty="0"/>
              <a:t> case fast</a:t>
            </a:r>
            <a:endParaRPr lang="en-US" b="1" i="1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85B9E8-8FBC-2344-91BC-5B843D87A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9501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3B1F8-E372-124B-AD8F-904C3D62F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Key Principal To Optimization: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5DE3D-13D5-934A-8F73-BA8D8C93D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1892185"/>
            <a:ext cx="8048479" cy="3918065"/>
          </a:xfrm>
        </p:spPr>
        <p:txBody>
          <a:bodyPr>
            <a:normAutofit/>
          </a:bodyPr>
          <a:lstStyle/>
          <a:p>
            <a:r>
              <a:rPr lang="en-US" dirty="0"/>
              <a:t>Make the </a:t>
            </a:r>
            <a:r>
              <a:rPr lang="en-US" b="1" i="1" dirty="0"/>
              <a:t>common</a:t>
            </a:r>
            <a:r>
              <a:rPr lang="en-US" dirty="0"/>
              <a:t> case fast</a:t>
            </a:r>
          </a:p>
          <a:p>
            <a:endParaRPr lang="en-US" dirty="0"/>
          </a:p>
          <a:p>
            <a:r>
              <a:rPr lang="en-US" dirty="0"/>
              <a:t>Common case in ray tracing?</a:t>
            </a:r>
          </a:p>
          <a:p>
            <a:pPr lvl="1"/>
            <a:r>
              <a:rPr lang="en-US" dirty="0"/>
              <a:t>Ray does not intersect a triangle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85B9E8-8FBC-2344-91BC-5B843D87A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28492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3B1F8-E372-124B-AD8F-904C3D62F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Key Principal To Optimization: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5DE3D-13D5-934A-8F73-BA8D8C93D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1892185"/>
            <a:ext cx="8048479" cy="3918065"/>
          </a:xfrm>
        </p:spPr>
        <p:txBody>
          <a:bodyPr>
            <a:normAutofit/>
          </a:bodyPr>
          <a:lstStyle/>
          <a:p>
            <a:r>
              <a:rPr lang="en-US" dirty="0"/>
              <a:t>Make the </a:t>
            </a:r>
            <a:r>
              <a:rPr lang="en-US" b="1" i="1" dirty="0"/>
              <a:t>common</a:t>
            </a:r>
            <a:r>
              <a:rPr lang="en-US" dirty="0"/>
              <a:t> case fast</a:t>
            </a:r>
          </a:p>
          <a:p>
            <a:endParaRPr lang="en-US" dirty="0"/>
          </a:p>
          <a:p>
            <a:r>
              <a:rPr lang="en-US" dirty="0"/>
              <a:t>Common case in ray tracing?</a:t>
            </a:r>
          </a:p>
          <a:p>
            <a:pPr lvl="1"/>
            <a:r>
              <a:rPr lang="en-US" dirty="0"/>
              <a:t>Ray does not intersect a triangle</a:t>
            </a:r>
          </a:p>
          <a:p>
            <a:pPr lvl="1"/>
            <a:r>
              <a:rPr lang="en-US" dirty="0"/>
              <a:t>For any mesh, ray typically misses mesh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85B9E8-8FBC-2344-91BC-5B843D87A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98</a:t>
            </a:fld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00BE8E8-D7B5-44EB-8D6B-44289030D7BD}"/>
              </a:ext>
            </a:extLst>
          </p:cNvPr>
          <p:cNvCxnSpPr/>
          <p:nvPr/>
        </p:nvCxnSpPr>
        <p:spPr>
          <a:xfrm flipV="1">
            <a:off x="5650524" y="2897066"/>
            <a:ext cx="2467708" cy="1324708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214C9638-DA85-4805-83DA-8C68919D991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7529" y="3660989"/>
            <a:ext cx="1135856" cy="1121569"/>
          </a:xfrm>
          <a:custGeom>
            <a:avLst/>
            <a:gdLst>
              <a:gd name="connsiteX0" fmla="*/ 0 w 1514475"/>
              <a:gd name="connsiteY0" fmla="*/ 0 h 1495425"/>
              <a:gd name="connsiteX1" fmla="*/ 1519750 w 1514475"/>
              <a:gd name="connsiteY1" fmla="*/ 0 h 1495425"/>
              <a:gd name="connsiteX2" fmla="*/ 1519750 w 1514475"/>
              <a:gd name="connsiteY2" fmla="*/ 1500988 h 1495425"/>
              <a:gd name="connsiteX3" fmla="*/ 0 w 1514475"/>
              <a:gd name="connsiteY3" fmla="*/ 150098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495425">
                <a:moveTo>
                  <a:pt x="0" y="0"/>
                </a:moveTo>
                <a:lnTo>
                  <a:pt x="1519750" y="0"/>
                </a:lnTo>
                <a:lnTo>
                  <a:pt x="1519750" y="1500988"/>
                </a:lnTo>
                <a:lnTo>
                  <a:pt x="0" y="1500988"/>
                </a:lnTo>
                <a:close/>
              </a:path>
            </a:pathLst>
          </a:custGeom>
          <a:ln w="38100">
            <a:noFill/>
          </a:ln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28BF0ED-ACCD-4B26-A029-24BC2DF86254}"/>
              </a:ext>
            </a:extLst>
          </p:cNvPr>
          <p:cNvCxnSpPr>
            <a:cxnSpLocks/>
          </p:cNvCxnSpPr>
          <p:nvPr/>
        </p:nvCxnSpPr>
        <p:spPr>
          <a:xfrm>
            <a:off x="6283569" y="4637943"/>
            <a:ext cx="1948962" cy="463061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EF454E4-0EFF-43D6-96B4-07A27D6F6D0B}"/>
              </a:ext>
            </a:extLst>
          </p:cNvPr>
          <p:cNvCxnSpPr>
            <a:cxnSpLocks/>
          </p:cNvCxnSpPr>
          <p:nvPr/>
        </p:nvCxnSpPr>
        <p:spPr>
          <a:xfrm flipV="1">
            <a:off x="6714979" y="1356014"/>
            <a:ext cx="758483" cy="1841913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0243765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miter lim="800000"/>
          <a:headEnd/>
          <a:tailEnd/>
        </a:ln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176213" indent="-176213" algn="l" fontAlgn="auto">
          <a:spcBef>
            <a:spcPts val="1200"/>
          </a:spcBef>
          <a:spcAft>
            <a:spcPts val="1200"/>
          </a:spcAft>
          <a:buFont typeface="Arial" pitchFamily="34" charset="0"/>
          <a:buChar char="•"/>
          <a:defRPr b="1" dirty="0" smtClean="0">
            <a:solidFill>
              <a:schemeClr val="accent1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8367</TotalTime>
  <Words>16076</Words>
  <Application>Microsoft Macintosh PowerPoint</Application>
  <PresentationFormat>Letter Paper (8.5x11 in)</PresentationFormat>
  <Paragraphs>3041</Paragraphs>
  <Slides>222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222</vt:i4>
      </vt:variant>
    </vt:vector>
  </HeadingPairs>
  <TitlesOfParts>
    <vt:vector size="232" baseType="lpstr">
      <vt:lpstr>Arial</vt:lpstr>
      <vt:lpstr>Calibri</vt:lpstr>
      <vt:lpstr>Consolas</vt:lpstr>
      <vt:lpstr>Symbol</vt:lpstr>
      <vt:lpstr>Times</vt:lpstr>
      <vt:lpstr>Times New Roman</vt:lpstr>
      <vt:lpstr>lecture_title</vt:lpstr>
      <vt:lpstr>1_isip_default</vt:lpstr>
      <vt:lpstr>Office Theme</vt:lpstr>
      <vt:lpstr>Equation</vt:lpstr>
      <vt:lpstr>PowerPoint Presentation</vt:lpstr>
      <vt:lpstr>Rendering – Raytracing</vt:lpstr>
      <vt:lpstr>Overview</vt:lpstr>
      <vt:lpstr>Ray tracing algorithm</vt:lpstr>
      <vt:lpstr>Recursive rays</vt:lpstr>
      <vt:lpstr>Image output</vt:lpstr>
      <vt:lpstr>Generating the initial rays</vt:lpstr>
      <vt:lpstr>Pin-hole camera model</vt:lpstr>
      <vt:lpstr>Pin-hole camera model</vt:lpstr>
      <vt:lpstr>Defining the image frame</vt:lpstr>
      <vt:lpstr>Defining the image frame</vt:lpstr>
      <vt:lpstr>Ray construction – perspective and orthographic projects</vt:lpstr>
      <vt:lpstr>Ray intersection testing in Unity</vt:lpstr>
      <vt:lpstr>Lighting and Shading calculations</vt:lpstr>
      <vt:lpstr>Physics of light</vt:lpstr>
      <vt:lpstr>Vectors for light modeling</vt:lpstr>
      <vt:lpstr>Point light</vt:lpstr>
      <vt:lpstr>Directional light</vt:lpstr>
      <vt:lpstr>Light scattering on a surface</vt:lpstr>
      <vt:lpstr>Normals of points on a cube face</vt:lpstr>
      <vt:lpstr>Normals of points on a cube face</vt:lpstr>
      <vt:lpstr>Normals of points on a sphere</vt:lpstr>
      <vt:lpstr>Normal of a point on a sphere</vt:lpstr>
      <vt:lpstr>Normal of a point on a sphere</vt:lpstr>
      <vt:lpstr>Defining light and material properties</vt:lpstr>
      <vt:lpstr>Phong illumination model</vt:lpstr>
      <vt:lpstr>Ambient illumination</vt:lpstr>
      <vt:lpstr>Diffuse illumination</vt:lpstr>
      <vt:lpstr>Diffuse illumination</vt:lpstr>
      <vt:lpstr>Ambient and Diffuse illumination example</vt:lpstr>
      <vt:lpstr>Specular illumination</vt:lpstr>
      <vt:lpstr>Specular reflection</vt:lpstr>
      <vt:lpstr>Specular illumination example</vt:lpstr>
      <vt:lpstr>Algorithm to ‘color’ a ray</vt:lpstr>
      <vt:lpstr>Recursively generated rays</vt:lpstr>
      <vt:lpstr>Shadows, reflections, and refractions</vt:lpstr>
      <vt:lpstr>Shadows</vt:lpstr>
      <vt:lpstr>Shadow algorithm (expands the code iterating over light sources)</vt:lpstr>
      <vt:lpstr>Reflection</vt:lpstr>
      <vt:lpstr>Reflection algorithm (expands previous ‘coloring’ algorithm)</vt:lpstr>
      <vt:lpstr>Transparency &amp; Refraction</vt:lpstr>
      <vt:lpstr>Additional slides</vt:lpstr>
      <vt:lpstr>Various parameters for field of view</vt:lpstr>
      <vt:lpstr>Spotlight</vt:lpstr>
      <vt:lpstr>Area light</vt:lpstr>
      <vt:lpstr>Normal of polygon(s)</vt:lpstr>
      <vt:lpstr>Normal of vertex</vt:lpstr>
      <vt:lpstr>Shading model comparison</vt:lpstr>
      <vt:lpstr>Optimizations</vt:lpstr>
      <vt:lpstr>Sampling and Aliasing</vt:lpstr>
      <vt:lpstr>Efficiency</vt:lpstr>
      <vt:lpstr>Intersection Data Structures</vt:lpstr>
      <vt:lpstr>Bounding Boxes</vt:lpstr>
      <vt:lpstr>Spatial Subdivision</vt:lpstr>
      <vt:lpstr>Additional / Cut Slides</vt:lpstr>
      <vt:lpstr>Refractive Ray Tracing</vt:lpstr>
      <vt:lpstr>Refractive Ray Tracing</vt:lpstr>
      <vt:lpstr>Refractive Ray Direction</vt:lpstr>
      <vt:lpstr>Refractive Ray Direction</vt:lpstr>
      <vt:lpstr>Recursive Ray Tracing</vt:lpstr>
      <vt:lpstr>Refractive Intersection Normal</vt:lpstr>
      <vt:lpstr>Recursive Ray Tracing</vt:lpstr>
      <vt:lpstr>Reflectivity varies with incident angle</vt:lpstr>
      <vt:lpstr>Introduction to Real-time Ray Tracing Part 2  Going fast: Parallelizing Your Ray Tracer</vt:lpstr>
      <vt:lpstr>PowerPoint Presentation</vt:lpstr>
      <vt:lpstr>You Just Got the Basics</vt:lpstr>
      <vt:lpstr>You Just Got the Basics</vt:lpstr>
      <vt:lpstr>You Just Got the Basics</vt:lpstr>
      <vt:lpstr>You Just Got the Basics</vt:lpstr>
      <vt:lpstr>You Just Got the Basics</vt:lpstr>
      <vt:lpstr>How to Handle Materials And Textures?</vt:lpstr>
      <vt:lpstr>How to Handle Materials And Textures?</vt:lpstr>
      <vt:lpstr>How to Handle Materials And Textures?</vt:lpstr>
      <vt:lpstr>How to Handle Materials And Textures?</vt:lpstr>
      <vt:lpstr>How to Handle Materials And Textures?</vt:lpstr>
      <vt:lpstr>How to Handle Materials And Textures?</vt:lpstr>
      <vt:lpstr>How to Handle Materials And Textures?</vt:lpstr>
      <vt:lpstr>How to Handle Materials And Textures?</vt:lpstr>
      <vt:lpstr>PowerPoint Presentation</vt:lpstr>
      <vt:lpstr>Before Diving into Parallelization…</vt:lpstr>
      <vt:lpstr>Before Diving into Parallelization…</vt:lpstr>
      <vt:lpstr>Before Diving into Parallelization…</vt:lpstr>
      <vt:lpstr>Before Diving into Parallelization…</vt:lpstr>
      <vt:lpstr>Before Diving into Parallelization…</vt:lpstr>
      <vt:lpstr>Before Diving into Parallelization…</vt:lpstr>
      <vt:lpstr>Before Diving into Parallelization…</vt:lpstr>
      <vt:lpstr>Before Diving into Parallelization…</vt:lpstr>
      <vt:lpstr>Before Diving into Parallelization…</vt:lpstr>
      <vt:lpstr>Before Diving into Parallelization…</vt:lpstr>
      <vt:lpstr>Before Diving into Parallelization…</vt:lpstr>
      <vt:lpstr>What’s Our Computation Budget?</vt:lpstr>
      <vt:lpstr>What’s Our Computation Budget?</vt:lpstr>
      <vt:lpstr>What’s Our Computation Budget?</vt:lpstr>
      <vt:lpstr>What’s Our Computation Budget?</vt:lpstr>
      <vt:lpstr>What’s Our Computation Budget?</vt:lpstr>
      <vt:lpstr>What’s Our Computation Budget?</vt:lpstr>
      <vt:lpstr>Key Principal To Optimization:</vt:lpstr>
      <vt:lpstr>Key Principal To Optimization:</vt:lpstr>
      <vt:lpstr>Key Principal To Optimization:</vt:lpstr>
      <vt:lpstr>Key Principal To Optimization:</vt:lpstr>
      <vt:lpstr>Key Principal To Optimization:</vt:lpstr>
      <vt:lpstr>Key Principal To Optimization:</vt:lpstr>
      <vt:lpstr>Key Principal To Optimization:</vt:lpstr>
      <vt:lpstr>Key Principal To Optimization:</vt:lpstr>
      <vt:lpstr>Key Principal To Optimization:</vt:lpstr>
      <vt:lpstr>Key Principal To Optimization:</vt:lpstr>
      <vt:lpstr>Key Principal To Optimization:</vt:lpstr>
      <vt:lpstr>Key Principal To Optimization:</vt:lpstr>
      <vt:lpstr>Key Principal To Optimization:</vt:lpstr>
      <vt:lpstr>Key Principal To Optimization:</vt:lpstr>
      <vt:lpstr>Key Principal To Optimization:</vt:lpstr>
      <vt:lpstr>Key Principal To Optimization:</vt:lpstr>
      <vt:lpstr>Key Principal To Optimization:</vt:lpstr>
      <vt:lpstr>PowerPoint Presentation</vt:lpstr>
      <vt:lpstr>Ray tracing:  Embarrassingly Parallel</vt:lpstr>
      <vt:lpstr>Ray tracing:  Embarrassingly Parallel</vt:lpstr>
      <vt:lpstr>Ray tracing:  Embarrassingly Parallel</vt:lpstr>
      <vt:lpstr>Ray tracing:  Embarrassingly Parallel</vt:lpstr>
      <vt:lpstr>Ray tracing:  Embarrassingly Parallel</vt:lpstr>
      <vt:lpstr>Ray tracing:  Embarrassingly Parallel</vt:lpstr>
      <vt:lpstr>Ray tracing:  Embarrassingly Parallel</vt:lpstr>
      <vt:lpstr>Ray tracing:  Embarrassingly Parallel</vt:lpstr>
      <vt:lpstr>Ray tracing:  Embarrassingly Parallel</vt:lpstr>
      <vt:lpstr>Ray tracing:  Embarrassingly Parallel</vt:lpstr>
      <vt:lpstr>Doing It Yourself V.S. Existing APIs</vt:lpstr>
      <vt:lpstr>Doing It Yourself V.S. Existing APIs</vt:lpstr>
      <vt:lpstr>Doing It Yourself V.S. Existing APIs</vt:lpstr>
      <vt:lpstr>Doing It Yourself V.S. Existing APIs</vt:lpstr>
      <vt:lpstr>Doing It Yourself V.S. Existing APIs</vt:lpstr>
      <vt:lpstr>Doing It Yourself V.S. Existing APIs</vt:lpstr>
      <vt:lpstr>Some Ray Tracing APIs</vt:lpstr>
      <vt:lpstr>Today:  Using DirectX For Sample Code</vt:lpstr>
      <vt:lpstr>DirectX Ray Tracing Resources</vt:lpstr>
      <vt:lpstr>We’ll Focus on GPU Shader Code</vt:lpstr>
      <vt:lpstr>We’ll Focus on GPU Shader Code</vt:lpstr>
      <vt:lpstr>We’ll Focus on GPU Shader Code</vt:lpstr>
      <vt:lpstr>PowerPoint Presentation</vt:lpstr>
      <vt:lpstr>Five Types of Ray Tracing Shaders</vt:lpstr>
      <vt:lpstr>Five Types of Ray Tracing Shaders</vt:lpstr>
      <vt:lpstr>Five Types of Ray Tracing Shaders</vt:lpstr>
      <vt:lpstr>Five Types of Ray Tracing Shaders</vt:lpstr>
      <vt:lpstr>Five Types of Ray Tracing Shaders</vt:lpstr>
      <vt:lpstr>Five Types of Ray Tracing Shaders</vt:lpstr>
      <vt:lpstr>How Do these Fit Together?      [Eye Chart Version]</vt:lpstr>
      <vt:lpstr>How Do these Fit Together?      [LOGICAL Version]</vt:lpstr>
      <vt:lpstr>How Do these Fit Together?      [LOGICAL Version]</vt:lpstr>
      <vt:lpstr>Really SIMPLE GPU Ray Tracer</vt:lpstr>
      <vt:lpstr>Really SIMPLE GPU Ray Tracer</vt:lpstr>
      <vt:lpstr>Really SIMPLE GPU Ray Tracer</vt:lpstr>
      <vt:lpstr>Really SIMPLE GPU Ray Tracer</vt:lpstr>
      <vt:lpstr>Really SIMPLE GPU Ray Tracer</vt:lpstr>
      <vt:lpstr>Really SIMPLE GPU Ray Tracer</vt:lpstr>
      <vt:lpstr>Really SIMPLE GPU Ray Tracer</vt:lpstr>
      <vt:lpstr>Really SIMPLE GPU Ray Tracer</vt:lpstr>
      <vt:lpstr>Really SIMPLE GPU Ray Tracer</vt:lpstr>
      <vt:lpstr>Really SIMPLE GPU Ray Tracer</vt:lpstr>
      <vt:lpstr>Really SIMPLE GPU Ray Tracer</vt:lpstr>
      <vt:lpstr>Really SIMPLE GPU Ray Tracer</vt:lpstr>
      <vt:lpstr>Really SIMPLE GPU Ray Tracer</vt:lpstr>
      <vt:lpstr>Really SIMPLE GPU Ray Tracer</vt:lpstr>
      <vt:lpstr>Really SIMPLE GPU Ray Tracer</vt:lpstr>
      <vt:lpstr>Really SIMPLE GPU Ray Tracer</vt:lpstr>
      <vt:lpstr>Really SIMPLE GPU Ray Tracer</vt:lpstr>
      <vt:lpstr>Really SIMPLE GPU Ray Tracer</vt:lpstr>
      <vt:lpstr>Really SIMPLE GPU Ray Tracer</vt:lpstr>
      <vt:lpstr>Really SIMPLE GPU Ray Tracer</vt:lpstr>
      <vt:lpstr>Really SIMPLE GPU Ray Tracer</vt:lpstr>
      <vt:lpstr>Really SIMPLE GPU Ray Tracer</vt:lpstr>
      <vt:lpstr>What about a Real Example?</vt:lpstr>
      <vt:lpstr>What about a Real Example?</vt:lpstr>
      <vt:lpstr>What about a Real Example?</vt:lpstr>
      <vt:lpstr>What about a Real Example?</vt:lpstr>
      <vt:lpstr>How does this work?</vt:lpstr>
      <vt:lpstr>How does this work?</vt:lpstr>
      <vt:lpstr>How does this work?</vt:lpstr>
      <vt:lpstr>A Reusable Shadow Ray</vt:lpstr>
      <vt:lpstr>A Reusable Shadow Ray</vt:lpstr>
      <vt:lpstr>A Reusable Shadow Ray</vt:lpstr>
      <vt:lpstr>A Reusable Shadow Ray</vt:lpstr>
      <vt:lpstr>A Reusable Shadow Ray</vt:lpstr>
      <vt:lpstr>A Reusable Shadow Ray</vt:lpstr>
      <vt:lpstr>A Reusable Shadow Ray</vt:lpstr>
      <vt:lpstr>A Reusable Shadow Ray</vt:lpstr>
      <vt:lpstr>A Reusable Shadow Ray</vt:lpstr>
      <vt:lpstr>Shading a Diffuse SURFACE</vt:lpstr>
      <vt:lpstr>Shading a Diffuse SURFACE</vt:lpstr>
      <vt:lpstr>Shading a Diffuse SURFACE</vt:lpstr>
      <vt:lpstr>Shading a Diffuse SURFACE</vt:lpstr>
      <vt:lpstr>Shading a Diffuse SURFACE</vt:lpstr>
      <vt:lpstr>USE A Shade function</vt:lpstr>
      <vt:lpstr>USE A Shade function</vt:lpstr>
      <vt:lpstr>USE A Shade function</vt:lpstr>
      <vt:lpstr>USE A Shade function</vt:lpstr>
      <vt:lpstr>USE A Shade function</vt:lpstr>
      <vt:lpstr>USE A Shade function</vt:lpstr>
      <vt:lpstr>USE A Shade function</vt:lpstr>
      <vt:lpstr>Putting it Together…</vt:lpstr>
      <vt:lpstr>Putting it Together…</vt:lpstr>
      <vt:lpstr>Putting it Together…</vt:lpstr>
      <vt:lpstr>Putting it Together…</vt:lpstr>
      <vt:lpstr>Putting it Together…</vt:lpstr>
      <vt:lpstr>Demo?</vt:lpstr>
      <vt:lpstr>PowerPoint Presentation</vt:lpstr>
      <vt:lpstr>Going Further</vt:lpstr>
      <vt:lpstr>Going Further</vt:lpstr>
      <vt:lpstr>Going Further</vt:lpstr>
      <vt:lpstr>Going Further</vt:lpstr>
      <vt:lpstr>Going Further</vt:lpstr>
      <vt:lpstr>Going Further</vt:lpstr>
      <vt:lpstr>Going Further</vt:lpstr>
      <vt:lpstr>Many lights?</vt:lpstr>
      <vt:lpstr>Many lights?</vt:lpstr>
      <vt:lpstr>Many lights?</vt:lpstr>
      <vt:lpstr>Many lights?</vt:lpstr>
      <vt:lpstr>Many lights?</vt:lpstr>
      <vt:lpstr>Many lights?</vt:lpstr>
      <vt:lpstr>Naïve Light Sampling:</vt:lpstr>
      <vt:lpstr>Naïve Light Sampling:</vt:lpstr>
      <vt:lpstr>Naïve Light Sampling:</vt:lpstr>
      <vt:lpstr>Naïve Light Sampling: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500</cp:revision>
  <dcterms:created xsi:type="dcterms:W3CDTF">2002-09-12T17:13:32Z</dcterms:created>
  <dcterms:modified xsi:type="dcterms:W3CDTF">2024-11-18T15:51:02Z</dcterms:modified>
</cp:coreProperties>
</file>