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691" r:id="rId3"/>
  </p:sldMasterIdLst>
  <p:notesMasterIdLst>
    <p:notesMasterId r:id="rId36"/>
  </p:notesMasterIdLst>
  <p:handoutMasterIdLst>
    <p:handoutMasterId r:id="rId37"/>
  </p:handoutMasterIdLst>
  <p:sldIdLst>
    <p:sldId id="312" r:id="rId4"/>
    <p:sldId id="256" r:id="rId5"/>
    <p:sldId id="276" r:id="rId6"/>
    <p:sldId id="279" r:id="rId7"/>
    <p:sldId id="277" r:id="rId8"/>
    <p:sldId id="280" r:id="rId9"/>
    <p:sldId id="281" r:id="rId10"/>
    <p:sldId id="282" r:id="rId11"/>
    <p:sldId id="308" r:id="rId12"/>
    <p:sldId id="286" r:id="rId13"/>
    <p:sldId id="285" r:id="rId14"/>
    <p:sldId id="287" r:id="rId15"/>
    <p:sldId id="306" r:id="rId16"/>
    <p:sldId id="288" r:id="rId17"/>
    <p:sldId id="289" r:id="rId18"/>
    <p:sldId id="303" r:id="rId19"/>
    <p:sldId id="291" r:id="rId20"/>
    <p:sldId id="293" r:id="rId21"/>
    <p:sldId id="294" r:id="rId22"/>
    <p:sldId id="295" r:id="rId23"/>
    <p:sldId id="290" r:id="rId24"/>
    <p:sldId id="296" r:id="rId25"/>
    <p:sldId id="304" r:id="rId26"/>
    <p:sldId id="297" r:id="rId27"/>
    <p:sldId id="305" r:id="rId28"/>
    <p:sldId id="302" r:id="rId29"/>
    <p:sldId id="300" r:id="rId30"/>
    <p:sldId id="301" r:id="rId31"/>
    <p:sldId id="307" r:id="rId32"/>
    <p:sldId id="267" r:id="rId33"/>
    <p:sldId id="283" r:id="rId34"/>
    <p:sldId id="266" r:id="rId3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5" autoAdjust="0"/>
    <p:restoredTop sz="95125" autoAdjust="0"/>
  </p:normalViewPr>
  <p:slideViewPr>
    <p:cSldViewPr>
      <p:cViewPr varScale="1">
        <p:scale>
          <a:sx n="129" d="100"/>
          <a:sy n="129" d="100"/>
        </p:scale>
        <p:origin x="1120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0082FC6-9845-06BF-0F45-4A45D6FDD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ED249A5-51A8-B9E6-F8E7-884A7A192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Forward recovery is usually application dependent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B23BD3E-5C43-0560-B53F-DB801F3B0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53558-72BC-5245-8A3D-227700FA12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7DCF86A-D987-6AFA-26E1-DCDF323AC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1BFD9A6-D646-10EF-FE21-9CB4DC70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whole system had to be reset to the beginning because the checkpoints weren’t taken at times that were of much use to the system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A563931-CDAE-EBC3-1982-C85D3789C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4CF5B-5124-DC48-9810-EE44CB33C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43464-588A-EF87-0AF0-2BD37616EB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080023-FFB1-E950-32B4-80FF26A012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951B7-0937-E34F-804D-1D406CC8BF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C91D97E-70A9-9120-D23A-2595E63B95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E17DBC-77CC-817E-13C1-4BD90E3294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424CE2A-C1D2-DFF7-3753-91FB4DD7A7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37126-EAFE-944A-B62F-616626355C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2A16CEF-8C7D-FAC0-06A5-A36B5211399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87BFA2-DC07-F603-1D03-37271B99AF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8F5083-076B-D7E1-8B9F-6108A09E82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157E6-8163-AC41-8CDA-EAB3C03707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6AB1EDB-FB03-7DF3-E386-E448290DA4B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9B43D7-C9C3-4295-662F-DBE090C9E6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0B6CA0-83CD-19AA-ED89-E3F5D1A2B3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9B862-03CE-7F4D-9264-4462B76DF4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A71927E-8850-3760-2667-5C27DA4301A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57CA55-C726-ECF7-1748-59934A5D06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12AF8CDE-B534-1163-1E52-1C18CE0BA8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30E9E013-8D80-C417-E4E6-E0EC042F26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5A0604D-018D-940A-7760-22048C9197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5D5D262-C624-542E-0606-441F668E0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FFB326AE-74E4-9664-3A33-F4D27F5CD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2C2D7DA2-0970-DD1D-728F-3C47F571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730767BB-AEFF-FB0A-4405-4BD558B89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F4978697-EE65-551B-CCF8-8B99496F8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D1716D56-D328-00BB-9BCC-2A608C8AA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AA8D872B-8253-F25E-2FD8-B578F3B18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A995434C-127B-71B3-E515-3E2D184F0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FD99B0DE-E348-4BD1-6E7C-1BCE62CF0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F0C75314-1AED-91AE-3A61-0E554E277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</p:grpSp>
      </p:grpSp>
      <p:sp>
        <p:nvSpPr>
          <p:cNvPr id="16" name="Line 21">
            <a:extLst>
              <a:ext uri="{FF2B5EF4-FFF2-40B4-BE49-F238E27FC236}">
                <a16:creationId xmlns:a16="http://schemas.microsoft.com/office/drawing/2014/main" id="{3711B05F-C03A-38F8-E4CA-77181D158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17" name="Picture 22" descr="vtlogo">
            <a:extLst>
              <a:ext uri="{FF2B5EF4-FFF2-40B4-BE49-F238E27FC236}">
                <a16:creationId xmlns:a16="http://schemas.microsoft.com/office/drawing/2014/main" id="{94602437-BE97-6C52-DDBE-4518E522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50013"/>
            <a:ext cx="9350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5832A62-7FED-18B4-35B1-D52A2AFAB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5162ED4-A173-89F2-4D71-3CFDBD0C4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733800" cy="457200"/>
          </a:xfrm>
        </p:spPr>
        <p:txBody>
          <a:bodyPr/>
          <a:lstStyle>
            <a:lvl1pPr>
              <a:defRPr b="1">
                <a:solidFill>
                  <a:srgbClr val="80000A"/>
                </a:solidFill>
              </a:defRPr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C91723A-6A88-332E-793D-B3770BA94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ED1F7-E693-4C4B-A39D-4F00166B7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6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7075FB-D4D1-8D25-77A7-D4450E4D9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A4D1EA-08B5-F045-F120-D4BC6B39CB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62EDB-9D29-B54C-8E21-D83B906729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9198A51-5C9E-4B58-71FC-92D93F891B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4C6C72-CD26-3DFD-D948-47091FEDAC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7B3E52-2876-4E46-57A8-9541645EBC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FCB72-F272-7543-90BD-948EAEF49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3D67D58-CEF7-988C-9B03-811E6048CD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7045F5-7B0E-DFF9-3A66-76FB361E22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C64D48-A570-D018-8199-5A6DF559C4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6D155-9F8B-2343-9E0B-B5FE46E21C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C03310-2B83-919A-FB6B-121AE37A547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FDBEF48-2601-5BBD-7865-15B84A4BA0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71A81F-EDA5-7C5F-B1CF-53E77207C2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E19DB-4EDA-C547-8FB8-76472B2D5C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ABCC8F8-312D-82E9-EFC5-9006B09C743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1D2E1-B3A6-7D7B-F658-8F2ACF410B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0009E-3287-711D-FA61-67B57CA16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E7C1-961D-D241-AEAF-83FDDC997D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E5318A6-FB2E-0CD7-296E-4391E9379DC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BD7156A-7AF2-3F32-927C-B206E5B211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9129E1-CECA-A6D5-C135-FBEFDFB14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41DA9-3E33-E64D-8901-D3C1577F64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3339ACA-F59C-4888-A7B6-BC3EAAC3F81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174EA864-4298-918A-251F-85C2B2A48A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>
              <a:extLst>
                <a:ext uri="{FF2B5EF4-FFF2-40B4-BE49-F238E27FC236}">
                  <a16:creationId xmlns:a16="http://schemas.microsoft.com/office/drawing/2014/main" id="{CA25382E-6B42-DEC4-6756-52202C06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3078" name="Rectangle 6">
              <a:extLst>
                <a:ext uri="{FF2B5EF4-FFF2-40B4-BE49-F238E27FC236}">
                  <a16:creationId xmlns:a16="http://schemas.microsoft.com/office/drawing/2014/main" id="{48BD3767-B1A8-CD56-C0B5-F6DC905B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3079" name="Rectangle 7">
              <a:extLst>
                <a:ext uri="{FF2B5EF4-FFF2-40B4-BE49-F238E27FC236}">
                  <a16:creationId xmlns:a16="http://schemas.microsoft.com/office/drawing/2014/main" id="{CC7B0DC6-13A7-5C86-9062-099ADD1B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0" name="Rectangle 8">
              <a:extLst>
                <a:ext uri="{FF2B5EF4-FFF2-40B4-BE49-F238E27FC236}">
                  <a16:creationId xmlns:a16="http://schemas.microsoft.com/office/drawing/2014/main" id="{2CE488EC-0040-C3A4-2E73-43E646906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1" name="Rectangle 9">
              <a:extLst>
                <a:ext uri="{FF2B5EF4-FFF2-40B4-BE49-F238E27FC236}">
                  <a16:creationId xmlns:a16="http://schemas.microsoft.com/office/drawing/2014/main" id="{C051B9AD-36E8-5D21-DCB4-8032997F1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91C00EB7-6797-2776-9C57-9B13F0E70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3" name="Rectangle 11">
              <a:extLst>
                <a:ext uri="{FF2B5EF4-FFF2-40B4-BE49-F238E27FC236}">
                  <a16:creationId xmlns:a16="http://schemas.microsoft.com/office/drawing/2014/main" id="{35CE2116-31AA-1E06-BF3B-035FBA35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3084" name="Rectangle 12">
              <a:extLst>
                <a:ext uri="{FF2B5EF4-FFF2-40B4-BE49-F238E27FC236}">
                  <a16:creationId xmlns:a16="http://schemas.microsoft.com/office/drawing/2014/main" id="{1DC633AB-70BA-7008-28C9-C61DB753D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5" name="Rectangle 13">
              <a:extLst>
                <a:ext uri="{FF2B5EF4-FFF2-40B4-BE49-F238E27FC236}">
                  <a16:creationId xmlns:a16="http://schemas.microsoft.com/office/drawing/2014/main" id="{CC229CCF-AAC7-A729-04DC-65AE09D1E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74" name="Rectangle 2">
            <a:extLst>
              <a:ext uri="{FF2B5EF4-FFF2-40B4-BE49-F238E27FC236}">
                <a16:creationId xmlns:a16="http://schemas.microsoft.com/office/drawing/2014/main" id="{F2400719-9415-2152-2293-B16012D84B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B17DD08-4D51-FAD7-8407-FC608CB2EC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604020202020204" pitchFamily="34" charset="0"/>
              </a:defRPr>
            </a:lvl1pPr>
          </a:lstStyle>
          <a:p>
            <a:fld id="{57086DF0-C646-7B4D-9F6C-990FA9642E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14">
            <a:extLst>
              <a:ext uri="{FF2B5EF4-FFF2-40B4-BE49-F238E27FC236}">
                <a16:creationId xmlns:a16="http://schemas.microsoft.com/office/drawing/2014/main" id="{9BF3B0F3-1CDC-49B7-51F1-9323F2CA8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8D4B26A6-74F1-17F5-FF10-92E62780D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F908FCF6-E144-BAA2-7A90-5699FA7FF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5E7F3DAE-3DBC-509F-A13A-D3349E1F0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1033" name="Picture 18" descr="vtlogo">
            <a:extLst>
              <a:ext uri="{FF2B5EF4-FFF2-40B4-BE49-F238E27FC236}">
                <a16:creationId xmlns:a16="http://schemas.microsoft.com/office/drawing/2014/main" id="{2D43B8C0-9B47-0039-3EC1-DA53C9F4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7" name="Text Box 45">
            <a:extLst>
              <a:ext uri="{FF2B5EF4-FFF2-40B4-BE49-F238E27FC236}">
                <a16:creationId xmlns:a16="http://schemas.microsoft.com/office/drawing/2014/main" id="{A910FBEF-952D-64C4-0178-97520AF244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152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latin typeface="Arial" charset="0"/>
                <a:ea typeface="ＭＳ Ｐゴシック" charset="-128"/>
              </a:rPr>
              <a:t>Coordinated Checkpointing</a:t>
            </a:r>
          </a:p>
        </p:txBody>
      </p:sp>
    </p:spTree>
    <p:extLst>
      <p:ext uri="{BB962C8B-B14F-4D97-AF65-F5344CB8AC3E}">
        <p14:creationId xmlns:p14="http://schemas.microsoft.com/office/powerpoint/2010/main" val="25513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34155841/how-to-checkpoint-a-long-running-function-pythonically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www.youtube.com/watch?v=RhPvfUwOfLM" TargetMode="External"/><Relationship Id="rId7" Type="http://schemas.openxmlformats.org/officeDocument/2006/relationships/hyperlink" Target="https://pytorch.org/docs/stable/checkpoint.html" TargetMode="External"/><Relationship Id="rId12" Type="http://schemas.openxmlformats.org/officeDocument/2006/relationships/hyperlink" Target="https://www.researchgate.net/figure/Asymmetric-checkpoints-software-for-application-resilience_fig22_228945378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s://link.springer.com/referenceworkentry/10.1007%2F978-0-387-09766-4_62" TargetMode="External"/><Relationship Id="rId16" Type="http://schemas.openxmlformats.org/officeDocument/2006/relationships/hyperlink" Target="https://www.youtube.com/watch?v=wkwtIeq9Lj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lideplayer.com/slide/8338442/" TargetMode="External"/><Relationship Id="rId11" Type="http://schemas.openxmlformats.org/officeDocument/2006/relationships/hyperlink" Target="https://en.wikipedia.org/wiki/Undo" TargetMode="External"/><Relationship Id="rId5" Type="http://schemas.openxmlformats.org/officeDocument/2006/relationships/hyperlink" Target="https://en.wikipedia.org/wiki/Application_checkpointing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www.dummies.com/article/technology/programming-web-design/python/working-checkpoints-python-programming-250355/" TargetMode="External"/><Relationship Id="rId4" Type="http://schemas.openxmlformats.org/officeDocument/2006/relationships/hyperlink" Target="https://www.youtube.com/watch?v=3b7BUf0TqTI" TargetMode="External"/><Relationship Id="rId9" Type="http://schemas.openxmlformats.org/officeDocument/2006/relationships/hyperlink" Target="https://github.com/a-rahimi/python-checkpointing2" TargetMode="External"/><Relationship Id="rId14" Type="http://schemas.openxmlformats.org/officeDocument/2006/relationships/hyperlink" Target="https://www.tensorflow.org/guide/check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q=http://en.wikipedia.org/wiki/Fault_tolerance&amp;sa=X&amp;ei=zfTdTMXvGoOdnAfrvIDbDw&amp;ved=0CBEQpAMoAA&amp;usg=AFQjCNGLMg5yFH6RQXjBUP2uEPDE6y4Uc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33: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 Computing – Checkpointing and Recovery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Encyclopedia of Parallel Computing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System-Level vs. Application-Level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Checkpointing the Un-checkable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Integrated Debugging (ISIP style)</a:t>
            </a:r>
            <a:endParaRPr lang="en-US" sz="1800" b="1" dirty="0">
              <a:solidFill>
                <a:schemeClr val="tx2"/>
              </a:solidFill>
              <a:latin typeface="+mn-lt"/>
              <a:hlinkClick r:id="rId5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Application Checkpointing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Coordinated Checkpointing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Checkpointing in PyTorch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Checkpointing in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Python Checkpoint Libraries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Python Checkpoints in Notebooks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/>
              </a:rPr>
              <a:t>Undo Models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Asymmetric checkpoints software for application resilience. ">
            <a:hlinkClick r:id="rId12"/>
            <a:extLst>
              <a:ext uri="{FF2B5EF4-FFF2-40B4-BE49-F238E27FC236}">
                <a16:creationId xmlns:a16="http://schemas.microsoft.com/office/drawing/2014/main" id="{6C659585-E4A9-C34D-B465-1C6484DA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427572"/>
            <a:ext cx="2755719" cy="168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C1EBD142-9AD2-EE4E-A111-20129E677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48" y="4392327"/>
            <a:ext cx="2571870" cy="13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text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5FA60143-DCCB-FB45-9B8B-817B06C61D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17873"/>
            <a:ext cx="2921030" cy="16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FE4B1D5-F4B4-F55C-0151-71440CCF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In-/Consistent States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1E86232-F6D4-5F19-19CD-1C1302BB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When rolling back to a checkpoint, the system is in a </a:t>
            </a:r>
            <a:r>
              <a:rPr lang="en-US" altLang="en-US" sz="2800" u="sng"/>
              <a:t>consistent state </a:t>
            </a:r>
            <a:r>
              <a:rPr lang="en-US" altLang="en-US" sz="2800"/>
              <a:t>if there are no orphan messages (see </a:t>
            </a:r>
            <a:r>
              <a:rPr lang="en-US" altLang="en-US" sz="2800" i="1"/>
              <a:t>a</a:t>
            </a:r>
            <a:r>
              <a:rPr lang="en-US" altLang="en-US" sz="2800"/>
              <a:t> below) and is in an </a:t>
            </a:r>
            <a:r>
              <a:rPr lang="en-US" altLang="en-US" sz="2800" u="sng"/>
              <a:t>inconsistent state </a:t>
            </a:r>
            <a:r>
              <a:rPr lang="en-US" altLang="en-US" sz="2800"/>
              <a:t>if there are orphan messages (see </a:t>
            </a:r>
            <a:r>
              <a:rPr lang="en-US" altLang="en-US" sz="2800" i="1"/>
              <a:t>b</a:t>
            </a:r>
            <a:r>
              <a:rPr lang="en-US" altLang="en-US" sz="2800"/>
              <a:t> below)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728DC-3214-4FA7-EBC3-31FE992A4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C6310-32A9-2940-979A-37DEB362E0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269" name="Picture 18" descr="consistent-state">
            <a:extLst>
              <a:ext uri="{FF2B5EF4-FFF2-40B4-BE49-F238E27FC236}">
                <a16:creationId xmlns:a16="http://schemas.microsoft.com/office/drawing/2014/main" id="{8332CF56-B4E6-914D-83D5-7C50781D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881313"/>
            <a:ext cx="8461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qual 6">
            <a:extLst>
              <a:ext uri="{FF2B5EF4-FFF2-40B4-BE49-F238E27FC236}">
                <a16:creationId xmlns:a16="http://schemas.microsoft.com/office/drawing/2014/main" id="{F2EDD180-D2B2-D565-4DFF-1BEB902EA6F4}"/>
              </a:ext>
            </a:extLst>
          </p:cNvPr>
          <p:cNvSpPr/>
          <p:nvPr/>
        </p:nvSpPr>
        <p:spPr bwMode="auto">
          <a:xfrm>
            <a:off x="6400800" y="533400"/>
            <a:ext cx="457200" cy="457200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F736ED41-DAA4-5A32-CF27-C915D6AFEF75}"/>
              </a:ext>
            </a:extLst>
          </p:cNvPr>
          <p:cNvSpPr/>
          <p:nvPr/>
        </p:nvSpPr>
        <p:spPr bwMode="auto">
          <a:xfrm>
            <a:off x="2209800" y="533400"/>
            <a:ext cx="533400" cy="457200"/>
          </a:xfrm>
          <a:prstGeom prst="mathNot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8C6174D-FC93-32E4-EF43-56874B4A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Domino Effect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F64F5A1-B532-C2CA-8A92-C9FAB088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altLang="en-US" sz="2800"/>
              <a:t>In order to avoid orphan messages and rolling back to an inconsistent state, a failed process may trigger other processes to rollback as well – this is Domino Effect.</a:t>
            </a:r>
          </a:p>
          <a:p>
            <a:pPr lvl="1"/>
            <a:r>
              <a:rPr lang="en-US" altLang="en-US"/>
              <a:t>Goal is to checkpoint at most useful time/state</a:t>
            </a:r>
          </a:p>
          <a:p>
            <a:r>
              <a:rPr lang="en-US" altLang="en-US" sz="2800"/>
              <a:t>Consider the effect if Z failed after sending message </a:t>
            </a:r>
            <a:r>
              <a:rPr lang="en-US" altLang="en-US" sz="2800" i="1"/>
              <a:t>n</a:t>
            </a:r>
            <a:endParaRPr lang="en-US" alt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E764B-CC1C-EC28-3D3C-99FB15699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278DF-C6F3-BF4F-AD1A-DAF428BE96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6A3E212B-A6F8-8823-5C37-3B3176D36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>
            <a:fillRect/>
          </a:stretch>
        </p:blipFill>
        <p:spPr bwMode="auto">
          <a:xfrm>
            <a:off x="5867400" y="533400"/>
            <a:ext cx="704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6">
            <a:extLst>
              <a:ext uri="{FF2B5EF4-FFF2-40B4-BE49-F238E27FC236}">
                <a16:creationId xmlns:a16="http://schemas.microsoft.com/office/drawing/2014/main" id="{CA31D876-2BF8-C675-ED44-02FDF5F13C4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114800"/>
            <a:ext cx="6800850" cy="1847850"/>
            <a:chOff x="711" y="950"/>
            <a:chExt cx="3941" cy="1637"/>
          </a:xfrm>
        </p:grpSpPr>
        <p:sp>
          <p:nvSpPr>
            <p:cNvPr id="12297" name="Line 7">
              <a:extLst>
                <a:ext uri="{FF2B5EF4-FFF2-40B4-BE49-F238E27FC236}">
                  <a16:creationId xmlns:a16="http://schemas.microsoft.com/office/drawing/2014/main" id="{178C834E-01C5-B85F-F9EF-1F467F705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265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98" name="Text Box 8">
              <a:extLst>
                <a:ext uri="{FF2B5EF4-FFF2-40B4-BE49-F238E27FC236}">
                  <a16:creationId xmlns:a16="http://schemas.microsoft.com/office/drawing/2014/main" id="{C682D1C4-A79D-8C16-FA81-E79E23BFD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148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12299" name="Text Box 9">
              <a:extLst>
                <a:ext uri="{FF2B5EF4-FFF2-40B4-BE49-F238E27FC236}">
                  <a16:creationId xmlns:a16="http://schemas.microsoft.com/office/drawing/2014/main" id="{A068F040-4EE8-385F-A217-EC0EF7A10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209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n</a:t>
              </a:r>
            </a:p>
          </p:txBody>
        </p:sp>
        <p:sp>
          <p:nvSpPr>
            <p:cNvPr id="12300" name="Text Box 10">
              <a:extLst>
                <a:ext uri="{FF2B5EF4-FFF2-40B4-BE49-F238E27FC236}">
                  <a16:creationId xmlns:a16="http://schemas.microsoft.com/office/drawing/2014/main" id="{5A65573F-B883-7AB1-F3F9-F355F9D5B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" y="1513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</a:t>
              </a:r>
            </a:p>
          </p:txBody>
        </p:sp>
        <p:sp>
          <p:nvSpPr>
            <p:cNvPr id="12301" name="Text Box 11">
              <a:extLst>
                <a:ext uri="{FF2B5EF4-FFF2-40B4-BE49-F238E27FC236}">
                  <a16:creationId xmlns:a16="http://schemas.microsoft.com/office/drawing/2014/main" id="{7E7B5490-B6A5-2817-1354-D8317F931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1504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2" name="Text Box 12">
              <a:extLst>
                <a:ext uri="{FF2B5EF4-FFF2-40B4-BE49-F238E27FC236}">
                  <a16:creationId xmlns:a16="http://schemas.microsoft.com/office/drawing/2014/main" id="{975A3904-6720-D5CE-8126-984789132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" y="950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3" name="Line 13">
              <a:extLst>
                <a:ext uri="{FF2B5EF4-FFF2-40B4-BE49-F238E27FC236}">
                  <a16:creationId xmlns:a16="http://schemas.microsoft.com/office/drawing/2014/main" id="{40D5589B-5116-3794-FF42-5C28EB409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2" y="1266"/>
              <a:ext cx="263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4" name="Line 14">
              <a:extLst>
                <a:ext uri="{FF2B5EF4-FFF2-40B4-BE49-F238E27FC236}">
                  <a16:creationId xmlns:a16="http://schemas.microsoft.com/office/drawing/2014/main" id="{8845EBF8-8124-8178-D6EA-917F7E2C2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1858"/>
              <a:ext cx="183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5" name="Line 15">
              <a:extLst>
                <a:ext uri="{FF2B5EF4-FFF2-40B4-BE49-F238E27FC236}">
                  <a16:creationId xmlns:a16="http://schemas.microsoft.com/office/drawing/2014/main" id="{476F8C12-2868-2829-27AE-6A06201C7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8" y="1249"/>
              <a:ext cx="682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6" name="Line 16">
              <a:extLst>
                <a:ext uri="{FF2B5EF4-FFF2-40B4-BE49-F238E27FC236}">
                  <a16:creationId xmlns:a16="http://schemas.microsoft.com/office/drawing/2014/main" id="{64AC68DC-19A9-B625-4CD7-8904C07A3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8" y="1249"/>
              <a:ext cx="369" cy="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7" name="Line 17">
              <a:extLst>
                <a:ext uri="{FF2B5EF4-FFF2-40B4-BE49-F238E27FC236}">
                  <a16:creationId xmlns:a16="http://schemas.microsoft.com/office/drawing/2014/main" id="{60A322E5-C11B-D5E5-2087-D0F28CB1B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824"/>
              <a:ext cx="680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8" name="Text Box 18">
              <a:extLst>
                <a:ext uri="{FF2B5EF4-FFF2-40B4-BE49-F238E27FC236}">
                  <a16:creationId xmlns:a16="http://schemas.microsoft.com/office/drawing/2014/main" id="{EA71C9C7-B77E-42D2-8F15-B203846E1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213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9" name="Text Box 19">
              <a:extLst>
                <a:ext uri="{FF2B5EF4-FFF2-40B4-BE49-F238E27FC236}">
                  <a16:creationId xmlns:a16="http://schemas.microsoft.com/office/drawing/2014/main" id="{8FDBD190-A4D8-136A-DE41-778277B5E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" y="2151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0" name="Freeform 20">
              <a:extLst>
                <a:ext uri="{FF2B5EF4-FFF2-40B4-BE49-F238E27FC236}">
                  <a16:creationId xmlns:a16="http://schemas.microsoft.com/office/drawing/2014/main" id="{3CAECD39-CB78-CBAC-94E5-3D9F6F03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152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1" name="Line 21">
              <a:extLst>
                <a:ext uri="{FF2B5EF4-FFF2-40B4-BE49-F238E27FC236}">
                  <a16:creationId xmlns:a16="http://schemas.microsoft.com/office/drawing/2014/main" id="{FE6DF14C-1A43-3D87-F148-8A07AF13E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2455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2" name="Text Box 22">
              <a:extLst>
                <a:ext uri="{FF2B5EF4-FFF2-40B4-BE49-F238E27FC236}">
                  <a16:creationId xmlns:a16="http://schemas.microsoft.com/office/drawing/2014/main" id="{CD58023F-ED03-F17C-9C0C-10EEFAE48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" y="2359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</a:p>
          </p:txBody>
        </p:sp>
        <p:sp>
          <p:nvSpPr>
            <p:cNvPr id="12313" name="Freeform 23">
              <a:extLst>
                <a:ext uri="{FF2B5EF4-FFF2-40B4-BE49-F238E27FC236}">
                  <a16:creationId xmlns:a16="http://schemas.microsoft.com/office/drawing/2014/main" id="{D13DF087-D380-E105-0A23-C0F344010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360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4" name="Freeform 24">
              <a:extLst>
                <a:ext uri="{FF2B5EF4-FFF2-40B4-BE49-F238E27FC236}">
                  <a16:creationId xmlns:a16="http://schemas.microsoft.com/office/drawing/2014/main" id="{027D861A-8D13-069F-3287-D494FFD7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1148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5" name="Freeform 25">
              <a:extLst>
                <a:ext uri="{FF2B5EF4-FFF2-40B4-BE49-F238E27FC236}">
                  <a16:creationId xmlns:a16="http://schemas.microsoft.com/office/drawing/2014/main" id="{8EB74C75-C049-72E4-5F2A-5CBB145A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737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6" name="Freeform 26">
              <a:extLst>
                <a:ext uri="{FF2B5EF4-FFF2-40B4-BE49-F238E27FC236}">
                  <a16:creationId xmlns:a16="http://schemas.microsoft.com/office/drawing/2014/main" id="{EEA10E6A-F391-E3EB-9846-EB062E3B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2365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7" name="Line 27">
              <a:extLst>
                <a:ext uri="{FF2B5EF4-FFF2-40B4-BE49-F238E27FC236}">
                  <a16:creationId xmlns:a16="http://schemas.microsoft.com/office/drawing/2014/main" id="{0098E9A3-D1A0-824E-45FD-6C1B9D01F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831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8" name="Text Box 28">
              <a:extLst>
                <a:ext uri="{FF2B5EF4-FFF2-40B4-BE49-F238E27FC236}">
                  <a16:creationId xmlns:a16="http://schemas.microsoft.com/office/drawing/2014/main" id="{3BC7916C-E35B-D6EC-B2B0-003EDC1EB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761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12319" name="Text Box 29">
              <a:extLst>
                <a:ext uri="{FF2B5EF4-FFF2-40B4-BE49-F238E27FC236}">
                  <a16:creationId xmlns:a16="http://schemas.microsoft.com/office/drawing/2014/main" id="{0FB691E5-833E-DF4B-38D1-EA5BCF257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1507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20" name="Freeform 30">
              <a:extLst>
                <a:ext uri="{FF2B5EF4-FFF2-40B4-BE49-F238E27FC236}">
                  <a16:creationId xmlns:a16="http://schemas.microsoft.com/office/drawing/2014/main" id="{07422EA9-73AF-F423-B606-5FEB900B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738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21" name="Freeform 31">
              <a:extLst>
                <a:ext uri="{FF2B5EF4-FFF2-40B4-BE49-F238E27FC236}">
                  <a16:creationId xmlns:a16="http://schemas.microsoft.com/office/drawing/2014/main" id="{2934DBF3-5BEB-BDE1-67C8-EF210FC74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170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295" name="Text Box 12">
            <a:extLst>
              <a:ext uri="{FF2B5EF4-FFF2-40B4-BE49-F238E27FC236}">
                <a16:creationId xmlns:a16="http://schemas.microsoft.com/office/drawing/2014/main" id="{7ABB7DDF-FE49-1165-A6C4-2B5DDF37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43363"/>
            <a:ext cx="4556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6" name="Text Box 12">
            <a:extLst>
              <a:ext uri="{FF2B5EF4-FFF2-40B4-BE49-F238E27FC236}">
                <a16:creationId xmlns:a16="http://schemas.microsoft.com/office/drawing/2014/main" id="{7FEF30A6-4F07-7F4D-C1FB-FDD41D13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4005263"/>
            <a:ext cx="455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66CAB8F-79D7-215D-CD5F-91D573CD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Considerations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EB376CC-39CA-B4CB-DE6A-3FFCAC55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Output commit: when a message is sent to the outside world, there is no way to pull that message back; similarly, there may not be a way to reproduce a message from the outside world.</a:t>
            </a:r>
          </a:p>
          <a:p>
            <a:pPr lvl="1"/>
            <a:r>
              <a:rPr lang="en-US" altLang="en-US"/>
              <a:t>Therefore, the state of the system must be solid to ensure no failure past that point</a:t>
            </a:r>
          </a:p>
          <a:p>
            <a:pPr lvl="1"/>
            <a:r>
              <a:rPr lang="en-US" altLang="en-US"/>
              <a:t>Expense: Affects latency of message and additional checkpointing</a:t>
            </a:r>
          </a:p>
          <a:p>
            <a:r>
              <a:rPr lang="en-US" altLang="en-US" sz="2400"/>
              <a:t>Garbage Collection: when can I get rid of older checkpoints?</a:t>
            </a:r>
          </a:p>
          <a:p>
            <a:r>
              <a:rPr lang="en-US" altLang="en-US" sz="2400"/>
              <a:t>Stable Storage</a:t>
            </a:r>
          </a:p>
          <a:p>
            <a:pPr lvl="1"/>
            <a:r>
              <a:rPr lang="en-US" altLang="en-US"/>
              <a:t>All algorithms assume that the location of checkpointing data is on stable storage</a:t>
            </a:r>
            <a:endParaRPr lang="en-US" altLang="en-US" sz="2400"/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7E933-EEF2-1E7C-9B4E-9359D1411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476A1-6F10-0146-9AB0-12CD3BA1A1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7" name="Multidocument 12">
            <a:extLst>
              <a:ext uri="{FF2B5EF4-FFF2-40B4-BE49-F238E27FC236}">
                <a16:creationId xmlns:a16="http://schemas.microsoft.com/office/drawing/2014/main" id="{8EF5718F-9739-1157-198C-6B594FF4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33400"/>
            <a:ext cx="450850" cy="454025"/>
          </a:xfrm>
          <a:prstGeom prst="flowChartMultidocument">
            <a:avLst/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1AB68C-F9B9-ACEB-1829-5208322B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Logging Elements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45E556A-B126-EE76-2C42-62EBFA7A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Determinant: The information that must be logged that is needed to recover a message</a:t>
            </a:r>
          </a:p>
          <a:p>
            <a:pPr lvl="1"/>
            <a:r>
              <a:rPr lang="en-US" altLang="en-US"/>
              <a:t>How to record this depends on type of algorithm</a:t>
            </a:r>
          </a:p>
          <a:p>
            <a:r>
              <a:rPr lang="en-US" altLang="en-US"/>
              <a:t>Piecewise-Deterministic</a:t>
            </a:r>
          </a:p>
          <a:p>
            <a:pPr lvl="1"/>
            <a:r>
              <a:rPr lang="en-US" altLang="en-US"/>
              <a:t>Postulates that all nondeterministic events that a process executes can be identified and the information needed to replay the events can be logged in its determinant</a:t>
            </a:r>
          </a:p>
          <a:p>
            <a:pPr lvl="1"/>
            <a:r>
              <a:rPr lang="en-US" altLang="en-US"/>
              <a:t>By logging and replaying the nondeterministic events in their exact order, a process can deterministically recreate its pre-failure state, even without a checkpoint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2DA0A-7E67-424B-77F7-F0CD1097F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25616-E4CF-D149-905F-C9D8536A13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id="{16F72B8E-ACBF-5962-320D-67C501B30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15938"/>
            <a:ext cx="4540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L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ED38352-8DB1-1C6C-188D-D54D4A3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Recovery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C29DA-2F46-1BDC-96A0-C74EBE8D2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2CACA-6B86-A442-9156-6D49571DA6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364" name="Group 30">
            <a:extLst>
              <a:ext uri="{FF2B5EF4-FFF2-40B4-BE49-F238E27FC236}">
                <a16:creationId xmlns:a16="http://schemas.microsoft.com/office/drawing/2014/main" id="{FD66326F-1FC8-D957-8E48-6145CF907148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158875"/>
            <a:ext cx="8577262" cy="4216400"/>
            <a:chOff x="182563" y="1158875"/>
            <a:chExt cx="8577262" cy="4216400"/>
          </a:xfrm>
        </p:grpSpPr>
        <p:sp>
          <p:nvSpPr>
            <p:cNvPr id="15369" name="Text Box 3">
              <a:extLst>
                <a:ext uri="{FF2B5EF4-FFF2-40B4-BE49-F238E27FC236}">
                  <a16:creationId xmlns:a16="http://schemas.microsoft.com/office/drawing/2014/main" id="{5345AA33-61DC-414D-BDC5-B9F9F5852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850" y="1158875"/>
              <a:ext cx="29448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Rollback-Recovery</a:t>
              </a:r>
            </a:p>
          </p:txBody>
        </p:sp>
        <p:sp>
          <p:nvSpPr>
            <p:cNvPr id="15370" name="Text Box 4">
              <a:extLst>
                <a:ext uri="{FF2B5EF4-FFF2-40B4-BE49-F238E27FC236}">
                  <a16:creationId xmlns:a16="http://schemas.microsoft.com/office/drawing/2014/main" id="{576C6B68-46F3-E870-EC2A-D7E454986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538" y="2284413"/>
              <a:ext cx="1908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checkpointing</a:t>
              </a:r>
            </a:p>
          </p:txBody>
        </p:sp>
        <p:sp>
          <p:nvSpPr>
            <p:cNvPr id="15371" name="Text Box 5">
              <a:extLst>
                <a:ext uri="{FF2B5EF4-FFF2-40B4-BE49-F238E27FC236}">
                  <a16:creationId xmlns:a16="http://schemas.microsoft.com/office/drawing/2014/main" id="{0F5DF2C9-EE08-F230-DC8E-1254E73FF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838" y="228441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logging</a:t>
              </a:r>
            </a:p>
          </p:txBody>
        </p:sp>
        <p:sp>
          <p:nvSpPr>
            <p:cNvPr id="15372" name="Text Box 6">
              <a:extLst>
                <a:ext uri="{FF2B5EF4-FFF2-40B4-BE49-F238E27FC236}">
                  <a16:creationId xmlns:a16="http://schemas.microsoft.com/office/drawing/2014/main" id="{4D83244F-0588-32D0-5063-F1EDA472E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63" y="3827463"/>
              <a:ext cx="1492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uncoordinated</a:t>
              </a:r>
            </a:p>
          </p:txBody>
        </p:sp>
        <p:sp>
          <p:nvSpPr>
            <p:cNvPr id="15373" name="Text Box 7">
              <a:extLst>
                <a:ext uri="{FF2B5EF4-FFF2-40B4-BE49-F238E27FC236}">
                  <a16:creationId xmlns:a16="http://schemas.microsoft.com/office/drawing/2014/main" id="{304F75B3-E47F-2C30-3CE9-44DA9477F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9425" y="3827463"/>
              <a:ext cx="1263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coordinated</a:t>
              </a:r>
            </a:p>
          </p:txBody>
        </p:sp>
        <p:sp>
          <p:nvSpPr>
            <p:cNvPr id="15374" name="Text Box 8">
              <a:extLst>
                <a:ext uri="{FF2B5EF4-FFF2-40B4-BE49-F238E27FC236}">
                  <a16:creationId xmlns:a16="http://schemas.microsoft.com/office/drawing/2014/main" id="{1443CCEF-F44E-689A-D7F4-BE7E47B85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974" y="3827463"/>
              <a:ext cx="18256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communication-induced</a:t>
              </a:r>
            </a:p>
          </p:txBody>
        </p:sp>
        <p:sp>
          <p:nvSpPr>
            <p:cNvPr id="15375" name="Text Box 9">
              <a:extLst>
                <a:ext uri="{FF2B5EF4-FFF2-40B4-BE49-F238E27FC236}">
                  <a16:creationId xmlns:a16="http://schemas.microsoft.com/office/drawing/2014/main" id="{91C65F99-FBD5-0D7B-B22D-7A9C3C735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825" y="3827463"/>
              <a:ext cx="1200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pessimistic</a:t>
              </a:r>
            </a:p>
          </p:txBody>
        </p:sp>
        <p:sp>
          <p:nvSpPr>
            <p:cNvPr id="15376" name="Text Box 10">
              <a:extLst>
                <a:ext uri="{FF2B5EF4-FFF2-40B4-BE49-F238E27FC236}">
                  <a16:creationId xmlns:a16="http://schemas.microsoft.com/office/drawing/2014/main" id="{95916C51-698F-EADA-78F3-16A73D534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7988" y="3827463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optimistic</a:t>
              </a:r>
            </a:p>
          </p:txBody>
        </p:sp>
        <p:sp>
          <p:nvSpPr>
            <p:cNvPr id="15377" name="Text Box 11">
              <a:extLst>
                <a:ext uri="{FF2B5EF4-FFF2-40B4-BE49-F238E27FC236}">
                  <a16:creationId xmlns:a16="http://schemas.microsoft.com/office/drawing/2014/main" id="{74A79AEB-DA49-805F-8598-6BC86EF20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4175" y="3827463"/>
              <a:ext cx="755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causal</a:t>
              </a:r>
            </a:p>
          </p:txBody>
        </p:sp>
        <p:cxnSp>
          <p:nvCxnSpPr>
            <p:cNvPr id="15378" name="AutoShape 12">
              <a:extLst>
                <a:ext uri="{FF2B5EF4-FFF2-40B4-BE49-F238E27FC236}">
                  <a16:creationId xmlns:a16="http://schemas.microsoft.com/office/drawing/2014/main" id="{F1826DFF-7AC6-CF20-21F8-52CEA6595EB0}"/>
                </a:ext>
              </a:extLst>
            </p:cNvPr>
            <p:cNvCxnSpPr>
              <a:cxnSpLocks noChangeShapeType="1"/>
              <a:stCxn id="15369" idx="2"/>
              <a:endCxn id="15370" idx="0"/>
            </p:cNvCxnSpPr>
            <p:nvPr/>
          </p:nvCxnSpPr>
          <p:spPr bwMode="auto">
            <a:xfrm flipH="1">
              <a:off x="2079625" y="1677988"/>
              <a:ext cx="2511425" cy="606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AutoShape 13">
              <a:extLst>
                <a:ext uri="{FF2B5EF4-FFF2-40B4-BE49-F238E27FC236}">
                  <a16:creationId xmlns:a16="http://schemas.microsoft.com/office/drawing/2014/main" id="{95E8EF57-F377-82D8-B4A9-BEEBFD2087CB}"/>
                </a:ext>
              </a:extLst>
            </p:cNvPr>
            <p:cNvCxnSpPr>
              <a:cxnSpLocks noChangeShapeType="1"/>
              <a:stCxn id="15369" idx="2"/>
              <a:endCxn id="15371" idx="0"/>
            </p:cNvCxnSpPr>
            <p:nvPr/>
          </p:nvCxnSpPr>
          <p:spPr bwMode="auto">
            <a:xfrm>
              <a:off x="4591050" y="1677988"/>
              <a:ext cx="2413000" cy="606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AutoShape 14">
              <a:extLst>
                <a:ext uri="{FF2B5EF4-FFF2-40B4-BE49-F238E27FC236}">
                  <a16:creationId xmlns:a16="http://schemas.microsoft.com/office/drawing/2014/main" id="{93F3DD90-92C0-EF51-A055-E0C70A31AF9D}"/>
                </a:ext>
              </a:extLst>
            </p:cNvPr>
            <p:cNvCxnSpPr>
              <a:cxnSpLocks noChangeShapeType="1"/>
              <a:stCxn id="15370" idx="2"/>
              <a:endCxn id="15372" idx="0"/>
            </p:cNvCxnSpPr>
            <p:nvPr/>
          </p:nvCxnSpPr>
          <p:spPr bwMode="auto">
            <a:xfrm flipH="1">
              <a:off x="928688" y="2741613"/>
              <a:ext cx="1150937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AutoShape 15">
              <a:extLst>
                <a:ext uri="{FF2B5EF4-FFF2-40B4-BE49-F238E27FC236}">
                  <a16:creationId xmlns:a16="http://schemas.microsoft.com/office/drawing/2014/main" id="{ADC422C7-4E51-2686-4760-DE82D50F7BFD}"/>
                </a:ext>
              </a:extLst>
            </p:cNvPr>
            <p:cNvCxnSpPr>
              <a:cxnSpLocks noChangeShapeType="1"/>
              <a:stCxn id="15370" idx="2"/>
              <a:endCxn id="15373" idx="0"/>
            </p:cNvCxnSpPr>
            <p:nvPr/>
          </p:nvCxnSpPr>
          <p:spPr bwMode="auto">
            <a:xfrm>
              <a:off x="2079625" y="2741613"/>
              <a:ext cx="301625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2" name="AutoShape 16">
              <a:extLst>
                <a:ext uri="{FF2B5EF4-FFF2-40B4-BE49-F238E27FC236}">
                  <a16:creationId xmlns:a16="http://schemas.microsoft.com/office/drawing/2014/main" id="{7141F910-690C-16EA-2424-4F8A8EEEF08B}"/>
                </a:ext>
              </a:extLst>
            </p:cNvPr>
            <p:cNvCxnSpPr>
              <a:cxnSpLocks noChangeShapeType="1"/>
              <a:stCxn id="15370" idx="2"/>
              <a:endCxn id="15374" idx="0"/>
            </p:cNvCxnSpPr>
            <p:nvPr/>
          </p:nvCxnSpPr>
          <p:spPr bwMode="auto">
            <a:xfrm rot="16200000" flipH="1">
              <a:off x="2440781" y="2380457"/>
              <a:ext cx="1085850" cy="1808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3" name="AutoShape 17">
              <a:extLst>
                <a:ext uri="{FF2B5EF4-FFF2-40B4-BE49-F238E27FC236}">
                  <a16:creationId xmlns:a16="http://schemas.microsoft.com/office/drawing/2014/main" id="{440D56BD-3AF8-9210-A690-3802718C0CE7}"/>
                </a:ext>
              </a:extLst>
            </p:cNvPr>
            <p:cNvCxnSpPr>
              <a:cxnSpLocks noChangeShapeType="1"/>
              <a:stCxn id="15371" idx="2"/>
              <a:endCxn id="15375" idx="0"/>
            </p:cNvCxnSpPr>
            <p:nvPr/>
          </p:nvCxnSpPr>
          <p:spPr bwMode="auto">
            <a:xfrm flipH="1">
              <a:off x="6057900" y="2741613"/>
              <a:ext cx="946150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4" name="AutoShape 18">
              <a:extLst>
                <a:ext uri="{FF2B5EF4-FFF2-40B4-BE49-F238E27FC236}">
                  <a16:creationId xmlns:a16="http://schemas.microsoft.com/office/drawing/2014/main" id="{AB38FB6D-0B33-65C8-D4A1-33BFB8350417}"/>
                </a:ext>
              </a:extLst>
            </p:cNvPr>
            <p:cNvCxnSpPr>
              <a:cxnSpLocks noChangeShapeType="1"/>
              <a:stCxn id="15371" idx="2"/>
              <a:endCxn id="15376" idx="0"/>
            </p:cNvCxnSpPr>
            <p:nvPr/>
          </p:nvCxnSpPr>
          <p:spPr bwMode="auto">
            <a:xfrm>
              <a:off x="7004050" y="2741613"/>
              <a:ext cx="303213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AutoShape 19">
              <a:extLst>
                <a:ext uri="{FF2B5EF4-FFF2-40B4-BE49-F238E27FC236}">
                  <a16:creationId xmlns:a16="http://schemas.microsoft.com/office/drawing/2014/main" id="{7522A7C7-FA62-586B-8EF3-579D19C56325}"/>
                </a:ext>
              </a:extLst>
            </p:cNvPr>
            <p:cNvCxnSpPr>
              <a:cxnSpLocks noChangeShapeType="1"/>
              <a:stCxn id="15371" idx="2"/>
              <a:endCxn id="15377" idx="0"/>
            </p:cNvCxnSpPr>
            <p:nvPr/>
          </p:nvCxnSpPr>
          <p:spPr bwMode="auto">
            <a:xfrm>
              <a:off x="7004050" y="2741613"/>
              <a:ext cx="1377950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6" name="Text Box 20">
              <a:extLst>
                <a:ext uri="{FF2B5EF4-FFF2-40B4-BE49-F238E27FC236}">
                  <a16:creationId xmlns:a16="http://schemas.microsoft.com/office/drawing/2014/main" id="{BE6E44A7-AC5B-6F4A-DD94-0021D50D8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5038725"/>
              <a:ext cx="8969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blocking</a:t>
              </a:r>
            </a:p>
          </p:txBody>
        </p:sp>
        <p:sp>
          <p:nvSpPr>
            <p:cNvPr id="15387" name="Text Box 21">
              <a:extLst>
                <a:ext uri="{FF2B5EF4-FFF2-40B4-BE49-F238E27FC236}">
                  <a16:creationId xmlns:a16="http://schemas.microsoft.com/office/drawing/2014/main" id="{D13E53A4-2C68-774A-DAC4-157B9434C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5038725"/>
              <a:ext cx="1270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non-blocking</a:t>
              </a:r>
            </a:p>
          </p:txBody>
        </p:sp>
        <p:sp>
          <p:nvSpPr>
            <p:cNvPr id="15388" name="Text Box 22">
              <a:extLst>
                <a:ext uri="{FF2B5EF4-FFF2-40B4-BE49-F238E27FC236}">
                  <a16:creationId xmlns:a16="http://schemas.microsoft.com/office/drawing/2014/main" id="{2D6A9883-2592-8487-FF88-BC5D0CB48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838" y="5038725"/>
              <a:ext cx="1168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index-based</a:t>
              </a:r>
            </a:p>
          </p:txBody>
        </p:sp>
        <p:sp>
          <p:nvSpPr>
            <p:cNvPr id="15389" name="Text Box 23">
              <a:extLst>
                <a:ext uri="{FF2B5EF4-FFF2-40B4-BE49-F238E27FC236}">
                  <a16:creationId xmlns:a16="http://schemas.microsoft.com/office/drawing/2014/main" id="{8340911F-C8E0-1F9B-5D9D-A1D4E22A0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668" y="5038725"/>
              <a:ext cx="1225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model-based</a:t>
              </a:r>
            </a:p>
          </p:txBody>
        </p:sp>
        <p:cxnSp>
          <p:nvCxnSpPr>
            <p:cNvPr id="15390" name="AutoShape 24">
              <a:extLst>
                <a:ext uri="{FF2B5EF4-FFF2-40B4-BE49-F238E27FC236}">
                  <a16:creationId xmlns:a16="http://schemas.microsoft.com/office/drawing/2014/main" id="{3DAA68E6-A142-5F4D-B52D-B889C09A4BFC}"/>
                </a:ext>
              </a:extLst>
            </p:cNvPr>
            <p:cNvCxnSpPr>
              <a:cxnSpLocks noChangeShapeType="1"/>
              <a:stCxn id="15373" idx="2"/>
              <a:endCxn id="15386" idx="0"/>
            </p:cNvCxnSpPr>
            <p:nvPr/>
          </p:nvCxnSpPr>
          <p:spPr bwMode="auto">
            <a:xfrm flipH="1">
              <a:off x="1249363" y="4194175"/>
              <a:ext cx="1131887" cy="844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1" name="AutoShape 25">
              <a:extLst>
                <a:ext uri="{FF2B5EF4-FFF2-40B4-BE49-F238E27FC236}">
                  <a16:creationId xmlns:a16="http://schemas.microsoft.com/office/drawing/2014/main" id="{BDAC4A91-B6B9-BB21-70DB-03651F3D1970}"/>
                </a:ext>
              </a:extLst>
            </p:cNvPr>
            <p:cNvCxnSpPr>
              <a:cxnSpLocks noChangeShapeType="1"/>
              <a:stCxn id="15373" idx="2"/>
              <a:endCxn id="15387" idx="0"/>
            </p:cNvCxnSpPr>
            <p:nvPr/>
          </p:nvCxnSpPr>
          <p:spPr bwMode="auto">
            <a:xfrm>
              <a:off x="2381250" y="4194175"/>
              <a:ext cx="30163" cy="844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2" name="AutoShape 26">
              <a:extLst>
                <a:ext uri="{FF2B5EF4-FFF2-40B4-BE49-F238E27FC236}">
                  <a16:creationId xmlns:a16="http://schemas.microsoft.com/office/drawing/2014/main" id="{AF80F5F4-3237-FBD1-7E0E-89EB41DDEFAC}"/>
                </a:ext>
              </a:extLst>
            </p:cNvPr>
            <p:cNvCxnSpPr>
              <a:cxnSpLocks noChangeShapeType="1"/>
              <a:stCxn id="15374" idx="2"/>
              <a:endCxn id="15389" idx="0"/>
            </p:cNvCxnSpPr>
            <p:nvPr/>
          </p:nvCxnSpPr>
          <p:spPr bwMode="auto">
            <a:xfrm rot="16200000" flipH="1">
              <a:off x="3607159" y="4749441"/>
              <a:ext cx="569912" cy="86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3" name="AutoShape 27">
              <a:extLst>
                <a:ext uri="{FF2B5EF4-FFF2-40B4-BE49-F238E27FC236}">
                  <a16:creationId xmlns:a16="http://schemas.microsoft.com/office/drawing/2014/main" id="{B852F0FF-C780-4B93-7F47-CCF6C7D046DD}"/>
                </a:ext>
              </a:extLst>
            </p:cNvPr>
            <p:cNvCxnSpPr>
              <a:cxnSpLocks noChangeShapeType="1"/>
              <a:stCxn id="15374" idx="2"/>
              <a:endCxn id="15388" idx="0"/>
            </p:cNvCxnSpPr>
            <p:nvPr/>
          </p:nvCxnSpPr>
          <p:spPr bwMode="auto">
            <a:xfrm rot="16200000" flipH="1">
              <a:off x="4221956" y="4134643"/>
              <a:ext cx="569912" cy="1238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65" name="Curved Left Arrow 35">
            <a:extLst>
              <a:ext uri="{FF2B5EF4-FFF2-40B4-BE49-F238E27FC236}">
                <a16:creationId xmlns:a16="http://schemas.microsoft.com/office/drawing/2014/main" id="{073C3BA7-559A-F7D0-5C60-494830DE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7200"/>
            <a:ext cx="381000" cy="454025"/>
          </a:xfrm>
          <a:prstGeom prst="curvedLeftArrow">
            <a:avLst>
              <a:gd name="adj1" fmla="val 24992"/>
              <a:gd name="adj2" fmla="val 49984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6" name="Oval 40">
            <a:extLst>
              <a:ext uri="{FF2B5EF4-FFF2-40B4-BE49-F238E27FC236}">
                <a16:creationId xmlns:a16="http://schemas.microsoft.com/office/drawing/2014/main" id="{A1CB2345-D04E-94E8-7B85-13BEED35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781425"/>
            <a:ext cx="1295400" cy="533400"/>
          </a:xfrm>
          <a:prstGeom prst="ellipse">
            <a:avLst/>
          </a:prstGeom>
          <a:noFill/>
          <a:ln w="28575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7" name="Oval 41">
            <a:extLst>
              <a:ext uri="{FF2B5EF4-FFF2-40B4-BE49-F238E27FC236}">
                <a16:creationId xmlns:a16="http://schemas.microsoft.com/office/drawing/2014/main" id="{88F97F2A-28E2-AC7E-BBA2-F075A2DF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24288"/>
            <a:ext cx="1695450" cy="685800"/>
          </a:xfrm>
          <a:prstGeom prst="ellipse">
            <a:avLst/>
          </a:prstGeom>
          <a:noFill/>
          <a:ln w="28575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8" name="Oval 42">
            <a:extLst>
              <a:ext uri="{FF2B5EF4-FFF2-40B4-BE49-F238E27FC236}">
                <a16:creationId xmlns:a16="http://schemas.microsoft.com/office/drawing/2014/main" id="{12837BEA-85D7-D01A-6047-2C70B470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2290763"/>
            <a:ext cx="1295400" cy="533400"/>
          </a:xfrm>
          <a:prstGeom prst="ellipse">
            <a:avLst/>
          </a:prstGeom>
          <a:noFill/>
          <a:ln w="28575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4479952-BD28-03F3-EAC6-C22D2A09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Protocol (Blocking)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B4D91DE-D2E8-0991-A7DD-DCC6561B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When a process takes a checkpoint, it engages a protocol to coordinate with other processes to also checkpoint</a:t>
            </a:r>
          </a:p>
          <a:p>
            <a:pPr lvl="1"/>
            <a:r>
              <a:rPr lang="en-US" altLang="en-US" sz="1800"/>
              <a:t>Coordinator takes a checkpoint; broadcasts a message to all processes</a:t>
            </a:r>
          </a:p>
          <a:p>
            <a:pPr lvl="1"/>
            <a:r>
              <a:rPr lang="en-US" altLang="en-US" sz="1800"/>
              <a:t>Process receives this message and halts execution; takes tentative checkpoint</a:t>
            </a:r>
          </a:p>
          <a:p>
            <a:pPr lvl="1"/>
            <a:r>
              <a:rPr lang="en-US" altLang="en-US" sz="1800"/>
              <a:t>Coordinator receives acknowledgement from all processes; broadcasts commit message to end protocol</a:t>
            </a:r>
          </a:p>
          <a:p>
            <a:pPr lvl="1"/>
            <a:r>
              <a:rPr lang="en-US" altLang="en-US" sz="1800"/>
              <a:t>Process receives commit message, removes old permanent checkpoint and makes tentative checkpoint permanent</a:t>
            </a:r>
          </a:p>
          <a:p>
            <a:pPr lvl="1"/>
            <a:r>
              <a:rPr lang="en-US" altLang="en-US" sz="1800"/>
              <a:t>Processes resume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40B44-C7C4-FCD0-2A2C-6010A7376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8CA45-ECB2-A944-BE5E-E340318D36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05C7CB-4A85-0478-E67E-B9D2A391BDC6}"/>
              </a:ext>
            </a:extLst>
          </p:cNvPr>
          <p:cNvSpPr/>
          <p:nvPr/>
        </p:nvSpPr>
        <p:spPr>
          <a:xfrm>
            <a:off x="8470296" y="533400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Zapf Dingbats"/>
                <a:ea typeface="Zapf Dingbats"/>
                <a:cs typeface="Zapf Dingbats"/>
              </a:rPr>
              <a:t>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D94EECC9-81BE-5AA2-FE20-A3A9BA67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Recovery line: guarantee that system will never have to go back to a state earlier than this line</a:t>
            </a:r>
          </a:p>
          <a:p>
            <a:pPr lvl="1"/>
            <a:r>
              <a:rPr lang="en-US" altLang="en-US" sz="1800"/>
              <a:t>{x1, y1, z1} forms “recovery line”</a:t>
            </a:r>
          </a:p>
          <a:p>
            <a:pPr lvl="1"/>
            <a:r>
              <a:rPr lang="en-US" altLang="en-US" sz="1800"/>
              <a:t>Good for garbage collection</a:t>
            </a:r>
          </a:p>
          <a:p>
            <a:r>
              <a:rPr lang="en-US" altLang="en-US" sz="2200"/>
              <a:t>Blocking: Application is paused and no messages can be in transit during checkpointing</a:t>
            </a:r>
          </a:p>
          <a:p>
            <a:endParaRPr lang="en-US" alt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35A91-8E69-5AC0-7847-A3954685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392D7-54DB-6645-B191-724E45E414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CA9F1B5E-A604-4BE2-0EF4-2422D2EE5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>
            <a:fillRect/>
          </a:stretch>
        </p:blipFill>
        <p:spPr bwMode="auto">
          <a:xfrm>
            <a:off x="1389063" y="3429000"/>
            <a:ext cx="64595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1">
            <a:extLst>
              <a:ext uri="{FF2B5EF4-FFF2-40B4-BE49-F238E27FC236}">
                <a16:creationId xmlns:a16="http://schemas.microsoft.com/office/drawing/2014/main" id="{8969C1A0-4A86-D284-0555-F6EC2D46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Protocol (Blocking)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9DD0C3-2691-FF32-B5E9-AB1CA3C19C06}"/>
              </a:ext>
            </a:extLst>
          </p:cNvPr>
          <p:cNvSpPr/>
          <p:nvPr/>
        </p:nvSpPr>
        <p:spPr>
          <a:xfrm>
            <a:off x="8470296" y="533400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Zapf Dingbats"/>
                <a:ea typeface="Zapf Dingbats"/>
                <a:cs typeface="Zapf Dingbats"/>
              </a:rPr>
              <a:t>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4EC3DA-782E-8F8B-9C97-83B2449B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Notation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1697E4D-F924-E804-8FC9-3AC7C207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Each message has a sequence number (an increasing counter) affixed to it by the system</a:t>
            </a:r>
          </a:p>
          <a:p>
            <a:r>
              <a:rPr lang="en-US" altLang="en-US"/>
              <a:t>When we checkpoint, we keep these vectors along with it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BB4A-0CA5-3835-5355-5ACEFF49C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0ED00-9289-6240-9C37-578AABB0C4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7" name="Vertical Scroll 5">
            <a:extLst>
              <a:ext uri="{FF2B5EF4-FFF2-40B4-BE49-F238E27FC236}">
                <a16:creationId xmlns:a16="http://schemas.microsoft.com/office/drawing/2014/main" id="{61C4871E-D87C-3A24-8796-7CCED0F8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04825"/>
            <a:ext cx="533400" cy="45720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438" name="Group 22">
            <a:extLst>
              <a:ext uri="{FF2B5EF4-FFF2-40B4-BE49-F238E27FC236}">
                <a16:creationId xmlns:a16="http://schemas.microsoft.com/office/drawing/2014/main" id="{566FC0EB-8A5C-CE09-43EB-C133DAA1CE87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657600"/>
            <a:ext cx="6091238" cy="2133600"/>
            <a:chOff x="842963" y="2300288"/>
            <a:chExt cx="6764337" cy="2700337"/>
          </a:xfrm>
        </p:grpSpPr>
        <p:sp>
          <p:nvSpPr>
            <p:cNvPr id="18442" name="Line 4">
              <a:extLst>
                <a:ext uri="{FF2B5EF4-FFF2-40B4-BE49-F238E27FC236}">
                  <a16:creationId xmlns:a16="http://schemas.microsoft.com/office/drawing/2014/main" id="{39269F81-470C-FA8C-CB9F-ADD2A2BF4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3241675"/>
              <a:ext cx="6210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43" name="Line 5">
              <a:extLst>
                <a:ext uri="{FF2B5EF4-FFF2-40B4-BE49-F238E27FC236}">
                  <a16:creationId xmlns:a16="http://schemas.microsoft.com/office/drawing/2014/main" id="{0D1FC669-022E-8847-F7E0-F49B446B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963" y="4222750"/>
              <a:ext cx="6210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8444" name="Group 6">
              <a:extLst>
                <a:ext uri="{FF2B5EF4-FFF2-40B4-BE49-F238E27FC236}">
                  <a16:creationId xmlns:a16="http://schemas.microsoft.com/office/drawing/2014/main" id="{D239D45E-EE2E-12BB-F3FE-6F1937F17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4213" y="3071813"/>
              <a:ext cx="98425" cy="373062"/>
              <a:chOff x="616" y="3498"/>
              <a:chExt cx="163" cy="235"/>
            </a:xfrm>
          </p:grpSpPr>
          <p:sp>
            <p:nvSpPr>
              <p:cNvPr id="18455" name="Line 7">
                <a:extLst>
                  <a:ext uri="{FF2B5EF4-FFF2-40B4-BE49-F238E27FC236}">
                    <a16:creationId xmlns:a16="http://schemas.microsoft.com/office/drawing/2014/main" id="{40FE1188-528B-46CC-E89F-816FC8755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507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6" name="Line 8">
                <a:extLst>
                  <a:ext uri="{FF2B5EF4-FFF2-40B4-BE49-F238E27FC236}">
                    <a16:creationId xmlns:a16="http://schemas.microsoft.com/office/drawing/2014/main" id="{B90E3D7D-940F-2EA7-08DA-77C9FDE53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733"/>
                <a:ext cx="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7" name="Line 9">
                <a:extLst>
                  <a:ext uri="{FF2B5EF4-FFF2-40B4-BE49-F238E27FC236}">
                    <a16:creationId xmlns:a16="http://schemas.microsoft.com/office/drawing/2014/main" id="{E8BBAA14-CB84-4EB9-9210-9FCE3BF63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3498"/>
                <a:ext cx="16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8445" name="Group 10">
              <a:extLst>
                <a:ext uri="{FF2B5EF4-FFF2-40B4-BE49-F238E27FC236}">
                  <a16:creationId xmlns:a16="http://schemas.microsoft.com/office/drawing/2014/main" id="{9080E1F3-69DA-F92A-BB89-E237EB544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4068763"/>
              <a:ext cx="74612" cy="373062"/>
              <a:chOff x="616" y="3498"/>
              <a:chExt cx="163" cy="235"/>
            </a:xfrm>
          </p:grpSpPr>
          <p:sp>
            <p:nvSpPr>
              <p:cNvPr id="18452" name="Line 11">
                <a:extLst>
                  <a:ext uri="{FF2B5EF4-FFF2-40B4-BE49-F238E27FC236}">
                    <a16:creationId xmlns:a16="http://schemas.microsoft.com/office/drawing/2014/main" id="{2374569F-6282-AFD1-4068-3ABD92284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507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3" name="Line 12">
                <a:extLst>
                  <a:ext uri="{FF2B5EF4-FFF2-40B4-BE49-F238E27FC236}">
                    <a16:creationId xmlns:a16="http://schemas.microsoft.com/office/drawing/2014/main" id="{25C68EFE-D90E-68B7-8BC9-648592B10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733"/>
                <a:ext cx="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4" name="Line 13">
                <a:extLst>
                  <a:ext uri="{FF2B5EF4-FFF2-40B4-BE49-F238E27FC236}">
                    <a16:creationId xmlns:a16="http://schemas.microsoft.com/office/drawing/2014/main" id="{3631EF13-952C-61D0-4B23-306C06AE4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3498"/>
                <a:ext cx="16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446" name="Line 14">
              <a:extLst>
                <a:ext uri="{FF2B5EF4-FFF2-40B4-BE49-F238E27FC236}">
                  <a16:creationId xmlns:a16="http://schemas.microsoft.com/office/drawing/2014/main" id="{A8E9F318-6785-A37C-679E-009EB34AE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9763" y="3241675"/>
              <a:ext cx="1001712" cy="977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847BC3E2-2BB2-8E51-BA99-43F4F0FB4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75" y="2971800"/>
              <a:ext cx="4413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18448" name="Text Box 16">
              <a:extLst>
                <a:ext uri="{FF2B5EF4-FFF2-40B4-BE49-F238E27FC236}">
                  <a16:creationId xmlns:a16="http://schemas.microsoft.com/office/drawing/2014/main" id="{7466C79A-F70A-7837-D3A0-F8DEDCDF4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3" y="3960813"/>
              <a:ext cx="4413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18449" name="Text Box 17">
              <a:extLst>
                <a:ext uri="{FF2B5EF4-FFF2-40B4-BE49-F238E27FC236}">
                  <a16:creationId xmlns:a16="http://schemas.microsoft.com/office/drawing/2014/main" id="{283A18AA-8590-27BC-D912-8F37327F9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925" y="2300288"/>
              <a:ext cx="2733675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last_label_rcvd</a:t>
              </a:r>
              <a:r>
                <a:rPr kumimoji="0" lang="en-US" altLang="en-US" sz="1800" b="1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[Y]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last_label_sent</a:t>
              </a:r>
              <a:r>
                <a:rPr kumimoji="0" lang="en-US" altLang="en-US" sz="1800" b="1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[Y]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50" name="Text Box 18">
              <a:extLst>
                <a:ext uri="{FF2B5EF4-FFF2-40B4-BE49-F238E27FC236}">
                  <a16:creationId xmlns:a16="http://schemas.microsoft.com/office/drawing/2014/main" id="{B4915007-F1F5-D806-4F6F-C29ACD669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633913"/>
              <a:ext cx="20431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first_label_sent</a:t>
              </a:r>
              <a:r>
                <a:rPr kumimoji="0" lang="en-US" altLang="en-US" sz="1800" b="1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[X]</a:t>
              </a:r>
            </a:p>
          </p:txBody>
        </p:sp>
        <p:sp>
          <p:nvSpPr>
            <p:cNvPr id="18451" name="Text Box 19">
              <a:extLst>
                <a:ext uri="{FF2B5EF4-FFF2-40B4-BE49-F238E27FC236}">
                  <a16:creationId xmlns:a16="http://schemas.microsoft.com/office/drawing/2014/main" id="{BBD37265-BB7F-D771-D3C2-D6D4071C8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3652838"/>
              <a:ext cx="32543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m.l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 (a message m and its label l)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439" name="TextBox 23">
            <a:extLst>
              <a:ext uri="{FF2B5EF4-FFF2-40B4-BE49-F238E27FC236}">
                <a16:creationId xmlns:a16="http://schemas.microsoft.com/office/drawing/2014/main" id="{2E1CA00A-D3E2-86DB-090D-F65DFA5DD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3600450"/>
            <a:ext cx="4841875" cy="338138"/>
          </a:xfrm>
          <a:prstGeom prst="rect">
            <a:avLst/>
          </a:prstGeom>
          <a:noFill/>
          <a:ln w="19050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label X received before checkpoint was from Y</a:t>
            </a:r>
          </a:p>
        </p:txBody>
      </p:sp>
      <p:sp>
        <p:nvSpPr>
          <p:cNvPr id="18440" name="TextBox 24">
            <a:extLst>
              <a:ext uri="{FF2B5EF4-FFF2-40B4-BE49-F238E27FC236}">
                <a16:creationId xmlns:a16="http://schemas.microsoft.com/office/drawing/2014/main" id="{3DDF7894-4137-C4D3-4C00-3D49A7B2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3981450"/>
            <a:ext cx="4214813" cy="338138"/>
          </a:xfrm>
          <a:prstGeom prst="rect">
            <a:avLst/>
          </a:prstGeom>
          <a:noFill/>
          <a:ln w="19050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label X sent before checkpoint was to Y</a:t>
            </a:r>
          </a:p>
        </p:txBody>
      </p:sp>
      <p:sp>
        <p:nvSpPr>
          <p:cNvPr id="18441" name="TextBox 25">
            <a:extLst>
              <a:ext uri="{FF2B5EF4-FFF2-40B4-BE49-F238E27FC236}">
                <a16:creationId xmlns:a16="http://schemas.microsoft.com/office/drawing/2014/main" id="{57DD8C42-F009-20F9-8BB1-2D4BC216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487988"/>
            <a:ext cx="4057650" cy="338137"/>
          </a:xfrm>
          <a:prstGeom prst="rect">
            <a:avLst/>
          </a:prstGeom>
          <a:noFill/>
          <a:ln w="19050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label Y sent after checkpoint was to 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DB30292-BC64-88F3-BBE9-AFD1A6E2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Questions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2D33B2D-A44F-94FB-2B16-F723CAF9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When to take a checkpoint?</a:t>
            </a:r>
          </a:p>
          <a:p>
            <a:pPr lvl="1"/>
            <a:r>
              <a:rPr lang="en-US" altLang="en-US" sz="1800"/>
              <a:t>Application specific</a:t>
            </a:r>
          </a:p>
          <a:p>
            <a:pPr lvl="1"/>
            <a:r>
              <a:rPr lang="en-US" altLang="en-US" sz="1800"/>
              <a:t>Balance the cost of taking the checkpoint against the amount of computation that you’re going to lose by not taking one and having to use an earlier one</a:t>
            </a:r>
          </a:p>
          <a:p>
            <a:r>
              <a:rPr lang="en-US" altLang="en-US" sz="2600"/>
              <a:t>Checkpoint protocol</a:t>
            </a:r>
          </a:p>
          <a:p>
            <a:pPr lvl="1"/>
            <a:r>
              <a:rPr lang="en-US" altLang="en-US" sz="1800"/>
              <a:t>When should I do a checkpoint?</a:t>
            </a:r>
          </a:p>
          <a:p>
            <a:pPr lvl="1"/>
            <a:r>
              <a:rPr lang="en-US" altLang="en-US" sz="1800"/>
              <a:t>If I take a checkpoint, who else do I have to ensure also takes a checkpoint?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i="1"/>
              <a:t>and…</a:t>
            </a:r>
          </a:p>
          <a:p>
            <a:pPr lvl="1"/>
            <a:r>
              <a:rPr lang="en-US" altLang="en-US" sz="1800"/>
              <a:t>When must I rollback?</a:t>
            </a:r>
          </a:p>
          <a:p>
            <a:pPr lvl="1"/>
            <a:r>
              <a:rPr lang="en-US" altLang="en-US" sz="1800"/>
              <a:t>If I rollback, who else must rollback?</a:t>
            </a:r>
          </a:p>
          <a:p>
            <a:r>
              <a:rPr lang="en-US" altLang="en-US" sz="2600"/>
              <a:t>Answers are based on label vectors!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4EF57-C4AF-3501-05A3-FCF4DDA90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A0586-2594-9E43-A3C2-C5AF99CE35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EA289847-CFCA-3353-4161-E881EF86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33400"/>
            <a:ext cx="53340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5A416EA8-162A-3E30-64EB-B768DF997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81A9F0-04FE-F44C-9193-D9D7119C08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B21D4C4-5C58-7C19-CBC2-D07832484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Algorithm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D29A556E-4E70-C42B-A86B-E484A5D7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5262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must I take a checkpoint?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Who else has to take a checkpoint when I do?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06FA217E-BC50-712F-1289-42B60B6D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662488"/>
            <a:ext cx="87264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I (Y) have sent a message to the checkpointing process, X, since my last 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 checkpoint: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last_label_rcvd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[Y] &gt;=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first_label_sent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[X] &gt;sl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Any other process from whom I have received messages since my last checkpoint.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ckpt_cohort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= {Y |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last_label_rcvd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[Y] &gt;sl}</a:t>
            </a: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03666605-0A15-D6B0-504E-15CC4122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774825"/>
            <a:ext cx="2297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tentative checkpoint</a:t>
            </a:r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7E610D65-6FEB-39BB-AF88-C4C808F5B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7975" y="2306638"/>
            <a:ext cx="5832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4F7C5189-ACF8-292D-DBEA-2FEBB4198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5913" y="3292475"/>
            <a:ext cx="5832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9" name="Line 8">
            <a:extLst>
              <a:ext uri="{FF2B5EF4-FFF2-40B4-BE49-F238E27FC236}">
                <a16:creationId xmlns:a16="http://schemas.microsoft.com/office/drawing/2014/main" id="{2B1C4B22-912D-42A1-4E6C-9381E42EE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7650" y="4208463"/>
            <a:ext cx="5832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B3B1AD48-86EA-413B-FE22-7AAFFDA77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2120900"/>
            <a:ext cx="274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20491" name="Text Box 10">
            <a:extLst>
              <a:ext uri="{FF2B5EF4-FFF2-40B4-BE49-F238E27FC236}">
                <a16:creationId xmlns:a16="http://schemas.microsoft.com/office/drawing/2014/main" id="{5073C8EB-B802-6620-4D04-C6D378B2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4056063"/>
            <a:ext cx="2746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Z</a:t>
            </a:r>
          </a:p>
        </p:txBody>
      </p:sp>
      <p:sp>
        <p:nvSpPr>
          <p:cNvPr id="20492" name="Text Box 11">
            <a:extLst>
              <a:ext uri="{FF2B5EF4-FFF2-40B4-BE49-F238E27FC236}">
                <a16:creationId xmlns:a16="http://schemas.microsoft.com/office/drawing/2014/main" id="{899B1B93-FD34-2236-4EA5-944A50A4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3092450"/>
            <a:ext cx="274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</a:p>
        </p:txBody>
      </p:sp>
      <p:sp>
        <p:nvSpPr>
          <p:cNvPr id="20493" name="Text Box 12">
            <a:extLst>
              <a:ext uri="{FF2B5EF4-FFF2-40B4-BE49-F238E27FC236}">
                <a16:creationId xmlns:a16="http://schemas.microsoft.com/office/drawing/2014/main" id="{D3AE86AB-C238-65AD-5481-A614EDA54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82875"/>
            <a:ext cx="27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</a:p>
        </p:txBody>
      </p:sp>
      <p:sp>
        <p:nvSpPr>
          <p:cNvPr id="20494" name="Text Box 13">
            <a:extLst>
              <a:ext uri="{FF2B5EF4-FFF2-40B4-BE49-F238E27FC236}">
                <a16:creationId xmlns:a16="http://schemas.microsoft.com/office/drawing/2014/main" id="{E2220509-C6DA-718D-0267-199690E8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2779713"/>
            <a:ext cx="27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5" name="Text Box 14">
            <a:extLst>
              <a:ext uri="{FF2B5EF4-FFF2-40B4-BE49-F238E27FC236}">
                <a16:creationId xmlns:a16="http://schemas.microsoft.com/office/drawing/2014/main" id="{66A06E67-8BFC-FA4F-8D1B-B6143AC1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2771775"/>
            <a:ext cx="27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6" name="Text Box 15">
            <a:extLst>
              <a:ext uri="{FF2B5EF4-FFF2-40B4-BE49-F238E27FC236}">
                <a16:creationId xmlns:a16="http://schemas.microsoft.com/office/drawing/2014/main" id="{CDC49A99-64DF-5447-109F-DE65E1E4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1743075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7" name="Text Box 16">
            <a:extLst>
              <a:ext uri="{FF2B5EF4-FFF2-40B4-BE49-F238E27FC236}">
                <a16:creationId xmlns:a16="http://schemas.microsoft.com/office/drawing/2014/main" id="{5B04B757-8DF7-B02E-3A8E-289E462E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1736725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8" name="Line 17">
            <a:extLst>
              <a:ext uri="{FF2B5EF4-FFF2-40B4-BE49-F238E27FC236}">
                <a16:creationId xmlns:a16="http://schemas.microsoft.com/office/drawing/2014/main" id="{B9522113-E3E0-8051-4AC1-D3E77305A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5938" y="3273425"/>
            <a:ext cx="939800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9" name="Line 18">
            <a:extLst>
              <a:ext uri="{FF2B5EF4-FFF2-40B4-BE49-F238E27FC236}">
                <a16:creationId xmlns:a16="http://schemas.microsoft.com/office/drawing/2014/main" id="{59253B34-7497-6CB1-CE6E-207B1ABB8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7313" y="2308225"/>
            <a:ext cx="731837" cy="941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0" name="Line 19">
            <a:extLst>
              <a:ext uri="{FF2B5EF4-FFF2-40B4-BE49-F238E27FC236}">
                <a16:creationId xmlns:a16="http://schemas.microsoft.com/office/drawing/2014/main" id="{B0301015-DBE2-AA47-0CB9-37A284127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2913" y="2333625"/>
            <a:ext cx="820737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1" name="Text Box 20">
            <a:extLst>
              <a:ext uri="{FF2B5EF4-FFF2-40B4-BE49-F238E27FC236}">
                <a16:creationId xmlns:a16="http://schemas.microsoft.com/office/drawing/2014/main" id="{196DE79A-4210-67CE-1275-926A1078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3651250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z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2" name="Text Box 21">
            <a:extLst>
              <a:ext uri="{FF2B5EF4-FFF2-40B4-BE49-F238E27FC236}">
                <a16:creationId xmlns:a16="http://schemas.microsoft.com/office/drawing/2014/main" id="{B9439479-06ED-9C49-9EEE-57EAC15D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686175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z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3" name="Line 22">
            <a:extLst>
              <a:ext uri="{FF2B5EF4-FFF2-40B4-BE49-F238E27FC236}">
                <a16:creationId xmlns:a16="http://schemas.microsoft.com/office/drawing/2014/main" id="{C3CC73CA-18FE-2E9D-7AE8-E96904CBD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3268663"/>
            <a:ext cx="742950" cy="92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4" name="Line 23">
            <a:extLst>
              <a:ext uri="{FF2B5EF4-FFF2-40B4-BE49-F238E27FC236}">
                <a16:creationId xmlns:a16="http://schemas.microsoft.com/office/drawing/2014/main" id="{84A67844-FEA0-AA00-4BE7-658D0EB1B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2925" y="2333625"/>
            <a:ext cx="600075" cy="1903413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5" name="Freeform 24">
            <a:extLst>
              <a:ext uri="{FF2B5EF4-FFF2-40B4-BE49-F238E27FC236}">
                <a16:creationId xmlns:a16="http://schemas.microsoft.com/office/drawing/2014/main" id="{399E971E-57D8-6840-9CD5-C3604E84A335}"/>
              </a:ext>
            </a:extLst>
          </p:cNvPr>
          <p:cNvSpPr>
            <a:spLocks/>
          </p:cNvSpPr>
          <p:nvPr/>
        </p:nvSpPr>
        <p:spPr bwMode="auto">
          <a:xfrm>
            <a:off x="3476625" y="3124200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6" name="Freeform 25">
            <a:extLst>
              <a:ext uri="{FF2B5EF4-FFF2-40B4-BE49-F238E27FC236}">
                <a16:creationId xmlns:a16="http://schemas.microsoft.com/office/drawing/2014/main" id="{3060E782-1BFA-0FF5-10C5-2B94D0DA7495}"/>
              </a:ext>
            </a:extLst>
          </p:cNvPr>
          <p:cNvSpPr>
            <a:spLocks/>
          </p:cNvSpPr>
          <p:nvPr/>
        </p:nvSpPr>
        <p:spPr bwMode="auto">
          <a:xfrm>
            <a:off x="2947988" y="2143125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7" name="Freeform 26">
            <a:extLst>
              <a:ext uri="{FF2B5EF4-FFF2-40B4-BE49-F238E27FC236}">
                <a16:creationId xmlns:a16="http://schemas.microsoft.com/office/drawing/2014/main" id="{18D79EB6-75F2-1407-31D9-3BCC6221697D}"/>
              </a:ext>
            </a:extLst>
          </p:cNvPr>
          <p:cNvSpPr>
            <a:spLocks/>
          </p:cNvSpPr>
          <p:nvPr/>
        </p:nvSpPr>
        <p:spPr bwMode="auto">
          <a:xfrm>
            <a:off x="3775075" y="4041775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8" name="Freeform 27">
            <a:extLst>
              <a:ext uri="{FF2B5EF4-FFF2-40B4-BE49-F238E27FC236}">
                <a16:creationId xmlns:a16="http://schemas.microsoft.com/office/drawing/2014/main" id="{6A6FF187-C97A-C945-3FF6-6570906CCB4B}"/>
              </a:ext>
            </a:extLst>
          </p:cNvPr>
          <p:cNvSpPr>
            <a:spLocks/>
          </p:cNvSpPr>
          <p:nvPr/>
        </p:nvSpPr>
        <p:spPr bwMode="auto">
          <a:xfrm>
            <a:off x="6792913" y="3124200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9" name="Freeform 28">
            <a:extLst>
              <a:ext uri="{FF2B5EF4-FFF2-40B4-BE49-F238E27FC236}">
                <a16:creationId xmlns:a16="http://schemas.microsoft.com/office/drawing/2014/main" id="{1216A6B5-9D0B-7944-18CF-9D1ECBF96145}"/>
              </a:ext>
            </a:extLst>
          </p:cNvPr>
          <p:cNvSpPr>
            <a:spLocks/>
          </p:cNvSpPr>
          <p:nvPr/>
        </p:nvSpPr>
        <p:spPr bwMode="auto">
          <a:xfrm>
            <a:off x="4962525" y="2154238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10" name="Freeform 29">
            <a:extLst>
              <a:ext uri="{FF2B5EF4-FFF2-40B4-BE49-F238E27FC236}">
                <a16:creationId xmlns:a16="http://schemas.microsoft.com/office/drawing/2014/main" id="{2FCF3FA8-A006-3519-1EA4-92176B2823F0}"/>
              </a:ext>
            </a:extLst>
          </p:cNvPr>
          <p:cNvSpPr>
            <a:spLocks/>
          </p:cNvSpPr>
          <p:nvPr/>
        </p:nvSpPr>
        <p:spPr bwMode="auto">
          <a:xfrm>
            <a:off x="6808788" y="4041775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11" name="Line 30">
            <a:extLst>
              <a:ext uri="{FF2B5EF4-FFF2-40B4-BE49-F238E27FC236}">
                <a16:creationId xmlns:a16="http://schemas.microsoft.com/office/drawing/2014/main" id="{7221C747-4C90-9C7A-5135-01480C5EF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2322513"/>
            <a:ext cx="782638" cy="9525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12" name="Picture 32">
            <a:extLst>
              <a:ext uri="{FF2B5EF4-FFF2-40B4-BE49-F238E27FC236}">
                <a16:creationId xmlns:a16="http://schemas.microsoft.com/office/drawing/2014/main" id="{2FA433CD-1B58-31C3-D57D-A84922DF2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7CCEAD-1AAF-73E2-AE82-992A129A0C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Coordinated Checkpointing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382C863-1FC5-646F-9EC0-506C18682F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Presented by Sarah Arnold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43DC-295C-032E-A79C-E0A22131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0DC85A-A2E3-8A4D-8F02-C03884D602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740FFFF6-CE38-E3D2-F0F3-773B51114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A1002-5C3D-114F-9084-342461A2F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07AC928-BD72-DC5B-5386-F3260D350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Algorithm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4601A58A-DDE9-49EF-2564-1AB11CE1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5113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must I rollback?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Who else might have to rollback when I do?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5F5ACBE2-8094-E875-1F57-D10CB2CA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662488"/>
            <a:ext cx="8645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I ,Y, have received a message from the restarting process,X, since X's last checkpoint.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last_label_rcvd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(X) &gt;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last_label_sent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(Y)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Any other process to whom I can send messages.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roll_cohort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= {Z | Y can send message to Z}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510" name="Group 5">
            <a:extLst>
              <a:ext uri="{FF2B5EF4-FFF2-40B4-BE49-F238E27FC236}">
                <a16:creationId xmlns:a16="http://schemas.microsoft.com/office/drawing/2014/main" id="{8FC760C5-6029-21B4-8483-B9C6F11B733B}"/>
              </a:ext>
            </a:extLst>
          </p:cNvPr>
          <p:cNvGrpSpPr>
            <a:grpSpLocks/>
          </p:cNvGrpSpPr>
          <p:nvPr/>
        </p:nvGrpSpPr>
        <p:grpSpPr bwMode="auto">
          <a:xfrm>
            <a:off x="1169988" y="1736725"/>
            <a:ext cx="6248400" cy="2657475"/>
            <a:chOff x="737" y="1094"/>
            <a:chExt cx="3936" cy="1674"/>
          </a:xfrm>
        </p:grpSpPr>
        <p:sp>
          <p:nvSpPr>
            <p:cNvPr id="21512" name="Line 6">
              <a:extLst>
                <a:ext uri="{FF2B5EF4-FFF2-40B4-BE49-F238E27FC236}">
                  <a16:creationId xmlns:a16="http://schemas.microsoft.com/office/drawing/2014/main" id="{1D8DE7B1-853F-65B7-092E-C8095AB4C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" y="1453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3" name="Line 7">
              <a:extLst>
                <a:ext uri="{FF2B5EF4-FFF2-40B4-BE49-F238E27FC236}">
                  <a16:creationId xmlns:a16="http://schemas.microsoft.com/office/drawing/2014/main" id="{7934E790-9C68-3011-D713-583890402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2074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4" name="Line 8">
              <a:extLst>
                <a:ext uri="{FF2B5EF4-FFF2-40B4-BE49-F238E27FC236}">
                  <a16:creationId xmlns:a16="http://schemas.microsoft.com/office/drawing/2014/main" id="{237D3128-C9DB-A7C0-7797-C3BA8999D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651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5" name="Text Box 9">
              <a:extLst>
                <a:ext uri="{FF2B5EF4-FFF2-40B4-BE49-F238E27FC236}">
                  <a16:creationId xmlns:a16="http://schemas.microsoft.com/office/drawing/2014/main" id="{0316F6DA-0C10-9B59-59A4-548BCCFC4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1336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21516" name="Text Box 10">
              <a:extLst>
                <a:ext uri="{FF2B5EF4-FFF2-40B4-BE49-F238E27FC236}">
                  <a16:creationId xmlns:a16="http://schemas.microsoft.com/office/drawing/2014/main" id="{435FF5DD-7F15-7BC6-2CD9-B771A5C06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" y="2555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</a:p>
          </p:txBody>
        </p:sp>
        <p:sp>
          <p:nvSpPr>
            <p:cNvPr id="21517" name="Text Box 11">
              <a:extLst>
                <a:ext uri="{FF2B5EF4-FFF2-40B4-BE49-F238E27FC236}">
                  <a16:creationId xmlns:a16="http://schemas.microsoft.com/office/drawing/2014/main" id="{66711487-9CFD-ECE5-57FD-89B86511A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" y="1948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21518" name="Text Box 12">
              <a:extLst>
                <a:ext uri="{FF2B5EF4-FFF2-40B4-BE49-F238E27FC236}">
                  <a16:creationId xmlns:a16="http://schemas.microsoft.com/office/drawing/2014/main" id="{148DB83B-4884-A136-0157-A71352693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" y="1751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9" name="Text Box 13">
              <a:extLst>
                <a:ext uri="{FF2B5EF4-FFF2-40B4-BE49-F238E27FC236}">
                  <a16:creationId xmlns:a16="http://schemas.microsoft.com/office/drawing/2014/main" id="{B7926944-BE75-31FB-C174-2C5F73726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" y="1754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0" name="Text Box 14">
              <a:extLst>
                <a:ext uri="{FF2B5EF4-FFF2-40B4-BE49-F238E27FC236}">
                  <a16:creationId xmlns:a16="http://schemas.microsoft.com/office/drawing/2014/main" id="{753C8CB9-C222-D868-97DC-9C864590F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098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1" name="Text Box 15">
              <a:extLst>
                <a:ext uri="{FF2B5EF4-FFF2-40B4-BE49-F238E27FC236}">
                  <a16:creationId xmlns:a16="http://schemas.microsoft.com/office/drawing/2014/main" id="{E072EBBB-4CFA-96C2-C688-28DBF590D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1094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2" name="Line 16">
              <a:extLst>
                <a:ext uri="{FF2B5EF4-FFF2-40B4-BE49-F238E27FC236}">
                  <a16:creationId xmlns:a16="http://schemas.microsoft.com/office/drawing/2014/main" id="{E032F1EB-A98A-DD9C-317A-126CFC3F8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5" y="2062"/>
              <a:ext cx="592" cy="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3" name="Line 17">
              <a:extLst>
                <a:ext uri="{FF2B5EF4-FFF2-40B4-BE49-F238E27FC236}">
                  <a16:creationId xmlns:a16="http://schemas.microsoft.com/office/drawing/2014/main" id="{8C0794F9-0D2D-3C77-E3DE-18272A96F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5" y="1454"/>
              <a:ext cx="461" cy="5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4" name="Line 18">
              <a:extLst>
                <a:ext uri="{FF2B5EF4-FFF2-40B4-BE49-F238E27FC236}">
                  <a16:creationId xmlns:a16="http://schemas.microsoft.com/office/drawing/2014/main" id="{5F8AFA03-D0A2-D0D8-67A3-0CE01A8AE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1470"/>
              <a:ext cx="517" cy="6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5" name="Text Box 19">
              <a:extLst>
                <a:ext uri="{FF2B5EF4-FFF2-40B4-BE49-F238E27FC236}">
                  <a16:creationId xmlns:a16="http://schemas.microsoft.com/office/drawing/2014/main" id="{9937F2EE-0938-0B09-53EE-9E2563416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230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6" name="Text Box 20">
              <a:extLst>
                <a:ext uri="{FF2B5EF4-FFF2-40B4-BE49-F238E27FC236}">
                  <a16:creationId xmlns:a16="http://schemas.microsoft.com/office/drawing/2014/main" id="{DE2D3BC1-31FD-4B25-27DD-4154BBF6A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322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7" name="Line 21">
              <a:extLst>
                <a:ext uri="{FF2B5EF4-FFF2-40B4-BE49-F238E27FC236}">
                  <a16:creationId xmlns:a16="http://schemas.microsoft.com/office/drawing/2014/main" id="{D81CF47B-D312-CDB6-F5AB-AC6474411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" y="2059"/>
              <a:ext cx="46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8" name="Line 22">
              <a:extLst>
                <a:ext uri="{FF2B5EF4-FFF2-40B4-BE49-F238E27FC236}">
                  <a16:creationId xmlns:a16="http://schemas.microsoft.com/office/drawing/2014/main" id="{678E21DE-7710-E0D8-7CAE-AC1B8C069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2083"/>
              <a:ext cx="543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9" name="Freeform 23">
              <a:extLst>
                <a:ext uri="{FF2B5EF4-FFF2-40B4-BE49-F238E27FC236}">
                  <a16:creationId xmlns:a16="http://schemas.microsoft.com/office/drawing/2014/main" id="{C0537C17-9BBF-FF36-CFC5-F81BCBD5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968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0" name="Freeform 24">
              <a:extLst>
                <a:ext uri="{FF2B5EF4-FFF2-40B4-BE49-F238E27FC236}">
                  <a16:creationId xmlns:a16="http://schemas.microsoft.com/office/drawing/2014/main" id="{1F932DBB-3CF7-8ECC-6AD1-1B3DC933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1350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1" name="Freeform 25">
              <a:extLst>
                <a:ext uri="{FF2B5EF4-FFF2-40B4-BE49-F238E27FC236}">
                  <a16:creationId xmlns:a16="http://schemas.microsoft.com/office/drawing/2014/main" id="{8CB78FC9-34C5-6D43-1793-ACA5D1B1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2546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2" name="Freeform 26">
              <a:extLst>
                <a:ext uri="{FF2B5EF4-FFF2-40B4-BE49-F238E27FC236}">
                  <a16:creationId xmlns:a16="http://schemas.microsoft.com/office/drawing/2014/main" id="{52346C47-912B-237C-D0D5-669B2BEF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976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3" name="Freeform 27">
              <a:extLst>
                <a:ext uri="{FF2B5EF4-FFF2-40B4-BE49-F238E27FC236}">
                  <a16:creationId xmlns:a16="http://schemas.microsoft.com/office/drawing/2014/main" id="{421ACB38-95B6-ABA2-A534-3DFEE799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357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4" name="Freeform 28">
              <a:extLst>
                <a:ext uri="{FF2B5EF4-FFF2-40B4-BE49-F238E27FC236}">
                  <a16:creationId xmlns:a16="http://schemas.microsoft.com/office/drawing/2014/main" id="{07AA20C6-3C45-F0A6-1401-1DC987545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2546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5" name="Line 29">
              <a:extLst>
                <a:ext uri="{FF2B5EF4-FFF2-40B4-BE49-F238E27FC236}">
                  <a16:creationId xmlns:a16="http://schemas.microsoft.com/office/drawing/2014/main" id="{AA7E667D-B6BA-3589-EC8D-60C7016B0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4" y="1463"/>
              <a:ext cx="493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6" name="Line 30">
              <a:extLst>
                <a:ext uri="{FF2B5EF4-FFF2-40B4-BE49-F238E27FC236}">
                  <a16:creationId xmlns:a16="http://schemas.microsoft.com/office/drawing/2014/main" id="{85B840C7-B8A0-EC51-AD9D-6F11408C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2" y="2081"/>
              <a:ext cx="543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537" name="Group 31">
              <a:extLst>
                <a:ext uri="{FF2B5EF4-FFF2-40B4-BE49-F238E27FC236}">
                  <a16:creationId xmlns:a16="http://schemas.microsoft.com/office/drawing/2014/main" id="{CAAD9E59-7582-ECF6-37C3-522C390EA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" y="1336"/>
              <a:ext cx="224" cy="238"/>
              <a:chOff x="3647" y="1233"/>
              <a:chExt cx="224" cy="238"/>
            </a:xfrm>
          </p:grpSpPr>
          <p:sp>
            <p:nvSpPr>
              <p:cNvPr id="21538" name="Line 32">
                <a:extLst>
                  <a:ext uri="{FF2B5EF4-FFF2-40B4-BE49-F238E27FC236}">
                    <a16:creationId xmlns:a16="http://schemas.microsoft.com/office/drawing/2014/main" id="{2942C747-44B8-7E9B-FD7A-29DC2DC59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539" name="Line 33">
                <a:extLst>
                  <a:ext uri="{FF2B5EF4-FFF2-40B4-BE49-F238E27FC236}">
                    <a16:creationId xmlns:a16="http://schemas.microsoft.com/office/drawing/2014/main" id="{C06BF4CC-91B5-9414-352C-D287228DF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21511" name="Picture 35">
            <a:extLst>
              <a:ext uri="{FF2B5EF4-FFF2-40B4-BE49-F238E27FC236}">
                <a16:creationId xmlns:a16="http://schemas.microsoft.com/office/drawing/2014/main" id="{73F8247B-781A-052E-4F93-8D726271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t="3963" r="19141" b="30647"/>
          <a:stretch>
            <a:fillRect/>
          </a:stretch>
        </p:blipFill>
        <p:spPr bwMode="auto">
          <a:xfrm>
            <a:off x="7848600" y="431800"/>
            <a:ext cx="533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777F-50F7-E24F-03A7-AE1CA448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/>
              <a:t>Coordinated Checkpointing: Non-blocking Protocol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27F0170-7452-2BA5-93DE-958B49F78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Key issue with coordinated checkpointing:</a:t>
            </a:r>
          </a:p>
          <a:p>
            <a:pPr lvl="1"/>
            <a:r>
              <a:rPr lang="en-US" altLang="en-US" sz="1800"/>
              <a:t>Being able to prevent a process from receiving application messages that could make the checkpoint inconsistent</a:t>
            </a:r>
          </a:p>
          <a:p>
            <a:r>
              <a:rPr lang="en-US" altLang="en-US" sz="2400"/>
              <a:t>Problem can be avoided by preceding the first post-checkpoint message on each channel by a checkpoint request, forcing each process to take a checkpoint upon receiving the first checkpoint-request message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4E119-C452-05AC-A19A-E32AD50ED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DB6F2-2679-5B48-8D8B-F9FC21B62C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2533" name="Picture 7" descr="Picture 1.png">
            <a:extLst>
              <a:ext uri="{FF2B5EF4-FFF2-40B4-BE49-F238E27FC236}">
                <a16:creationId xmlns:a16="http://schemas.microsoft.com/office/drawing/2014/main" id="{52B81597-2AED-5BA5-B80F-73BE04EE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B3936D7-1349-3F0D-D304-95435EFE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Communication-Induced Checkpointing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FCE92DB-BFA3-9035-5F5D-64995731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Avoids domino effect without coordinated checkpoints</a:t>
            </a:r>
          </a:p>
          <a:p>
            <a:r>
              <a:rPr lang="en-US" altLang="en-US"/>
              <a:t>Processes take two kinds of checkpoints</a:t>
            </a:r>
          </a:p>
          <a:p>
            <a:pPr lvl="1"/>
            <a:r>
              <a:rPr lang="en-US" altLang="en-US"/>
              <a:t>Local: can be taken independently</a:t>
            </a:r>
          </a:p>
          <a:p>
            <a:pPr lvl="1"/>
            <a:r>
              <a:rPr lang="en-US" altLang="en-US"/>
              <a:t>Forced: must be taken to guarantee progress of recovery line</a:t>
            </a:r>
          </a:p>
          <a:p>
            <a:pPr lvl="2"/>
            <a:r>
              <a:rPr lang="en-US" altLang="en-US"/>
              <a:t>Piggyback protocol-specific information on each application message</a:t>
            </a:r>
          </a:p>
          <a:p>
            <a:r>
              <a:rPr lang="en-US" altLang="en-US"/>
              <a:t>Follow application trends to make sure checkpoint is necessary</a:t>
            </a:r>
          </a:p>
          <a:p>
            <a:pPr lvl="1"/>
            <a:r>
              <a:rPr lang="en-US" altLang="en-US"/>
              <a:t>Z-paths and Z-cycles form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8EEE2-AB10-CAE8-B513-8FD0ECB05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32B3-F5F1-A44F-8B8B-B43C4E0234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7" name="Oval Callout 5">
            <a:extLst>
              <a:ext uri="{FF2B5EF4-FFF2-40B4-BE49-F238E27FC236}">
                <a16:creationId xmlns:a16="http://schemas.microsoft.com/office/drawing/2014/main" id="{781ACCB3-CC34-7505-A5D9-4F658DA9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09600"/>
            <a:ext cx="457200" cy="304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0059E10-0F80-F37C-E105-975C2FA8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Communication-Induced Checkpointing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0D7E82D-1B4A-22AB-21D4-C9251FCB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Z-path: sequence of messages in the interval between two checkpoints</a:t>
            </a:r>
          </a:p>
          <a:p>
            <a:pPr lvl="1"/>
            <a:r>
              <a:rPr lang="en-US" altLang="en-US"/>
              <a:t>[m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], [m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4</a:t>
            </a:r>
            <a:r>
              <a:rPr lang="en-US" altLang="en-US"/>
              <a:t>], [m</a:t>
            </a:r>
            <a:r>
              <a:rPr lang="en-US" altLang="en-US" baseline="-25000"/>
              <a:t>3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] and [m</a:t>
            </a:r>
            <a:r>
              <a:rPr lang="en-US" altLang="en-US" baseline="-25000"/>
              <a:t>3</a:t>
            </a:r>
            <a:r>
              <a:rPr lang="en-US" altLang="en-US"/>
              <a:t>, m</a:t>
            </a:r>
            <a:r>
              <a:rPr lang="en-US" altLang="en-US" baseline="-25000"/>
              <a:t>4</a:t>
            </a:r>
            <a:r>
              <a:rPr lang="en-US" altLang="en-US"/>
              <a:t>]</a:t>
            </a:r>
          </a:p>
          <a:p>
            <a:r>
              <a:rPr lang="en-US" altLang="en-US" sz="2600"/>
              <a:t>Z-cycle: Z-path that begins and ends within the same interval</a:t>
            </a:r>
          </a:p>
          <a:p>
            <a:pPr lvl="1"/>
            <a:r>
              <a:rPr lang="en-US" altLang="en-US"/>
              <a:t>[m</a:t>
            </a:r>
            <a:r>
              <a:rPr lang="en-US" altLang="en-US" baseline="-25000"/>
              <a:t>5</a:t>
            </a:r>
            <a:r>
              <a:rPr lang="en-US" altLang="en-US"/>
              <a:t>, m</a:t>
            </a:r>
            <a:r>
              <a:rPr lang="en-US" altLang="en-US" baseline="-25000"/>
              <a:t>3</a:t>
            </a:r>
            <a:r>
              <a:rPr lang="en-US" altLang="en-US"/>
              <a:t>, m</a:t>
            </a:r>
            <a:r>
              <a:rPr lang="en-US" altLang="en-US" baseline="-25000"/>
              <a:t>4</a:t>
            </a:r>
            <a:r>
              <a:rPr lang="en-US" altLang="en-US"/>
              <a:t>]</a:t>
            </a:r>
          </a:p>
          <a:p>
            <a:pPr lvl="1"/>
            <a:r>
              <a:rPr lang="en-US" altLang="en-US"/>
              <a:t>Makes checkpoint c</a:t>
            </a:r>
            <a:r>
              <a:rPr lang="en-US" altLang="en-US" baseline="-25000"/>
              <a:t>2</a:t>
            </a:r>
            <a:r>
              <a:rPr lang="en-US" altLang="en-US"/>
              <a:t>,</a:t>
            </a:r>
            <a:r>
              <a:rPr lang="en-US" altLang="en-US" baseline="-25000"/>
              <a:t>2</a:t>
            </a:r>
            <a:r>
              <a:rPr lang="en-US" altLang="en-US"/>
              <a:t> useless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2CC18-89A9-D902-6E10-886DE37C3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EB83D-DFF8-1C4E-AEDC-21479C75EF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F015C6C9-B72B-1BFF-692B-6B92D107B9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835400"/>
            <a:ext cx="635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6BFBC6-0258-D389-978B-D9C87ED360F9}"/>
              </a:ext>
            </a:extLst>
          </p:cNvPr>
          <p:cNvSpPr/>
          <p:nvPr/>
        </p:nvSpPr>
        <p:spPr bwMode="auto">
          <a:xfrm>
            <a:off x="1244600" y="2151063"/>
            <a:ext cx="1143000" cy="304800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B95C4-C26D-2F8C-0188-72E7B2870430}"/>
              </a:ext>
            </a:extLst>
          </p:cNvPr>
          <p:cNvSpPr/>
          <p:nvPr/>
        </p:nvSpPr>
        <p:spPr bwMode="auto">
          <a:xfrm>
            <a:off x="5605463" y="2133600"/>
            <a:ext cx="1143000" cy="304800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4584" name="Picture 12">
            <a:extLst>
              <a:ext uri="{FF2B5EF4-FFF2-40B4-BE49-F238E27FC236}">
                <a16:creationId xmlns:a16="http://schemas.microsoft.com/office/drawing/2014/main" id="{70F22C65-6289-268C-250C-93E3D26CD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5254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A1C82B6-68B5-F734-4684-FC2DC9D4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Logging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C37B656-EAA9-2F9C-4B95-2B35EFF0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Goal: Capture messages that are received and avoid orphan processes</a:t>
            </a:r>
          </a:p>
          <a:p>
            <a:pPr lvl="1"/>
            <a:r>
              <a:rPr lang="en-US" altLang="en-US" sz="1600"/>
              <a:t>Always-no-orphans condition: If any surviving processes depends on an event e, either the event is logged on stable storage or the process has a copy of e’s determinant.</a:t>
            </a:r>
          </a:p>
          <a:p>
            <a:r>
              <a:rPr lang="en-US" altLang="en-US" sz="2200"/>
              <a:t>Uses checkpointing and logs</a:t>
            </a:r>
          </a:p>
          <a:p>
            <a:r>
              <a:rPr lang="en-US" altLang="en-US" sz="2200"/>
              <a:t>Useful with applications that interact frequently with the outside world</a:t>
            </a:r>
          </a:p>
          <a:p>
            <a:pPr lvl="1"/>
            <a:r>
              <a:rPr lang="en-US" altLang="en-US" sz="1600"/>
              <a:t>Enables process to repeat its execution without having to take expensive checkpoints before sending messages</a:t>
            </a:r>
          </a:p>
          <a:p>
            <a:r>
              <a:rPr lang="en-US" altLang="en-US" sz="2200"/>
              <a:t>Not susceptible to domino effect</a:t>
            </a:r>
          </a:p>
          <a:p>
            <a:r>
              <a:rPr lang="en-US" altLang="en-US" sz="2200"/>
              <a:t>Piecewise determinism</a:t>
            </a:r>
          </a:p>
          <a:p>
            <a:pPr lvl="1"/>
            <a:r>
              <a:rPr lang="en-US" altLang="en-US" sz="1600"/>
              <a:t>Rollback recovery protocol can identify all nondeterministic events (messages received, input from outside world, etc.) executed and logs the determinant; can recover a failed process and replay its execution as it occurred before the failure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ADEAC-547B-418D-8B95-6C39E8601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C9032-A473-5843-BE29-FF27949E2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43E08526-77CB-D9F6-4029-1BAD33623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500063"/>
            <a:ext cx="65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D3274D0-59FB-902E-016A-EA802D88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Logging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72D71C4-9804-47E8-3CDB-93874466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Recoverable: a state interval is recoverable if there is sufficient information to replay the execution up to that point despite any future failures</a:t>
            </a:r>
          </a:p>
          <a:p>
            <a:r>
              <a:rPr lang="en-US" altLang="en-US" sz="2200"/>
              <a:t>Stable: a state interval is stable if the determinant of the nondeterministic event that started it is logged on stable storage</a:t>
            </a:r>
          </a:p>
          <a:p>
            <a:pPr lvl="1"/>
            <a:r>
              <a:rPr lang="en-US" altLang="en-US" sz="1600"/>
              <a:t>Recoverable is always stable, but opposite is not always true</a:t>
            </a:r>
          </a:p>
          <a:p>
            <a:r>
              <a:rPr lang="en-US" altLang="en-US" sz="2200"/>
              <a:t>P</a:t>
            </a:r>
            <a:r>
              <a:rPr lang="en-US" altLang="en-US" sz="2200" baseline="-25000"/>
              <a:t>1</a:t>
            </a:r>
            <a:r>
              <a:rPr lang="en-US" altLang="en-US" sz="2200"/>
              <a:t> and P</a:t>
            </a:r>
            <a:r>
              <a:rPr lang="en-US" altLang="en-US" sz="2200" baseline="-25000"/>
              <a:t>2</a:t>
            </a:r>
            <a:r>
              <a:rPr lang="en-US" altLang="en-US" sz="2200"/>
              <a:t> fail before logging m</a:t>
            </a:r>
            <a:r>
              <a:rPr lang="en-US" altLang="en-US" sz="2200" baseline="-25000"/>
              <a:t>5 </a:t>
            </a:r>
            <a:r>
              <a:rPr lang="en-US" altLang="en-US" sz="2200"/>
              <a:t>and m</a:t>
            </a:r>
            <a:r>
              <a:rPr lang="en-US" altLang="en-US" sz="2200" baseline="-25000"/>
              <a:t>6?</a:t>
            </a:r>
            <a:r>
              <a:rPr lang="en-US" altLang="en-US" sz="2200"/>
              <a:t>  M</a:t>
            </a:r>
            <a:r>
              <a:rPr lang="en-US" altLang="en-US" sz="2200" baseline="-25000"/>
              <a:t>7 </a:t>
            </a:r>
            <a:r>
              <a:rPr lang="en-US" altLang="en-US" sz="2200"/>
              <a:t>becomes an orphan message </a:t>
            </a:r>
            <a:r>
              <a:rPr lang="en-US" altLang="en-US" sz="2200">
                <a:sym typeface="Wingdings" pitchFamily="2" charset="2"/>
              </a:rPr>
              <a:t> </a:t>
            </a:r>
            <a:r>
              <a:rPr lang="en-US" altLang="en-US" sz="2200"/>
              <a:t>Maximum Recoverable State: X, Y,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D85D-21DA-46A6-A816-35E3F641F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6BACC-4F54-794B-8F31-9B86BC483A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6629" name="Picture 5" descr="Picture 1.png">
            <a:extLst>
              <a:ext uri="{FF2B5EF4-FFF2-40B4-BE49-F238E27FC236}">
                <a16:creationId xmlns:a16="http://schemas.microsoft.com/office/drawing/2014/main" id="{A0865527-A381-4B6B-24A0-72F8E881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021138"/>
            <a:ext cx="72771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extLst>
              <a:ext uri="{FF2B5EF4-FFF2-40B4-BE49-F238E27FC236}">
                <a16:creationId xmlns:a16="http://schemas.microsoft.com/office/drawing/2014/main" id="{E0E23BD6-8975-13F2-547E-A1734A9D9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500063"/>
            <a:ext cx="65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EAA7B56-56F3-79BF-ACDE-3238BDF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Pessimistic Logging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A2E8BB0-3180-A585-7226-21BE42A8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Designed under assumption that a failure can occur after any nondeterministic event</a:t>
            </a:r>
          </a:p>
          <a:p>
            <a:pPr lvl="1"/>
            <a:r>
              <a:rPr lang="en-US" altLang="en-US" sz="1600"/>
              <a:t>Protocol logs determinant to stable storage before event is allowed to affect computation</a:t>
            </a:r>
          </a:p>
          <a:p>
            <a:r>
              <a:rPr lang="en-US" altLang="en-US" sz="2200"/>
              <a:t>Periodic checkpoints are taken to aid in repeating execution</a:t>
            </a:r>
          </a:p>
          <a:p>
            <a:pPr lvl="1"/>
            <a:r>
              <a:rPr lang="en-US" altLang="en-US" sz="1600"/>
              <a:t>Application is restarted from most recent checkpoint and the logged determinants are used to recreate execution</a:t>
            </a:r>
          </a:p>
          <a:p>
            <a:r>
              <a:rPr lang="en-US" altLang="en-US" sz="2200"/>
              <a:t>Pros:</a:t>
            </a:r>
          </a:p>
          <a:p>
            <a:pPr lvl="1"/>
            <a:r>
              <a:rPr lang="en-US" altLang="en-US" sz="1600"/>
              <a:t>Immediate output commit</a:t>
            </a:r>
          </a:p>
          <a:p>
            <a:pPr lvl="1"/>
            <a:r>
              <a:rPr lang="en-US" altLang="en-US" sz="1600"/>
              <a:t>Restart from most recent checkpoint</a:t>
            </a:r>
          </a:p>
          <a:p>
            <a:pPr lvl="1"/>
            <a:r>
              <a:rPr lang="en-US" altLang="en-US" sz="1600"/>
              <a:t>Recovery limited to failed processes </a:t>
            </a:r>
          </a:p>
          <a:p>
            <a:pPr lvl="2"/>
            <a:r>
              <a:rPr lang="en-US" altLang="en-US" sz="1400"/>
              <a:t>Always-no-orphans: if a surviving process depends on an event, either the event is logged or that process has a copy of the event’s determinant </a:t>
            </a:r>
          </a:p>
          <a:p>
            <a:pPr lvl="1"/>
            <a:r>
              <a:rPr lang="en-US" altLang="en-US" sz="1600"/>
              <a:t>Simple garbage collection</a:t>
            </a:r>
          </a:p>
          <a:p>
            <a:r>
              <a:rPr lang="en-US" altLang="en-US" sz="2200"/>
              <a:t>Con:</a:t>
            </a:r>
          </a:p>
          <a:p>
            <a:pPr lvl="1"/>
            <a:r>
              <a:rPr lang="en-US" altLang="en-US" sz="1600"/>
              <a:t>Performance Penalty due to synchronous logging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ADD0-4AB7-6CAE-BD9A-4F22ED38B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FD5316-304B-CF4D-82A8-4A3F45F5C7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3" name="TextBox 7">
            <a:extLst>
              <a:ext uri="{FF2B5EF4-FFF2-40B4-BE49-F238E27FC236}">
                <a16:creationId xmlns:a16="http://schemas.microsoft.com/office/drawing/2014/main" id="{7F30FE42-AEEB-0B6E-3FE3-0C4273F49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"/>
            <a:ext cx="6096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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AC79F4E-24A6-FEB0-7DF2-89EDDE22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Optimistic Logging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3979439-2DAB-815C-167E-5633BD78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4648200"/>
          </a:xfrm>
        </p:spPr>
        <p:txBody>
          <a:bodyPr/>
          <a:lstStyle/>
          <a:p>
            <a:r>
              <a:rPr lang="en-US" altLang="en-US" sz="2400"/>
              <a:t>Log determinants asynchronously</a:t>
            </a:r>
          </a:p>
          <a:p>
            <a:pPr lvl="1"/>
            <a:r>
              <a:rPr lang="en-US" altLang="en-US" sz="1800"/>
              <a:t>Optimistic assumption that logging will complete before a failure occurs</a:t>
            </a:r>
          </a:p>
          <a:p>
            <a:r>
              <a:rPr lang="en-US" altLang="en-US" sz="2400"/>
              <a:t>Determinants are kept in a volatile log that is periodically flushed to stable storage</a:t>
            </a:r>
          </a:p>
          <a:p>
            <a:pPr lvl="1"/>
            <a:r>
              <a:rPr lang="en-US" altLang="en-US" sz="1800"/>
              <a:t>No blocking necessary (less overhead)</a:t>
            </a:r>
          </a:p>
          <a:p>
            <a:pPr lvl="1"/>
            <a:r>
              <a:rPr lang="en-US" altLang="en-US" sz="1800"/>
              <a:t>More complicated recovery, garbage collection, and slower output commit</a:t>
            </a:r>
          </a:p>
          <a:p>
            <a:r>
              <a:rPr lang="en-US" altLang="en-US" sz="2400"/>
              <a:t>Does not implement always-no-orphans</a:t>
            </a:r>
          </a:p>
          <a:p>
            <a:pPr lvl="1"/>
            <a:r>
              <a:rPr lang="en-US" altLang="en-US" sz="1800"/>
              <a:t>Permits temporary creation of orphan processes</a:t>
            </a:r>
          </a:p>
          <a:p>
            <a:pPr lvl="1"/>
            <a:r>
              <a:rPr lang="en-US" altLang="en-US" sz="1800"/>
              <a:t>Upon a failure, dependency information is used to recover latest global state of pre-failure execution in which no process is an orphan</a:t>
            </a:r>
          </a:p>
          <a:p>
            <a:r>
              <a:rPr lang="en-US" altLang="en-US" sz="2400"/>
              <a:t>Great for failure free executions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9AF5E-8E88-F6E6-1B89-58D8BCB76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09268-3A01-0849-9E88-E65B263F18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9982F098-B27F-5E3A-07CD-77C065AB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"/>
            <a:ext cx="6096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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2218845-0902-587D-E082-2B1C805A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Causal Logging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A56B5466-3460-109A-C045-3452C1BB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Failure-free performance from optimistic + allowing processes to commit output independently and always-no-orphans from pessimistic</a:t>
            </a:r>
          </a:p>
          <a:p>
            <a:r>
              <a:rPr lang="en-US" altLang="en-US"/>
              <a:t>Determinants of all causally preceding events are logged to stable storage or are available locally</a:t>
            </a:r>
          </a:p>
          <a:p>
            <a:r>
              <a:rPr lang="en-US" altLang="en-US"/>
              <a:t>Limits rollback to most recent checkpoint</a:t>
            </a:r>
          </a:p>
          <a:p>
            <a:pPr lvl="1"/>
            <a:r>
              <a:rPr lang="en-US" altLang="en-US"/>
              <a:t>Reduces overhead of storage and work at risk</a:t>
            </a:r>
          </a:p>
          <a:p>
            <a:r>
              <a:rPr lang="en-US" altLang="en-US"/>
              <a:t>Piggybacks on each message information about preceding messages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C22D4-9D5F-62A5-BBE5-320DE7FE5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E5250-AC99-3143-90F4-C7B22B9921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777EF702-384B-8AE4-D97D-08AD8F0C9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850900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X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 Y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66647F8-3758-C4F6-4F51-2196009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Rollback-Recovery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60924-338D-4705-736B-8F96D92F6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834E8-2974-444A-B06F-673E3ED872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0724" name="Picture 7" descr="Picture 2.png">
            <a:extLst>
              <a:ext uri="{FF2B5EF4-FFF2-40B4-BE49-F238E27FC236}">
                <a16:creationId xmlns:a16="http://schemas.microsoft.com/office/drawing/2014/main" id="{20FFB1C0-16C0-A81F-16D4-72EBE5F1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3"/>
            <a:ext cx="81661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>
            <a:extLst>
              <a:ext uri="{FF2B5EF4-FFF2-40B4-BE49-F238E27FC236}">
                <a16:creationId xmlns:a16="http://schemas.microsoft.com/office/drawing/2014/main" id="{FC065B37-369B-2FFB-4E85-C89444EE5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5413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FE6ED77-677B-43AC-33A6-F9DC08CD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0015711-66B7-52C8-EF4C-C9FBE854D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Goals</a:t>
            </a:r>
          </a:p>
          <a:p>
            <a:r>
              <a:rPr lang="en-US" altLang="en-US"/>
              <a:t>Fault Tolerance</a:t>
            </a:r>
          </a:p>
          <a:p>
            <a:r>
              <a:rPr lang="en-US" altLang="en-US"/>
              <a:t>Failure Recovery</a:t>
            </a:r>
          </a:p>
          <a:p>
            <a:r>
              <a:rPr lang="en-US" altLang="en-US"/>
              <a:t>System Overview</a:t>
            </a:r>
          </a:p>
          <a:p>
            <a:r>
              <a:rPr lang="en-US" altLang="en-US"/>
              <a:t>Coordinated Checkpointing </a:t>
            </a:r>
          </a:p>
          <a:p>
            <a:r>
              <a:rPr lang="en-US" altLang="en-US"/>
              <a:t>Communication-Induced Checkpointing</a:t>
            </a:r>
          </a:p>
          <a:p>
            <a:r>
              <a:rPr lang="en-US" altLang="en-US"/>
              <a:t>Logging</a:t>
            </a:r>
          </a:p>
          <a:p>
            <a:r>
              <a:rPr lang="en-US" altLang="en-US"/>
              <a:t>Conclusions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B9E8C-1C9A-F18C-5E31-44623DCA8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262AB-0A53-2942-ABC5-A1D23AC4B6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8763174A-8656-F1C7-92AA-B3A16786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" r="60464"/>
          <a:stretch>
            <a:fillRect/>
          </a:stretch>
        </p:blipFill>
        <p:spPr bwMode="auto">
          <a:xfrm>
            <a:off x="5410200" y="457200"/>
            <a:ext cx="660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70A0063-8D62-6380-3E03-7056579D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5B741C02-B4A6-464F-9549-E20DDD3F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63" y="1066800"/>
            <a:ext cx="8686800" cy="4648200"/>
          </a:xfrm>
        </p:spPr>
        <p:txBody>
          <a:bodyPr/>
          <a:lstStyle/>
          <a:p>
            <a:r>
              <a:rPr lang="en-US" altLang="en-US" sz="2000"/>
              <a:t>Issues at hand: Piecewise determinism, performance overhead, storage overhead, ease of output commits, ease of garbage collection, ease of recovery, avoiding domino effect and orphan processes</a:t>
            </a:r>
          </a:p>
          <a:p>
            <a:r>
              <a:rPr lang="en-US" altLang="en-US" sz="2000"/>
              <a:t>Checkpointing:</a:t>
            </a:r>
          </a:p>
          <a:p>
            <a:pPr lvl="1"/>
            <a:r>
              <a:rPr lang="en-US" altLang="en-US" sz="1600"/>
              <a:t>Coordinated: simplifies recovery and garbage collection, overall good performance </a:t>
            </a:r>
          </a:p>
          <a:p>
            <a:pPr lvl="1"/>
            <a:r>
              <a:rPr lang="en-US" altLang="en-US" sz="1600"/>
              <a:t>Uncoordinated: suffers from potential domino effects and complicates recovery</a:t>
            </a:r>
          </a:p>
          <a:p>
            <a:pPr lvl="1"/>
            <a:r>
              <a:rPr lang="en-US" altLang="en-US" sz="1600"/>
              <a:t>Communication-Induced: no domino effect or coordination, but nondeterministic nature complicates garbage collection and degrades performance</a:t>
            </a:r>
          </a:p>
          <a:p>
            <a:r>
              <a:rPr lang="en-US" altLang="en-US" sz="2000"/>
              <a:t>Logging: Natural choice for applications that often interact with outside world</a:t>
            </a:r>
          </a:p>
          <a:p>
            <a:pPr lvl="1"/>
            <a:r>
              <a:rPr lang="en-US" altLang="en-US" sz="1600"/>
              <a:t>Pessimistic: simplifies recovery and output commit; simple and robust</a:t>
            </a:r>
          </a:p>
          <a:p>
            <a:pPr lvl="1"/>
            <a:r>
              <a:rPr lang="en-US" altLang="en-US" sz="1600"/>
              <a:t>Causal: reduces overhead, fast output commit and orphan-free recovery</a:t>
            </a:r>
          </a:p>
          <a:p>
            <a:pPr lvl="1"/>
            <a:r>
              <a:rPr lang="en-US" altLang="en-US" sz="1600"/>
              <a:t>Optimistic: reduces overhead more than Causal, but complicates recovery by increasing extent of future rollbacks</a:t>
            </a:r>
          </a:p>
          <a:p>
            <a:pPr lvl="1"/>
            <a:endParaRPr lang="en-US" altLang="en-US" sz="1000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A803F-DF10-934B-32E6-1539ABE10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72E2E-7F9E-2B4D-82C4-B3DE4DABE0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1749" name="Group 9">
            <a:extLst>
              <a:ext uri="{FF2B5EF4-FFF2-40B4-BE49-F238E27FC236}">
                <a16:creationId xmlns:a16="http://schemas.microsoft.com/office/drawing/2014/main" id="{F5DD5A5B-D9D3-ABE8-25FA-907AEFC5273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33400"/>
            <a:ext cx="533400" cy="381000"/>
            <a:chOff x="7239000" y="1828800"/>
            <a:chExt cx="762000" cy="533400"/>
          </a:xfrm>
        </p:grpSpPr>
        <p:sp>
          <p:nvSpPr>
            <p:cNvPr id="31750" name="Oval 6">
              <a:extLst>
                <a:ext uri="{FF2B5EF4-FFF2-40B4-BE49-F238E27FC236}">
                  <a16:creationId xmlns:a16="http://schemas.microsoft.com/office/drawing/2014/main" id="{ED7B5328-5F29-B2C9-FAF9-3D0EFE2C4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182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51" name="Oval 7">
              <a:extLst>
                <a:ext uri="{FF2B5EF4-FFF2-40B4-BE49-F238E27FC236}">
                  <a16:creationId xmlns:a16="http://schemas.microsoft.com/office/drawing/2014/main" id="{D9C49526-794D-4D4B-C758-41FD19E6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52" name="Oval 8">
              <a:extLst>
                <a:ext uri="{FF2B5EF4-FFF2-40B4-BE49-F238E27FC236}">
                  <a16:creationId xmlns:a16="http://schemas.microsoft.com/office/drawing/2014/main" id="{2710CC0F-8E5D-3797-0EAE-B9515A339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88A4D51-0373-8EB9-CEBA-D83CBD20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D0B47A0-574A-CA7D-287A-890AE59C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3048000"/>
            <a:ext cx="4800600" cy="838200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A5A7-77FA-79B6-9B84-9A8140DD3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DF66C0-97D1-594D-9CE8-AAFFCA7C08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6DC4E24-6E59-1593-CEF8-5731D4D2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2FEFCA6-39F3-24CD-D25C-1F661FF3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“A Survey of Rollback-Recovery Protocols in Message-Passing Systems” by  E.N. (Mootaz) Elnozahy, Lorenzo Alvisi, Yi-Min Wang, and David B. Johnson</a:t>
            </a:r>
          </a:p>
          <a:p>
            <a:r>
              <a:rPr lang="en-US" altLang="en-US" sz="2800"/>
              <a:t>Fault Tolerance: </a:t>
            </a:r>
            <a:r>
              <a:rPr lang="en-US" altLang="en-US" sz="2800">
                <a:hlinkClick r:id="rId2"/>
              </a:rPr>
              <a:t>en.wikipedia.org/wiki/Fault_tolerance</a:t>
            </a:r>
            <a:endParaRPr lang="en-US" altLang="en-US" sz="2800"/>
          </a:p>
          <a:p>
            <a:r>
              <a:rPr lang="en-US" altLang="en-US" sz="2800"/>
              <a:t>Checkpointing-Recovery, Dr. Dennis Kafura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0EEBC-E207-5CBC-657A-2CA0EEA96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6ED39-AE8B-C041-8405-37ACCB7A2C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9301BD69-2882-DC44-9903-D450E1AC3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7"/>
          <a:stretch>
            <a:fillRect/>
          </a:stretch>
        </p:blipFill>
        <p:spPr bwMode="auto">
          <a:xfrm>
            <a:off x="5638800" y="457200"/>
            <a:ext cx="450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ECAAD02-7C68-94A1-D2DB-8B852E14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A3B44DC-F080-5DAA-BA4B-9975F6C8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recover the system after any type of fault has been introduced to the system and to minimize the amount of computation lost</a:t>
            </a:r>
          </a:p>
          <a:p>
            <a:pPr lvl="1"/>
            <a:r>
              <a:rPr lang="en-US" altLang="en-US"/>
              <a:t>Hardware</a:t>
            </a:r>
          </a:p>
          <a:p>
            <a:pPr lvl="1"/>
            <a:r>
              <a:rPr lang="en-US" altLang="en-US"/>
              <a:t>Software</a:t>
            </a:r>
          </a:p>
          <a:p>
            <a:pPr lvl="1"/>
            <a:r>
              <a:rPr lang="en-US" altLang="en-US"/>
              <a:t>Processors</a:t>
            </a:r>
          </a:p>
          <a:p>
            <a:pPr lvl="1"/>
            <a:r>
              <a:rPr lang="en-US" altLang="en-US"/>
              <a:t>Network</a:t>
            </a:r>
          </a:p>
          <a:p>
            <a:pPr lvl="1"/>
            <a:r>
              <a:rPr lang="en-US" altLang="en-US"/>
              <a:t>Memory</a:t>
            </a:r>
          </a:p>
          <a:p>
            <a:pPr lvl="1"/>
            <a:r>
              <a:rPr lang="en-US" altLang="en-US"/>
              <a:t>Disk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FFDE-69C3-E141-3780-08375AFD1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321C2C-3B45-974F-93F0-8416B0AC50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F8B55885-3F78-FA0C-669A-ACA69A57FDD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05200"/>
            <a:ext cx="6783388" cy="2728913"/>
            <a:chOff x="708" y="714"/>
            <a:chExt cx="4558" cy="1875"/>
          </a:xfrm>
        </p:grpSpPr>
        <p:sp>
          <p:nvSpPr>
            <p:cNvPr id="5133" name="Oval 4">
              <a:extLst>
                <a:ext uri="{FF2B5EF4-FFF2-40B4-BE49-F238E27FC236}">
                  <a16:creationId xmlns:a16="http://schemas.microsoft.com/office/drawing/2014/main" id="{72BFA701-9102-CBFB-04D0-A9892C098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1299"/>
              <a:ext cx="2383" cy="70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34" name="Text Box 5">
              <a:extLst>
                <a:ext uri="{FF2B5EF4-FFF2-40B4-BE49-F238E27FC236}">
                  <a16:creationId xmlns:a16="http://schemas.microsoft.com/office/drawing/2014/main" id="{18A9AB3A-4F1A-CF09-5CBA-F79710889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537"/>
              <a:ext cx="10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erroneous state</a:t>
              </a:r>
            </a:p>
          </p:txBody>
        </p:sp>
        <p:sp>
          <p:nvSpPr>
            <p:cNvPr id="5135" name="Oval 6">
              <a:extLst>
                <a:ext uri="{FF2B5EF4-FFF2-40B4-BE49-F238E27FC236}">
                  <a16:creationId xmlns:a16="http://schemas.microsoft.com/office/drawing/2014/main" id="{4342ED92-70AE-8D61-ADE4-5A7C0D77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486"/>
              <a:ext cx="468" cy="3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36" name="Text Box 7">
              <a:extLst>
                <a:ext uri="{FF2B5EF4-FFF2-40B4-BE49-F238E27FC236}">
                  <a16:creationId xmlns:a16="http://schemas.microsoft.com/office/drawing/2014/main" id="{45B05E97-0F5E-6261-8312-F824EDBF7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" y="1552"/>
              <a:ext cx="33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error</a:t>
              </a:r>
            </a:p>
          </p:txBody>
        </p:sp>
        <p:grpSp>
          <p:nvGrpSpPr>
            <p:cNvPr id="5137" name="Group 8">
              <a:extLst>
                <a:ext uri="{FF2B5EF4-FFF2-40B4-BE49-F238E27FC236}">
                  <a16:creationId xmlns:a16="http://schemas.microsoft.com/office/drawing/2014/main" id="{F76257A0-F9E1-66EC-2F42-ACF08748D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" y="2166"/>
              <a:ext cx="2202" cy="420"/>
              <a:chOff x="3179" y="2306"/>
              <a:chExt cx="2202" cy="420"/>
            </a:xfrm>
          </p:grpSpPr>
          <p:sp>
            <p:nvSpPr>
              <p:cNvPr id="5147" name="Oval 9">
                <a:extLst>
                  <a:ext uri="{FF2B5EF4-FFF2-40B4-BE49-F238E27FC236}">
                    <a16:creationId xmlns:a16="http://schemas.microsoft.com/office/drawing/2014/main" id="{F9382E38-F0B8-F491-A55A-00F01048F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" y="2306"/>
                <a:ext cx="2202" cy="4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48" name="Text Box 10">
                <a:extLst>
                  <a:ext uri="{FF2B5EF4-FFF2-40B4-BE49-F238E27FC236}">
                    <a16:creationId xmlns:a16="http://schemas.microsoft.com/office/drawing/2014/main" id="{66D1CAD0-13A8-0AEB-E56E-5B67D4F6E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" y="2388"/>
                <a:ext cx="69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valid state</a:t>
                </a:r>
              </a:p>
            </p:txBody>
          </p:sp>
        </p:grpSp>
        <p:sp>
          <p:nvSpPr>
            <p:cNvPr id="5138" name="Text Box 11">
              <a:extLst>
                <a:ext uri="{FF2B5EF4-FFF2-40B4-BE49-F238E27FC236}">
                  <a16:creationId xmlns:a16="http://schemas.microsoft.com/office/drawing/2014/main" id="{0C8F9308-D676-0565-3B2B-DD1951942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2377"/>
              <a:ext cx="528" cy="2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failure</a:t>
              </a:r>
            </a:p>
          </p:txBody>
        </p:sp>
        <p:sp>
          <p:nvSpPr>
            <p:cNvPr id="5139" name="Text Box 12">
              <a:extLst>
                <a:ext uri="{FF2B5EF4-FFF2-40B4-BE49-F238E27FC236}">
                  <a16:creationId xmlns:a16="http://schemas.microsoft.com/office/drawing/2014/main" id="{FE9B8913-623C-E168-1BF8-943F5E59C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948"/>
              <a:ext cx="4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causes</a:t>
              </a:r>
            </a:p>
          </p:txBody>
        </p:sp>
        <p:sp>
          <p:nvSpPr>
            <p:cNvPr id="5140" name="Text Box 13">
              <a:extLst>
                <a:ext uri="{FF2B5EF4-FFF2-40B4-BE49-F238E27FC236}">
                  <a16:creationId xmlns:a16="http://schemas.microsoft.com/office/drawing/2014/main" id="{87B4C9A7-C3A9-F294-1BE9-5D9FCC03A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714"/>
              <a:ext cx="465" cy="2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fault</a:t>
              </a:r>
            </a:p>
          </p:txBody>
        </p:sp>
        <p:sp>
          <p:nvSpPr>
            <p:cNvPr id="5141" name="Text Box 14">
              <a:extLst>
                <a:ext uri="{FF2B5EF4-FFF2-40B4-BE49-F238E27FC236}">
                  <a16:creationId xmlns:a16="http://schemas.microsoft.com/office/drawing/2014/main" id="{FE09784B-F2AF-645B-2451-A22BFA315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" y="2120"/>
              <a:ext cx="52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leads to</a:t>
              </a:r>
            </a:p>
          </p:txBody>
        </p:sp>
        <p:sp>
          <p:nvSpPr>
            <p:cNvPr id="5142" name="Text Box 15">
              <a:extLst>
                <a:ext uri="{FF2B5EF4-FFF2-40B4-BE49-F238E27FC236}">
                  <a16:creationId xmlns:a16="http://schemas.microsoft.com/office/drawing/2014/main" id="{948FADE9-AEEA-9DDC-1A6E-13820473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" y="1500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recovery</a:t>
              </a:r>
            </a:p>
          </p:txBody>
        </p:sp>
        <p:sp>
          <p:nvSpPr>
            <p:cNvPr id="5143" name="Line 16">
              <a:extLst>
                <a:ext uri="{FF2B5EF4-FFF2-40B4-BE49-F238E27FC236}">
                  <a16:creationId xmlns:a16="http://schemas.microsoft.com/office/drawing/2014/main" id="{5DEDF88C-79A3-F4B3-6F5C-23B6A74C8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3" y="1857"/>
              <a:ext cx="288" cy="4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4" name="Line 17">
              <a:extLst>
                <a:ext uri="{FF2B5EF4-FFF2-40B4-BE49-F238E27FC236}">
                  <a16:creationId xmlns:a16="http://schemas.microsoft.com/office/drawing/2014/main" id="{9E32DE68-38EA-5C52-20EC-A8CCFAE95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962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5" name="Line 18">
              <a:extLst>
                <a:ext uri="{FF2B5EF4-FFF2-40B4-BE49-F238E27FC236}">
                  <a16:creationId xmlns:a16="http://schemas.microsoft.com/office/drawing/2014/main" id="{0A9F513C-EF4D-63CF-9C3E-626D77F4A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1635"/>
              <a:ext cx="10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6" name="Line 19">
              <a:extLst>
                <a:ext uri="{FF2B5EF4-FFF2-40B4-BE49-F238E27FC236}">
                  <a16:creationId xmlns:a16="http://schemas.microsoft.com/office/drawing/2014/main" id="{DE6023E6-B292-CE40-BA57-D4E125CD5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" y="1644"/>
              <a:ext cx="0" cy="4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6" name="Group 60">
            <a:extLst>
              <a:ext uri="{FF2B5EF4-FFF2-40B4-BE49-F238E27FC236}">
                <a16:creationId xmlns:a16="http://schemas.microsoft.com/office/drawing/2014/main" id="{26F8CD1E-1300-797B-D1AE-2CD730CC889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58800"/>
            <a:ext cx="457200" cy="431800"/>
            <a:chOff x="8077200" y="2209800"/>
            <a:chExt cx="457200" cy="457200"/>
          </a:xfrm>
        </p:grpSpPr>
        <p:grpSp>
          <p:nvGrpSpPr>
            <p:cNvPr id="5127" name="Group 54">
              <a:extLst>
                <a:ext uri="{FF2B5EF4-FFF2-40B4-BE49-F238E27FC236}">
                  <a16:creationId xmlns:a16="http://schemas.microsoft.com/office/drawing/2014/main" id="{959478C3-4902-57E4-5E77-001A2DF46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209800"/>
              <a:ext cx="457200" cy="457200"/>
              <a:chOff x="8077200" y="2209800"/>
              <a:chExt cx="457200" cy="457200"/>
            </a:xfrm>
          </p:grpSpPr>
          <p:grpSp>
            <p:nvGrpSpPr>
              <p:cNvPr id="5129" name="Group 43">
                <a:extLst>
                  <a:ext uri="{FF2B5EF4-FFF2-40B4-BE49-F238E27FC236}">
                    <a16:creationId xmlns:a16="http://schemas.microsoft.com/office/drawing/2014/main" id="{17269318-4E73-2A47-C188-7AA64B166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77200" y="2209800"/>
                <a:ext cx="457200" cy="457200"/>
                <a:chOff x="8077200" y="2209800"/>
                <a:chExt cx="457200" cy="457200"/>
              </a:xfrm>
            </p:grpSpPr>
            <p:sp>
              <p:nvSpPr>
                <p:cNvPr id="5131" name="Oval 40">
                  <a:extLst>
                    <a:ext uri="{FF2B5EF4-FFF2-40B4-BE49-F238E27FC236}">
                      <a16:creationId xmlns:a16="http://schemas.microsoft.com/office/drawing/2014/main" id="{8848862E-AF3E-855E-A920-6E5391258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200" y="2209800"/>
                  <a:ext cx="457200" cy="457200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2" name="Oval 41">
                  <a:extLst>
                    <a:ext uri="{FF2B5EF4-FFF2-40B4-BE49-F238E27FC236}">
                      <a16:creationId xmlns:a16="http://schemas.microsoft.com/office/drawing/2014/main" id="{2C089725-3E30-31CB-A000-1679CD3D3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4924" y="2271570"/>
                  <a:ext cx="337707" cy="333660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5130" name="Oval 45">
                <a:extLst>
                  <a:ext uri="{FF2B5EF4-FFF2-40B4-BE49-F238E27FC236}">
                    <a16:creationId xmlns:a16="http://schemas.microsoft.com/office/drawing/2014/main" id="{052A5E55-6194-7199-0BB6-796D2B7EF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7850" y="2324100"/>
                <a:ext cx="210124" cy="2286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28" name="Oval 57">
              <a:extLst>
                <a:ext uri="{FF2B5EF4-FFF2-40B4-BE49-F238E27FC236}">
                  <a16:creationId xmlns:a16="http://schemas.microsoft.com/office/drawing/2014/main" id="{ECFA9A9E-B77B-AF05-36D2-214F0385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1534" y="2383365"/>
              <a:ext cx="105062" cy="1143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35206B6-706F-77DF-5B89-2E0E15F0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Fault Tolerance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05AB6C4-E8FE-0838-91F4-637C36CE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Fault Tolerance – a design that enables a system to continue operation, rather than failing completely, when some part of the system fails</a:t>
            </a:r>
          </a:p>
          <a:p>
            <a:pPr lvl="1"/>
            <a:r>
              <a:rPr lang="en-US" altLang="en-US"/>
              <a:t>Looking at problem from system perspective in terms of the state of the system being its “memory state”</a:t>
            </a:r>
          </a:p>
          <a:p>
            <a:pPr lvl="1"/>
            <a:r>
              <a:rPr lang="en-US" altLang="en-US"/>
              <a:t>We know nothing of the application or outside world processes that may have introduced the error, but must still get the system back to a valid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8A26F-0ADA-494D-28D7-6624FFD0D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BA25D-1C73-294F-A03C-9A492A6A88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1CA1D7F8-0DCD-EEE2-4477-C3FF61D0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45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05F2E96-C7CE-F526-7015-96883280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Failure Recovery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3A0D990-C4FD-2665-8CA6-4844B3EF7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Failure Recovery – an attempt to put the system back into a valid state</a:t>
            </a:r>
          </a:p>
          <a:p>
            <a:pPr lvl="1"/>
            <a:r>
              <a:rPr lang="en-US" altLang="en-US"/>
              <a:t>Backward Recovery: Retreating back to an earlier state of the system </a:t>
            </a:r>
          </a:p>
          <a:p>
            <a:pPr lvl="2"/>
            <a:r>
              <a:rPr lang="en-US" altLang="en-US" sz="2000"/>
              <a:t>Operation-based: Logs of operations are maintained and replayed</a:t>
            </a:r>
          </a:p>
          <a:p>
            <a:pPr lvl="2"/>
            <a:r>
              <a:rPr lang="en-US" altLang="en-US" sz="2000"/>
              <a:t>State-based: Check-pointing particular states of the system as it evolves</a:t>
            </a:r>
          </a:p>
          <a:p>
            <a:pPr lvl="1"/>
            <a:r>
              <a:rPr lang="en-US" altLang="en-US"/>
              <a:t>Forward Recovery: Usually no previous state to retreat to; instead must fail into some forward condition</a:t>
            </a:r>
          </a:p>
          <a:p>
            <a:pPr lvl="2"/>
            <a:r>
              <a:rPr lang="en-US" altLang="en-US" sz="2000"/>
              <a:t>Messages sent to outside world are sent and cannot be retrieved: Imagine trying to recover Space Shuttle after liftoff! </a:t>
            </a:r>
          </a:p>
          <a:p>
            <a:pPr lvl="1"/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DB2D3-40CE-8447-93ED-3742002EB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8AF6F-EBC5-0D46-85F4-664670302F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8C468547-F8F3-CF2F-5527-DD68E4C4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575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B673ADCB-0E2D-4592-65A7-0129CF9CE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8200"/>
            <a:ext cx="8153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E4BB7FF6-F3B9-496E-E2F2-26D4BB62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 Model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1EAA6491-D2E2-1758-E12F-866D1A65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590800"/>
          </a:xfrm>
        </p:spPr>
        <p:txBody>
          <a:bodyPr/>
          <a:lstStyle/>
          <a:p>
            <a:r>
              <a:rPr lang="en-US" altLang="en-US"/>
              <a:t>System interacts with outside world as well as sends messages internally</a:t>
            </a:r>
          </a:p>
          <a:p>
            <a:pPr lvl="1"/>
            <a:r>
              <a:rPr lang="en-US" altLang="en-US"/>
              <a:t>System must be kept in a coherent state with the outside world process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6684-C2C0-AE02-9A6D-07DAD3C20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EB2F0-9199-564B-B93A-B27020B0DD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31C7A402-9619-4E1D-6F75-1ECD1C21F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9113"/>
            <a:ext cx="685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>
            <a:extLst>
              <a:ext uri="{FF2B5EF4-FFF2-40B4-BE49-F238E27FC236}">
                <a16:creationId xmlns:a16="http://schemas.microsoft.com/office/drawing/2014/main" id="{4894D26F-53FF-CC3B-9931-0E52CFC8DC7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07394" y="2567781"/>
            <a:ext cx="1322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Processes</a:t>
            </a:r>
          </a:p>
        </p:txBody>
      </p:sp>
      <p:sp>
        <p:nvSpPr>
          <p:cNvPr id="8200" name="TextBox 10">
            <a:extLst>
              <a:ext uri="{FF2B5EF4-FFF2-40B4-BE49-F238E27FC236}">
                <a16:creationId xmlns:a16="http://schemas.microsoft.com/office/drawing/2014/main" id="{A2103126-A507-9A86-60CF-101784A4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19400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Messages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CC1BD64-A147-4272-CB7D-FD003A54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Orphan Messages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AB37476-65E1-4D26-0A4E-A8DDB50C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4648200"/>
          </a:xfrm>
        </p:spPr>
        <p:txBody>
          <a:bodyPr/>
          <a:lstStyle/>
          <a:p>
            <a:r>
              <a:rPr lang="en-US" altLang="en-US" sz="2800"/>
              <a:t>Orphan Message: A message that is received but never sent (i.e. message </a:t>
            </a:r>
            <a:r>
              <a:rPr lang="en-US" altLang="en-US" sz="2800" i="1"/>
              <a:t>m</a:t>
            </a:r>
            <a:r>
              <a:rPr lang="en-US" altLang="en-US" sz="2800"/>
              <a:t> below); no sender can be identified</a:t>
            </a:r>
          </a:p>
          <a:p>
            <a:pPr lvl="1"/>
            <a:r>
              <a:rPr lang="en-US" altLang="en-US"/>
              <a:t>Due to the fact that, when restored back to their checkpoints, one part of the system is incoherent with another part of the system</a:t>
            </a:r>
          </a:p>
          <a:p>
            <a:r>
              <a:rPr lang="en-US" altLang="en-US" sz="2800"/>
              <a:t>Checkpoint: Complete recorded state of the application              or      </a:t>
            </a:r>
          </a:p>
          <a:p>
            <a:r>
              <a:rPr lang="en-US" altLang="en-US" sz="2800"/>
              <a:t>Failure: 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AE21B-2A59-562B-3D22-91A5CACB4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2213D-F0C4-7B4C-A2E1-D8D9D82CFC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221" name="Group 8">
            <a:extLst>
              <a:ext uri="{FF2B5EF4-FFF2-40B4-BE49-F238E27FC236}">
                <a16:creationId xmlns:a16="http://schemas.microsoft.com/office/drawing/2014/main" id="{A16CC2C8-D19A-E297-9142-7D0F84C4A570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428625"/>
            <a:ext cx="623887" cy="638175"/>
            <a:chOff x="6233969" y="428340"/>
            <a:chExt cx="624031" cy="638460"/>
          </a:xfrm>
        </p:grpSpPr>
        <p:pic>
          <p:nvPicPr>
            <p:cNvPr id="9255" name="Picture 6">
              <a:extLst>
                <a:ext uri="{FF2B5EF4-FFF2-40B4-BE49-F238E27FC236}">
                  <a16:creationId xmlns:a16="http://schemas.microsoft.com/office/drawing/2014/main" id="{8092806A-E835-B9BB-C9E0-9165F190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572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Rectangle 7">
              <a:extLst>
                <a:ext uri="{FF2B5EF4-FFF2-40B4-BE49-F238E27FC236}">
                  <a16:creationId xmlns:a16="http://schemas.microsoft.com/office/drawing/2014/main" id="{D181917E-5DE4-EA85-9AAE-EC783EC83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969" y="42834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222" name="Group 35">
            <a:extLst>
              <a:ext uri="{FF2B5EF4-FFF2-40B4-BE49-F238E27FC236}">
                <a16:creationId xmlns:a16="http://schemas.microsoft.com/office/drawing/2014/main" id="{D347D51B-4EF6-6C76-7F3D-57F773160287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3879850"/>
            <a:ext cx="990600" cy="598488"/>
            <a:chOff x="6858000" y="2831068"/>
            <a:chExt cx="990600" cy="598726"/>
          </a:xfrm>
        </p:grpSpPr>
        <p:grpSp>
          <p:nvGrpSpPr>
            <p:cNvPr id="9249" name="Group 28">
              <a:extLst>
                <a:ext uri="{FF2B5EF4-FFF2-40B4-BE49-F238E27FC236}">
                  <a16:creationId xmlns:a16="http://schemas.microsoft.com/office/drawing/2014/main" id="{44990444-203D-5F61-7F31-A76C2654534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162800" y="3124200"/>
              <a:ext cx="152400" cy="305594"/>
              <a:chOff x="7162800" y="3124200"/>
              <a:chExt cx="381794" cy="305594"/>
            </a:xfrm>
          </p:grpSpPr>
          <p:cxnSp>
            <p:nvCxnSpPr>
              <p:cNvPr id="9252" name="Straight Connector 18">
                <a:extLst>
                  <a:ext uri="{FF2B5EF4-FFF2-40B4-BE49-F238E27FC236}">
                    <a16:creationId xmlns:a16="http://schemas.microsoft.com/office/drawing/2014/main" id="{3DB64433-526D-472A-5681-54E326231F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3124200"/>
                <a:ext cx="381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3" name="Straight Connector 19">
                <a:extLst>
                  <a:ext uri="{FF2B5EF4-FFF2-40B4-BE49-F238E27FC236}">
                    <a16:creationId xmlns:a16="http://schemas.microsoft.com/office/drawing/2014/main" id="{72A0EEA7-B233-3B07-DBB3-80BA252C04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91400" y="3276600"/>
                <a:ext cx="3048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4" name="Straight Connector 22">
                <a:extLst>
                  <a:ext uri="{FF2B5EF4-FFF2-40B4-BE49-F238E27FC236}">
                    <a16:creationId xmlns:a16="http://schemas.microsoft.com/office/drawing/2014/main" id="{34A77A63-22BF-D063-EA43-5562C9105B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162800" y="3422488"/>
                <a:ext cx="381000" cy="65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250" name="Straight Arrow Connector 30">
              <a:extLst>
                <a:ext uri="{FF2B5EF4-FFF2-40B4-BE49-F238E27FC236}">
                  <a16:creationId xmlns:a16="http://schemas.microsoft.com/office/drawing/2014/main" id="{5C5F3D9C-B56F-293D-8953-E9871FE472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3276600"/>
              <a:ext cx="990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1" name="TextBox 32">
              <a:extLst>
                <a:ext uri="{FF2B5EF4-FFF2-40B4-BE49-F238E27FC236}">
                  <a16:creationId xmlns:a16="http://schemas.microsoft.com/office/drawing/2014/main" id="{0FC84F64-2B99-19CF-20EF-E7B82E878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2831068"/>
              <a:ext cx="424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</p:grp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BA756102-0FC0-E5FF-E047-CAA199A95D75}"/>
              </a:ext>
            </a:extLst>
          </p:cNvPr>
          <p:cNvGrpSpPr>
            <a:grpSpLocks/>
          </p:cNvGrpSpPr>
          <p:nvPr/>
        </p:nvGrpSpPr>
        <p:grpSpPr bwMode="auto">
          <a:xfrm>
            <a:off x="1463675" y="4933950"/>
            <a:ext cx="6308725" cy="1376363"/>
            <a:chOff x="661" y="673"/>
            <a:chExt cx="3974" cy="867"/>
          </a:xfrm>
        </p:grpSpPr>
        <p:sp>
          <p:nvSpPr>
            <p:cNvPr id="9235" name="Line 4">
              <a:extLst>
                <a:ext uri="{FF2B5EF4-FFF2-40B4-BE49-F238E27FC236}">
                  <a16:creationId xmlns:a16="http://schemas.microsoft.com/office/drawing/2014/main" id="{44A266E0-F32F-5504-01B6-4F20B54A4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" y="929"/>
              <a:ext cx="375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36" name="Text Box 5">
              <a:extLst>
                <a:ext uri="{FF2B5EF4-FFF2-40B4-BE49-F238E27FC236}">
                  <a16:creationId xmlns:a16="http://schemas.microsoft.com/office/drawing/2014/main" id="{9CB7C6AB-E96F-0FEB-E653-E6872B19F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" y="830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9237" name="Line 6">
              <a:extLst>
                <a:ext uri="{FF2B5EF4-FFF2-40B4-BE49-F238E27FC236}">
                  <a16:creationId xmlns:a16="http://schemas.microsoft.com/office/drawing/2014/main" id="{6EF615E9-40A2-44E4-69F8-5A7BEB711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" y="937"/>
              <a:ext cx="895" cy="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38" name="Text Box 7">
              <a:extLst>
                <a:ext uri="{FF2B5EF4-FFF2-40B4-BE49-F238E27FC236}">
                  <a16:creationId xmlns:a16="http://schemas.microsoft.com/office/drawing/2014/main" id="{3518720D-6920-6516-5433-DD295E75F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105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</a:t>
              </a:r>
            </a:p>
          </p:txBody>
        </p:sp>
        <p:sp>
          <p:nvSpPr>
            <p:cNvPr id="9239" name="Text Box 8">
              <a:extLst>
                <a:ext uri="{FF2B5EF4-FFF2-40B4-BE49-F238E27FC236}">
                  <a16:creationId xmlns:a16="http://schemas.microsoft.com/office/drawing/2014/main" id="{FBAA5A92-AEE9-78F7-EF01-A11A6A5AB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673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40" name="Freeform 9">
              <a:extLst>
                <a:ext uri="{FF2B5EF4-FFF2-40B4-BE49-F238E27FC236}">
                  <a16:creationId xmlns:a16="http://schemas.microsoft.com/office/drawing/2014/main" id="{72451C05-C879-1CFD-8B1A-588D9F55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832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241" name="Group 10">
              <a:extLst>
                <a:ext uri="{FF2B5EF4-FFF2-40B4-BE49-F238E27FC236}">
                  <a16:creationId xmlns:a16="http://schemas.microsoft.com/office/drawing/2014/main" id="{433C9053-9B65-E81B-8ABF-6DE504B11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" y="1174"/>
              <a:ext cx="3961" cy="366"/>
              <a:chOff x="661" y="1100"/>
              <a:chExt cx="3961" cy="366"/>
            </a:xfrm>
          </p:grpSpPr>
          <p:sp>
            <p:nvSpPr>
              <p:cNvPr id="9242" name="Line 11">
                <a:extLst>
                  <a:ext uri="{FF2B5EF4-FFF2-40B4-BE49-F238E27FC236}">
                    <a16:creationId xmlns:a16="http://schemas.microsoft.com/office/drawing/2014/main" id="{5DD9CD90-7B43-0E2A-D406-1E4C2A8A2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6" y="1343"/>
                <a:ext cx="3756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43" name="Text Box 12">
                <a:extLst>
                  <a:ext uri="{FF2B5EF4-FFF2-40B4-BE49-F238E27FC236}">
                    <a16:creationId xmlns:a16="http://schemas.microsoft.com/office/drawing/2014/main" id="{56F76FAA-E6C5-57DE-2F58-856BB024D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" y="1239"/>
                <a:ext cx="173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Y</a:t>
                </a:r>
              </a:p>
            </p:txBody>
          </p:sp>
          <p:sp>
            <p:nvSpPr>
              <p:cNvPr id="9244" name="Text Box 13">
                <a:extLst>
                  <a:ext uri="{FF2B5EF4-FFF2-40B4-BE49-F238E27FC236}">
                    <a16:creationId xmlns:a16="http://schemas.microsoft.com/office/drawing/2014/main" id="{F2205756-9A3F-B735-85D7-7F5A058DE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0" y="1100"/>
                <a:ext cx="2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y</a:t>
                </a:r>
                <a:r>
                  <a:rPr kumimoji="0" lang="en-US" altLang="en-US" sz="20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1</a:t>
                </a: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45" name="Freeform 14">
                <a:extLst>
                  <a:ext uri="{FF2B5EF4-FFF2-40B4-BE49-F238E27FC236}">
                    <a16:creationId xmlns:a16="http://schemas.microsoft.com/office/drawing/2014/main" id="{98084793-61D3-987C-857B-60469CFC2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244"/>
                <a:ext cx="100" cy="222"/>
              </a:xfrm>
              <a:custGeom>
                <a:avLst/>
                <a:gdLst>
                  <a:gd name="T0" fmla="*/ 100 w 165"/>
                  <a:gd name="T1" fmla="*/ 0 h 214"/>
                  <a:gd name="T2" fmla="*/ 0 w 165"/>
                  <a:gd name="T3" fmla="*/ 0 h 214"/>
                  <a:gd name="T4" fmla="*/ 0 w 165"/>
                  <a:gd name="T5" fmla="*/ 222 h 214"/>
                  <a:gd name="T6" fmla="*/ 100 w 165"/>
                  <a:gd name="T7" fmla="*/ 222 h 2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214"/>
                  <a:gd name="T14" fmla="*/ 165 w 165"/>
                  <a:gd name="T15" fmla="*/ 214 h 2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214">
                    <a:moveTo>
                      <a:pt x="165" y="0"/>
                    </a:moveTo>
                    <a:lnTo>
                      <a:pt x="0" y="0"/>
                    </a:lnTo>
                    <a:lnTo>
                      <a:pt x="0" y="214"/>
                    </a:lnTo>
                    <a:lnTo>
                      <a:pt x="165" y="21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9246" name="Group 15">
                <a:extLst>
                  <a:ext uri="{FF2B5EF4-FFF2-40B4-BE49-F238E27FC236}">
                    <a16:creationId xmlns:a16="http://schemas.microsoft.com/office/drawing/2014/main" id="{4FF6524B-6E77-08A4-02AE-980D088E3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9" y="1224"/>
                <a:ext cx="224" cy="238"/>
                <a:chOff x="3647" y="1233"/>
                <a:chExt cx="224" cy="238"/>
              </a:xfrm>
            </p:grpSpPr>
            <p:sp>
              <p:nvSpPr>
                <p:cNvPr id="9247" name="Line 16">
                  <a:extLst>
                    <a:ext uri="{FF2B5EF4-FFF2-40B4-BE49-F238E27FC236}">
                      <a16:creationId xmlns:a16="http://schemas.microsoft.com/office/drawing/2014/main" id="{99366830-6320-4E17-7363-FB557E1F0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7" y="1233"/>
                  <a:ext cx="214" cy="2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48" name="Line 17">
                  <a:extLst>
                    <a:ext uri="{FF2B5EF4-FFF2-40B4-BE49-F238E27FC236}">
                      <a16:creationId xmlns:a16="http://schemas.microsoft.com/office/drawing/2014/main" id="{9F5F6B61-18DF-87E1-AF2B-9EE2BC9C31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7" y="1233"/>
                  <a:ext cx="214" cy="2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9224" name="Group 69">
            <a:extLst>
              <a:ext uri="{FF2B5EF4-FFF2-40B4-BE49-F238E27FC236}">
                <a16:creationId xmlns:a16="http://schemas.microsoft.com/office/drawing/2014/main" id="{B3349943-468E-1F90-007C-E0E64B853396}"/>
              </a:ext>
            </a:extLst>
          </p:cNvPr>
          <p:cNvGrpSpPr>
            <a:grpSpLocks/>
          </p:cNvGrpSpPr>
          <p:nvPr/>
        </p:nvGrpSpPr>
        <p:grpSpPr bwMode="auto">
          <a:xfrm>
            <a:off x="2141538" y="4543425"/>
            <a:ext cx="990600" cy="381000"/>
            <a:chOff x="2286000" y="3429000"/>
            <a:chExt cx="990600" cy="381000"/>
          </a:xfrm>
        </p:grpSpPr>
        <p:cxnSp>
          <p:nvCxnSpPr>
            <p:cNvPr id="9231" name="Straight Arrow Connector 38">
              <a:extLst>
                <a:ext uri="{FF2B5EF4-FFF2-40B4-BE49-F238E27FC236}">
                  <a16:creationId xmlns:a16="http://schemas.microsoft.com/office/drawing/2014/main" id="{B84EB540-F516-A803-6375-795DA4B828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3628740"/>
              <a:ext cx="990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32" name="Group 67">
              <a:extLst>
                <a:ext uri="{FF2B5EF4-FFF2-40B4-BE49-F238E27FC236}">
                  <a16:creationId xmlns:a16="http://schemas.microsoft.com/office/drawing/2014/main" id="{6C070942-F420-C2DE-20F5-E19EE3A27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429000"/>
              <a:ext cx="304800" cy="381000"/>
              <a:chOff x="5410200" y="3352800"/>
              <a:chExt cx="304800" cy="381000"/>
            </a:xfrm>
          </p:grpSpPr>
          <p:cxnSp>
            <p:nvCxnSpPr>
              <p:cNvPr id="9233" name="Straight Connector 61">
                <a:extLst>
                  <a:ext uri="{FF2B5EF4-FFF2-40B4-BE49-F238E27FC236}">
                    <a16:creationId xmlns:a16="http://schemas.microsoft.com/office/drawing/2014/main" id="{65E00D89-A22D-B572-46DC-1F29D70320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372100" y="3390900"/>
                <a:ext cx="3810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4" name="Straight Connector 62">
                <a:extLst>
                  <a:ext uri="{FF2B5EF4-FFF2-40B4-BE49-F238E27FC236}">
                    <a16:creationId xmlns:a16="http://schemas.microsoft.com/office/drawing/2014/main" id="{3F2A6CBD-14CD-568E-A791-F493B49BB2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372100" y="3390900"/>
                <a:ext cx="3810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225" name="Group 76">
            <a:extLst>
              <a:ext uri="{FF2B5EF4-FFF2-40B4-BE49-F238E27FC236}">
                <a16:creationId xmlns:a16="http://schemas.microsoft.com/office/drawing/2014/main" id="{6BEC9B0F-D086-D8C7-9FF0-7BB8372E4FE0}"/>
              </a:ext>
            </a:extLst>
          </p:cNvPr>
          <p:cNvGrpSpPr>
            <a:grpSpLocks/>
          </p:cNvGrpSpPr>
          <p:nvPr/>
        </p:nvGrpSpPr>
        <p:grpSpPr bwMode="auto">
          <a:xfrm>
            <a:off x="4308475" y="4010025"/>
            <a:ext cx="471488" cy="414338"/>
            <a:chOff x="4510231" y="4095005"/>
            <a:chExt cx="471631" cy="415225"/>
          </a:xfrm>
        </p:grpSpPr>
        <p:sp>
          <p:nvSpPr>
            <p:cNvPr id="9226" name="Rectangle 70">
              <a:extLst>
                <a:ext uri="{FF2B5EF4-FFF2-40B4-BE49-F238E27FC236}">
                  <a16:creationId xmlns:a16="http://schemas.microsoft.com/office/drawing/2014/main" id="{FE33F8B6-8818-6951-A877-B334812F7E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9011">
              <a:off x="4549725" y="4107929"/>
              <a:ext cx="406078" cy="38022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9227" name="Straight Connector 72">
              <a:extLst>
                <a:ext uri="{FF2B5EF4-FFF2-40B4-BE49-F238E27FC236}">
                  <a16:creationId xmlns:a16="http://schemas.microsoft.com/office/drawing/2014/main" id="{B0653677-303F-4D7A-35F1-1EEA9D206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10231" y="428163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Straight Connector 73">
              <a:extLst>
                <a:ext uri="{FF2B5EF4-FFF2-40B4-BE49-F238E27FC236}">
                  <a16:creationId xmlns:a16="http://schemas.microsoft.com/office/drawing/2014/main" id="{D3EB36B7-63C0-3DF8-FE50-F9001A1397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0" y="422391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Straight Connector 74">
              <a:extLst>
                <a:ext uri="{FF2B5EF4-FFF2-40B4-BE49-F238E27FC236}">
                  <a16:creationId xmlns:a16="http://schemas.microsoft.com/office/drawing/2014/main" id="{FC69A093-C458-8FF3-FB64-2424B794BC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15293" y="415809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Straight Connector 75">
              <a:extLst>
                <a:ext uri="{FF2B5EF4-FFF2-40B4-BE49-F238E27FC236}">
                  <a16:creationId xmlns:a16="http://schemas.microsoft.com/office/drawing/2014/main" id="{4DD85CDF-DD15-B172-44AB-2C860BB2B6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77062" y="409632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4007D82-4969-1D32-4EFA-8D9257A6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Messages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08F6461-FCF2-75D2-FB6C-1359D76F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a process fails and has to recover to a previous state </a:t>
            </a:r>
            <a:r>
              <a:rPr lang="en-US" altLang="en-US" i="1"/>
              <a:t>before</a:t>
            </a:r>
            <a:r>
              <a:rPr lang="en-US" altLang="en-US"/>
              <a:t> it received a message, the message is lost</a:t>
            </a:r>
          </a:p>
          <a:p>
            <a:pPr lvl="1"/>
            <a:r>
              <a:rPr lang="en-US" altLang="en-US"/>
              <a:t>Sender might try and send again, but potential receiver doesn’t even know it had been sent already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B2C1-D399-1A45-3BCD-F7E242729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5CF63-73EA-AD4E-A347-8ECB3DA57E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245" name="Group 3">
            <a:extLst>
              <a:ext uri="{FF2B5EF4-FFF2-40B4-BE49-F238E27FC236}">
                <a16:creationId xmlns:a16="http://schemas.microsoft.com/office/drawing/2014/main" id="{0D60CD2D-8CA9-CFE8-7391-BE3DC324553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57600"/>
            <a:ext cx="7424738" cy="2438400"/>
            <a:chOff x="665" y="2336"/>
            <a:chExt cx="3972" cy="890"/>
          </a:xfrm>
        </p:grpSpPr>
        <p:sp>
          <p:nvSpPr>
            <p:cNvPr id="10247" name="Line 4">
              <a:extLst>
                <a:ext uri="{FF2B5EF4-FFF2-40B4-BE49-F238E27FC236}">
                  <a16:creationId xmlns:a16="http://schemas.microsoft.com/office/drawing/2014/main" id="{F956CCCB-02D5-67DC-47EE-06C9C932B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" y="2611"/>
              <a:ext cx="375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48" name="Line 5">
              <a:extLst>
                <a:ext uri="{FF2B5EF4-FFF2-40B4-BE49-F238E27FC236}">
                  <a16:creationId xmlns:a16="http://schemas.microsoft.com/office/drawing/2014/main" id="{F1633E74-9683-EB22-1F72-601093AE5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1" y="3120"/>
              <a:ext cx="375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49" name="Text Box 6">
              <a:extLst>
                <a:ext uri="{FF2B5EF4-FFF2-40B4-BE49-F238E27FC236}">
                  <a16:creationId xmlns:a16="http://schemas.microsoft.com/office/drawing/2014/main" id="{35595880-176E-A119-EFEB-527176656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3011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10250" name="Text Box 7">
              <a:extLst>
                <a:ext uri="{FF2B5EF4-FFF2-40B4-BE49-F238E27FC236}">
                  <a16:creationId xmlns:a16="http://schemas.microsoft.com/office/drawing/2014/main" id="{B66CD42B-7758-79F3-DB27-43B816295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2507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10251" name="Line 8">
              <a:extLst>
                <a:ext uri="{FF2B5EF4-FFF2-40B4-BE49-F238E27FC236}">
                  <a16:creationId xmlns:a16="http://schemas.microsoft.com/office/drawing/2014/main" id="{4D504223-D3F5-F113-B361-4F04B7824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8" y="2613"/>
              <a:ext cx="929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2" name="Text Box 9">
              <a:extLst>
                <a:ext uri="{FF2B5EF4-FFF2-40B4-BE49-F238E27FC236}">
                  <a16:creationId xmlns:a16="http://schemas.microsoft.com/office/drawing/2014/main" id="{7F6642DC-2AD9-71D8-238D-4D15B0D21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" y="2790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</a:t>
              </a:r>
            </a:p>
          </p:txBody>
        </p:sp>
        <p:sp>
          <p:nvSpPr>
            <p:cNvPr id="10253" name="Text Box 10">
              <a:extLst>
                <a:ext uri="{FF2B5EF4-FFF2-40B4-BE49-F238E27FC236}">
                  <a16:creationId xmlns:a16="http://schemas.microsoft.com/office/drawing/2014/main" id="{F3CBA0BD-D90A-8DB2-4D18-6BF043D66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914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4" name="Text Box 11">
              <a:extLst>
                <a:ext uri="{FF2B5EF4-FFF2-40B4-BE49-F238E27FC236}">
                  <a16:creationId xmlns:a16="http://schemas.microsoft.com/office/drawing/2014/main" id="{93DB7D90-A87B-F62C-B826-CC5FDEB7C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" y="2336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5" name="Freeform 12">
              <a:extLst>
                <a:ext uri="{FF2B5EF4-FFF2-40B4-BE49-F238E27FC236}">
                  <a16:creationId xmlns:a16="http://schemas.microsoft.com/office/drawing/2014/main" id="{2CFDAC14-D7AA-15CF-C093-8D29EC84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513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6" name="Freeform 13">
              <a:extLst>
                <a:ext uri="{FF2B5EF4-FFF2-40B4-BE49-F238E27FC236}">
                  <a16:creationId xmlns:a16="http://schemas.microsoft.com/office/drawing/2014/main" id="{64348F98-73EC-0A3F-A08D-97B458DB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004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257" name="Group 14">
              <a:extLst>
                <a:ext uri="{FF2B5EF4-FFF2-40B4-BE49-F238E27FC236}">
                  <a16:creationId xmlns:a16="http://schemas.microsoft.com/office/drawing/2014/main" id="{FFE32AF6-0394-A7D1-F136-EE673B37D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2495"/>
              <a:ext cx="224" cy="238"/>
              <a:chOff x="3647" y="1233"/>
              <a:chExt cx="224" cy="238"/>
            </a:xfrm>
          </p:grpSpPr>
          <p:sp>
            <p:nvSpPr>
              <p:cNvPr id="10258" name="Line 15">
                <a:extLst>
                  <a:ext uri="{FF2B5EF4-FFF2-40B4-BE49-F238E27FC236}">
                    <a16:creationId xmlns:a16="http://schemas.microsoft.com/office/drawing/2014/main" id="{481FBBF9-7590-961A-D0EE-110ADAE3E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59" name="Line 16">
                <a:extLst>
                  <a:ext uri="{FF2B5EF4-FFF2-40B4-BE49-F238E27FC236}">
                    <a16:creationId xmlns:a16="http://schemas.microsoft.com/office/drawing/2014/main" id="{BFAC26FA-410C-14EA-9EF5-38CD7ECC4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0246" name="Rounded Rectangular Callout 22">
            <a:extLst>
              <a:ext uri="{FF2B5EF4-FFF2-40B4-BE49-F238E27FC236}">
                <a16:creationId xmlns:a16="http://schemas.microsoft.com/office/drawing/2014/main" id="{EAD5D7D4-B6DB-BC2A-5D92-49C11B98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33400"/>
            <a:ext cx="457200" cy="381000"/>
          </a:xfrm>
          <a:prstGeom prst="wedgeRoundRectCallout">
            <a:avLst>
              <a:gd name="adj1" fmla="val -66287"/>
              <a:gd name="adj2" fmla="val 100074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8119</TotalTime>
  <Words>2125</Words>
  <Application>Microsoft Macintosh PowerPoint</Application>
  <PresentationFormat>Letter Paper (8.5x11 in)</PresentationFormat>
  <Paragraphs>312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Courier New</vt:lpstr>
      <vt:lpstr>Times New Roman</vt:lpstr>
      <vt:lpstr>Wingdings</vt:lpstr>
      <vt:lpstr>Zapf Dingbats</vt:lpstr>
      <vt:lpstr>lecture_title</vt:lpstr>
      <vt:lpstr>1_isip_default</vt:lpstr>
      <vt:lpstr>Default Design</vt:lpstr>
      <vt:lpstr>PowerPoint Presentation</vt:lpstr>
      <vt:lpstr>Coordinated Checkpointing</vt:lpstr>
      <vt:lpstr>Agenda</vt:lpstr>
      <vt:lpstr>Goals</vt:lpstr>
      <vt:lpstr>Fault Tolerance</vt:lpstr>
      <vt:lpstr>Failure Recovery</vt:lpstr>
      <vt:lpstr>System Model</vt:lpstr>
      <vt:lpstr>Orphan Messages</vt:lpstr>
      <vt:lpstr>Lost Messages</vt:lpstr>
      <vt:lpstr>In-/Consistent States</vt:lpstr>
      <vt:lpstr>Domino Effect</vt:lpstr>
      <vt:lpstr>Algorithm Considerations</vt:lpstr>
      <vt:lpstr>Logging Elements</vt:lpstr>
      <vt:lpstr>Recovery Algorithms</vt:lpstr>
      <vt:lpstr>Coordinated Checkpointing Protocol (Blocking)</vt:lpstr>
      <vt:lpstr>Coordinated Checkpointing Protocol (Blocking)</vt:lpstr>
      <vt:lpstr>Coordinated Checkpointing Notation</vt:lpstr>
      <vt:lpstr>Coordinated Checkpointing Questions</vt:lpstr>
      <vt:lpstr>Coordinated Checkpointing Algorithm</vt:lpstr>
      <vt:lpstr>Coordinated Checkpointing Algorithm</vt:lpstr>
      <vt:lpstr>Coordinated Checkpointing: Non-blocking Protocol ✔</vt:lpstr>
      <vt:lpstr>Communication-Induced Checkpointing</vt:lpstr>
      <vt:lpstr>Communication-Induced Checkpointing</vt:lpstr>
      <vt:lpstr>Logging</vt:lpstr>
      <vt:lpstr>Logging</vt:lpstr>
      <vt:lpstr>Pessimistic Logging</vt:lpstr>
      <vt:lpstr>Optimistic Logging</vt:lpstr>
      <vt:lpstr>Causal Logging</vt:lpstr>
      <vt:lpstr>Rollback-Recovery Protocols</vt:lpstr>
      <vt:lpstr>Conclusions</vt:lpstr>
      <vt:lpstr>Questions?</vt:lpstr>
      <vt:lpstr>References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482</cp:revision>
  <dcterms:created xsi:type="dcterms:W3CDTF">2002-09-12T17:13:32Z</dcterms:created>
  <dcterms:modified xsi:type="dcterms:W3CDTF">2024-11-13T14:18:16Z</dcterms:modified>
</cp:coreProperties>
</file>