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689" r:id="rId2"/>
    <p:sldMasterId id="2147483691" r:id="rId3"/>
  </p:sldMasterIdLst>
  <p:notesMasterIdLst>
    <p:notesMasterId r:id="rId66"/>
  </p:notesMasterIdLst>
  <p:handoutMasterIdLst>
    <p:handoutMasterId r:id="rId67"/>
  </p:handoutMasterIdLst>
  <p:sldIdLst>
    <p:sldId id="312" r:id="rId4"/>
    <p:sldId id="840" r:id="rId5"/>
    <p:sldId id="775" r:id="rId6"/>
    <p:sldId id="535" r:id="rId7"/>
    <p:sldId id="776" r:id="rId8"/>
    <p:sldId id="750" r:id="rId9"/>
    <p:sldId id="777" r:id="rId10"/>
    <p:sldId id="751" r:id="rId11"/>
    <p:sldId id="778" r:id="rId12"/>
    <p:sldId id="752" r:id="rId13"/>
    <p:sldId id="780" r:id="rId14"/>
    <p:sldId id="753" r:id="rId15"/>
    <p:sldId id="746" r:id="rId16"/>
    <p:sldId id="755" r:id="rId17"/>
    <p:sldId id="808" r:id="rId18"/>
    <p:sldId id="781" r:id="rId19"/>
    <p:sldId id="756" r:id="rId20"/>
    <p:sldId id="782" r:id="rId21"/>
    <p:sldId id="810" r:id="rId22"/>
    <p:sldId id="783" r:id="rId23"/>
    <p:sldId id="811" r:id="rId24"/>
    <p:sldId id="784" r:id="rId25"/>
    <p:sldId id="757" r:id="rId26"/>
    <p:sldId id="758" r:id="rId27"/>
    <p:sldId id="785" r:id="rId28"/>
    <p:sldId id="815" r:id="rId29"/>
    <p:sldId id="747" r:id="rId30"/>
    <p:sldId id="786" r:id="rId31"/>
    <p:sldId id="816" r:id="rId32"/>
    <p:sldId id="817" r:id="rId33"/>
    <p:sldId id="787" r:id="rId34"/>
    <p:sldId id="801" r:id="rId35"/>
    <p:sldId id="759" r:id="rId36"/>
    <p:sldId id="841" r:id="rId37"/>
    <p:sldId id="788" r:id="rId38"/>
    <p:sldId id="760" r:id="rId39"/>
    <p:sldId id="836" r:id="rId40"/>
    <p:sldId id="837" r:id="rId41"/>
    <p:sldId id="802" r:id="rId42"/>
    <p:sldId id="761" r:id="rId43"/>
    <p:sldId id="842" r:id="rId44"/>
    <p:sldId id="843" r:id="rId45"/>
    <p:sldId id="803" r:id="rId46"/>
    <p:sldId id="762" r:id="rId47"/>
    <p:sldId id="748" r:id="rId48"/>
    <p:sldId id="804" r:id="rId49"/>
    <p:sldId id="763" r:id="rId50"/>
    <p:sldId id="764" r:id="rId51"/>
    <p:sldId id="765" r:id="rId52"/>
    <p:sldId id="851" r:id="rId53"/>
    <p:sldId id="852" r:id="rId54"/>
    <p:sldId id="770" r:id="rId55"/>
    <p:sldId id="806" r:id="rId56"/>
    <p:sldId id="749" r:id="rId57"/>
    <p:sldId id="824" r:id="rId58"/>
    <p:sldId id="825" r:id="rId59"/>
    <p:sldId id="826" r:id="rId60"/>
    <p:sldId id="827" r:id="rId61"/>
    <p:sldId id="773" r:id="rId62"/>
    <p:sldId id="797" r:id="rId63"/>
    <p:sldId id="798" r:id="rId64"/>
    <p:sldId id="853" r:id="rId6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2880" userDrawn="1">
          <p15:clr>
            <a:srgbClr val="A4A3A4"/>
          </p15:clr>
        </p15:guide>
        <p15:guide id="3" pos="144"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8" autoAdjust="0"/>
    <p:restoredTop sz="95084" autoAdjust="0"/>
  </p:normalViewPr>
  <p:slideViewPr>
    <p:cSldViewPr>
      <p:cViewPr varScale="1">
        <p:scale>
          <a:sx n="124" d="100"/>
          <a:sy n="124" d="100"/>
        </p:scale>
        <p:origin x="288" y="168"/>
      </p:cViewPr>
      <p:guideLst>
        <p:guide orient="horz" pos="2496"/>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6C61573-E355-BD1D-3F3A-BEE29FDC4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EB7464-6AC1-194D-BDF4-81CFD26F160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63" name="Rectangle 2">
            <a:extLst>
              <a:ext uri="{FF2B5EF4-FFF2-40B4-BE49-F238E27FC236}">
                <a16:creationId xmlns:a16="http://schemas.microsoft.com/office/drawing/2014/main" id="{DC466E1D-F4AE-7C86-8223-0126334A60D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453C315-93F9-E50E-BEF3-A62C7A39C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40F5664-69EF-02B0-5BE8-EFA4A8B35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295CC5-3003-4A4C-93D6-3FDD82168DD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779" name="Rectangle 2">
            <a:extLst>
              <a:ext uri="{FF2B5EF4-FFF2-40B4-BE49-F238E27FC236}">
                <a16:creationId xmlns:a16="http://schemas.microsoft.com/office/drawing/2014/main" id="{733341F9-8074-BD4B-96E8-BC81A48C975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D5E2318-FBCF-28FA-40D1-DCAC9D2A5D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5EEF341-C43F-B4EC-CFCD-80FE77BF3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CE0BD4-68BB-B843-8DFD-5ADAF012A06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03" name="Rectangle 2">
            <a:extLst>
              <a:ext uri="{FF2B5EF4-FFF2-40B4-BE49-F238E27FC236}">
                <a16:creationId xmlns:a16="http://schemas.microsoft.com/office/drawing/2014/main" id="{E4FDACEE-CCBE-8C6A-5DB3-686D38663DD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A46A5D3-4868-C0B5-AF9F-C597C269D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5C3E190-0B43-B91E-F54E-F2CB1EE96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4BA4C4-C4D6-4948-AE57-78638F2319A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827" name="Rectangle 2">
            <a:extLst>
              <a:ext uri="{FF2B5EF4-FFF2-40B4-BE49-F238E27FC236}">
                <a16:creationId xmlns:a16="http://schemas.microsoft.com/office/drawing/2014/main" id="{9CE6B484-58E1-7378-DEFF-3E0E0E4EAE4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1B9D4822-9EE7-FE8D-5BAD-49B1B108E2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D96961-ABA6-236E-BFBE-636940779F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AC3683-32AB-1540-A683-C9F104F4477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51" name="Rectangle 2">
            <a:extLst>
              <a:ext uri="{FF2B5EF4-FFF2-40B4-BE49-F238E27FC236}">
                <a16:creationId xmlns:a16="http://schemas.microsoft.com/office/drawing/2014/main" id="{982E9EAD-3263-CF11-8252-02716541BB5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8868B48-47AE-D2A1-3E89-EA7C6E2B3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94A5738-373B-2E3C-B70E-B0BDDCB98E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2A48AF-3678-1041-8694-26229917BF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75" name="Rectangle 2">
            <a:extLst>
              <a:ext uri="{FF2B5EF4-FFF2-40B4-BE49-F238E27FC236}">
                <a16:creationId xmlns:a16="http://schemas.microsoft.com/office/drawing/2014/main" id="{21AE28A5-5922-3F50-560B-87719ACDAFEE}"/>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F1913E6A-2795-D077-69D4-18FA24278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5547ED1-4E81-36D8-9139-B97A57CAF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1A2DBA-86B7-AD49-A14C-7F8F49D2860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a:extLst>
              <a:ext uri="{FF2B5EF4-FFF2-40B4-BE49-F238E27FC236}">
                <a16:creationId xmlns:a16="http://schemas.microsoft.com/office/drawing/2014/main" id="{4C10C0BB-5769-3DDF-678C-21EA1DB5702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DB88481-3C89-A6FA-14EF-7D7A75BA25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673ECBA-96EE-FB88-D4CC-9884AD886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0293F3-6AA2-8F40-8C38-577B66F293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23" name="Rectangle 2">
            <a:extLst>
              <a:ext uri="{FF2B5EF4-FFF2-40B4-BE49-F238E27FC236}">
                <a16:creationId xmlns:a16="http://schemas.microsoft.com/office/drawing/2014/main" id="{47B162E0-1C8B-3371-9631-419303780C15}"/>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97F823D-FF6C-3695-A57F-443988F9B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062D3E5-687B-4591-CF67-9F90D3C51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25A971-8725-2545-A25B-D78EDF3585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7" name="Rectangle 2">
            <a:extLst>
              <a:ext uri="{FF2B5EF4-FFF2-40B4-BE49-F238E27FC236}">
                <a16:creationId xmlns:a16="http://schemas.microsoft.com/office/drawing/2014/main" id="{AC1B182A-FFED-FE13-C651-77F6C2DBBD0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F29024C-F3F0-9CD4-2B77-AA72976D0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75EE2A9-7959-9559-9495-57DC9ECF5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3B0F5D-933D-FF4E-BD4C-448549864D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971" name="Rectangle 2">
            <a:extLst>
              <a:ext uri="{FF2B5EF4-FFF2-40B4-BE49-F238E27FC236}">
                <a16:creationId xmlns:a16="http://schemas.microsoft.com/office/drawing/2014/main" id="{B2D6BF9B-F24E-B013-EE81-5EE36754F69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C8109E3-B16D-58CE-6424-DC5A6A92D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088278C-79A7-35E6-054B-72C2BC463D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804E97-A477-9249-BDE2-8CE22EBF219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995" name="Rectangle 2">
            <a:extLst>
              <a:ext uri="{FF2B5EF4-FFF2-40B4-BE49-F238E27FC236}">
                <a16:creationId xmlns:a16="http://schemas.microsoft.com/office/drawing/2014/main" id="{CE8CF98D-2B99-527D-5703-15E4E9BB1AA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7DE447F-2C54-81A2-27E0-0715B4B81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0BF7EE6-AE69-6AE4-FFF5-665BF438F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01E4E3-372D-F04D-8F46-010EBFB5992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87" name="Rectangle 2">
            <a:extLst>
              <a:ext uri="{FF2B5EF4-FFF2-40B4-BE49-F238E27FC236}">
                <a16:creationId xmlns:a16="http://schemas.microsoft.com/office/drawing/2014/main" id="{9CCB2C71-9B2B-CC9F-DA75-A4F370E3C51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F8F616C-E8BC-03C2-AC35-6A5DC7B62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AA035E2-71B1-D34F-7BE5-D0E9E51C4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08F760-9AB3-6F49-9A47-E667E66CFC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19" name="Rectangle 2">
            <a:extLst>
              <a:ext uri="{FF2B5EF4-FFF2-40B4-BE49-F238E27FC236}">
                <a16:creationId xmlns:a16="http://schemas.microsoft.com/office/drawing/2014/main" id="{10E7C190-4A8C-D655-4A87-3629F955C712}"/>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A89C266-BA6F-5D09-7045-E3359EEF4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504FBCA-3222-4BCE-1BEB-FBD09F39EB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244C7B-8DC7-2F47-B1DD-25227870122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43" name="Rectangle 2">
            <a:extLst>
              <a:ext uri="{FF2B5EF4-FFF2-40B4-BE49-F238E27FC236}">
                <a16:creationId xmlns:a16="http://schemas.microsoft.com/office/drawing/2014/main" id="{5EC1B9D6-7036-FC47-2FAE-29759565181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D0FFF63-FD25-4F64-935D-94674BCB2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30A2F13-81FE-BFE1-6857-E6FD09C36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57E3D5-5EB9-954D-A188-9314973B252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67" name="Rectangle 2">
            <a:extLst>
              <a:ext uri="{FF2B5EF4-FFF2-40B4-BE49-F238E27FC236}">
                <a16:creationId xmlns:a16="http://schemas.microsoft.com/office/drawing/2014/main" id="{BBCE6868-8AC6-4232-B032-55089830FE5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118678E-D826-5AE6-0323-13D2AE23F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0847B0E-9D34-F1DA-9DE2-C39C90BB2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A6DCD5-1180-2145-B9A4-3FA60A234F8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091" name="Rectangle 2">
            <a:extLst>
              <a:ext uri="{FF2B5EF4-FFF2-40B4-BE49-F238E27FC236}">
                <a16:creationId xmlns:a16="http://schemas.microsoft.com/office/drawing/2014/main" id="{2E457AB2-AE1D-0A47-5084-80C8D5CFD14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674CFCB-45D6-1D99-57E4-2576D5E086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4191963-CFB0-180D-EA61-844449C3A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7239E5-012E-C942-B16A-78306781D74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15" name="Rectangle 2">
            <a:extLst>
              <a:ext uri="{FF2B5EF4-FFF2-40B4-BE49-F238E27FC236}">
                <a16:creationId xmlns:a16="http://schemas.microsoft.com/office/drawing/2014/main" id="{C00D9D9C-727D-616B-8BF9-C864A8C5D4D4}"/>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6A073E0F-E9FF-AAAE-1353-F29B32F76E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435127D-FFA0-664A-1877-0E867164E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D97533-BD64-9442-BB6E-387BC5D89E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139" name="Rectangle 2">
            <a:extLst>
              <a:ext uri="{FF2B5EF4-FFF2-40B4-BE49-F238E27FC236}">
                <a16:creationId xmlns:a16="http://schemas.microsoft.com/office/drawing/2014/main" id="{652E826B-4ADF-2271-421D-81B4686E6C8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AF21938-6056-0D61-A5C5-E302EF50E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6EE7127-153C-3CE8-C005-0B939C9450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126B47-2B4B-A344-892F-1D47B29A137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63" name="Rectangle 2">
            <a:extLst>
              <a:ext uri="{FF2B5EF4-FFF2-40B4-BE49-F238E27FC236}">
                <a16:creationId xmlns:a16="http://schemas.microsoft.com/office/drawing/2014/main" id="{7EC5F9A3-6E3B-7306-A256-F33003741D3F}"/>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32C8D18-89AC-4CA1-413D-EC3974783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37E6829-B548-2BDF-0481-8FE1FC7A77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397A09-4613-BD46-92A4-50B013E95E0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87" name="Rectangle 2">
            <a:extLst>
              <a:ext uri="{FF2B5EF4-FFF2-40B4-BE49-F238E27FC236}">
                <a16:creationId xmlns:a16="http://schemas.microsoft.com/office/drawing/2014/main" id="{AC2FD16B-02AF-4002-49F1-A49E80539D9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3C48991-0046-7DAC-322D-AF49F093AE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45BC3B0-053B-842D-150F-D7AC48C06B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589420-875A-2C4F-AAAC-4DEAEA69B4F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211" name="Rectangle 2">
            <a:extLst>
              <a:ext uri="{FF2B5EF4-FFF2-40B4-BE49-F238E27FC236}">
                <a16:creationId xmlns:a16="http://schemas.microsoft.com/office/drawing/2014/main" id="{7E73CECA-3CDE-37AF-A939-27166E49CB01}"/>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60EFE565-1773-15F8-D36D-3DE49336E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9FEDA28-521E-8861-909D-665760388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4F94F4-0DF4-7F45-90E8-DEB9681A91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5" name="Rectangle 2">
            <a:extLst>
              <a:ext uri="{FF2B5EF4-FFF2-40B4-BE49-F238E27FC236}">
                <a16:creationId xmlns:a16="http://schemas.microsoft.com/office/drawing/2014/main" id="{E5ED0F02-41BB-51B8-7C05-D7AEE6A651D7}"/>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D10CADBB-446A-AF12-C3E9-50E8FC998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E3C8232-20EE-CAB8-5B63-2D45E9DA5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C6F3F7-2704-E643-BC32-FDC3EEA8D9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1" name="Rectangle 2">
            <a:extLst>
              <a:ext uri="{FF2B5EF4-FFF2-40B4-BE49-F238E27FC236}">
                <a16:creationId xmlns:a16="http://schemas.microsoft.com/office/drawing/2014/main" id="{EEF9554A-B911-ED42-E46E-FD199FC3DF28}"/>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7493A6D-F1AF-396C-B5CE-CAFDE027A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8AC9E9D-7FAF-7F35-2771-6AF7DB6F7B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A27799-D27B-EF4E-88E1-E3763D589EC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259" name="Rectangle 2">
            <a:extLst>
              <a:ext uri="{FF2B5EF4-FFF2-40B4-BE49-F238E27FC236}">
                <a16:creationId xmlns:a16="http://schemas.microsoft.com/office/drawing/2014/main" id="{B6EC3A76-7CA9-DBEC-CE67-B6C9000BBBC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242AC2FA-DB5F-1C1E-B525-6E4F5E206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661A6F9-9E03-12E3-7746-D534D845C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61888E-4CE5-1547-A78D-C3697C63379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283" name="Rectangle 2">
            <a:extLst>
              <a:ext uri="{FF2B5EF4-FFF2-40B4-BE49-F238E27FC236}">
                <a16:creationId xmlns:a16="http://schemas.microsoft.com/office/drawing/2014/main" id="{AA4F9695-0878-8EB8-8818-C90C9AA039C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7188D11-C02D-DFA1-7F7B-74A0746AD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507CBDC0-5D95-4FC3-4EDD-B7B9E365D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9E34A5-AB17-2345-A445-AF4D89F5909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307" name="Rectangle 2">
            <a:extLst>
              <a:ext uri="{FF2B5EF4-FFF2-40B4-BE49-F238E27FC236}">
                <a16:creationId xmlns:a16="http://schemas.microsoft.com/office/drawing/2014/main" id="{1129B12D-E6E9-3A51-DFED-050DBA91329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8D62AA00-8772-8D8A-8CA9-8DA04AC67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B5C2242-5290-671D-1BB3-944F87A5C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351947-84B9-2F44-8DBF-CCF0E1B193C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31" name="Rectangle 2">
            <a:extLst>
              <a:ext uri="{FF2B5EF4-FFF2-40B4-BE49-F238E27FC236}">
                <a16:creationId xmlns:a16="http://schemas.microsoft.com/office/drawing/2014/main" id="{2063EA4B-F09A-2E0D-8668-24BC91D886C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E166AF73-EE73-9ACC-B89E-92BDC80FB5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9202D798-740B-447F-CB45-2893CD691B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22BE2B-4EC8-A144-8BA3-06981168DE6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355" name="Rectangle 2">
            <a:extLst>
              <a:ext uri="{FF2B5EF4-FFF2-40B4-BE49-F238E27FC236}">
                <a16:creationId xmlns:a16="http://schemas.microsoft.com/office/drawing/2014/main" id="{3D093D87-B6A3-288D-07E4-1244CC3A498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FAD8EFB3-640C-97BC-5F9E-976C61633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E0EE1FA-7DD3-A94B-A2A4-43291110A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20D39-2BA4-9149-B4AE-5B178B7BC6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9" name="Rectangle 2">
            <a:extLst>
              <a:ext uri="{FF2B5EF4-FFF2-40B4-BE49-F238E27FC236}">
                <a16:creationId xmlns:a16="http://schemas.microsoft.com/office/drawing/2014/main" id="{F34CFE6E-2485-764A-C10C-D3BD4A66F46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9F8B720D-D121-FD7E-3AE5-C899BDBB2B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08327A5-4602-3BF4-2D3F-6B9C33FDE7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349358-9522-494C-A870-3DAB5D9D09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03" name="Rectangle 2">
            <a:extLst>
              <a:ext uri="{FF2B5EF4-FFF2-40B4-BE49-F238E27FC236}">
                <a16:creationId xmlns:a16="http://schemas.microsoft.com/office/drawing/2014/main" id="{D5D1BFB4-D98A-23F0-0932-2456FD627644}"/>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977EE71C-1B5D-5F2B-507E-EA1EA7E5C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B7C482D-F42B-B980-F896-330177453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4BABFF-0635-AE4E-9004-F2BFC3683E8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a:extLst>
              <a:ext uri="{FF2B5EF4-FFF2-40B4-BE49-F238E27FC236}">
                <a16:creationId xmlns:a16="http://schemas.microsoft.com/office/drawing/2014/main" id="{2E2DFBDF-02D3-E768-EC64-D01C5144B031}"/>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5422250-6534-3200-2007-3081C9AD7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283E66A2-0FBB-356A-F643-558C21C8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7FC8B5-87C5-8042-B9F8-893EB5FA2E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451" name="Rectangle 2">
            <a:extLst>
              <a:ext uri="{FF2B5EF4-FFF2-40B4-BE49-F238E27FC236}">
                <a16:creationId xmlns:a16="http://schemas.microsoft.com/office/drawing/2014/main" id="{E814C90F-2AD3-95DF-64CE-459DCE840572}"/>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56432DB-BF58-A368-3421-C67977EEA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E396C9D-2B8D-2864-D8B0-9267524C7A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C72B81-A89E-3340-BC79-E4B1743066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75" name="Rectangle 2">
            <a:extLst>
              <a:ext uri="{FF2B5EF4-FFF2-40B4-BE49-F238E27FC236}">
                <a16:creationId xmlns:a16="http://schemas.microsoft.com/office/drawing/2014/main" id="{2D7239AB-813F-099B-E976-76C01C743B4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3E5EBCB0-19B6-6CC7-94D0-B3824C49A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EF4E466-68BF-F60C-89E9-1092DF859B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BA12A1-6B52-BF43-9967-0A9F0748EB6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5" name="Rectangle 2">
            <a:extLst>
              <a:ext uri="{FF2B5EF4-FFF2-40B4-BE49-F238E27FC236}">
                <a16:creationId xmlns:a16="http://schemas.microsoft.com/office/drawing/2014/main" id="{F898E007-CEEE-1E48-B48F-305A7D86695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24694C5B-66D7-8C24-7215-95FB92F4B4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A546EF1-19B2-445A-C21D-2282E496D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56F86-A8AE-2D4B-8F6E-98B49F5DA3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499" name="Rectangle 2">
            <a:extLst>
              <a:ext uri="{FF2B5EF4-FFF2-40B4-BE49-F238E27FC236}">
                <a16:creationId xmlns:a16="http://schemas.microsoft.com/office/drawing/2014/main" id="{23694BD1-A080-5301-3D47-7CA36E70FFC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CAAD3F13-7309-C291-AB51-FB2F12C11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CD3C312-AA14-264A-828A-4D4BB0EC4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743EF0-BDC7-7D4A-8E2A-C50764D04E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3" name="Rectangle 2">
            <a:extLst>
              <a:ext uri="{FF2B5EF4-FFF2-40B4-BE49-F238E27FC236}">
                <a16:creationId xmlns:a16="http://schemas.microsoft.com/office/drawing/2014/main" id="{B272AE13-6B67-3E6E-ABC7-4ADE21914C8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8C193111-1E4F-480E-91A0-983E80899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4B74571A-C96A-2C6E-A60E-0AA9679AAF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86FC42-5C72-184F-8649-EC681AB76E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547" name="Rectangle 2">
            <a:extLst>
              <a:ext uri="{FF2B5EF4-FFF2-40B4-BE49-F238E27FC236}">
                <a16:creationId xmlns:a16="http://schemas.microsoft.com/office/drawing/2014/main" id="{2ED123AE-247B-2702-F731-5B2C11DDFBB5}"/>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B83B8328-8E4A-5D92-73D7-F7CBB9335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90730C08-A76B-9146-460D-4638CEEAD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DB8127-6D18-6C48-AB58-3B0A5FA117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1" name="Rectangle 2">
            <a:extLst>
              <a:ext uri="{FF2B5EF4-FFF2-40B4-BE49-F238E27FC236}">
                <a16:creationId xmlns:a16="http://schemas.microsoft.com/office/drawing/2014/main" id="{0BDE6B41-12C4-0287-ADCE-7C7E98B2865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D8DCEDF7-22C7-81A3-EEF7-A53CE7A82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AAB112D9-28BA-560E-1A92-F9F1887FA7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6570AF-FC50-EC48-A8CA-F200739EB2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595" name="Rectangle 2">
            <a:extLst>
              <a:ext uri="{FF2B5EF4-FFF2-40B4-BE49-F238E27FC236}">
                <a16:creationId xmlns:a16="http://schemas.microsoft.com/office/drawing/2014/main" id="{DD73C151-BB6D-7827-529A-C308E7A9686F}"/>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D60CE8EA-1C32-F549-2FA8-8F06593EC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AD5E3BA-8AF7-01C2-415C-19070CB5F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1F14BD-C1AA-6C4D-AA57-2B8EC39BD9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19" name="Rectangle 2">
            <a:extLst>
              <a:ext uri="{FF2B5EF4-FFF2-40B4-BE49-F238E27FC236}">
                <a16:creationId xmlns:a16="http://schemas.microsoft.com/office/drawing/2014/main" id="{BEE9EA0E-9DD0-6166-0EEA-58BED33FF60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8D20925B-1463-0FFF-0473-D9A77734A3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BA68BBD7-5C4E-0EFE-BFCE-ABBE5AE07C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C72CCE-27A2-6248-884B-2B28A53F34A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43" name="Rectangle 2">
            <a:extLst>
              <a:ext uri="{FF2B5EF4-FFF2-40B4-BE49-F238E27FC236}">
                <a16:creationId xmlns:a16="http://schemas.microsoft.com/office/drawing/2014/main" id="{29BD1199-3D55-1333-570C-CB97030F4DBE}"/>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14DB87F2-B4F2-9729-DD62-BEC401EE53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4A860E9-D82E-19EE-58F8-DFA8340821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320EE-5A57-CC45-88B2-5836ADB86E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67" name="Rectangle 2">
            <a:extLst>
              <a:ext uri="{FF2B5EF4-FFF2-40B4-BE49-F238E27FC236}">
                <a16:creationId xmlns:a16="http://schemas.microsoft.com/office/drawing/2014/main" id="{BEA0D4A9-0825-0D4D-26FF-F396125C5AB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C7279EAA-8736-A764-AEFF-18949A5B74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A0FCBC2-1AA0-B862-D0A8-B03B146BA8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64117-9A03-E345-AE48-F68A3DD4626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691" name="Rectangle 2">
            <a:extLst>
              <a:ext uri="{FF2B5EF4-FFF2-40B4-BE49-F238E27FC236}">
                <a16:creationId xmlns:a16="http://schemas.microsoft.com/office/drawing/2014/main" id="{0F8DBCD3-D95F-A62E-3CD4-F2D771E79780}"/>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02B469F3-AE3D-2259-78D7-53F56466EB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7743801-197D-AAAE-B3F9-D4BB41CFB4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10980-660A-4C44-8C91-6333572ECB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715" name="Rectangle 2">
            <a:extLst>
              <a:ext uri="{FF2B5EF4-FFF2-40B4-BE49-F238E27FC236}">
                <a16:creationId xmlns:a16="http://schemas.microsoft.com/office/drawing/2014/main" id="{D7EFF6F3-3EDD-E300-2B15-71B06B069431}"/>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F91EFEAD-1EF7-E77B-80A3-D3C0ACADD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58C52FD-279B-D013-6E6C-60286BC41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6FA123-4842-2A49-AF6E-991230671C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59" name="Rectangle 2">
            <a:extLst>
              <a:ext uri="{FF2B5EF4-FFF2-40B4-BE49-F238E27FC236}">
                <a16:creationId xmlns:a16="http://schemas.microsoft.com/office/drawing/2014/main" id="{D22C698A-05A3-2DA5-A64A-D44A6364ADC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B2105D1-3AD8-6E8B-9BD1-F1E1509025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EC75955-DF93-B23D-76DC-EC91693DA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C0EFF9-A47F-D74E-86A5-1B5F09382DF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6739" name="Rectangle 2">
            <a:extLst>
              <a:ext uri="{FF2B5EF4-FFF2-40B4-BE49-F238E27FC236}">
                <a16:creationId xmlns:a16="http://schemas.microsoft.com/office/drawing/2014/main" id="{08366282-F06F-DEF6-0199-C029EC22A223}"/>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918B14DF-6D73-77F6-29E3-60B57FBE5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04939F8-00E4-277E-0ED0-F8AEE7679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C24B00-8C39-FA48-B7E9-BDB98091326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7763" name="Rectangle 2">
            <a:extLst>
              <a:ext uri="{FF2B5EF4-FFF2-40B4-BE49-F238E27FC236}">
                <a16:creationId xmlns:a16="http://schemas.microsoft.com/office/drawing/2014/main" id="{A4259395-6858-3194-BFE8-97E648B8D255}"/>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0D88CC62-54F8-62BF-CC3F-A798FBAD6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7D3A566-83BE-F8DF-3EFC-2D79977150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2D664A-C62E-264C-887E-43EC821419D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8787" name="Rectangle 2">
            <a:extLst>
              <a:ext uri="{FF2B5EF4-FFF2-40B4-BE49-F238E27FC236}">
                <a16:creationId xmlns:a16="http://schemas.microsoft.com/office/drawing/2014/main" id="{B402A696-D17E-9929-037D-291B8F3B959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CDE1C2BA-C3AB-4333-E3C2-8DD7B4E89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57DFAFE0-EA33-651C-A506-094864ED7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6DD680-FC7E-FE4B-AC27-CC228ADA06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9811" name="Rectangle 2">
            <a:extLst>
              <a:ext uri="{FF2B5EF4-FFF2-40B4-BE49-F238E27FC236}">
                <a16:creationId xmlns:a16="http://schemas.microsoft.com/office/drawing/2014/main" id="{9F0EF98D-A2DD-2469-E786-9C11A09B8C46}"/>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3DFB368-CADF-827C-1B60-C341A1F98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7136F14-443D-C21A-1844-93C16CDF66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544CDD-D6D4-EA4E-AE9D-158CD71B872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0835" name="Rectangle 2">
            <a:extLst>
              <a:ext uri="{FF2B5EF4-FFF2-40B4-BE49-F238E27FC236}">
                <a16:creationId xmlns:a16="http://schemas.microsoft.com/office/drawing/2014/main" id="{00FA0A79-9FEF-52C7-D414-94AC393F6DEF}"/>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B690146-E02A-B3F4-F7B0-DD2A07B1F7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AC392C84-FCFB-B596-82D8-A208B8B03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496267-BCE1-C04C-B2CA-C0EE2484DB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1859" name="Rectangle 2">
            <a:extLst>
              <a:ext uri="{FF2B5EF4-FFF2-40B4-BE49-F238E27FC236}">
                <a16:creationId xmlns:a16="http://schemas.microsoft.com/office/drawing/2014/main" id="{EA0F5F37-009C-678C-B377-CB7CEEC2BEB7}"/>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C230C0D5-1142-0B1A-C2CD-88C763F88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27E5BA9-0B60-8AB6-2BEF-E79166928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F5464E-BE9F-DE49-855D-DC732AD0DB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883" name="Rectangle 2">
            <a:extLst>
              <a:ext uri="{FF2B5EF4-FFF2-40B4-BE49-F238E27FC236}">
                <a16:creationId xmlns:a16="http://schemas.microsoft.com/office/drawing/2014/main" id="{7C0B8419-8D82-C1AB-7A9E-2FE1E97FFF69}"/>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81B49F0D-E0E5-7804-87DA-881757582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3899799-D388-493F-90F6-A8E1941ED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9D1059-337A-B541-B44A-E896C54F4FD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07" name="Rectangle 2">
            <a:extLst>
              <a:ext uri="{FF2B5EF4-FFF2-40B4-BE49-F238E27FC236}">
                <a16:creationId xmlns:a16="http://schemas.microsoft.com/office/drawing/2014/main" id="{3E14BF94-FA7C-10F1-3613-5ACAE04EC974}"/>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73782C20-1C6D-96BA-E0B0-2594AB525C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8EDFF0E-5EC6-ACA2-B2BB-45FC88434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41F462-69BD-804C-8396-AAA942A32565}"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24931" name="Rectangle 2">
            <a:extLst>
              <a:ext uri="{FF2B5EF4-FFF2-40B4-BE49-F238E27FC236}">
                <a16:creationId xmlns:a16="http://schemas.microsoft.com/office/drawing/2014/main" id="{FFB08B18-AF91-EA29-E4BA-8ED1ABE6A391}"/>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27610785-8230-1D35-3791-9FCEF4C3C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Kurose and Ross forgot to say anything about wrapping the carry and adding it to low order bit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7EB5302-6482-C207-EEC6-A86E71AE5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79DE25-0D98-9A48-AF26-4E1A19DCFA0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683" name="Rectangle 2">
            <a:extLst>
              <a:ext uri="{FF2B5EF4-FFF2-40B4-BE49-F238E27FC236}">
                <a16:creationId xmlns:a16="http://schemas.microsoft.com/office/drawing/2014/main" id="{9F3D1D31-E006-97A0-749D-B6CF5D2B49B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FE891E4-68E7-0631-7A31-720335E7B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A7ADC73-1755-4DDF-ED61-D2D713BA8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A08B2-5768-EF4C-9A2A-3FC748802F2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07" name="Rectangle 2">
            <a:extLst>
              <a:ext uri="{FF2B5EF4-FFF2-40B4-BE49-F238E27FC236}">
                <a16:creationId xmlns:a16="http://schemas.microsoft.com/office/drawing/2014/main" id="{46E32097-BBCF-52CF-8686-ACA5B7B223C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5C87484-2161-FAA4-5E4B-7EFAF1C6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E6AF13E-2E6F-1DDE-C120-6225570C3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2FEEB9-6500-524D-87A3-8C7035750FA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731" name="Rectangle 2">
            <a:extLst>
              <a:ext uri="{FF2B5EF4-FFF2-40B4-BE49-F238E27FC236}">
                <a16:creationId xmlns:a16="http://schemas.microsoft.com/office/drawing/2014/main" id="{2E604871-4C14-94B2-5D85-977A08DFEFF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54F826C-8D36-DAB9-E2B7-7F3141BFE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933BB22-B605-6544-4261-DB60C75D23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99CF7F-9A34-CB4A-9991-726A0B1E1D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755" name="Rectangle 2">
            <a:extLst>
              <a:ext uri="{FF2B5EF4-FFF2-40B4-BE49-F238E27FC236}">
                <a16:creationId xmlns:a16="http://schemas.microsoft.com/office/drawing/2014/main" id="{48ADED70-83C1-0EFD-2730-24249EA4DB8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C40BEF1-F413-CBC2-5E4A-9DB9AC7562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90623332-A6EB-3A19-BFE0-E37AF5F7FBAE}"/>
              </a:ext>
            </a:extLst>
          </p:cNvPr>
          <p:cNvSpPr>
            <a:spLocks noGrp="1" noChangeArrowheads="1"/>
          </p:cNvSpPr>
          <p:nvPr>
            <p:ph type="sldNum" sz="quarter" idx="10"/>
          </p:nvPr>
        </p:nvSpPr>
        <p:spPr>
          <a:ln/>
        </p:spPr>
        <p:txBody>
          <a:bodyPr/>
          <a:lstStyle>
            <a:lvl1pPr>
              <a:defRPr/>
            </a:lvl1pPr>
          </a:lstStyle>
          <a:p>
            <a:r>
              <a:rPr lang="en-US" altLang="en-US"/>
              <a:t>10.</a:t>
            </a:r>
            <a:fld id="{E863EBAB-B88C-3B41-BEC1-8E9E967DF7AB}" type="slidenum">
              <a:rPr lang="en-US" altLang="en-US"/>
              <a:pPr/>
              <a:t>‹#›</a:t>
            </a:fld>
            <a:endParaRPr lang="en-US" altLang="en-US"/>
          </a:p>
        </p:txBody>
      </p:sp>
    </p:spTree>
    <p:extLst>
      <p:ext uri="{BB962C8B-B14F-4D97-AF65-F5344CB8AC3E}">
        <p14:creationId xmlns:p14="http://schemas.microsoft.com/office/powerpoint/2010/main" val="21507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86D26DB6-9A86-26BE-8304-11C1A7B0B250}"/>
              </a:ext>
            </a:extLst>
          </p:cNvPr>
          <p:cNvSpPr>
            <a:spLocks noGrp="1" noChangeArrowheads="1"/>
          </p:cNvSpPr>
          <p:nvPr>
            <p:ph type="sldNum" sz="quarter" idx="10"/>
          </p:nvPr>
        </p:nvSpPr>
        <p:spPr>
          <a:ln/>
        </p:spPr>
        <p:txBody>
          <a:bodyPr/>
          <a:lstStyle>
            <a:lvl1pPr>
              <a:defRPr/>
            </a:lvl1pPr>
          </a:lstStyle>
          <a:p>
            <a:r>
              <a:rPr lang="en-US" altLang="en-US"/>
              <a:t>10.</a:t>
            </a:r>
            <a:fld id="{D0E03D4E-0586-1A48-A6D2-B72B730C5DE6}" type="slidenum">
              <a:rPr lang="en-US" altLang="en-US"/>
              <a:pPr/>
              <a:t>‹#›</a:t>
            </a:fld>
            <a:endParaRPr lang="en-US" altLang="en-US"/>
          </a:p>
        </p:txBody>
      </p:sp>
    </p:spTree>
    <p:extLst>
      <p:ext uri="{BB962C8B-B14F-4D97-AF65-F5344CB8AC3E}">
        <p14:creationId xmlns:p14="http://schemas.microsoft.com/office/powerpoint/2010/main" val="82655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832E476E-CDEC-845A-BADB-987C7847A7AC}"/>
              </a:ext>
            </a:extLst>
          </p:cNvPr>
          <p:cNvSpPr>
            <a:spLocks noGrp="1" noChangeArrowheads="1"/>
          </p:cNvSpPr>
          <p:nvPr>
            <p:ph type="sldNum" sz="quarter" idx="10"/>
          </p:nvPr>
        </p:nvSpPr>
        <p:spPr>
          <a:ln/>
        </p:spPr>
        <p:txBody>
          <a:bodyPr/>
          <a:lstStyle>
            <a:lvl1pPr>
              <a:defRPr/>
            </a:lvl1pPr>
          </a:lstStyle>
          <a:p>
            <a:r>
              <a:rPr lang="en-US" altLang="en-US"/>
              <a:t>10.</a:t>
            </a:r>
            <a:fld id="{E6690B1D-88AA-0441-9A5E-0A68B13FADF8}" type="slidenum">
              <a:rPr lang="en-US" altLang="en-US"/>
              <a:pPr/>
              <a:t>‹#›</a:t>
            </a:fld>
            <a:endParaRPr lang="en-US" altLang="en-US"/>
          </a:p>
        </p:txBody>
      </p:sp>
    </p:spTree>
    <p:extLst>
      <p:ext uri="{BB962C8B-B14F-4D97-AF65-F5344CB8AC3E}">
        <p14:creationId xmlns:p14="http://schemas.microsoft.com/office/powerpoint/2010/main" val="10934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CF038E6C-9D31-40EF-B151-CA4E7A706118}"/>
              </a:ext>
            </a:extLst>
          </p:cNvPr>
          <p:cNvSpPr>
            <a:spLocks noGrp="1" noChangeArrowheads="1"/>
          </p:cNvSpPr>
          <p:nvPr>
            <p:ph type="sldNum" sz="quarter" idx="10"/>
          </p:nvPr>
        </p:nvSpPr>
        <p:spPr>
          <a:ln/>
        </p:spPr>
        <p:txBody>
          <a:bodyPr/>
          <a:lstStyle>
            <a:lvl1pPr>
              <a:defRPr/>
            </a:lvl1pPr>
          </a:lstStyle>
          <a:p>
            <a:r>
              <a:rPr lang="en-US" altLang="en-US"/>
              <a:t>10.</a:t>
            </a:r>
            <a:fld id="{CAFF4526-4AF0-7640-AF4F-D167E2557E2C}" type="slidenum">
              <a:rPr lang="en-US" altLang="en-US"/>
              <a:pPr/>
              <a:t>‹#›</a:t>
            </a:fld>
            <a:endParaRPr lang="en-US" altLang="en-US"/>
          </a:p>
        </p:txBody>
      </p:sp>
    </p:spTree>
    <p:extLst>
      <p:ext uri="{BB962C8B-B14F-4D97-AF65-F5344CB8AC3E}">
        <p14:creationId xmlns:p14="http://schemas.microsoft.com/office/powerpoint/2010/main" val="15456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6">
            <a:extLst>
              <a:ext uri="{FF2B5EF4-FFF2-40B4-BE49-F238E27FC236}">
                <a16:creationId xmlns:a16="http://schemas.microsoft.com/office/drawing/2014/main" id="{9226F155-CFE3-5AE4-F10E-5168EA64C37E}"/>
              </a:ext>
            </a:extLst>
          </p:cNvPr>
          <p:cNvSpPr>
            <a:spLocks noGrp="1" noChangeArrowheads="1"/>
          </p:cNvSpPr>
          <p:nvPr>
            <p:ph type="sldNum" sz="quarter" idx="10"/>
          </p:nvPr>
        </p:nvSpPr>
        <p:spPr>
          <a:ln/>
        </p:spPr>
        <p:txBody>
          <a:bodyPr/>
          <a:lstStyle>
            <a:lvl1pPr>
              <a:defRPr/>
            </a:lvl1pPr>
          </a:lstStyle>
          <a:p>
            <a:r>
              <a:rPr lang="en-US" altLang="en-US"/>
              <a:t>10.</a:t>
            </a:r>
            <a:fld id="{AD32E8DC-31EB-694F-883A-5308258FFBCF}" type="slidenum">
              <a:rPr lang="en-US" altLang="en-US"/>
              <a:pPr/>
              <a:t>‹#›</a:t>
            </a:fld>
            <a:endParaRPr lang="en-US" altLang="en-US"/>
          </a:p>
        </p:txBody>
      </p:sp>
    </p:spTree>
    <p:extLst>
      <p:ext uri="{BB962C8B-B14F-4D97-AF65-F5344CB8AC3E}">
        <p14:creationId xmlns:p14="http://schemas.microsoft.com/office/powerpoint/2010/main" val="321037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2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8956254-B26D-B346-2140-86925C997375}"/>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7FB33EDE-75B7-17C4-2762-6B0E11103C8F}"/>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AB516130-E9B3-94A7-9F8D-0BA920B936DD}"/>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sp>
            <p:nvSpPr>
              <p:cNvPr id="11" name="Rectangle 5">
                <a:extLst>
                  <a:ext uri="{FF2B5EF4-FFF2-40B4-BE49-F238E27FC236}">
                    <a16:creationId xmlns:a16="http://schemas.microsoft.com/office/drawing/2014/main" id="{A287DF11-7A32-85F1-61C1-B8ED50F92ED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grpSp>
          <p:nvGrpSpPr>
            <p:cNvPr id="4" name="Group 6">
              <a:extLst>
                <a:ext uri="{FF2B5EF4-FFF2-40B4-BE49-F238E27FC236}">
                  <a16:creationId xmlns:a16="http://schemas.microsoft.com/office/drawing/2014/main" id="{34E95708-6877-6967-5B76-869501752B8E}"/>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B1B859CF-BCBE-2085-E733-AF24FD1B5C04}"/>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latin typeface="Arial" charset="0"/>
                </a:endParaRPr>
              </a:p>
            </p:txBody>
          </p:sp>
          <p:sp>
            <p:nvSpPr>
              <p:cNvPr id="9" name="Rectangle 8">
                <a:extLst>
                  <a:ext uri="{FF2B5EF4-FFF2-40B4-BE49-F238E27FC236}">
                    <a16:creationId xmlns:a16="http://schemas.microsoft.com/office/drawing/2014/main" id="{0EBA3A7F-56B6-B814-863F-6D165467D35D}"/>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
          <p:nvSpPr>
            <p:cNvPr id="5" name="Rectangle 9">
              <a:extLst>
                <a:ext uri="{FF2B5EF4-FFF2-40B4-BE49-F238E27FC236}">
                  <a16:creationId xmlns:a16="http://schemas.microsoft.com/office/drawing/2014/main" id="{1C602EBF-B29A-92F8-D2CD-76C5306D0FB1}"/>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latin typeface="Arial" charset="0"/>
              </a:endParaRPr>
            </a:p>
          </p:txBody>
        </p:sp>
        <p:sp>
          <p:nvSpPr>
            <p:cNvPr id="6" name="Rectangle 10">
              <a:extLst>
                <a:ext uri="{FF2B5EF4-FFF2-40B4-BE49-F238E27FC236}">
                  <a16:creationId xmlns:a16="http://schemas.microsoft.com/office/drawing/2014/main" id="{30B90799-D083-406E-8C07-2F818A92CD4A}"/>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sp>
          <p:nvSpPr>
            <p:cNvPr id="7" name="Rectangle 11">
              <a:extLst>
                <a:ext uri="{FF2B5EF4-FFF2-40B4-BE49-F238E27FC236}">
                  <a16:creationId xmlns:a16="http://schemas.microsoft.com/office/drawing/2014/main" id="{7D224B2E-788D-AB98-1972-081E9A5FA3B7}"/>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
        <p:nvSpPr>
          <p:cNvPr id="12" name="Text Box 17">
            <a:extLst>
              <a:ext uri="{FF2B5EF4-FFF2-40B4-BE49-F238E27FC236}">
                <a16:creationId xmlns:a16="http://schemas.microsoft.com/office/drawing/2014/main" id="{74270E69-98F4-D56D-EB63-1D914CB31F7A}"/>
              </a:ext>
            </a:extLst>
          </p:cNvPr>
          <p:cNvSpPr txBox="1">
            <a:spLocks noChangeArrowheads="1"/>
          </p:cNvSpPr>
          <p:nvPr userDrawn="1"/>
        </p:nvSpPr>
        <p:spPr bwMode="auto">
          <a:xfrm>
            <a:off x="0" y="6553200"/>
            <a:ext cx="2209800" cy="304800"/>
          </a:xfrm>
          <a:prstGeom prst="rect">
            <a:avLst/>
          </a:prstGeom>
          <a:noFill/>
          <a:ln w="9525">
            <a:noFill/>
            <a:miter lim="800000"/>
            <a:headEnd/>
            <a:tailEnd/>
          </a:ln>
          <a:effectLst/>
        </p:spPr>
        <p:txBody>
          <a:bodyPr>
            <a:spAutoFit/>
          </a:bodyPr>
          <a:lstStyle/>
          <a:p>
            <a:pPr eaLnBrk="1" hangingPunct="1">
              <a:spcBef>
                <a:spcPct val="50000"/>
              </a:spcBef>
              <a:defRPr/>
            </a:pPr>
            <a:r>
              <a:rPr lang="en-US" altLang="en-US" sz="1400" b="0">
                <a:latin typeface="McGrawHill-Italic" pitchFamily="2" charset="0"/>
              </a:rPr>
              <a:t>McGraw-Hill</a:t>
            </a:r>
            <a:endParaRPr lang="en-US" altLang="en-US" sz="2400" b="0">
              <a:latin typeface="Times New Roman" pitchFamily="18" charset="0"/>
            </a:endParaRPr>
          </a:p>
        </p:txBody>
      </p:sp>
      <p:sp>
        <p:nvSpPr>
          <p:cNvPr id="13" name="Text Box 18">
            <a:extLst>
              <a:ext uri="{FF2B5EF4-FFF2-40B4-BE49-F238E27FC236}">
                <a16:creationId xmlns:a16="http://schemas.microsoft.com/office/drawing/2014/main" id="{82182C32-B00D-20A9-5FDC-B5369F3CA6B5}"/>
              </a:ext>
            </a:extLst>
          </p:cNvPr>
          <p:cNvSpPr txBox="1">
            <a:spLocks noChangeArrowheads="1"/>
          </p:cNvSpPr>
          <p:nvPr userDrawn="1"/>
        </p:nvSpPr>
        <p:spPr bwMode="auto">
          <a:xfrm>
            <a:off x="4572000" y="6553200"/>
            <a:ext cx="4572000" cy="304800"/>
          </a:xfrm>
          <a:prstGeom prst="rect">
            <a:avLst/>
          </a:prstGeom>
          <a:noFill/>
          <a:ln w="9525">
            <a:noFill/>
            <a:miter lim="800000"/>
            <a:headEnd/>
            <a:tailEnd/>
          </a:ln>
          <a:effectLst/>
        </p:spPr>
        <p:txBody>
          <a:bodyPr>
            <a:spAutoFit/>
          </a:bodyPr>
          <a:lstStyle/>
          <a:p>
            <a:pPr algn="r" eaLnBrk="1" hangingPunct="1">
              <a:spcBef>
                <a:spcPct val="50000"/>
              </a:spcBef>
              <a:buFontTx/>
              <a:buChar char="©"/>
              <a:defRPr/>
            </a:pPr>
            <a:r>
              <a:rPr lang="en-US" altLang="en-US" sz="1400" b="0">
                <a:latin typeface="McGrawHill-Italic" pitchFamily="2" charset="0"/>
              </a:rPr>
              <a:t>The McGraw-Hill Companies, Inc., 2000</a:t>
            </a:r>
            <a:endParaRPr lang="en-US" altLang="en-US" sz="2400" b="0">
              <a:latin typeface="Times New Roman" pitchFamily="18" charset="0"/>
            </a:endParaRPr>
          </a:p>
        </p:txBody>
      </p:sp>
      <p:sp>
        <p:nvSpPr>
          <p:cNvPr id="210956" name="Rectangle 12"/>
          <p:cNvSpPr>
            <a:spLocks noGrp="1" noChangeArrowheads="1"/>
          </p:cNvSpPr>
          <p:nvPr>
            <p:ph type="ctrTitle"/>
          </p:nvPr>
        </p:nvSpPr>
        <p:spPr bwMode="auto">
          <a:xfrm>
            <a:off x="990600" y="1676400"/>
            <a:ext cx="7772400" cy="1462088"/>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B7197073-CF31-737F-9D79-3E859BFA5F12}"/>
              </a:ext>
            </a:extLst>
          </p:cNvPr>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solidFill>
                  <a:schemeClr val="bg2"/>
                </a:solidFill>
                <a:latin typeface="Tahoma" pitchFamily="34" charset="0"/>
              </a:defRPr>
            </a:lvl1pPr>
          </a:lstStyle>
          <a:p>
            <a:pPr>
              <a:defRPr/>
            </a:pPr>
            <a:endParaRPr lang="en-US"/>
          </a:p>
        </p:txBody>
      </p:sp>
      <p:sp>
        <p:nvSpPr>
          <p:cNvPr id="15" name="Footer Placeholder 14">
            <a:extLst>
              <a:ext uri="{FF2B5EF4-FFF2-40B4-BE49-F238E27FC236}">
                <a16:creationId xmlns:a16="http://schemas.microsoft.com/office/drawing/2014/main" id="{44B5CE2F-45D7-844A-260A-1B8B0F27A840}"/>
              </a:ext>
            </a:extLst>
          </p:cNvPr>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b="0">
                <a:solidFill>
                  <a:schemeClr val="bg2"/>
                </a:solidFill>
                <a:latin typeface="Tahoma" pitchFamily="34" charset="0"/>
              </a:defRPr>
            </a:lvl1pPr>
          </a:lstStyle>
          <a:p>
            <a:pPr>
              <a:defRPr/>
            </a:pPr>
            <a:endParaRPr lang="en-US"/>
          </a:p>
        </p:txBody>
      </p:sp>
      <p:sp>
        <p:nvSpPr>
          <p:cNvPr id="16" name="Slide Number Placeholder 15">
            <a:extLst>
              <a:ext uri="{FF2B5EF4-FFF2-40B4-BE49-F238E27FC236}">
                <a16:creationId xmlns:a16="http://schemas.microsoft.com/office/drawing/2014/main" id="{2226AE00-11CD-33FE-39FE-C220F045014C}"/>
              </a:ext>
            </a:extLst>
          </p:cNvPr>
          <p:cNvSpPr>
            <a:spLocks noGrp="1" noChangeArrowheads="1"/>
          </p:cNvSpPr>
          <p:nvPr>
            <p:ph type="sldNum" sz="quarter" idx="12"/>
          </p:nvPr>
        </p:nvSpPr>
        <p:spPr>
          <a:xfrm>
            <a:off x="6858000" y="6248400"/>
            <a:ext cx="1905000" cy="457200"/>
          </a:xfrm>
        </p:spPr>
        <p:txBody>
          <a:bodyPr/>
          <a:lstStyle>
            <a:lvl1pPr algn="r">
              <a:defRPr sz="1400" b="0">
                <a:latin typeface="Tahoma" panose="020B0604030504040204" pitchFamily="34" charset="0"/>
              </a:defRPr>
            </a:lvl1pPr>
          </a:lstStyle>
          <a:p>
            <a:fld id="{579803D9-80A6-C14A-917F-7C190351DEEA}" type="slidenum">
              <a:rPr lang="en-US" altLang="en-US"/>
              <a:pPr/>
              <a:t>‹#›</a:t>
            </a:fld>
            <a:endParaRPr lang="en-US" altLang="en-US"/>
          </a:p>
        </p:txBody>
      </p:sp>
    </p:spTree>
    <p:extLst>
      <p:ext uri="{BB962C8B-B14F-4D97-AF65-F5344CB8AC3E}">
        <p14:creationId xmlns:p14="http://schemas.microsoft.com/office/powerpoint/2010/main" val="182448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E28708B7-624B-323C-9F09-B557DF02C532}"/>
              </a:ext>
            </a:extLst>
          </p:cNvPr>
          <p:cNvSpPr>
            <a:spLocks noGrp="1" noChangeArrowheads="1"/>
          </p:cNvSpPr>
          <p:nvPr>
            <p:ph type="sldNum" sz="quarter" idx="10"/>
          </p:nvPr>
        </p:nvSpPr>
        <p:spPr>
          <a:ln/>
        </p:spPr>
        <p:txBody>
          <a:bodyPr/>
          <a:lstStyle>
            <a:lvl1pPr>
              <a:defRPr/>
            </a:lvl1pPr>
          </a:lstStyle>
          <a:p>
            <a:r>
              <a:rPr lang="en-US" altLang="en-US"/>
              <a:t>10.</a:t>
            </a:r>
            <a:fld id="{783E3B66-2522-394E-81AC-CD6646E054A6}" type="slidenum">
              <a:rPr lang="en-US" altLang="en-US"/>
              <a:pPr/>
              <a:t>‹#›</a:t>
            </a:fld>
            <a:endParaRPr lang="en-US" altLang="en-US"/>
          </a:p>
        </p:txBody>
      </p:sp>
    </p:spTree>
    <p:extLst>
      <p:ext uri="{BB962C8B-B14F-4D97-AF65-F5344CB8AC3E}">
        <p14:creationId xmlns:p14="http://schemas.microsoft.com/office/powerpoint/2010/main" val="393017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a:extLst>
              <a:ext uri="{FF2B5EF4-FFF2-40B4-BE49-F238E27FC236}">
                <a16:creationId xmlns:a16="http://schemas.microsoft.com/office/drawing/2014/main" id="{E8833C6E-0067-9530-EB79-DC5AD78E039B}"/>
              </a:ext>
            </a:extLst>
          </p:cNvPr>
          <p:cNvSpPr>
            <a:spLocks noGrp="1" noChangeArrowheads="1"/>
          </p:cNvSpPr>
          <p:nvPr>
            <p:ph type="sldNum" sz="quarter" idx="10"/>
          </p:nvPr>
        </p:nvSpPr>
        <p:spPr>
          <a:ln/>
        </p:spPr>
        <p:txBody>
          <a:bodyPr/>
          <a:lstStyle>
            <a:lvl1pPr>
              <a:defRPr/>
            </a:lvl1pPr>
          </a:lstStyle>
          <a:p>
            <a:r>
              <a:rPr lang="en-US" altLang="en-US"/>
              <a:t>10.</a:t>
            </a:r>
            <a:fld id="{904802CB-07D1-6F43-B2F3-69F4B0C20057}" type="slidenum">
              <a:rPr lang="en-US" altLang="en-US"/>
              <a:pPr/>
              <a:t>‹#›</a:t>
            </a:fld>
            <a:endParaRPr lang="en-US" altLang="en-US"/>
          </a:p>
        </p:txBody>
      </p:sp>
    </p:spTree>
    <p:extLst>
      <p:ext uri="{BB962C8B-B14F-4D97-AF65-F5344CB8AC3E}">
        <p14:creationId xmlns:p14="http://schemas.microsoft.com/office/powerpoint/2010/main" val="42300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a:extLst>
              <a:ext uri="{FF2B5EF4-FFF2-40B4-BE49-F238E27FC236}">
                <a16:creationId xmlns:a16="http://schemas.microsoft.com/office/drawing/2014/main" id="{A76028FB-2CC3-A615-7674-B92C752FE74C}"/>
              </a:ext>
            </a:extLst>
          </p:cNvPr>
          <p:cNvSpPr>
            <a:spLocks noGrp="1" noChangeArrowheads="1"/>
          </p:cNvSpPr>
          <p:nvPr>
            <p:ph type="sldNum" sz="quarter" idx="10"/>
          </p:nvPr>
        </p:nvSpPr>
        <p:spPr>
          <a:ln/>
        </p:spPr>
        <p:txBody>
          <a:bodyPr/>
          <a:lstStyle>
            <a:lvl1pPr>
              <a:defRPr/>
            </a:lvl1pPr>
          </a:lstStyle>
          <a:p>
            <a:r>
              <a:rPr lang="en-US" altLang="en-US"/>
              <a:t>10.</a:t>
            </a:r>
            <a:fld id="{557860CF-61B8-A44B-964C-ECAD1B2FEF13}" type="slidenum">
              <a:rPr lang="en-US" altLang="en-US"/>
              <a:pPr/>
              <a:t>‹#›</a:t>
            </a:fld>
            <a:endParaRPr lang="en-US" altLang="en-US"/>
          </a:p>
        </p:txBody>
      </p:sp>
    </p:spTree>
    <p:extLst>
      <p:ext uri="{BB962C8B-B14F-4D97-AF65-F5344CB8AC3E}">
        <p14:creationId xmlns:p14="http://schemas.microsoft.com/office/powerpoint/2010/main" val="25421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a:extLst>
              <a:ext uri="{FF2B5EF4-FFF2-40B4-BE49-F238E27FC236}">
                <a16:creationId xmlns:a16="http://schemas.microsoft.com/office/drawing/2014/main" id="{8EC7EF6C-8932-EA8C-DFC3-638F17410174}"/>
              </a:ext>
            </a:extLst>
          </p:cNvPr>
          <p:cNvSpPr>
            <a:spLocks noGrp="1" noChangeArrowheads="1"/>
          </p:cNvSpPr>
          <p:nvPr>
            <p:ph type="sldNum" sz="quarter" idx="10"/>
          </p:nvPr>
        </p:nvSpPr>
        <p:spPr>
          <a:ln/>
        </p:spPr>
        <p:txBody>
          <a:bodyPr/>
          <a:lstStyle>
            <a:lvl1pPr>
              <a:defRPr/>
            </a:lvl1pPr>
          </a:lstStyle>
          <a:p>
            <a:r>
              <a:rPr lang="en-US" altLang="en-US"/>
              <a:t>10.</a:t>
            </a:r>
            <a:fld id="{27D2C68F-0387-AF4A-B9F6-B0C788D15D31}" type="slidenum">
              <a:rPr lang="en-US" altLang="en-US"/>
              <a:pPr/>
              <a:t>‹#›</a:t>
            </a:fld>
            <a:endParaRPr lang="en-US" altLang="en-US"/>
          </a:p>
        </p:txBody>
      </p:sp>
    </p:spTree>
    <p:extLst>
      <p:ext uri="{BB962C8B-B14F-4D97-AF65-F5344CB8AC3E}">
        <p14:creationId xmlns:p14="http://schemas.microsoft.com/office/powerpoint/2010/main" val="2115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6">
            <a:extLst>
              <a:ext uri="{FF2B5EF4-FFF2-40B4-BE49-F238E27FC236}">
                <a16:creationId xmlns:a16="http://schemas.microsoft.com/office/drawing/2014/main" id="{96AEEE07-B548-7F31-6039-0F2B8532299F}"/>
              </a:ext>
            </a:extLst>
          </p:cNvPr>
          <p:cNvSpPr>
            <a:spLocks noGrp="1" noChangeArrowheads="1"/>
          </p:cNvSpPr>
          <p:nvPr>
            <p:ph type="sldNum" sz="quarter" idx="10"/>
          </p:nvPr>
        </p:nvSpPr>
        <p:spPr>
          <a:ln/>
        </p:spPr>
        <p:txBody>
          <a:bodyPr/>
          <a:lstStyle>
            <a:lvl1pPr>
              <a:defRPr/>
            </a:lvl1pPr>
          </a:lstStyle>
          <a:p>
            <a:r>
              <a:rPr lang="en-US" altLang="en-US"/>
              <a:t>10.</a:t>
            </a:r>
            <a:fld id="{5011B796-A49F-ED41-B4D2-7F3E022603D3}" type="slidenum">
              <a:rPr lang="en-US" altLang="en-US"/>
              <a:pPr/>
              <a:t>‹#›</a:t>
            </a:fld>
            <a:endParaRPr lang="en-US" altLang="en-US"/>
          </a:p>
        </p:txBody>
      </p:sp>
    </p:spTree>
    <p:extLst>
      <p:ext uri="{BB962C8B-B14F-4D97-AF65-F5344CB8AC3E}">
        <p14:creationId xmlns:p14="http://schemas.microsoft.com/office/powerpoint/2010/main" val="39983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21FEBDB-2162-9CA9-DA29-0D2E567075D3}"/>
              </a:ext>
            </a:extLst>
          </p:cNvPr>
          <p:cNvSpPr>
            <a:spLocks noGrp="1" noChangeArrowheads="1"/>
          </p:cNvSpPr>
          <p:nvPr>
            <p:ph type="sldNum" sz="quarter" idx="10"/>
          </p:nvPr>
        </p:nvSpPr>
        <p:spPr>
          <a:ln/>
        </p:spPr>
        <p:txBody>
          <a:bodyPr/>
          <a:lstStyle>
            <a:lvl1pPr>
              <a:defRPr/>
            </a:lvl1pPr>
          </a:lstStyle>
          <a:p>
            <a:r>
              <a:rPr lang="en-US" altLang="en-US"/>
              <a:t>10.</a:t>
            </a:r>
            <a:fld id="{64B63F21-0757-E14D-A7EE-51FA03460504}" type="slidenum">
              <a:rPr lang="en-US" altLang="en-US"/>
              <a:pPr/>
              <a:t>‹#›</a:t>
            </a:fld>
            <a:endParaRPr lang="en-US" altLang="en-US"/>
          </a:p>
        </p:txBody>
      </p:sp>
    </p:spTree>
    <p:extLst>
      <p:ext uri="{BB962C8B-B14F-4D97-AF65-F5344CB8AC3E}">
        <p14:creationId xmlns:p14="http://schemas.microsoft.com/office/powerpoint/2010/main" val="8095120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58719" y="191825"/>
            <a:ext cx="4622882"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4822 – Engineering Computation IV</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4822: Lecture 31,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697717204"/>
      </p:ext>
    </p:extLst>
  </p:cSld>
  <p:clrMap bg1="lt1" tx1="dk1" bg2="lt2" tx2="dk2" accent1="accent1" accent2="accent2" accent3="accent3" accent4="accent4" accent5="accent5" accent6="accent6" hlink="hlink" folHlink="folHlink"/>
  <p:sldLayoutIdLst>
    <p:sldLayoutId id="2147483690"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6" name="Rectangle 16">
            <a:extLst>
              <a:ext uri="{FF2B5EF4-FFF2-40B4-BE49-F238E27FC236}">
                <a16:creationId xmlns:a16="http://schemas.microsoft.com/office/drawing/2014/main" id="{72B8A877-2701-9D8A-C01E-13BF8B2BE680}"/>
              </a:ext>
            </a:extLst>
          </p:cNvPr>
          <p:cNvSpPr>
            <a:spLocks noGrp="1" noChangeArrowheads="1"/>
          </p:cNvSpPr>
          <p:nvPr>
            <p:ph type="sldNum" sz="quarter" idx="4"/>
          </p:nvPr>
        </p:nvSpPr>
        <p:spPr bwMode="auto">
          <a:xfrm>
            <a:off x="-76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2000">
                <a:solidFill>
                  <a:schemeClr val="bg2"/>
                </a:solidFill>
              </a:defRPr>
            </a:lvl1pPr>
          </a:lstStyle>
          <a:p>
            <a:r>
              <a:rPr lang="en-US" altLang="en-US"/>
              <a:t>10.</a:t>
            </a:r>
            <a:fld id="{AFDA017E-9639-3C44-9361-6FEE4492C629}" type="slidenum">
              <a:rPr lang="en-US" altLang="en-US"/>
              <a:pPr/>
              <a:t>‹#›</a:t>
            </a:fld>
            <a:endParaRPr lang="en-US" altLang="en-US"/>
          </a:p>
        </p:txBody>
      </p:sp>
    </p:spTree>
    <p:extLst>
      <p:ext uri="{BB962C8B-B14F-4D97-AF65-F5344CB8AC3E}">
        <p14:creationId xmlns:p14="http://schemas.microsoft.com/office/powerpoint/2010/main" val="6996964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playlist?list=PLTtM9ThZ2L-dVk_fP2UDReKhWdgoDt1Zw" TargetMode="External"/><Relationship Id="rId13" Type="http://schemas.openxmlformats.org/officeDocument/2006/relationships/hyperlink" Target="https://courses.cs.washington.edu/courses/cse490h/07wi/readings/IntroductionToParallelProgrammingAndMapReduce.pdf" TargetMode="External"/><Relationship Id="rId18" Type="http://schemas.openxmlformats.org/officeDocument/2006/relationships/hyperlink" Target="https://www.sciencedirect.com/topics/engineering/error-correction-capability" TargetMode="External"/><Relationship Id="rId3" Type="http://schemas.openxmlformats.org/officeDocument/2006/relationships/hyperlink" Target="https://www.amazon.com/Control-Coding-Cryptography-Vishwajit-Barbuddhe/dp/6202516755/ref=sr_1_13?crid=K2L2D5WJ733L&amp;dib=eyJ2IjoiMSJ9.HMkJgRqGPSx80QvmqtznLsiD4kchhvuRXuzL25M9Uy_-hn9q7UcnTGQ_mIElF_cWaYSHwrrPIqnGowDEAc2TLCKO0lELpYopvZ7i4T-XPkuMHKs_67bP_nSsfYcYAS3XauUGE87T-7xUfRNneKiVN02USQMmUysdNlyf6aHvsQFETrQ34-JtZG6xXGreIuLzJdr1e1EwXHrnSqzupyrZz4LkgIq6S7O5KK9Z_T5WC20.82i9xj3KD8HGSFo6ZSg-2FUHOF83OWG0DPygaNJ-WUI&amp;dib_tag=se&amp;keywords=books+error+control+coding&amp;qid=1730465609&amp;s=books&amp;sprefix=books+error+control+coding%2Cstripbooks%2C71&amp;sr=1-13" TargetMode="External"/><Relationship Id="rId7" Type="http://schemas.openxmlformats.org/officeDocument/2006/relationships/hyperlink" Target="https://www.geeksforgeeks.org/error-control-in-data-link-layer/" TargetMode="External"/><Relationship Id="rId12" Type="http://schemas.openxmlformats.org/officeDocument/2006/relationships/hyperlink" Target="https://en.wikipedia.org/wiki/Low-density_parity-check_code" TargetMode="External"/><Relationship Id="rId17" Type="http://schemas.openxmlformats.org/officeDocument/2006/relationships/image" Target="../media/image3.jpeg"/><Relationship Id="rId2" Type="http://schemas.openxmlformats.org/officeDocument/2006/relationships/hyperlink" Target="https://theswissbay.ch/pdf/Gentoomen%20Library/Information%20Theory/Coding%20Theory/Fundamentals%20of%20Error-Correcting%20Codes%20-%20W.%20Cary%20Huffman.pdf" TargetMode="External"/><Relationship Id="rId16" Type="http://schemas.openxmlformats.org/officeDocument/2006/relationships/hyperlink" Target="https://www.amazon.com/Error-Control-Coding-2nd-Shu/dp/0130426725/ref=sr_1_1?crid=3K19G5MSJQJ6O&amp;dib=eyJ2IjoiMSJ9.HMkJgRqGPSx80QvmqtznLsiD4kchhvuRXuzL25M9Uy9i5ng8V_mvotNHyLsoMzf3uIy61lFeVdFHxFHN-J1qcpHr5KhUgCO6czkJZo7qIwLPL1NNPO9BsDJ0HqUp9JJGeLlZg_-ECrTSkDObLZYFpXdUJfMP54IQKsvfBFZV0SMxWYB7G9G4uFHGP8yFTJJU2nxqyA4UHFcrUla0WZUfjlvSE9yoIAw7zToGg7bgQC-U87bHunl4rtGSVTAYwpPjP0YfCnu0AmEcmvx0Phq_56Gw-d1mMqW4LhynhfFFt5k.dVCrai9Pou6_lSMBKS-4t9SAharLx82xwUJt4CCDyrs&amp;dib_tag=se&amp;keywords=error+control+coding&amp;qid=1730465798&amp;sprefix=error+contr%2Caps%2C74&amp;sr=8-1" TargetMode="External"/><Relationship Id="rId1" Type="http://schemas.openxmlformats.org/officeDocument/2006/relationships/slideLayout" Target="../slideLayouts/slideLayout1.xml"/><Relationship Id="rId6" Type="http://schemas.openxmlformats.org/officeDocument/2006/relationships/hyperlink" Target="https://people.seas.harvard.edu/~madhusudan/courses/Spring2020/" TargetMode="External"/><Relationship Id="rId11" Type="http://schemas.openxmlformats.org/officeDocument/2006/relationships/hyperlink" Target="https://www.cs.ucf.edu/~czou/CNT3004-11/ch10.ppt" TargetMode="External"/><Relationship Id="rId5" Type="http://schemas.openxmlformats.org/officeDocument/2006/relationships/hyperlink" Target="https://ocw.mit.edu/courses/6-895-essential-coding-theory-fall-2004/pages/lecture-notes/" TargetMode="External"/><Relationship Id="rId15" Type="http://schemas.openxmlformats.org/officeDocument/2006/relationships/image" Target="../media/image2.jpeg"/><Relationship Id="rId10" Type="http://schemas.openxmlformats.org/officeDocument/2006/relationships/hyperlink" Target="https://en.wikipedia.org/wiki/Noisy-channel_coding_theorem" TargetMode="External"/><Relationship Id="rId19" Type="http://schemas.openxmlformats.org/officeDocument/2006/relationships/image" Target="../media/image4.jpeg"/><Relationship Id="rId4" Type="http://schemas.openxmlformats.org/officeDocument/2006/relationships/hyperlink" Target="https://www.amazon.com/Error-Control-Coding-2nd-Shu/dp/0130426725" TargetMode="External"/><Relationship Id="rId9" Type="http://schemas.openxmlformats.org/officeDocument/2006/relationships/hyperlink" Target="https://en.wikipedia.org/wiki/Information_theory" TargetMode="External"/><Relationship Id="rId14" Type="http://schemas.openxmlformats.org/officeDocument/2006/relationships/hyperlink" Target="https://www.amazon.com/Control-Coding-Cryptography-Vishwajit-Barbuddhe/dp/6202516755/ref=sr_1_11?crid=3K19G5MSJQJ6O&amp;dib=eyJ2IjoiMSJ9.HMkJgRqGPSx80QvmqtznLsiD4kchhvuRXuzL25M9Uy9i5ng8V_mvotNHyLsoMzf3uIy61lFeVdFHxFHN-J1qcpHr5KhUgCO6czkJZo7qIwLPL1NNPO9BsDJ0HqUp9JJGeLlZg_-ECrTSkDObLZYFpXdUJfMP54IQKsvfBFZV0SMxWYB7G9G4uFHGP8yFTJJU2nxqyA4UHFcrUla0WZUfjlvSE9yoIAw7zToGg7bgQC-U87bHunl4rtGSVTAYwpPjP0YfCnu0AmEcmvx0Phq_56Gw-d1mMqW4LhynhfFFt5k.dVCrai9Pou6_lSMBKS-4t9SAharLx82xwUJt4CCDyrs&amp;dib_tag=se&amp;keywords=error+control+coding&amp;qid=1730465798&amp;sprefix=error+contr%2Caps%2C74&amp;sr=8-1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9">
            <a:extLst>
              <a:ext uri="{FF2B5EF4-FFF2-40B4-BE49-F238E27FC236}">
                <a16:creationId xmlns:a16="http://schemas.microsoft.com/office/drawing/2014/main" id="{AA42D0AD-B820-DB45-AFB4-1313D13CB423}"/>
              </a:ext>
            </a:extLst>
          </p:cNvPr>
          <p:cNvSpPr txBox="1">
            <a:spLocks noChangeArrowheads="1"/>
          </p:cNvSpPr>
          <p:nvPr/>
        </p:nvSpPr>
        <p:spPr bwMode="auto">
          <a:xfrm>
            <a:off x="409575" y="552450"/>
            <a:ext cx="8467725"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accent1"/>
                </a:solidFill>
                <a:latin typeface="+mn-lt"/>
              </a:rPr>
              <a:t>Lecture 28: </a:t>
            </a:r>
            <a:r>
              <a:rPr lang="en-US" sz="1800" b="1" dirty="0">
                <a:solidFill>
                  <a:schemeClr val="tx2"/>
                </a:solidFill>
                <a:latin typeface="+mn-lt"/>
              </a:rPr>
              <a:t>Error Correction Coding</a:t>
            </a:r>
          </a:p>
        </p:txBody>
      </p:sp>
      <p:sp>
        <p:nvSpPr>
          <p:cNvPr id="17" name="Rectangle 3">
            <a:extLst>
              <a:ext uri="{FF2B5EF4-FFF2-40B4-BE49-F238E27FC236}">
                <a16:creationId xmlns:a16="http://schemas.microsoft.com/office/drawing/2014/main" id="{63712A37-4E08-2A43-B87B-12703156136C}"/>
              </a:ext>
            </a:extLst>
          </p:cNvPr>
          <p:cNvSpPr txBox="1">
            <a:spLocks noChangeArrowheads="1"/>
          </p:cNvSpPr>
          <p:nvPr/>
        </p:nvSpPr>
        <p:spPr bwMode="auto">
          <a:xfrm>
            <a:off x="558831" y="1211202"/>
            <a:ext cx="6019800" cy="5257799"/>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ts val="1200"/>
              </a:spcBef>
              <a:spcAft>
                <a:spcPts val="600"/>
              </a:spcAft>
              <a:buClrTx/>
              <a:buSzTx/>
              <a:buFont typeface="Arial" pitchFamily="34" charset="0"/>
              <a:buChar char="•"/>
              <a:tabLst/>
              <a:defRPr/>
            </a:pPr>
            <a:r>
              <a:rPr lang="en-US" sz="1800" b="1" dirty="0">
                <a:solidFill>
                  <a:schemeClr val="accent1"/>
                </a:solidFill>
                <a:latin typeface="+mn-lt"/>
              </a:rPr>
              <a:t>Books:</a:t>
            </a: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2"/>
              </a:rPr>
              <a:t>Fundamentals of Error Control Coding</a:t>
            </a:r>
            <a:endParaRPr lang="en-US" sz="1800" b="1" dirty="0">
              <a:solidFill>
                <a:schemeClr val="tx2"/>
              </a:solidFill>
              <a:hlinkClick r:id="rId3"/>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3"/>
              </a:rPr>
              <a:t>Error Control Coding and Cryptography</a:t>
            </a:r>
            <a:endParaRPr lang="en-US" sz="1800" b="1" dirty="0">
              <a:solidFill>
                <a:schemeClr val="tx2"/>
              </a:solidFill>
              <a:hlinkClick r:id="rId4"/>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4"/>
              </a:rPr>
              <a:t>Error Control Coding</a:t>
            </a:r>
            <a:endParaRPr lang="en-US" sz="1800" b="1" dirty="0">
              <a:solidFill>
                <a:schemeClr val="tx2"/>
              </a:solidFill>
            </a:endParaRPr>
          </a:p>
          <a:p>
            <a:pPr marL="176213" indent="-176213" fontAlgn="auto">
              <a:spcBef>
                <a:spcPts val="1200"/>
              </a:spcBef>
              <a:spcAft>
                <a:spcPts val="600"/>
              </a:spcAft>
              <a:buFont typeface="Arial" pitchFamily="34" charset="0"/>
              <a:buChar char="•"/>
              <a:defRPr/>
            </a:pPr>
            <a:r>
              <a:rPr lang="en-US" sz="1800" b="1" dirty="0">
                <a:solidFill>
                  <a:schemeClr val="accent1"/>
                </a:solidFill>
                <a:latin typeface="+mn-lt"/>
              </a:rPr>
              <a:t>Lectures:</a:t>
            </a:r>
          </a:p>
          <a:p>
            <a:pPr marL="165100" fontAlgn="auto">
              <a:spcAft>
                <a:spcPts val="0"/>
              </a:spcAft>
              <a:tabLst>
                <a:tab pos="2290763" algn="l"/>
                <a:tab pos="4113213" algn="l"/>
              </a:tabLst>
              <a:defRPr/>
            </a:pPr>
            <a:r>
              <a:rPr lang="en-US" sz="1800" b="1" dirty="0">
                <a:solidFill>
                  <a:schemeClr val="tx2"/>
                </a:solidFill>
                <a:hlinkClick r:id="rId5"/>
              </a:rPr>
              <a:t>Essential Coding Theory (MIT)</a:t>
            </a:r>
            <a:endParaRPr lang="en-US" sz="1800" b="1" dirty="0">
              <a:solidFill>
                <a:schemeClr val="tx2"/>
              </a:solidFill>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6"/>
              </a:rPr>
              <a:t>Essential Coding Theory (Harvard)</a:t>
            </a:r>
            <a:endParaRPr lang="en-US" sz="1800" b="1" dirty="0">
              <a:solidFill>
                <a:schemeClr val="tx2"/>
              </a:solidFill>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7"/>
              </a:rPr>
              <a:t>Error Control in Data Links</a:t>
            </a:r>
            <a:endParaRPr lang="en-US" sz="1800" b="1" dirty="0">
              <a:solidFill>
                <a:schemeClr val="tx2"/>
              </a:solidFill>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hlinkClick r:id="rId8"/>
              </a:rPr>
              <a:t>Coding Theory</a:t>
            </a:r>
            <a:endParaRPr lang="en-US" sz="1800" b="1" dirty="0">
              <a:solidFill>
                <a:schemeClr val="tx2"/>
              </a:solidFill>
            </a:endParaRPr>
          </a:p>
          <a:p>
            <a:pPr marL="176213" marR="0" lvl="0" indent="-176213" defTabSz="914400" eaLnBrk="1" fontAlgn="auto" latinLnBrk="0" hangingPunct="1">
              <a:lnSpc>
                <a:spcPct val="100000"/>
              </a:lnSpc>
              <a:spcBef>
                <a:spcPts val="1200"/>
              </a:spcBef>
              <a:spcAft>
                <a:spcPts val="600"/>
              </a:spcAft>
              <a:buClrTx/>
              <a:buSzTx/>
              <a:buFont typeface="Arial" pitchFamily="34" charset="0"/>
              <a:buChar char="•"/>
              <a:tabLst/>
              <a:defRPr/>
            </a:pPr>
            <a:r>
              <a:rPr lang="en-US" sz="1800" b="1" dirty="0">
                <a:solidFill>
                  <a:schemeClr val="accent1"/>
                </a:solidFill>
                <a:latin typeface="+mn-lt"/>
              </a:rPr>
              <a:t>Topics:</a:t>
            </a: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latin typeface="+mn-lt"/>
                <a:hlinkClick r:id="rId9"/>
              </a:rPr>
              <a:t>Information Theory</a:t>
            </a:r>
            <a:endParaRPr lang="en-US" sz="1800" b="1" dirty="0">
              <a:solidFill>
                <a:schemeClr val="tx2"/>
              </a:solidFill>
              <a:latin typeface="+mn-lt"/>
              <a:hlinkClick r:id="rId10"/>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latin typeface="+mn-lt"/>
                <a:hlinkClick r:id="rId10"/>
              </a:rPr>
              <a:t>Noisy Communication Channel</a:t>
            </a:r>
            <a:endParaRPr lang="en-US" sz="1800" b="1" dirty="0">
              <a:solidFill>
                <a:schemeClr val="tx2"/>
              </a:solidFill>
              <a:latin typeface="+mn-lt"/>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latin typeface="+mn-lt"/>
                <a:hlinkClick r:id="rId11"/>
              </a:rPr>
              <a:t>Error Correction and Detection</a:t>
            </a:r>
            <a:endParaRPr lang="en-US" sz="1800" b="1" dirty="0">
              <a:solidFill>
                <a:schemeClr val="tx2"/>
              </a:solidFill>
              <a:latin typeface="+mn-lt"/>
            </a:endParaRPr>
          </a:p>
          <a:p>
            <a:pPr marL="165100" marR="0" lvl="0" defTabSz="914400" eaLnBrk="1" fontAlgn="auto" latinLnBrk="0" hangingPunct="1">
              <a:lnSpc>
                <a:spcPct val="100000"/>
              </a:lnSpc>
              <a:spcAft>
                <a:spcPts val="0"/>
              </a:spcAft>
              <a:buClrTx/>
              <a:buSzTx/>
              <a:tabLst>
                <a:tab pos="2290763" algn="l"/>
                <a:tab pos="4113213" algn="l"/>
              </a:tabLst>
              <a:defRPr/>
            </a:pPr>
            <a:r>
              <a:rPr lang="en-US" sz="1800" b="1" dirty="0">
                <a:solidFill>
                  <a:schemeClr val="tx2"/>
                </a:solidFill>
                <a:latin typeface="+mn-lt"/>
                <a:hlinkClick r:id="rId12"/>
              </a:rPr>
              <a:t>Low Density Parity Check Coding</a:t>
            </a:r>
            <a:endParaRPr lang="en-US" sz="1800" b="1" dirty="0">
              <a:solidFill>
                <a:schemeClr val="tx2"/>
              </a:solidFill>
              <a:latin typeface="+mn-lt"/>
            </a:endParaRPr>
          </a:p>
          <a:p>
            <a:pPr marL="165100" marR="0" lvl="0" defTabSz="914400" eaLnBrk="1" fontAlgn="auto" latinLnBrk="0" hangingPunct="1">
              <a:lnSpc>
                <a:spcPct val="100000"/>
              </a:lnSpc>
              <a:spcAft>
                <a:spcPts val="0"/>
              </a:spcAft>
              <a:buClrTx/>
              <a:buSzTx/>
              <a:tabLst>
                <a:tab pos="2290763" algn="l"/>
                <a:tab pos="4113213" algn="l"/>
              </a:tabLst>
              <a:defRPr/>
            </a:pPr>
            <a:endParaRPr lang="en-US" sz="1800" b="1" dirty="0">
              <a:solidFill>
                <a:schemeClr val="tx2"/>
              </a:solidFill>
              <a:latin typeface="+mn-lt"/>
              <a:hlinkClick r:id="rId13"/>
            </a:endParaRPr>
          </a:p>
          <a:p>
            <a:pPr marL="165100" marR="0" lvl="0" defTabSz="914400" eaLnBrk="1" fontAlgn="auto" latinLnBrk="0" hangingPunct="1">
              <a:lnSpc>
                <a:spcPct val="100000"/>
              </a:lnSpc>
              <a:spcAft>
                <a:spcPts val="0"/>
              </a:spcAft>
              <a:buClrTx/>
              <a:buSzTx/>
              <a:tabLst>
                <a:tab pos="2290763" algn="l"/>
                <a:tab pos="4113213" algn="l"/>
              </a:tabLst>
              <a:defRPr/>
            </a:pPr>
            <a:endParaRPr lang="en-US" sz="1800" b="1" dirty="0">
              <a:solidFill>
                <a:schemeClr val="tx2"/>
              </a:solidFill>
              <a:latin typeface="+mn-lt"/>
            </a:endParaRPr>
          </a:p>
        </p:txBody>
      </p:sp>
      <p:pic>
        <p:nvPicPr>
          <p:cNvPr id="1026" name="Picture 2">
            <a:hlinkClick r:id="rId14"/>
            <a:extLst>
              <a:ext uri="{FF2B5EF4-FFF2-40B4-BE49-F238E27FC236}">
                <a16:creationId xmlns:a16="http://schemas.microsoft.com/office/drawing/2014/main" id="{49A4BFB9-5FB5-71D3-E022-D8DE6F40E2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7274" y="1280043"/>
            <a:ext cx="1477994" cy="2201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hlinkClick r:id="rId16"/>
            <a:extLst>
              <a:ext uri="{FF2B5EF4-FFF2-40B4-BE49-F238E27FC236}">
                <a16:creationId xmlns:a16="http://schemas.microsoft.com/office/drawing/2014/main" id="{C9DD9202-7B72-1591-081E-2D9E5A8308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4522" y="1280043"/>
            <a:ext cx="1664478" cy="2228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Error Correction Capability - an overview | ScienceDirect Topics">
            <a:hlinkClick r:id="rId18"/>
            <a:extLst>
              <a:ext uri="{FF2B5EF4-FFF2-40B4-BE49-F238E27FC236}">
                <a16:creationId xmlns:a16="http://schemas.microsoft.com/office/drawing/2014/main" id="{E759C038-3734-2EDC-B385-97C7875574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2600" y="3481744"/>
            <a:ext cx="3132667" cy="2873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8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E7A1A237-F3E6-6EA9-4839-0A88D95A09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57B89EB7-D60A-544F-8B4E-DF9DE5781A19}"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1267" name="Line 2">
            <a:extLst>
              <a:ext uri="{FF2B5EF4-FFF2-40B4-BE49-F238E27FC236}">
                <a16:creationId xmlns:a16="http://schemas.microsoft.com/office/drawing/2014/main" id="{0C687D15-9209-EF23-DFD8-9B14E687E691}"/>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8" name="Line 3">
            <a:extLst>
              <a:ext uri="{FF2B5EF4-FFF2-40B4-BE49-F238E27FC236}">
                <a16:creationId xmlns:a16="http://schemas.microsoft.com/office/drawing/2014/main" id="{2E8165F1-8120-8A2A-167F-B984F528D169}"/>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9" name="Text Box 4">
            <a:extLst>
              <a:ext uri="{FF2B5EF4-FFF2-40B4-BE49-F238E27FC236}">
                <a16:creationId xmlns:a16="http://schemas.microsoft.com/office/drawing/2014/main" id="{7389CCE6-8812-1247-955C-1A57E0FB29F3}"/>
              </a:ext>
            </a:extLst>
          </p:cNvPr>
          <p:cNvSpPr txBox="1">
            <a:spLocks noChangeArrowheads="1"/>
          </p:cNvSpPr>
          <p:nvPr/>
        </p:nvSpPr>
        <p:spPr bwMode="auto">
          <a:xfrm>
            <a:off x="304800" y="762000"/>
            <a:ext cx="573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10.3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structure of encoder and decoder</a:t>
            </a:r>
          </a:p>
        </p:txBody>
      </p:sp>
      <p:sp>
        <p:nvSpPr>
          <p:cNvPr id="11270" name="Line 5">
            <a:extLst>
              <a:ext uri="{FF2B5EF4-FFF2-40B4-BE49-F238E27FC236}">
                <a16:creationId xmlns:a16="http://schemas.microsoft.com/office/drawing/2014/main" id="{71710FCE-490A-4AD0-279F-150FD024DA93}"/>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271" name="Picture 6">
            <a:extLst>
              <a:ext uri="{FF2B5EF4-FFF2-40B4-BE49-F238E27FC236}">
                <a16:creationId xmlns:a16="http://schemas.microsoft.com/office/drawing/2014/main" id="{80F8D84C-FCE1-F64E-E206-ECACCA367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943100"/>
            <a:ext cx="87852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F861F715-9C8B-5279-BE44-48FA43A662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A06EFD01-E5AF-CB46-B391-7189B9A411E0}"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2291" name="Rectangle 2">
            <a:extLst>
              <a:ext uri="{FF2B5EF4-FFF2-40B4-BE49-F238E27FC236}">
                <a16:creationId xmlns:a16="http://schemas.microsoft.com/office/drawing/2014/main" id="{57D6ED89-EF16-B309-1E74-6F3E9DCB1B05}"/>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2" name="Rectangle 3">
            <a:extLst>
              <a:ext uri="{FF2B5EF4-FFF2-40B4-BE49-F238E27FC236}">
                <a16:creationId xmlns:a16="http://schemas.microsoft.com/office/drawing/2014/main" id="{ACB362B0-CF53-2FCE-B271-795A52FF1AA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3" name="Rectangle 4">
            <a:extLst>
              <a:ext uri="{FF2B5EF4-FFF2-40B4-BE49-F238E27FC236}">
                <a16:creationId xmlns:a16="http://schemas.microsoft.com/office/drawing/2014/main" id="{AA9C044F-3EC1-872C-B8F9-5B3A60FB181B}"/>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4" name="Rectangle 5">
            <a:extLst>
              <a:ext uri="{FF2B5EF4-FFF2-40B4-BE49-F238E27FC236}">
                <a16:creationId xmlns:a16="http://schemas.microsoft.com/office/drawing/2014/main" id="{474C289B-F0A3-F765-17DA-21589A0EE78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5" name="Rectangle 6">
            <a:extLst>
              <a:ext uri="{FF2B5EF4-FFF2-40B4-BE49-F238E27FC236}">
                <a16:creationId xmlns:a16="http://schemas.microsoft.com/office/drawing/2014/main" id="{F03A7872-313E-4D9A-A792-4D3A450D11C2}"/>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6" name="Rectangle 7">
            <a:extLst>
              <a:ext uri="{FF2B5EF4-FFF2-40B4-BE49-F238E27FC236}">
                <a16:creationId xmlns:a16="http://schemas.microsoft.com/office/drawing/2014/main" id="{65A20B1B-CE85-BCC5-8990-AD8BEC13D464}"/>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7" name="Rectangle 8">
            <a:extLst>
              <a:ext uri="{FF2B5EF4-FFF2-40B4-BE49-F238E27FC236}">
                <a16:creationId xmlns:a16="http://schemas.microsoft.com/office/drawing/2014/main" id="{32F91E59-0833-D33E-31BA-F794D55E8E8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2298" name="Line 9">
            <a:extLst>
              <a:ext uri="{FF2B5EF4-FFF2-40B4-BE49-F238E27FC236}">
                <a16:creationId xmlns:a16="http://schemas.microsoft.com/office/drawing/2014/main" id="{C8065D28-3C94-6FED-814E-BC4EE672F0DB}"/>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9" name="Line 10">
            <a:extLst>
              <a:ext uri="{FF2B5EF4-FFF2-40B4-BE49-F238E27FC236}">
                <a16:creationId xmlns:a16="http://schemas.microsoft.com/office/drawing/2014/main" id="{4B820C65-3C8E-95A0-5FEF-AE6FD8F0ACD3}"/>
              </a:ext>
            </a:extLst>
          </p:cNvPr>
          <p:cNvSpPr>
            <a:spLocks noChangeShapeType="1"/>
          </p:cNvSpPr>
          <p:nvPr/>
        </p:nvSpPr>
        <p:spPr bwMode="auto">
          <a:xfrm>
            <a:off x="458788" y="3886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0" name="Rectangle 11">
            <a:extLst>
              <a:ext uri="{FF2B5EF4-FFF2-40B4-BE49-F238E27FC236}">
                <a16:creationId xmlns:a16="http://schemas.microsoft.com/office/drawing/2014/main" id="{96AFD779-A62C-8FBE-1EC9-6C6DF88423ED}"/>
              </a:ext>
            </a:extLst>
          </p:cNvPr>
          <p:cNvSpPr>
            <a:spLocks noChangeArrowheads="1"/>
          </p:cNvSpPr>
          <p:nvPr/>
        </p:nvSpPr>
        <p:spPr bwMode="auto">
          <a:xfrm>
            <a:off x="495300" y="2759075"/>
            <a:ext cx="8077200" cy="10668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 modulo-N arithmetic, we use only the integers in the range 0 to N −1, inclusive.</a:t>
            </a:r>
          </a:p>
        </p:txBody>
      </p:sp>
      <p:grpSp>
        <p:nvGrpSpPr>
          <p:cNvPr id="12301" name="Group 12">
            <a:extLst>
              <a:ext uri="{FF2B5EF4-FFF2-40B4-BE49-F238E27FC236}">
                <a16:creationId xmlns:a16="http://schemas.microsoft.com/office/drawing/2014/main" id="{249BD0CF-9AA2-7F4A-462E-D696F8417CC5}"/>
              </a:ext>
            </a:extLst>
          </p:cNvPr>
          <p:cNvGrpSpPr>
            <a:grpSpLocks/>
          </p:cNvGrpSpPr>
          <p:nvPr/>
        </p:nvGrpSpPr>
        <p:grpSpPr bwMode="auto">
          <a:xfrm>
            <a:off x="533400" y="2024063"/>
            <a:ext cx="1143000" cy="566737"/>
            <a:chOff x="1200" y="1248"/>
            <a:chExt cx="720" cy="357"/>
          </a:xfrm>
        </p:grpSpPr>
        <p:pic>
          <p:nvPicPr>
            <p:cNvPr id="12302" name="Picture 13">
              <a:extLst>
                <a:ext uri="{FF2B5EF4-FFF2-40B4-BE49-F238E27FC236}">
                  <a16:creationId xmlns:a16="http://schemas.microsoft.com/office/drawing/2014/main" id="{B0C95CBE-784C-89D6-C3F2-512D12F99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4">
              <a:extLst>
                <a:ext uri="{FF2B5EF4-FFF2-40B4-BE49-F238E27FC236}">
                  <a16:creationId xmlns:a16="http://schemas.microsoft.com/office/drawing/2014/main" id="{3745AFD7-C560-AC41-A819-99681FDF8D9E}"/>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DEF3682E-A7C3-7F7E-B35D-7199C97294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B181CE8A-4DB7-7E41-926C-8E2A06015D76}"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3315" name="Line 2">
            <a:extLst>
              <a:ext uri="{FF2B5EF4-FFF2-40B4-BE49-F238E27FC236}">
                <a16:creationId xmlns:a16="http://schemas.microsoft.com/office/drawing/2014/main" id="{4CCB5927-8732-220C-7176-F42F75740674}"/>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6" name="Line 3">
            <a:extLst>
              <a:ext uri="{FF2B5EF4-FFF2-40B4-BE49-F238E27FC236}">
                <a16:creationId xmlns:a16="http://schemas.microsoft.com/office/drawing/2014/main" id="{222FC3F1-FE1A-14DF-9C82-216E086FE06E}"/>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7" name="Text Box 4">
            <a:extLst>
              <a:ext uri="{FF2B5EF4-FFF2-40B4-BE49-F238E27FC236}">
                <a16:creationId xmlns:a16="http://schemas.microsoft.com/office/drawing/2014/main" id="{207F06D5-AB28-9DA4-5EA3-FDC9B5304971}"/>
              </a:ext>
            </a:extLst>
          </p:cNvPr>
          <p:cNvSpPr txBox="1">
            <a:spLocks noChangeArrowheads="1"/>
          </p:cNvSpPr>
          <p:nvPr/>
        </p:nvSpPr>
        <p:spPr bwMode="auto">
          <a:xfrm>
            <a:off x="304800" y="762000"/>
            <a:ext cx="588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10.4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XORing of two single bits or two words</a:t>
            </a:r>
          </a:p>
        </p:txBody>
      </p:sp>
      <p:sp>
        <p:nvSpPr>
          <p:cNvPr id="13318" name="Line 5">
            <a:extLst>
              <a:ext uri="{FF2B5EF4-FFF2-40B4-BE49-F238E27FC236}">
                <a16:creationId xmlns:a16="http://schemas.microsoft.com/office/drawing/2014/main" id="{0B4F70E0-A767-D604-049A-B843AE86AB2A}"/>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3319" name="Picture 6">
            <a:extLst>
              <a:ext uri="{FF2B5EF4-FFF2-40B4-BE49-F238E27FC236}">
                <a16:creationId xmlns:a16="http://schemas.microsoft.com/office/drawing/2014/main" id="{0AF574CB-259D-134F-D2D5-F5D752E8E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2373313"/>
            <a:ext cx="867568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0ED09950-658D-9227-DA9C-35E940EC2B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4B626415-0C51-9240-8451-C52DB9A616D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858114" name="Rectangle 2">
            <a:extLst>
              <a:ext uri="{FF2B5EF4-FFF2-40B4-BE49-F238E27FC236}">
                <a16:creationId xmlns:a16="http://schemas.microsoft.com/office/drawing/2014/main" id="{34D1F98F-0645-8B46-DE13-0B0D425850F3}"/>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858115" name="Text Box 3">
            <a:extLst>
              <a:ext uri="{FF2B5EF4-FFF2-40B4-BE49-F238E27FC236}">
                <a16:creationId xmlns:a16="http://schemas.microsoft.com/office/drawing/2014/main" id="{5CE3630F-7435-3C58-2506-7CA95B202738}"/>
              </a:ext>
            </a:extLst>
          </p:cNvPr>
          <p:cNvSpPr txBox="1">
            <a:spLocks noChangeArrowheads="1"/>
          </p:cNvSpPr>
          <p:nvPr/>
        </p:nvSpPr>
        <p:spPr bwMode="auto">
          <a:xfrm>
            <a:off x="228600" y="406400"/>
            <a:ext cx="4475163"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pitchFamily="18" charset="0"/>
                <a:ea typeface="+mn-ea"/>
                <a:cs typeface="+mn-cs"/>
              </a:rPr>
              <a:t>10-2   BLOCK CODING</a:t>
            </a:r>
          </a:p>
        </p:txBody>
      </p:sp>
      <p:sp>
        <p:nvSpPr>
          <p:cNvPr id="14341" name="Text Box 4">
            <a:extLst>
              <a:ext uri="{FF2B5EF4-FFF2-40B4-BE49-F238E27FC236}">
                <a16:creationId xmlns:a16="http://schemas.microsoft.com/office/drawing/2014/main" id="{1C331FD7-91EC-F08D-2F26-222B84BBD925}"/>
              </a:ext>
            </a:extLst>
          </p:cNvPr>
          <p:cNvSpPr txBox="1">
            <a:spLocks noChangeArrowheads="1"/>
          </p:cNvSpPr>
          <p:nvPr/>
        </p:nvSpPr>
        <p:spPr bwMode="auto">
          <a:xfrm>
            <a:off x="8229600" y="640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8117" name="Rectangle 5">
            <a:extLst>
              <a:ext uri="{FF2B5EF4-FFF2-40B4-BE49-F238E27FC236}">
                <a16:creationId xmlns:a16="http://schemas.microsoft.com/office/drawing/2014/main" id="{6454F0FB-449F-8C61-2156-379D42DF8184}"/>
              </a:ext>
            </a:extLst>
          </p:cNvPr>
          <p:cNvSpPr>
            <a:spLocks noChangeArrowheads="1"/>
          </p:cNvSpPr>
          <p:nvPr/>
        </p:nvSpPr>
        <p:spPr bwMode="auto">
          <a:xfrm>
            <a:off x="304800" y="1377950"/>
            <a:ext cx="8229600" cy="1800225"/>
          </a:xfrm>
          <a:prstGeom prst="rect">
            <a:avLst/>
          </a:prstGeom>
          <a:noFill/>
          <a:ln w="9525">
            <a:noFill/>
            <a:miter lim="800000"/>
            <a:headEnd/>
            <a:tailEnd/>
          </a:ln>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In block coding, we divide our message into blocks, each of k bits, called </a:t>
            </a:r>
            <a:r>
              <a:rPr kumimoji="0" lang="en-US"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datawords</a:t>
            </a: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 We add r redundant bits to each block to make the length n = k + r. The resulting n-bit blocks are called </a:t>
            </a:r>
            <a:r>
              <a:rPr kumimoji="0" lang="en-US"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codewords</a:t>
            </a: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a:t>
            </a:r>
          </a:p>
        </p:txBody>
      </p:sp>
      <p:sp>
        <p:nvSpPr>
          <p:cNvPr id="14343" name="Rectangle 6">
            <a:extLst>
              <a:ext uri="{FF2B5EF4-FFF2-40B4-BE49-F238E27FC236}">
                <a16:creationId xmlns:a16="http://schemas.microsoft.com/office/drawing/2014/main" id="{E28E4149-A14E-8AAA-91F6-9D241032534A}"/>
              </a:ext>
            </a:extLst>
          </p:cNvPr>
          <p:cNvSpPr>
            <a:spLocks noChangeArrowheads="1"/>
          </p:cNvSpPr>
          <p:nvPr/>
        </p:nvSpPr>
        <p:spPr bwMode="auto">
          <a:xfrm>
            <a:off x="152400" y="4679950"/>
            <a:ext cx="6705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Error Detection</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Error Correction</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Hamming Distance</a:t>
            </a:r>
          </a:p>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Minimum Hamming Distance</a:t>
            </a:r>
          </a:p>
        </p:txBody>
      </p:sp>
      <p:sp>
        <p:nvSpPr>
          <p:cNvPr id="858119" name="Text Box 7">
            <a:extLst>
              <a:ext uri="{FF2B5EF4-FFF2-40B4-BE49-F238E27FC236}">
                <a16:creationId xmlns:a16="http://schemas.microsoft.com/office/drawing/2014/main" id="{2044E3CE-8B7B-F2A4-2B51-E96B557FE5DA}"/>
              </a:ext>
            </a:extLst>
          </p:cNvPr>
          <p:cNvSpPr txBox="1">
            <a:spLocks noChangeArrowheads="1"/>
          </p:cNvSpPr>
          <p:nvPr/>
        </p:nvSpPr>
        <p:spPr bwMode="auto">
          <a:xfrm>
            <a:off x="165100" y="4203700"/>
            <a:ext cx="4862513" cy="519113"/>
          </a:xfrm>
          <a:prstGeom prst="rect">
            <a:avLst/>
          </a:prstGeom>
          <a:noFill/>
          <a:ln w="76200" algn="ctr">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Topics discussed in this section: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39D99A96-140E-136D-8216-53C5ED5AAF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4D2E83BB-28AC-1C45-80D1-3AE220909FCB}"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5363" name="Line 2">
            <a:extLst>
              <a:ext uri="{FF2B5EF4-FFF2-40B4-BE49-F238E27FC236}">
                <a16:creationId xmlns:a16="http://schemas.microsoft.com/office/drawing/2014/main" id="{03039913-59C4-FA36-FFFB-47CEC2E4404D}"/>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4" name="Line 3">
            <a:extLst>
              <a:ext uri="{FF2B5EF4-FFF2-40B4-BE49-F238E27FC236}">
                <a16:creationId xmlns:a16="http://schemas.microsoft.com/office/drawing/2014/main" id="{A94A970E-4433-CAD4-BAAB-169C9238FE9D}"/>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5" name="Text Box 4">
            <a:extLst>
              <a:ext uri="{FF2B5EF4-FFF2-40B4-BE49-F238E27FC236}">
                <a16:creationId xmlns:a16="http://schemas.microsoft.com/office/drawing/2014/main" id="{4446EA6A-62FA-636B-57C0-3D59AE2E68E6}"/>
              </a:ext>
            </a:extLst>
          </p:cNvPr>
          <p:cNvSpPr txBox="1">
            <a:spLocks noChangeArrowheads="1"/>
          </p:cNvSpPr>
          <p:nvPr/>
        </p:nvSpPr>
        <p:spPr bwMode="auto">
          <a:xfrm>
            <a:off x="304800" y="762000"/>
            <a:ext cx="616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10.6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Process of error detection in block coding</a:t>
            </a:r>
          </a:p>
        </p:txBody>
      </p:sp>
      <p:sp>
        <p:nvSpPr>
          <p:cNvPr id="15366" name="Line 5">
            <a:extLst>
              <a:ext uri="{FF2B5EF4-FFF2-40B4-BE49-F238E27FC236}">
                <a16:creationId xmlns:a16="http://schemas.microsoft.com/office/drawing/2014/main" id="{D3FF94AF-DE98-C069-C62C-0EBD52F6F4AB}"/>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5367" name="Picture 6">
            <a:extLst>
              <a:ext uri="{FF2B5EF4-FFF2-40B4-BE49-F238E27FC236}">
                <a16:creationId xmlns:a16="http://schemas.microsoft.com/office/drawing/2014/main" id="{D39D3079-3466-B793-3467-32353866C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873250"/>
            <a:ext cx="88026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C8AA07C3-6F7D-45EC-85AE-7CFF3F865A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79C12D30-BF7C-EB4D-AFE3-F00C898DBB8B}"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3698A807-05AE-8765-7A3E-872726E4C907}"/>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88" name="Rectangle 3">
            <a:extLst>
              <a:ext uri="{FF2B5EF4-FFF2-40B4-BE49-F238E27FC236}">
                <a16:creationId xmlns:a16="http://schemas.microsoft.com/office/drawing/2014/main" id="{FCFF97E8-0C15-6ACF-EA9C-D2EFB147853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89" name="Rectangle 4">
            <a:extLst>
              <a:ext uri="{FF2B5EF4-FFF2-40B4-BE49-F238E27FC236}">
                <a16:creationId xmlns:a16="http://schemas.microsoft.com/office/drawing/2014/main" id="{E43B9B1D-2763-75A9-1DC9-04A96CA75CDD}"/>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90" name="Rectangle 5">
            <a:extLst>
              <a:ext uri="{FF2B5EF4-FFF2-40B4-BE49-F238E27FC236}">
                <a16:creationId xmlns:a16="http://schemas.microsoft.com/office/drawing/2014/main" id="{C8715607-8AEE-CCF1-D4E5-A87FA6B9082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91" name="Rectangle 6">
            <a:extLst>
              <a:ext uri="{FF2B5EF4-FFF2-40B4-BE49-F238E27FC236}">
                <a16:creationId xmlns:a16="http://schemas.microsoft.com/office/drawing/2014/main" id="{17A34E01-C546-95C1-2C5B-FC64C4BAA312}"/>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92" name="Rectangle 7">
            <a:extLst>
              <a:ext uri="{FF2B5EF4-FFF2-40B4-BE49-F238E27FC236}">
                <a16:creationId xmlns:a16="http://schemas.microsoft.com/office/drawing/2014/main" id="{5D57F493-BE01-8AB8-D4EE-F24759379C22}"/>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93" name="Rectangle 8">
            <a:extLst>
              <a:ext uri="{FF2B5EF4-FFF2-40B4-BE49-F238E27FC236}">
                <a16:creationId xmlns:a16="http://schemas.microsoft.com/office/drawing/2014/main" id="{2AF66020-29A6-4B72-986A-0E9B3468BCB8}"/>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6394" name="Rectangle 9">
            <a:extLst>
              <a:ext uri="{FF2B5EF4-FFF2-40B4-BE49-F238E27FC236}">
                <a16:creationId xmlns:a16="http://schemas.microsoft.com/office/drawing/2014/main" id="{24F7D222-FABD-FF88-DAC5-B8877FC9ED69}"/>
              </a:ext>
            </a:extLst>
          </p:cNvPr>
          <p:cNvSpPr>
            <a:spLocks noChangeArrowheads="1"/>
          </p:cNvSpPr>
          <p:nvPr/>
        </p:nvSpPr>
        <p:spPr bwMode="auto">
          <a:xfrm>
            <a:off x="228600" y="1143000"/>
            <a:ext cx="868680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Let us assume that k = 2 and n = 3. Table 10.1 shows the list of datawords and codewords (even parity). It is only good for detecting one bit error. </a:t>
            </a:r>
          </a:p>
        </p:txBody>
      </p:sp>
      <p:sp>
        <p:nvSpPr>
          <p:cNvPr id="16395" name="Text Box 11">
            <a:extLst>
              <a:ext uri="{FF2B5EF4-FFF2-40B4-BE49-F238E27FC236}">
                <a16:creationId xmlns:a16="http://schemas.microsoft.com/office/drawing/2014/main" id="{B27E3649-9C40-F241-FC17-5F8B90F2A394}"/>
              </a:ext>
            </a:extLst>
          </p:cNvPr>
          <p:cNvSpPr txBox="1">
            <a:spLocks noChangeArrowheads="1"/>
          </p:cNvSpPr>
          <p:nvPr/>
        </p:nvSpPr>
        <p:spPr bwMode="auto">
          <a:xfrm>
            <a:off x="1143000" y="0"/>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10.2</a:t>
            </a:r>
          </a:p>
        </p:txBody>
      </p:sp>
      <p:sp>
        <p:nvSpPr>
          <p:cNvPr id="16396" name="Text Box 2">
            <a:extLst>
              <a:ext uri="{FF2B5EF4-FFF2-40B4-BE49-F238E27FC236}">
                <a16:creationId xmlns:a16="http://schemas.microsoft.com/office/drawing/2014/main" id="{9D1C89C8-8361-1203-17F3-7649842B2FA9}"/>
              </a:ext>
            </a:extLst>
          </p:cNvPr>
          <p:cNvSpPr txBox="1">
            <a:spLocks noChangeArrowheads="1"/>
          </p:cNvSpPr>
          <p:nvPr/>
        </p:nvSpPr>
        <p:spPr bwMode="auto">
          <a:xfrm>
            <a:off x="657225" y="2860675"/>
            <a:ext cx="605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10.1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code for error detection (Example 10.2)</a:t>
            </a:r>
          </a:p>
        </p:txBody>
      </p:sp>
      <p:pic>
        <p:nvPicPr>
          <p:cNvPr id="16397" name="Picture 4">
            <a:extLst>
              <a:ext uri="{FF2B5EF4-FFF2-40B4-BE49-F238E27FC236}">
                <a16:creationId xmlns:a16="http://schemas.microsoft.com/office/drawing/2014/main" id="{77DC6A9A-841E-47FD-8109-BF728C794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3505200"/>
            <a:ext cx="80930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FAFED048-AF15-E1C1-FDBC-34A279129E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AD6448D3-E199-884D-89D4-D76F6FC068A5}"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7411" name="Rectangle 2">
            <a:extLst>
              <a:ext uri="{FF2B5EF4-FFF2-40B4-BE49-F238E27FC236}">
                <a16:creationId xmlns:a16="http://schemas.microsoft.com/office/drawing/2014/main" id="{7E7D40AF-1D1B-A71C-12C1-2009FEAD2FBD}"/>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2" name="Rectangle 3">
            <a:extLst>
              <a:ext uri="{FF2B5EF4-FFF2-40B4-BE49-F238E27FC236}">
                <a16:creationId xmlns:a16="http://schemas.microsoft.com/office/drawing/2014/main" id="{C5551088-7EF3-2AC9-B6DB-679C7364297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3" name="Rectangle 4">
            <a:extLst>
              <a:ext uri="{FF2B5EF4-FFF2-40B4-BE49-F238E27FC236}">
                <a16:creationId xmlns:a16="http://schemas.microsoft.com/office/drawing/2014/main" id="{73536C7C-52A6-916F-1C0C-5FB9D1F21C83}"/>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4" name="Rectangle 5">
            <a:extLst>
              <a:ext uri="{FF2B5EF4-FFF2-40B4-BE49-F238E27FC236}">
                <a16:creationId xmlns:a16="http://schemas.microsoft.com/office/drawing/2014/main" id="{CC8A4C8E-2487-75E7-EA76-A15A85A9EB4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5" name="Rectangle 6">
            <a:extLst>
              <a:ext uri="{FF2B5EF4-FFF2-40B4-BE49-F238E27FC236}">
                <a16:creationId xmlns:a16="http://schemas.microsoft.com/office/drawing/2014/main" id="{ABDC486D-D030-8412-5FE4-216741022943}"/>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6" name="Rectangle 7">
            <a:extLst>
              <a:ext uri="{FF2B5EF4-FFF2-40B4-BE49-F238E27FC236}">
                <a16:creationId xmlns:a16="http://schemas.microsoft.com/office/drawing/2014/main" id="{CCE26668-3D7F-1307-5658-62E91128E9FD}"/>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7" name="Rectangle 8">
            <a:extLst>
              <a:ext uri="{FF2B5EF4-FFF2-40B4-BE49-F238E27FC236}">
                <a16:creationId xmlns:a16="http://schemas.microsoft.com/office/drawing/2014/main" id="{459F6AA6-48B3-49FF-A25D-A0F75FF2D7A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7418" name="Line 9">
            <a:extLst>
              <a:ext uri="{FF2B5EF4-FFF2-40B4-BE49-F238E27FC236}">
                <a16:creationId xmlns:a16="http://schemas.microsoft.com/office/drawing/2014/main" id="{DD0BBC4A-1FA9-4425-B3A1-0E89F6A395A6}"/>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9" name="Line 10">
            <a:extLst>
              <a:ext uri="{FF2B5EF4-FFF2-40B4-BE49-F238E27FC236}">
                <a16:creationId xmlns:a16="http://schemas.microsoft.com/office/drawing/2014/main" id="{E4F16F67-28F6-D4E4-EEF1-7C0698D2C0AB}"/>
              </a:ext>
            </a:extLst>
          </p:cNvPr>
          <p:cNvSpPr>
            <a:spLocks noChangeShapeType="1"/>
          </p:cNvSpPr>
          <p:nvPr/>
        </p:nvSpPr>
        <p:spPr bwMode="auto">
          <a:xfrm>
            <a:off x="458788" y="4876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20" name="Rectangle 11">
            <a:extLst>
              <a:ext uri="{FF2B5EF4-FFF2-40B4-BE49-F238E27FC236}">
                <a16:creationId xmlns:a16="http://schemas.microsoft.com/office/drawing/2014/main" id="{6E0CA5AB-9285-D8FC-E635-FDDCDD29FFD6}"/>
              </a:ext>
            </a:extLst>
          </p:cNvPr>
          <p:cNvSpPr>
            <a:spLocks noChangeArrowheads="1"/>
          </p:cNvSpPr>
          <p:nvPr/>
        </p:nvSpPr>
        <p:spPr bwMode="auto">
          <a:xfrm>
            <a:off x="495300" y="2759075"/>
            <a:ext cx="8077200" cy="2041525"/>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 error-detecting code can detect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only the types of errors for which it is designed; other types of errors may remain undetected.</a:t>
            </a:r>
          </a:p>
        </p:txBody>
      </p:sp>
      <p:grpSp>
        <p:nvGrpSpPr>
          <p:cNvPr id="17421" name="Group 12">
            <a:extLst>
              <a:ext uri="{FF2B5EF4-FFF2-40B4-BE49-F238E27FC236}">
                <a16:creationId xmlns:a16="http://schemas.microsoft.com/office/drawing/2014/main" id="{675DFD76-EBE4-C893-FED7-987367863C42}"/>
              </a:ext>
            </a:extLst>
          </p:cNvPr>
          <p:cNvGrpSpPr>
            <a:grpSpLocks/>
          </p:cNvGrpSpPr>
          <p:nvPr/>
        </p:nvGrpSpPr>
        <p:grpSpPr bwMode="auto">
          <a:xfrm>
            <a:off x="533400" y="2024063"/>
            <a:ext cx="1143000" cy="566737"/>
            <a:chOff x="1200" y="1248"/>
            <a:chExt cx="720" cy="357"/>
          </a:xfrm>
        </p:grpSpPr>
        <p:pic>
          <p:nvPicPr>
            <p:cNvPr id="17422" name="Picture 13">
              <a:extLst>
                <a:ext uri="{FF2B5EF4-FFF2-40B4-BE49-F238E27FC236}">
                  <a16:creationId xmlns:a16="http://schemas.microsoft.com/office/drawing/2014/main" id="{BE6A6F5D-ABDA-0269-4679-2C67FBE8E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14">
              <a:extLst>
                <a:ext uri="{FF2B5EF4-FFF2-40B4-BE49-F238E27FC236}">
                  <a16:creationId xmlns:a16="http://schemas.microsoft.com/office/drawing/2014/main" id="{710C465F-3F12-36DB-F36B-87FDD5E2838D}"/>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a:extLst>
              <a:ext uri="{FF2B5EF4-FFF2-40B4-BE49-F238E27FC236}">
                <a16:creationId xmlns:a16="http://schemas.microsoft.com/office/drawing/2014/main" id="{7B129468-11DE-7269-A0AF-0DC5C0271FF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33DC2436-F586-E245-8CCB-92F5D1C2CD20}"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8435" name="Line 2">
            <a:extLst>
              <a:ext uri="{FF2B5EF4-FFF2-40B4-BE49-F238E27FC236}">
                <a16:creationId xmlns:a16="http://schemas.microsoft.com/office/drawing/2014/main" id="{B98CEB85-B2E1-CE3F-FA1A-B59D474DE545}"/>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6" name="Line 3">
            <a:extLst>
              <a:ext uri="{FF2B5EF4-FFF2-40B4-BE49-F238E27FC236}">
                <a16:creationId xmlns:a16="http://schemas.microsoft.com/office/drawing/2014/main" id="{369DDF0B-5466-8DD9-9827-A9893FF0FF8B}"/>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7" name="Text Box 4">
            <a:extLst>
              <a:ext uri="{FF2B5EF4-FFF2-40B4-BE49-F238E27FC236}">
                <a16:creationId xmlns:a16="http://schemas.microsoft.com/office/drawing/2014/main" id="{A5229E6C-A0D8-261E-B96C-D1942DCF74D3}"/>
              </a:ext>
            </a:extLst>
          </p:cNvPr>
          <p:cNvSpPr txBox="1">
            <a:spLocks noChangeArrowheads="1"/>
          </p:cNvSpPr>
          <p:nvPr/>
        </p:nvSpPr>
        <p:spPr bwMode="auto">
          <a:xfrm>
            <a:off x="304800" y="762000"/>
            <a:ext cx="731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10.7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Structure of encoder and decoder in error correction</a:t>
            </a:r>
          </a:p>
        </p:txBody>
      </p:sp>
      <p:sp>
        <p:nvSpPr>
          <p:cNvPr id="18438" name="Line 5">
            <a:extLst>
              <a:ext uri="{FF2B5EF4-FFF2-40B4-BE49-F238E27FC236}">
                <a16:creationId xmlns:a16="http://schemas.microsoft.com/office/drawing/2014/main" id="{FBF2230F-BE37-BB51-6DBE-702CBA30B490}"/>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8439" name="Picture 6">
            <a:extLst>
              <a:ext uri="{FF2B5EF4-FFF2-40B4-BE49-F238E27FC236}">
                <a16:creationId xmlns:a16="http://schemas.microsoft.com/office/drawing/2014/main" id="{E115F8D7-980C-2E96-0C63-6D2153DD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7852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6D634146-A908-CA3B-4C23-EB5A194D97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E66988B2-0C58-7A48-9355-446A55118384}"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9459" name="Rectangle 2">
            <a:extLst>
              <a:ext uri="{FF2B5EF4-FFF2-40B4-BE49-F238E27FC236}">
                <a16:creationId xmlns:a16="http://schemas.microsoft.com/office/drawing/2014/main" id="{4D1FB160-D628-5A29-3B08-7A633C44032A}"/>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0" name="Rectangle 3">
            <a:extLst>
              <a:ext uri="{FF2B5EF4-FFF2-40B4-BE49-F238E27FC236}">
                <a16:creationId xmlns:a16="http://schemas.microsoft.com/office/drawing/2014/main" id="{31C1C0BB-164E-0EF5-6B7D-4974E02F8CA3}"/>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1" name="Rectangle 4">
            <a:extLst>
              <a:ext uri="{FF2B5EF4-FFF2-40B4-BE49-F238E27FC236}">
                <a16:creationId xmlns:a16="http://schemas.microsoft.com/office/drawing/2014/main" id="{12F201F9-F3E5-4EE2-9925-DA4394CF7A18}"/>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2" name="Rectangle 5">
            <a:extLst>
              <a:ext uri="{FF2B5EF4-FFF2-40B4-BE49-F238E27FC236}">
                <a16:creationId xmlns:a16="http://schemas.microsoft.com/office/drawing/2014/main" id="{8D312BAC-06ED-D1A3-3517-5B221B270CC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3" name="Rectangle 6">
            <a:extLst>
              <a:ext uri="{FF2B5EF4-FFF2-40B4-BE49-F238E27FC236}">
                <a16:creationId xmlns:a16="http://schemas.microsoft.com/office/drawing/2014/main" id="{B1E9724C-05F8-93C5-C436-9978CB5680B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4" name="Rectangle 7">
            <a:extLst>
              <a:ext uri="{FF2B5EF4-FFF2-40B4-BE49-F238E27FC236}">
                <a16:creationId xmlns:a16="http://schemas.microsoft.com/office/drawing/2014/main" id="{EC20E8A5-E31F-D9BD-FE21-492D95532AFF}"/>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5" name="Rectangle 8">
            <a:extLst>
              <a:ext uri="{FF2B5EF4-FFF2-40B4-BE49-F238E27FC236}">
                <a16:creationId xmlns:a16="http://schemas.microsoft.com/office/drawing/2014/main" id="{F0228812-E7AC-D87A-B63D-54883726FE8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9466" name="Line 9">
            <a:extLst>
              <a:ext uri="{FF2B5EF4-FFF2-40B4-BE49-F238E27FC236}">
                <a16:creationId xmlns:a16="http://schemas.microsoft.com/office/drawing/2014/main" id="{311C4B89-72C9-BB40-73C6-04254A4D460D}"/>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7" name="Line 10">
            <a:extLst>
              <a:ext uri="{FF2B5EF4-FFF2-40B4-BE49-F238E27FC236}">
                <a16:creationId xmlns:a16="http://schemas.microsoft.com/office/drawing/2014/main" id="{46578237-ABD6-E374-9662-13315D54C16C}"/>
              </a:ext>
            </a:extLst>
          </p:cNvPr>
          <p:cNvSpPr>
            <a:spLocks noChangeShapeType="1"/>
          </p:cNvSpPr>
          <p:nvPr/>
        </p:nvSpPr>
        <p:spPr bwMode="auto">
          <a:xfrm>
            <a:off x="458788" y="4419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8" name="Rectangle 11">
            <a:extLst>
              <a:ext uri="{FF2B5EF4-FFF2-40B4-BE49-F238E27FC236}">
                <a16:creationId xmlns:a16="http://schemas.microsoft.com/office/drawing/2014/main" id="{25CFAB8F-767C-BDBB-0F87-AD90CC719C4D}"/>
              </a:ext>
            </a:extLst>
          </p:cNvPr>
          <p:cNvSpPr>
            <a:spLocks noChangeArrowheads="1"/>
          </p:cNvSpPr>
          <p:nvPr/>
        </p:nvSpPr>
        <p:spPr bwMode="auto">
          <a:xfrm>
            <a:off x="495300" y="2759075"/>
            <a:ext cx="8077200" cy="15541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Hamming distance between two words is the number of differences between corresponding bits.</a:t>
            </a:r>
          </a:p>
        </p:txBody>
      </p:sp>
      <p:grpSp>
        <p:nvGrpSpPr>
          <p:cNvPr id="19469" name="Group 12">
            <a:extLst>
              <a:ext uri="{FF2B5EF4-FFF2-40B4-BE49-F238E27FC236}">
                <a16:creationId xmlns:a16="http://schemas.microsoft.com/office/drawing/2014/main" id="{8958BE4D-33D8-968E-6B53-1BD594ADB147}"/>
              </a:ext>
            </a:extLst>
          </p:cNvPr>
          <p:cNvGrpSpPr>
            <a:grpSpLocks/>
          </p:cNvGrpSpPr>
          <p:nvPr/>
        </p:nvGrpSpPr>
        <p:grpSpPr bwMode="auto">
          <a:xfrm>
            <a:off x="533400" y="2024063"/>
            <a:ext cx="1143000" cy="566737"/>
            <a:chOff x="1200" y="1248"/>
            <a:chExt cx="720" cy="357"/>
          </a:xfrm>
        </p:grpSpPr>
        <p:pic>
          <p:nvPicPr>
            <p:cNvPr id="19470" name="Picture 13">
              <a:extLst>
                <a:ext uri="{FF2B5EF4-FFF2-40B4-BE49-F238E27FC236}">
                  <a16:creationId xmlns:a16="http://schemas.microsoft.com/office/drawing/2014/main" id="{107A8C08-CF31-E7C8-CD06-16BD14FC6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14">
              <a:extLst>
                <a:ext uri="{FF2B5EF4-FFF2-40B4-BE49-F238E27FC236}">
                  <a16:creationId xmlns:a16="http://schemas.microsoft.com/office/drawing/2014/main" id="{B627EA5C-D188-8D20-EB27-05A2C6264425}"/>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A440F777-698E-6B87-B126-FC2CF16CA7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2DD50C86-3AF0-3946-A1D6-B9A5D3FCE034}"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FF7D63DE-F88B-8B02-E438-5C8E87B19F8F}"/>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4" name="Rectangle 3">
            <a:extLst>
              <a:ext uri="{FF2B5EF4-FFF2-40B4-BE49-F238E27FC236}">
                <a16:creationId xmlns:a16="http://schemas.microsoft.com/office/drawing/2014/main" id="{108CEA28-A087-0535-450E-49E514DA626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5" name="Rectangle 4">
            <a:extLst>
              <a:ext uri="{FF2B5EF4-FFF2-40B4-BE49-F238E27FC236}">
                <a16:creationId xmlns:a16="http://schemas.microsoft.com/office/drawing/2014/main" id="{3FC14070-DA73-DC2A-C4C0-C5BEB12FF90A}"/>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6" name="Rectangle 5">
            <a:extLst>
              <a:ext uri="{FF2B5EF4-FFF2-40B4-BE49-F238E27FC236}">
                <a16:creationId xmlns:a16="http://schemas.microsoft.com/office/drawing/2014/main" id="{AF5F8CB8-35B5-716A-D57C-0E08276A5D8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7" name="Rectangle 6">
            <a:extLst>
              <a:ext uri="{FF2B5EF4-FFF2-40B4-BE49-F238E27FC236}">
                <a16:creationId xmlns:a16="http://schemas.microsoft.com/office/drawing/2014/main" id="{55F341C1-A95F-7B98-3B07-6625C3EFA06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8" name="Rectangle 7">
            <a:extLst>
              <a:ext uri="{FF2B5EF4-FFF2-40B4-BE49-F238E27FC236}">
                <a16:creationId xmlns:a16="http://schemas.microsoft.com/office/drawing/2014/main" id="{24A87AB9-2D54-671C-72F6-F5B4F8E9D366}"/>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89" name="Rectangle 8">
            <a:extLst>
              <a:ext uri="{FF2B5EF4-FFF2-40B4-BE49-F238E27FC236}">
                <a16:creationId xmlns:a16="http://schemas.microsoft.com/office/drawing/2014/main" id="{DF27A827-B140-40FC-FF54-EC9A20AC6E0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0490" name="Rectangle 9">
            <a:extLst>
              <a:ext uri="{FF2B5EF4-FFF2-40B4-BE49-F238E27FC236}">
                <a16:creationId xmlns:a16="http://schemas.microsoft.com/office/drawing/2014/main" id="{E1DD4072-7BF0-3756-9835-6C3B2DBE054D}"/>
              </a:ext>
            </a:extLst>
          </p:cNvPr>
          <p:cNvSpPr>
            <a:spLocks noChangeArrowheads="1"/>
          </p:cNvSpPr>
          <p:nvPr/>
        </p:nvSpPr>
        <p:spPr bwMode="auto">
          <a:xfrm>
            <a:off x="228600" y="1143000"/>
            <a:ext cx="8686800" cy="2227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Let us find the Hamming distance between two pairs of words.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Hamming distance d(000, 011) is 2 because </a:t>
            </a:r>
            <a:b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20491" name="Text Box 11">
            <a:extLst>
              <a:ext uri="{FF2B5EF4-FFF2-40B4-BE49-F238E27FC236}">
                <a16:creationId xmlns:a16="http://schemas.microsoft.com/office/drawing/2014/main" id="{F0DF30BB-5569-D98E-8F02-1CAC43DC89D9}"/>
              </a:ext>
            </a:extLst>
          </p:cNvPr>
          <p:cNvSpPr txBox="1">
            <a:spLocks noChangeArrowheads="1"/>
          </p:cNvSpPr>
          <p:nvPr/>
        </p:nvSpPr>
        <p:spPr bwMode="auto">
          <a:xfrm>
            <a:off x="1143000" y="0"/>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10.4</a:t>
            </a:r>
          </a:p>
        </p:txBody>
      </p:sp>
      <p:sp>
        <p:nvSpPr>
          <p:cNvPr id="20492" name="Rectangle 13">
            <a:extLst>
              <a:ext uri="{FF2B5EF4-FFF2-40B4-BE49-F238E27FC236}">
                <a16:creationId xmlns:a16="http://schemas.microsoft.com/office/drawing/2014/main" id="{4827872A-924A-2999-1839-8E23D54EF292}"/>
              </a:ext>
            </a:extLst>
          </p:cNvPr>
          <p:cNvSpPr>
            <a:spLocks noChangeArrowheads="1"/>
          </p:cNvSpPr>
          <p:nvPr/>
        </p:nvSpPr>
        <p:spPr bwMode="auto">
          <a:xfrm>
            <a:off x="304800" y="4114800"/>
            <a:ext cx="86868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Hamming distance d(10101, 11110) is 3 because</a:t>
            </a:r>
          </a:p>
        </p:txBody>
      </p:sp>
      <p:pic>
        <p:nvPicPr>
          <p:cNvPr id="20493" name="Picture 15">
            <a:extLst>
              <a:ext uri="{FF2B5EF4-FFF2-40B4-BE49-F238E27FC236}">
                <a16:creationId xmlns:a16="http://schemas.microsoft.com/office/drawing/2014/main" id="{77549EF9-4345-509D-D68C-AB281F906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288" y="3257550"/>
            <a:ext cx="2906712" cy="341313"/>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0494" name="Picture 16">
            <a:extLst>
              <a:ext uri="{FF2B5EF4-FFF2-40B4-BE49-F238E27FC236}">
                <a16:creationId xmlns:a16="http://schemas.microsoft.com/office/drawing/2014/main" id="{6DFD2886-4E30-444B-DE2E-7C3166B2B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27613"/>
            <a:ext cx="3811588" cy="307975"/>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a:extLst>
              <a:ext uri="{FF2B5EF4-FFF2-40B4-BE49-F238E27FC236}">
                <a16:creationId xmlns:a16="http://schemas.microsoft.com/office/drawing/2014/main" id="{459FB42A-A2DE-1B38-6D8B-9F1F688E51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985AC16D-B59E-9147-9F58-83D3403BB32F}"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pic>
        <p:nvPicPr>
          <p:cNvPr id="3075" name="Picture 2" descr="Forouzan4e07_banner">
            <a:extLst>
              <a:ext uri="{FF2B5EF4-FFF2-40B4-BE49-F238E27FC236}">
                <a16:creationId xmlns:a16="http://schemas.microsoft.com/office/drawing/2014/main" id="{CECA6336-CB7D-6D13-2EC9-631837BC793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9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9F4474BD-48A4-9520-B046-9D240CE48A6E}"/>
              </a:ext>
            </a:extLst>
          </p:cNvPr>
          <p:cNvSpPr>
            <a:spLocks noChangeArrowheads="1"/>
          </p:cNvSpPr>
          <p:nvPr/>
        </p:nvSpPr>
        <p:spPr bwMode="auto">
          <a:xfrm>
            <a:off x="1143000" y="2514600"/>
            <a:ext cx="6858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Chapter 10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Error Detection </a:t>
            </a:r>
            <a:br>
              <a:rPr kumimoji="0" lang="en-US" alt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and Correction</a:t>
            </a:r>
          </a:p>
        </p:txBody>
      </p:sp>
      <p:sp>
        <p:nvSpPr>
          <p:cNvPr id="3077" name="Text Box 4">
            <a:extLst>
              <a:ext uri="{FF2B5EF4-FFF2-40B4-BE49-F238E27FC236}">
                <a16:creationId xmlns:a16="http://schemas.microsoft.com/office/drawing/2014/main" id="{EB94E680-0EFF-9594-B968-63EF438F276F}"/>
              </a:ext>
            </a:extLst>
          </p:cNvPr>
          <p:cNvSpPr txBox="1">
            <a:spLocks noChangeArrowheads="1"/>
          </p:cNvSpPr>
          <p:nvPr/>
        </p:nvSpPr>
        <p:spPr bwMode="auto">
          <a:xfrm>
            <a:off x="0" y="6507163"/>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The McGraw-Hill Companies, Inc. Permission required for reproduction or display.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F080354B-0B73-B42C-35A8-84D012CD0E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6E9042CC-1FA1-8E49-A169-0841CA1BD6CC}"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1507" name="Rectangle 2">
            <a:extLst>
              <a:ext uri="{FF2B5EF4-FFF2-40B4-BE49-F238E27FC236}">
                <a16:creationId xmlns:a16="http://schemas.microsoft.com/office/drawing/2014/main" id="{A96E3861-B973-FAEE-33D2-90300838381D}"/>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08" name="Rectangle 3">
            <a:extLst>
              <a:ext uri="{FF2B5EF4-FFF2-40B4-BE49-F238E27FC236}">
                <a16:creationId xmlns:a16="http://schemas.microsoft.com/office/drawing/2014/main" id="{F3756FEC-B85D-06FC-A31B-9FEEE0B5760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09" name="Rectangle 4">
            <a:extLst>
              <a:ext uri="{FF2B5EF4-FFF2-40B4-BE49-F238E27FC236}">
                <a16:creationId xmlns:a16="http://schemas.microsoft.com/office/drawing/2014/main" id="{1EEE521C-3DDE-8020-4249-0E46A9600CA3}"/>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10" name="Rectangle 5">
            <a:extLst>
              <a:ext uri="{FF2B5EF4-FFF2-40B4-BE49-F238E27FC236}">
                <a16:creationId xmlns:a16="http://schemas.microsoft.com/office/drawing/2014/main" id="{F81AE100-1126-4FC1-D153-9F2D1E045BF4}"/>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11" name="Rectangle 6">
            <a:extLst>
              <a:ext uri="{FF2B5EF4-FFF2-40B4-BE49-F238E27FC236}">
                <a16:creationId xmlns:a16="http://schemas.microsoft.com/office/drawing/2014/main" id="{A3220298-A5FB-1852-C6DE-9334B517C3E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12" name="Rectangle 7">
            <a:extLst>
              <a:ext uri="{FF2B5EF4-FFF2-40B4-BE49-F238E27FC236}">
                <a16:creationId xmlns:a16="http://schemas.microsoft.com/office/drawing/2014/main" id="{D9FF786F-755D-7C46-D82E-BB2574FDB879}"/>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13" name="Rectangle 8">
            <a:extLst>
              <a:ext uri="{FF2B5EF4-FFF2-40B4-BE49-F238E27FC236}">
                <a16:creationId xmlns:a16="http://schemas.microsoft.com/office/drawing/2014/main" id="{104352DC-C415-183B-AE61-2155F516218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1514" name="Line 9">
            <a:extLst>
              <a:ext uri="{FF2B5EF4-FFF2-40B4-BE49-F238E27FC236}">
                <a16:creationId xmlns:a16="http://schemas.microsoft.com/office/drawing/2014/main" id="{AAB89527-B2DE-EEE0-8805-5E3D7F4DB103}"/>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5" name="Line 10">
            <a:extLst>
              <a:ext uri="{FF2B5EF4-FFF2-40B4-BE49-F238E27FC236}">
                <a16:creationId xmlns:a16="http://schemas.microsoft.com/office/drawing/2014/main" id="{EF57F441-7507-A949-CFA4-527EE2049AFC}"/>
              </a:ext>
            </a:extLst>
          </p:cNvPr>
          <p:cNvSpPr>
            <a:spLocks noChangeShapeType="1"/>
          </p:cNvSpPr>
          <p:nvPr/>
        </p:nvSpPr>
        <p:spPr bwMode="auto">
          <a:xfrm>
            <a:off x="458788" y="4419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6" name="Rectangle 11">
            <a:extLst>
              <a:ext uri="{FF2B5EF4-FFF2-40B4-BE49-F238E27FC236}">
                <a16:creationId xmlns:a16="http://schemas.microsoft.com/office/drawing/2014/main" id="{7872C6E8-6643-FC18-19CC-F5B4D2F94AEA}"/>
              </a:ext>
            </a:extLst>
          </p:cNvPr>
          <p:cNvSpPr>
            <a:spLocks noChangeArrowheads="1"/>
          </p:cNvSpPr>
          <p:nvPr/>
        </p:nvSpPr>
        <p:spPr bwMode="auto">
          <a:xfrm>
            <a:off x="495300" y="2759075"/>
            <a:ext cx="8077200" cy="15541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minimum Hamming distance is the smallest Hamming distance between</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all possible pairs in a set of words.</a:t>
            </a:r>
          </a:p>
        </p:txBody>
      </p:sp>
      <p:grpSp>
        <p:nvGrpSpPr>
          <p:cNvPr id="21517" name="Group 12">
            <a:extLst>
              <a:ext uri="{FF2B5EF4-FFF2-40B4-BE49-F238E27FC236}">
                <a16:creationId xmlns:a16="http://schemas.microsoft.com/office/drawing/2014/main" id="{574C14EA-DDFD-73E2-FA55-0A937C6ABF70}"/>
              </a:ext>
            </a:extLst>
          </p:cNvPr>
          <p:cNvGrpSpPr>
            <a:grpSpLocks/>
          </p:cNvGrpSpPr>
          <p:nvPr/>
        </p:nvGrpSpPr>
        <p:grpSpPr bwMode="auto">
          <a:xfrm>
            <a:off x="533400" y="2024063"/>
            <a:ext cx="1143000" cy="566737"/>
            <a:chOff x="1200" y="1248"/>
            <a:chExt cx="720" cy="357"/>
          </a:xfrm>
        </p:grpSpPr>
        <p:pic>
          <p:nvPicPr>
            <p:cNvPr id="21518" name="Picture 13">
              <a:extLst>
                <a:ext uri="{FF2B5EF4-FFF2-40B4-BE49-F238E27FC236}">
                  <a16:creationId xmlns:a16="http://schemas.microsoft.com/office/drawing/2014/main" id="{5DAB66E7-B0AA-E97C-05B8-0D6561D5B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14">
              <a:extLst>
                <a:ext uri="{FF2B5EF4-FFF2-40B4-BE49-F238E27FC236}">
                  <a16:creationId xmlns:a16="http://schemas.microsoft.com/office/drawing/2014/main" id="{39C60C8A-54D1-7168-B908-2F0246916D54}"/>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76CF366A-8FDD-7A7E-3D2A-B24E067415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34BB0036-331A-6B4E-AC73-9E0EA9D0DD44}"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E76BE37B-F33E-BC9A-BA93-C06D2C76E17A}"/>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2" name="Rectangle 3">
            <a:extLst>
              <a:ext uri="{FF2B5EF4-FFF2-40B4-BE49-F238E27FC236}">
                <a16:creationId xmlns:a16="http://schemas.microsoft.com/office/drawing/2014/main" id="{755652F9-7C1C-74BB-C157-C93DA1E33D1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3" name="Rectangle 4">
            <a:extLst>
              <a:ext uri="{FF2B5EF4-FFF2-40B4-BE49-F238E27FC236}">
                <a16:creationId xmlns:a16="http://schemas.microsoft.com/office/drawing/2014/main" id="{A456C63E-07AF-DB7E-32B5-2921E29F42A0}"/>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4" name="Rectangle 5">
            <a:extLst>
              <a:ext uri="{FF2B5EF4-FFF2-40B4-BE49-F238E27FC236}">
                <a16:creationId xmlns:a16="http://schemas.microsoft.com/office/drawing/2014/main" id="{ECAB5693-E0A8-04C8-0DF2-23432F6E08F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5" name="Rectangle 6">
            <a:extLst>
              <a:ext uri="{FF2B5EF4-FFF2-40B4-BE49-F238E27FC236}">
                <a16:creationId xmlns:a16="http://schemas.microsoft.com/office/drawing/2014/main" id="{B2E139EA-8921-C2CE-28FB-7BEFB366376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6" name="Rectangle 7">
            <a:extLst>
              <a:ext uri="{FF2B5EF4-FFF2-40B4-BE49-F238E27FC236}">
                <a16:creationId xmlns:a16="http://schemas.microsoft.com/office/drawing/2014/main" id="{A2D8E52A-E2F8-2030-60EC-1D6A4CF45811}"/>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7" name="Rectangle 8">
            <a:extLst>
              <a:ext uri="{FF2B5EF4-FFF2-40B4-BE49-F238E27FC236}">
                <a16:creationId xmlns:a16="http://schemas.microsoft.com/office/drawing/2014/main" id="{F33F280D-FE39-C3FD-FCEF-B77B57ABAB9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2538" name="Rectangle 9">
            <a:extLst>
              <a:ext uri="{FF2B5EF4-FFF2-40B4-BE49-F238E27FC236}">
                <a16:creationId xmlns:a16="http://schemas.microsoft.com/office/drawing/2014/main" id="{B0C991D7-39B2-E423-FA70-7F77BBC9C66D}"/>
              </a:ext>
            </a:extLst>
          </p:cNvPr>
          <p:cNvSpPr>
            <a:spLocks noChangeArrowheads="1"/>
          </p:cNvSpPr>
          <p:nvPr/>
        </p:nvSpPr>
        <p:spPr bwMode="auto">
          <a:xfrm>
            <a:off x="228600" y="11430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Find the minimum Hamming distance of the coding scheme in Table 10.1.</a:t>
            </a:r>
          </a:p>
        </p:txBody>
      </p:sp>
      <p:sp>
        <p:nvSpPr>
          <p:cNvPr id="22539" name="Rectangle 10">
            <a:extLst>
              <a:ext uri="{FF2B5EF4-FFF2-40B4-BE49-F238E27FC236}">
                <a16:creationId xmlns:a16="http://schemas.microsoft.com/office/drawing/2014/main" id="{79BBBC4C-0CCA-0504-EE78-4FFF7329B822}"/>
              </a:ext>
            </a:extLst>
          </p:cNvPr>
          <p:cNvSpPr>
            <a:spLocks noChangeArrowheads="1"/>
          </p:cNvSpPr>
          <p:nvPr/>
        </p:nvSpPr>
        <p:spPr bwMode="auto">
          <a:xfrm>
            <a:off x="228600" y="22098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Solution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We first find all Hamming distances.</a:t>
            </a:r>
          </a:p>
        </p:txBody>
      </p:sp>
      <p:sp>
        <p:nvSpPr>
          <p:cNvPr id="22540" name="Text Box 13">
            <a:extLst>
              <a:ext uri="{FF2B5EF4-FFF2-40B4-BE49-F238E27FC236}">
                <a16:creationId xmlns:a16="http://schemas.microsoft.com/office/drawing/2014/main" id="{167A4B22-4325-C1F2-797D-F66FDBC5E59B}"/>
              </a:ext>
            </a:extLst>
          </p:cNvPr>
          <p:cNvSpPr txBox="1">
            <a:spLocks noChangeArrowheads="1"/>
          </p:cNvSpPr>
          <p:nvPr/>
        </p:nvSpPr>
        <p:spPr bwMode="auto">
          <a:xfrm>
            <a:off x="1143000" y="0"/>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10.5</a:t>
            </a:r>
          </a:p>
        </p:txBody>
      </p:sp>
      <p:pic>
        <p:nvPicPr>
          <p:cNvPr id="22541" name="Picture 15">
            <a:extLst>
              <a:ext uri="{FF2B5EF4-FFF2-40B4-BE49-F238E27FC236}">
                <a16:creationId xmlns:a16="http://schemas.microsoft.com/office/drawing/2014/main" id="{8FB939CC-7A7A-6652-2B39-DFA0C2698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341688"/>
            <a:ext cx="8558213" cy="620712"/>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2542" name="Rectangle 16">
            <a:extLst>
              <a:ext uri="{FF2B5EF4-FFF2-40B4-BE49-F238E27FC236}">
                <a16:creationId xmlns:a16="http://schemas.microsoft.com/office/drawing/2014/main" id="{FE31A373-512B-924B-5A1A-ED6ED590081A}"/>
              </a:ext>
            </a:extLst>
          </p:cNvPr>
          <p:cNvSpPr>
            <a:spLocks noChangeArrowheads="1"/>
          </p:cNvSpPr>
          <p:nvPr/>
        </p:nvSpPr>
        <p:spPr bwMode="auto">
          <a:xfrm>
            <a:off x="228600" y="4267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The d</a:t>
            </a:r>
            <a:r>
              <a:rPr kumimoji="0" lang="en-US" altLang="en-US" sz="2800" b="1" i="1" u="none" strike="noStrike" kern="1200" cap="none" spc="0" normalizeH="0" baseline="-25000" noProof="0">
                <a:ln>
                  <a:noFill/>
                </a:ln>
                <a:solidFill>
                  <a:srgbClr val="000000"/>
                </a:solidFill>
                <a:effectLst/>
                <a:uLnTx/>
                <a:uFillTx/>
                <a:latin typeface="Times" pitchFamily="18" charset="0"/>
                <a:ea typeface="+mn-ea"/>
                <a:cs typeface="+mn-cs"/>
              </a:rPr>
              <a:t>min</a:t>
            </a: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 in this case is 2.</a:t>
            </a:r>
          </a:p>
        </p:txBody>
      </p:sp>
      <p:pic>
        <p:nvPicPr>
          <p:cNvPr id="22543" name="Picture 4">
            <a:extLst>
              <a:ext uri="{FF2B5EF4-FFF2-40B4-BE49-F238E27FC236}">
                <a16:creationId xmlns:a16="http://schemas.microsoft.com/office/drawing/2014/main" id="{F2659E7B-5838-8158-3C39-6DE946F18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4267200"/>
            <a:ext cx="5149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C8DD8DB1-7902-4916-8D5A-107CCE283F6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7D40B659-2CED-5E4B-89C2-59591BAFEDA3}"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D2264FD8-5604-8F7F-FCD9-867BF4B89919}"/>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56" name="Rectangle 3">
            <a:extLst>
              <a:ext uri="{FF2B5EF4-FFF2-40B4-BE49-F238E27FC236}">
                <a16:creationId xmlns:a16="http://schemas.microsoft.com/office/drawing/2014/main" id="{DCDA4921-7E97-BD87-8052-6C9290F40C3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57" name="Rectangle 4">
            <a:extLst>
              <a:ext uri="{FF2B5EF4-FFF2-40B4-BE49-F238E27FC236}">
                <a16:creationId xmlns:a16="http://schemas.microsoft.com/office/drawing/2014/main" id="{23A4D0C5-6459-EEB1-B43F-2B0A31147DD5}"/>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58" name="Rectangle 5">
            <a:extLst>
              <a:ext uri="{FF2B5EF4-FFF2-40B4-BE49-F238E27FC236}">
                <a16:creationId xmlns:a16="http://schemas.microsoft.com/office/drawing/2014/main" id="{CC12C365-0CF6-DE2F-7E5F-8C422C11B0A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59" name="Rectangle 6">
            <a:extLst>
              <a:ext uri="{FF2B5EF4-FFF2-40B4-BE49-F238E27FC236}">
                <a16:creationId xmlns:a16="http://schemas.microsoft.com/office/drawing/2014/main" id="{7418B984-4FAC-0311-C2D4-B5B69CD88DF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60" name="Rectangle 7">
            <a:extLst>
              <a:ext uri="{FF2B5EF4-FFF2-40B4-BE49-F238E27FC236}">
                <a16:creationId xmlns:a16="http://schemas.microsoft.com/office/drawing/2014/main" id="{524F1A99-E079-50DF-4DEE-51039EF478EB}"/>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61" name="Rectangle 8">
            <a:extLst>
              <a:ext uri="{FF2B5EF4-FFF2-40B4-BE49-F238E27FC236}">
                <a16:creationId xmlns:a16="http://schemas.microsoft.com/office/drawing/2014/main" id="{92AB41E6-F43C-29FB-3CC3-BEAE1767D61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62" name="Line 9">
            <a:extLst>
              <a:ext uri="{FF2B5EF4-FFF2-40B4-BE49-F238E27FC236}">
                <a16:creationId xmlns:a16="http://schemas.microsoft.com/office/drawing/2014/main" id="{2121F960-3062-3A88-8F11-F94E22CE66F9}"/>
              </a:ext>
            </a:extLst>
          </p:cNvPr>
          <p:cNvSpPr>
            <a:spLocks noChangeShapeType="1"/>
          </p:cNvSpPr>
          <p:nvPr/>
        </p:nvSpPr>
        <p:spPr bwMode="auto">
          <a:xfrm>
            <a:off x="381000" y="1828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3" name="Line 10">
            <a:extLst>
              <a:ext uri="{FF2B5EF4-FFF2-40B4-BE49-F238E27FC236}">
                <a16:creationId xmlns:a16="http://schemas.microsoft.com/office/drawing/2014/main" id="{9574CFB9-59EA-5AED-93F1-3774DEDA306F}"/>
              </a:ext>
            </a:extLst>
          </p:cNvPr>
          <p:cNvSpPr>
            <a:spLocks noChangeShapeType="1"/>
          </p:cNvSpPr>
          <p:nvPr/>
        </p:nvSpPr>
        <p:spPr bwMode="auto">
          <a:xfrm>
            <a:off x="382588" y="4038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4" name="Rectangle 11">
            <a:extLst>
              <a:ext uri="{FF2B5EF4-FFF2-40B4-BE49-F238E27FC236}">
                <a16:creationId xmlns:a16="http://schemas.microsoft.com/office/drawing/2014/main" id="{69D3469E-2F44-31EF-82E8-620D5E543AFD}"/>
              </a:ext>
            </a:extLst>
          </p:cNvPr>
          <p:cNvSpPr>
            <a:spLocks noChangeArrowheads="1"/>
          </p:cNvSpPr>
          <p:nvPr/>
        </p:nvSpPr>
        <p:spPr bwMode="auto">
          <a:xfrm>
            <a:off x="419100" y="1920875"/>
            <a:ext cx="8077200" cy="2041525"/>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To guarantee the detection of up to s errors in all cases, the minimum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Hamming distance in a block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code must be d</a:t>
            </a:r>
            <a:r>
              <a:rPr kumimoji="0" lang="en-US" altLang="en-US" sz="3200" b="1" i="0" u="none" strike="noStrike" kern="1200" cap="none" spc="0" normalizeH="0" baseline="-18000" noProof="0">
                <a:ln>
                  <a:noFill/>
                </a:ln>
                <a:solidFill>
                  <a:srgbClr val="000000"/>
                </a:solidFill>
                <a:effectLst/>
                <a:uLnTx/>
                <a:uFillTx/>
                <a:latin typeface="Arial" panose="020B0604020202020204" pitchFamily="34" charset="0"/>
                <a:ea typeface="+mn-ea"/>
                <a:cs typeface="+mn-cs"/>
              </a:rPr>
              <a:t>min</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s + 1.</a:t>
            </a:r>
          </a:p>
        </p:txBody>
      </p:sp>
      <p:grpSp>
        <p:nvGrpSpPr>
          <p:cNvPr id="23565" name="Group 12">
            <a:extLst>
              <a:ext uri="{FF2B5EF4-FFF2-40B4-BE49-F238E27FC236}">
                <a16:creationId xmlns:a16="http://schemas.microsoft.com/office/drawing/2014/main" id="{2D0CC4F5-7E9B-F03D-13F6-17C06496B7FE}"/>
              </a:ext>
            </a:extLst>
          </p:cNvPr>
          <p:cNvGrpSpPr>
            <a:grpSpLocks/>
          </p:cNvGrpSpPr>
          <p:nvPr/>
        </p:nvGrpSpPr>
        <p:grpSpPr bwMode="auto">
          <a:xfrm>
            <a:off x="457200" y="1185863"/>
            <a:ext cx="1143000" cy="566737"/>
            <a:chOff x="1200" y="1248"/>
            <a:chExt cx="720" cy="357"/>
          </a:xfrm>
        </p:grpSpPr>
        <p:pic>
          <p:nvPicPr>
            <p:cNvPr id="23568" name="Picture 13">
              <a:extLst>
                <a:ext uri="{FF2B5EF4-FFF2-40B4-BE49-F238E27FC236}">
                  <a16:creationId xmlns:a16="http://schemas.microsoft.com/office/drawing/2014/main" id="{42418F5C-9EAB-4EA7-B98A-F1F166DF8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14">
              <a:extLst>
                <a:ext uri="{FF2B5EF4-FFF2-40B4-BE49-F238E27FC236}">
                  <a16:creationId xmlns:a16="http://schemas.microsoft.com/office/drawing/2014/main" id="{3E5F9BE7-E1E6-7CE6-5AD1-8E5FC8CEDE83}"/>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
        <p:nvSpPr>
          <p:cNvPr id="16" name="TextBox 15">
            <a:extLst>
              <a:ext uri="{FF2B5EF4-FFF2-40B4-BE49-F238E27FC236}">
                <a16:creationId xmlns:a16="http://schemas.microsoft.com/office/drawing/2014/main" id="{CB1FEDDE-90B9-6349-7931-68239845B686}"/>
              </a:ext>
            </a:extLst>
          </p:cNvPr>
          <p:cNvSpPr txBox="1">
            <a:spLocks noChangeArrowheads="1"/>
          </p:cNvSpPr>
          <p:nvPr/>
        </p:nvSpPr>
        <p:spPr bwMode="auto">
          <a:xfrm>
            <a:off x="3581400" y="4343400"/>
            <a:ext cx="1720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Why?</a:t>
            </a:r>
          </a:p>
        </p:txBody>
      </p:sp>
      <p:sp>
        <p:nvSpPr>
          <p:cNvPr id="17" name="TextBox 16">
            <a:extLst>
              <a:ext uri="{FF2B5EF4-FFF2-40B4-BE49-F238E27FC236}">
                <a16:creationId xmlns:a16="http://schemas.microsoft.com/office/drawing/2014/main" id="{3EBAA40B-D45B-D5C1-CD06-D30A4A684F34}"/>
              </a:ext>
            </a:extLst>
          </p:cNvPr>
          <p:cNvSpPr txBox="1">
            <a:spLocks noChangeArrowheads="1"/>
          </p:cNvSpPr>
          <p:nvPr/>
        </p:nvSpPr>
        <p:spPr bwMode="auto">
          <a:xfrm>
            <a:off x="381000" y="5410200"/>
            <a:ext cx="8469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Arial" panose="020B0604020202020204" pitchFamily="34" charset="0"/>
                <a:ea typeface="+mn-ea"/>
                <a:cs typeface="+mn-cs"/>
              </a:rPr>
              <a:t>More than s-bit error is possible to detect,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66FF"/>
                </a:solidFill>
                <a:effectLst/>
                <a:uLnTx/>
                <a:uFillTx/>
                <a:latin typeface="Arial" panose="020B0604020202020204" pitchFamily="34" charset="0"/>
                <a:ea typeface="+mn-ea"/>
                <a:cs typeface="+mn-cs"/>
              </a:rPr>
              <a:t>    but not guaranteed.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BB05DDEC-A5F3-AA9E-E0D1-0B8D98E5BA1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12CDB56C-0E16-ED4E-9C50-24245E9BD69A}"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4579" name="Line 2">
            <a:extLst>
              <a:ext uri="{FF2B5EF4-FFF2-40B4-BE49-F238E27FC236}">
                <a16:creationId xmlns:a16="http://schemas.microsoft.com/office/drawing/2014/main" id="{3C40A59E-D25B-FE2E-A760-48996F81B85B}"/>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0" name="Line 3">
            <a:extLst>
              <a:ext uri="{FF2B5EF4-FFF2-40B4-BE49-F238E27FC236}">
                <a16:creationId xmlns:a16="http://schemas.microsoft.com/office/drawing/2014/main" id="{23ADC5DD-9812-CF29-0D59-17D8E8E8EF75}"/>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81" name="Text Box 4">
            <a:extLst>
              <a:ext uri="{FF2B5EF4-FFF2-40B4-BE49-F238E27FC236}">
                <a16:creationId xmlns:a16="http://schemas.microsoft.com/office/drawing/2014/main" id="{C6399ABD-30BE-776D-A5E4-6BF9BBC677A3}"/>
              </a:ext>
            </a:extLst>
          </p:cNvPr>
          <p:cNvSpPr txBox="1">
            <a:spLocks noChangeArrowheads="1"/>
          </p:cNvSpPr>
          <p:nvPr/>
        </p:nvSpPr>
        <p:spPr bwMode="auto">
          <a:xfrm>
            <a:off x="304800" y="762000"/>
            <a:ext cx="729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10.8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Geometric concept for finding d</a:t>
            </a:r>
            <a:r>
              <a:rPr kumimoji="0" lang="en-US" altLang="en-US" sz="2000" b="1" i="1" u="none" strike="noStrike" kern="1200" cap="none" spc="0" normalizeH="0" baseline="-14000" noProof="0">
                <a:ln>
                  <a:noFill/>
                </a:ln>
                <a:solidFill>
                  <a:srgbClr val="000000"/>
                </a:solidFill>
                <a:effectLst/>
                <a:uLnTx/>
                <a:uFillTx/>
                <a:latin typeface="Times New Roman" panose="02020603050405020304" pitchFamily="18" charset="0"/>
                <a:ea typeface="+mn-ea"/>
                <a:cs typeface="+mn-cs"/>
              </a:rPr>
              <a:t>min</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in error detection</a:t>
            </a:r>
          </a:p>
        </p:txBody>
      </p:sp>
      <p:sp>
        <p:nvSpPr>
          <p:cNvPr id="24582" name="Line 5">
            <a:extLst>
              <a:ext uri="{FF2B5EF4-FFF2-40B4-BE49-F238E27FC236}">
                <a16:creationId xmlns:a16="http://schemas.microsoft.com/office/drawing/2014/main" id="{3F7EE582-A4E9-4B0B-0EBE-345D58D24914}"/>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4583" name="Picture 7">
            <a:extLst>
              <a:ext uri="{FF2B5EF4-FFF2-40B4-BE49-F238E27FC236}">
                <a16:creationId xmlns:a16="http://schemas.microsoft.com/office/drawing/2014/main" id="{7A6786A4-5442-84DF-6DF7-7C9C041E4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71675"/>
            <a:ext cx="85105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44B4C3F1-17A7-A5D2-0E20-2283459DA1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85412B58-096F-AC4F-BDA5-C171C2EF9076}"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5603" name="Line 2">
            <a:extLst>
              <a:ext uri="{FF2B5EF4-FFF2-40B4-BE49-F238E27FC236}">
                <a16:creationId xmlns:a16="http://schemas.microsoft.com/office/drawing/2014/main" id="{12978375-0F70-D13A-A6D3-E1675B5A065A}"/>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4" name="Line 3">
            <a:extLst>
              <a:ext uri="{FF2B5EF4-FFF2-40B4-BE49-F238E27FC236}">
                <a16:creationId xmlns:a16="http://schemas.microsoft.com/office/drawing/2014/main" id="{C73FF2CB-C9B3-15F7-B9DB-3EC810898C51}"/>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5" name="Text Box 4">
            <a:extLst>
              <a:ext uri="{FF2B5EF4-FFF2-40B4-BE49-F238E27FC236}">
                <a16:creationId xmlns:a16="http://schemas.microsoft.com/office/drawing/2014/main" id="{9E600537-D663-061F-D129-436C24DA170E}"/>
              </a:ext>
            </a:extLst>
          </p:cNvPr>
          <p:cNvSpPr txBox="1">
            <a:spLocks noChangeArrowheads="1"/>
          </p:cNvSpPr>
          <p:nvPr/>
        </p:nvSpPr>
        <p:spPr bwMode="auto">
          <a:xfrm>
            <a:off x="304800" y="762000"/>
            <a:ext cx="741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10.9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Geometric concept for finding d</a:t>
            </a:r>
            <a:r>
              <a:rPr kumimoji="0" lang="en-US" altLang="en-US" sz="2000" b="1" i="1" u="none" strike="noStrike" kern="1200" cap="none" spc="0" normalizeH="0" baseline="-12000" noProof="0">
                <a:ln>
                  <a:noFill/>
                </a:ln>
                <a:solidFill>
                  <a:srgbClr val="000000"/>
                </a:solidFill>
                <a:effectLst/>
                <a:uLnTx/>
                <a:uFillTx/>
                <a:latin typeface="Times New Roman" panose="02020603050405020304" pitchFamily="18" charset="0"/>
                <a:ea typeface="+mn-ea"/>
                <a:cs typeface="+mn-cs"/>
              </a:rPr>
              <a:t>min</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in error correction</a:t>
            </a:r>
          </a:p>
        </p:txBody>
      </p:sp>
      <p:sp>
        <p:nvSpPr>
          <p:cNvPr id="25606" name="Line 5">
            <a:extLst>
              <a:ext uri="{FF2B5EF4-FFF2-40B4-BE49-F238E27FC236}">
                <a16:creationId xmlns:a16="http://schemas.microsoft.com/office/drawing/2014/main" id="{0EAEB964-F675-38D4-FC16-42E7A96F0CD2}"/>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5607" name="Picture 6">
            <a:extLst>
              <a:ext uri="{FF2B5EF4-FFF2-40B4-BE49-F238E27FC236}">
                <a16:creationId xmlns:a16="http://schemas.microsoft.com/office/drawing/2014/main" id="{79CFDC29-F94E-F1AD-C746-A1D3C8C41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51063"/>
            <a:ext cx="86106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DEBC173C-F20A-CB98-9DD3-7281AC7795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0F706E80-AD96-5C4F-B25D-E464D379248F}"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99481B98-CA41-D919-E874-A6F1C92DCF49}"/>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28" name="Rectangle 3">
            <a:extLst>
              <a:ext uri="{FF2B5EF4-FFF2-40B4-BE49-F238E27FC236}">
                <a16:creationId xmlns:a16="http://schemas.microsoft.com/office/drawing/2014/main" id="{2C61AB90-BB05-7DC4-4517-F1F6FBED360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29" name="Rectangle 4">
            <a:extLst>
              <a:ext uri="{FF2B5EF4-FFF2-40B4-BE49-F238E27FC236}">
                <a16:creationId xmlns:a16="http://schemas.microsoft.com/office/drawing/2014/main" id="{AE8B075D-0280-45C0-F27B-C99F45381521}"/>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30" name="Rectangle 5">
            <a:extLst>
              <a:ext uri="{FF2B5EF4-FFF2-40B4-BE49-F238E27FC236}">
                <a16:creationId xmlns:a16="http://schemas.microsoft.com/office/drawing/2014/main" id="{A5275993-4EBF-3CAD-FAC3-C5EFFFE41A7C}"/>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31" name="Rectangle 6">
            <a:extLst>
              <a:ext uri="{FF2B5EF4-FFF2-40B4-BE49-F238E27FC236}">
                <a16:creationId xmlns:a16="http://schemas.microsoft.com/office/drawing/2014/main" id="{784C97D0-3A50-2A4B-2DE4-31AA9E162E5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32" name="Rectangle 7">
            <a:extLst>
              <a:ext uri="{FF2B5EF4-FFF2-40B4-BE49-F238E27FC236}">
                <a16:creationId xmlns:a16="http://schemas.microsoft.com/office/drawing/2014/main" id="{D6B415A1-0605-1BAE-B31A-3ADBC44893A3}"/>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33" name="Rectangle 8">
            <a:extLst>
              <a:ext uri="{FF2B5EF4-FFF2-40B4-BE49-F238E27FC236}">
                <a16:creationId xmlns:a16="http://schemas.microsoft.com/office/drawing/2014/main" id="{C34157FC-828B-CB17-C352-FB5F51598EC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6634" name="Line 9">
            <a:extLst>
              <a:ext uri="{FF2B5EF4-FFF2-40B4-BE49-F238E27FC236}">
                <a16:creationId xmlns:a16="http://schemas.microsoft.com/office/drawing/2014/main" id="{EC85F8C5-8CCB-4CDD-97E3-2020AE52AF56}"/>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35" name="Line 10">
            <a:extLst>
              <a:ext uri="{FF2B5EF4-FFF2-40B4-BE49-F238E27FC236}">
                <a16:creationId xmlns:a16="http://schemas.microsoft.com/office/drawing/2014/main" id="{FC46B3DC-07F1-496A-CDE2-E78A25286A0A}"/>
              </a:ext>
            </a:extLst>
          </p:cNvPr>
          <p:cNvSpPr>
            <a:spLocks noChangeShapeType="1"/>
          </p:cNvSpPr>
          <p:nvPr/>
        </p:nvSpPr>
        <p:spPr bwMode="auto">
          <a:xfrm>
            <a:off x="458788" y="4876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36" name="Rectangle 11">
            <a:extLst>
              <a:ext uri="{FF2B5EF4-FFF2-40B4-BE49-F238E27FC236}">
                <a16:creationId xmlns:a16="http://schemas.microsoft.com/office/drawing/2014/main" id="{7BFDAF4D-73C3-226A-6382-FB4C88D3D148}"/>
              </a:ext>
            </a:extLst>
          </p:cNvPr>
          <p:cNvSpPr>
            <a:spLocks noChangeArrowheads="1"/>
          </p:cNvSpPr>
          <p:nvPr/>
        </p:nvSpPr>
        <p:spPr bwMode="auto">
          <a:xfrm>
            <a:off x="495300" y="2759075"/>
            <a:ext cx="8077200" cy="2041525"/>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To guarantee correction of up to </a:t>
            </a:r>
            <a:r>
              <a:rPr kumimoji="0" lang="en-US" altLang="en-US" sz="3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errors in all cases, the minimum Hamming distance in a block code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must be d</a:t>
            </a:r>
            <a:r>
              <a:rPr kumimoji="0" lang="en-US" altLang="en-US" sz="3200" b="1" i="0" u="none" strike="noStrike" kern="1200" cap="none" spc="0" normalizeH="0" baseline="-18000" noProof="0">
                <a:ln>
                  <a:noFill/>
                </a:ln>
                <a:solidFill>
                  <a:srgbClr val="000000"/>
                </a:solidFill>
                <a:effectLst/>
                <a:uLnTx/>
                <a:uFillTx/>
                <a:latin typeface="Arial" panose="020B0604020202020204" pitchFamily="34" charset="0"/>
                <a:ea typeface="+mn-ea"/>
                <a:cs typeface="+mn-cs"/>
              </a:rPr>
              <a:t>min</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2</a:t>
            </a:r>
            <a:r>
              <a:rPr kumimoji="0" lang="en-US" altLang="en-US" sz="3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+ 1.</a:t>
            </a:r>
          </a:p>
        </p:txBody>
      </p:sp>
      <p:grpSp>
        <p:nvGrpSpPr>
          <p:cNvPr id="26637" name="Group 12">
            <a:extLst>
              <a:ext uri="{FF2B5EF4-FFF2-40B4-BE49-F238E27FC236}">
                <a16:creationId xmlns:a16="http://schemas.microsoft.com/office/drawing/2014/main" id="{858DFDCE-E397-B0EA-8499-F4C9BF11C38F}"/>
              </a:ext>
            </a:extLst>
          </p:cNvPr>
          <p:cNvGrpSpPr>
            <a:grpSpLocks/>
          </p:cNvGrpSpPr>
          <p:nvPr/>
        </p:nvGrpSpPr>
        <p:grpSpPr bwMode="auto">
          <a:xfrm>
            <a:off x="533400" y="1947863"/>
            <a:ext cx="1143000" cy="566737"/>
            <a:chOff x="1200" y="1248"/>
            <a:chExt cx="720" cy="357"/>
          </a:xfrm>
        </p:grpSpPr>
        <p:pic>
          <p:nvPicPr>
            <p:cNvPr id="26638" name="Picture 13">
              <a:extLst>
                <a:ext uri="{FF2B5EF4-FFF2-40B4-BE49-F238E27FC236}">
                  <a16:creationId xmlns:a16="http://schemas.microsoft.com/office/drawing/2014/main" id="{7D99E535-D901-8D89-249A-5E6B4F455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14">
              <a:extLst>
                <a:ext uri="{FF2B5EF4-FFF2-40B4-BE49-F238E27FC236}">
                  <a16:creationId xmlns:a16="http://schemas.microsoft.com/office/drawing/2014/main" id="{08D1EB60-7E7C-D6E2-49BD-6A83D84FFB80}"/>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C6DCC5CE-CCEB-CDBB-73A7-E83077B75DB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4231FF63-1B89-9C45-B09E-587963038341}"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7651" name="Rectangle 2">
            <a:extLst>
              <a:ext uri="{FF2B5EF4-FFF2-40B4-BE49-F238E27FC236}">
                <a16:creationId xmlns:a16="http://schemas.microsoft.com/office/drawing/2014/main" id="{3C07969E-95A6-E0F5-DB8B-FD410BDD08A4}"/>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2" name="Rectangle 3">
            <a:extLst>
              <a:ext uri="{FF2B5EF4-FFF2-40B4-BE49-F238E27FC236}">
                <a16:creationId xmlns:a16="http://schemas.microsoft.com/office/drawing/2014/main" id="{B8F3AF4D-BE9E-7A86-AACF-0B4E7808DB3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3" name="Rectangle 4">
            <a:extLst>
              <a:ext uri="{FF2B5EF4-FFF2-40B4-BE49-F238E27FC236}">
                <a16:creationId xmlns:a16="http://schemas.microsoft.com/office/drawing/2014/main" id="{76FB2282-5139-E843-9149-71681D01334A}"/>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4" name="Rectangle 5">
            <a:extLst>
              <a:ext uri="{FF2B5EF4-FFF2-40B4-BE49-F238E27FC236}">
                <a16:creationId xmlns:a16="http://schemas.microsoft.com/office/drawing/2014/main" id="{66C51EDB-0B29-AC79-1EBC-605953FE970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5" name="Rectangle 6">
            <a:extLst>
              <a:ext uri="{FF2B5EF4-FFF2-40B4-BE49-F238E27FC236}">
                <a16:creationId xmlns:a16="http://schemas.microsoft.com/office/drawing/2014/main" id="{7BC532C2-1AA7-9BC1-AE3B-4ACAC65F8CD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6" name="Rectangle 7">
            <a:extLst>
              <a:ext uri="{FF2B5EF4-FFF2-40B4-BE49-F238E27FC236}">
                <a16:creationId xmlns:a16="http://schemas.microsoft.com/office/drawing/2014/main" id="{ECE49CF4-0A57-4A09-1A68-7B24DD8A7046}"/>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7" name="Rectangle 8">
            <a:extLst>
              <a:ext uri="{FF2B5EF4-FFF2-40B4-BE49-F238E27FC236}">
                <a16:creationId xmlns:a16="http://schemas.microsoft.com/office/drawing/2014/main" id="{D2F3E73F-F135-BEA7-D4D8-93C947A1C84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7658" name="Rectangle 9">
            <a:extLst>
              <a:ext uri="{FF2B5EF4-FFF2-40B4-BE49-F238E27FC236}">
                <a16:creationId xmlns:a16="http://schemas.microsoft.com/office/drawing/2014/main" id="{77F0709C-1FC3-7537-228A-E4C62B8A5235}"/>
              </a:ext>
            </a:extLst>
          </p:cNvPr>
          <p:cNvSpPr>
            <a:spLocks noChangeArrowheads="1"/>
          </p:cNvSpPr>
          <p:nvPr/>
        </p:nvSpPr>
        <p:spPr bwMode="auto">
          <a:xfrm>
            <a:off x="228600" y="1143000"/>
            <a:ext cx="868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code scheme has a Hamming distance d</a:t>
            </a:r>
            <a:r>
              <a:rPr kumimoji="0" lang="en-US" altLang="en-US" sz="2800" b="1" i="1" u="none" strike="noStrike" kern="1200" cap="none" spc="0" normalizeH="0" baseline="-12000" noProof="0">
                <a:ln>
                  <a:noFill/>
                </a:ln>
                <a:solidFill>
                  <a:srgbClr val="000000"/>
                </a:solidFill>
                <a:effectLst/>
                <a:uLnTx/>
                <a:uFillTx/>
                <a:latin typeface="Times New Roman" panose="02020603050405020304" pitchFamily="18" charset="0"/>
                <a:ea typeface="+mn-ea"/>
                <a:cs typeface="+mn-cs"/>
              </a:rPr>
              <a:t>min</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4. What is the error detection and correction capability of this scheme?</a:t>
            </a:r>
          </a:p>
        </p:txBody>
      </p:sp>
      <p:sp>
        <p:nvSpPr>
          <p:cNvPr id="38923" name="Rectangle 10">
            <a:extLst>
              <a:ext uri="{FF2B5EF4-FFF2-40B4-BE49-F238E27FC236}">
                <a16:creationId xmlns:a16="http://schemas.microsoft.com/office/drawing/2014/main" id="{43DBCE77-6BD5-9757-7999-D826A3145F4C}"/>
              </a:ext>
            </a:extLst>
          </p:cNvPr>
          <p:cNvSpPr>
            <a:spLocks noChangeArrowheads="1"/>
          </p:cNvSpPr>
          <p:nvPr/>
        </p:nvSpPr>
        <p:spPr bwMode="auto">
          <a:xfrm>
            <a:off x="152400" y="3106738"/>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Solution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t>This code guarantees the detection of up to </a:t>
            </a:r>
            <a:r>
              <a:rPr kumimoji="0" lang="en-US" altLang="en-US" sz="2400" b="1" i="1" u="none" strike="noStrike" kern="1200" cap="none" spc="0" normalizeH="0" baseline="0" noProof="0">
                <a:ln>
                  <a:noFill/>
                </a:ln>
                <a:solidFill>
                  <a:srgbClr val="FF0000"/>
                </a:solidFill>
                <a:effectLst/>
                <a:uLnTx/>
                <a:uFillTx/>
                <a:latin typeface="Times" pitchFamily="18" charset="0"/>
                <a:ea typeface="+mn-ea"/>
                <a:cs typeface="+mn-cs"/>
              </a:rPr>
              <a:t>three</a:t>
            </a:r>
            <a: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t> errors</a:t>
            </a:r>
            <a:b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br>
            <a: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t>(s = 3), but it can correct up to </a:t>
            </a:r>
            <a:r>
              <a:rPr kumimoji="0" lang="en-US" altLang="en-US" sz="2400" b="1" i="1" u="none" strike="noStrike" kern="1200" cap="none" spc="0" normalizeH="0" baseline="0" noProof="0">
                <a:ln>
                  <a:noFill/>
                </a:ln>
                <a:solidFill>
                  <a:srgbClr val="FF0000"/>
                </a:solidFill>
                <a:effectLst/>
                <a:uLnTx/>
                <a:uFillTx/>
                <a:latin typeface="Times" pitchFamily="18" charset="0"/>
                <a:ea typeface="+mn-ea"/>
                <a:cs typeface="+mn-cs"/>
              </a:rPr>
              <a:t>one</a:t>
            </a:r>
            <a: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t> error. In other words, </a:t>
            </a:r>
            <a:b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br>
            <a:r>
              <a:rPr kumimoji="0" lang="en-US" altLang="en-US" sz="2400" b="1" i="1" u="none" strike="noStrike" kern="1200" cap="none" spc="0" normalizeH="0" baseline="0" noProof="0">
                <a:ln>
                  <a:noFill/>
                </a:ln>
                <a:solidFill>
                  <a:srgbClr val="000000"/>
                </a:solidFill>
                <a:effectLst/>
                <a:uLnTx/>
                <a:uFillTx/>
                <a:latin typeface="Times" pitchFamily="18" charset="0"/>
                <a:ea typeface="+mn-ea"/>
                <a:cs typeface="+mn-cs"/>
              </a:rPr>
              <a:t>if this code is used for error correction, part of its capability is wasted. Error correction codes should have an odd minimum distance (3, 5, 7, . . . ). </a:t>
            </a:r>
          </a:p>
        </p:txBody>
      </p:sp>
      <p:sp>
        <p:nvSpPr>
          <p:cNvPr id="27660" name="Text Box 11">
            <a:extLst>
              <a:ext uri="{FF2B5EF4-FFF2-40B4-BE49-F238E27FC236}">
                <a16:creationId xmlns:a16="http://schemas.microsoft.com/office/drawing/2014/main" id="{AB596E14-E18C-FF24-D3C8-B458462499D3}"/>
              </a:ext>
            </a:extLst>
          </p:cNvPr>
          <p:cNvSpPr txBox="1">
            <a:spLocks noChangeArrowheads="1"/>
          </p:cNvSpPr>
          <p:nvPr/>
        </p:nvSpPr>
        <p:spPr bwMode="auto">
          <a:xfrm>
            <a:off x="1143000" y="0"/>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05A85F19-2904-8233-A030-959804CE09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6B9BDD6B-E49A-474B-9245-610522381071}"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859138" name="Rectangle 2">
            <a:extLst>
              <a:ext uri="{FF2B5EF4-FFF2-40B4-BE49-F238E27FC236}">
                <a16:creationId xmlns:a16="http://schemas.microsoft.com/office/drawing/2014/main" id="{604BA622-213F-4569-B8B4-6C61234794FE}"/>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859139" name="Text Box 3">
            <a:extLst>
              <a:ext uri="{FF2B5EF4-FFF2-40B4-BE49-F238E27FC236}">
                <a16:creationId xmlns:a16="http://schemas.microsoft.com/office/drawing/2014/main" id="{A36456AB-A876-FA95-36C3-33508906B020}"/>
              </a:ext>
            </a:extLst>
          </p:cNvPr>
          <p:cNvSpPr txBox="1">
            <a:spLocks noChangeArrowheads="1"/>
          </p:cNvSpPr>
          <p:nvPr/>
        </p:nvSpPr>
        <p:spPr bwMode="auto">
          <a:xfrm>
            <a:off x="228600" y="406400"/>
            <a:ext cx="5888038"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pitchFamily="18" charset="0"/>
                <a:ea typeface="+mn-ea"/>
                <a:cs typeface="+mn-cs"/>
              </a:rPr>
              <a:t>10-3   LINEAR BLOCK CODES</a:t>
            </a:r>
          </a:p>
        </p:txBody>
      </p:sp>
      <p:sp>
        <p:nvSpPr>
          <p:cNvPr id="28677" name="Text Box 4">
            <a:extLst>
              <a:ext uri="{FF2B5EF4-FFF2-40B4-BE49-F238E27FC236}">
                <a16:creationId xmlns:a16="http://schemas.microsoft.com/office/drawing/2014/main" id="{E077911D-317C-31DB-FFB1-0714DC2522C9}"/>
              </a:ext>
            </a:extLst>
          </p:cNvPr>
          <p:cNvSpPr txBox="1">
            <a:spLocks noChangeArrowheads="1"/>
          </p:cNvSpPr>
          <p:nvPr/>
        </p:nvSpPr>
        <p:spPr bwMode="auto">
          <a:xfrm>
            <a:off x="8229600" y="640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9141" name="Rectangle 5">
            <a:extLst>
              <a:ext uri="{FF2B5EF4-FFF2-40B4-BE49-F238E27FC236}">
                <a16:creationId xmlns:a16="http://schemas.microsoft.com/office/drawing/2014/main" id="{18D6893E-D1D9-3559-5B50-F436E5B9FB1B}"/>
              </a:ext>
            </a:extLst>
          </p:cNvPr>
          <p:cNvSpPr>
            <a:spLocks noChangeArrowheads="1"/>
          </p:cNvSpPr>
          <p:nvPr/>
        </p:nvSpPr>
        <p:spPr bwMode="auto">
          <a:xfrm>
            <a:off x="228600" y="1447800"/>
            <a:ext cx="8229600" cy="1800225"/>
          </a:xfrm>
          <a:prstGeom prst="rect">
            <a:avLst/>
          </a:prstGeom>
          <a:noFill/>
          <a:ln w="9525">
            <a:noFill/>
            <a:miter lim="800000"/>
            <a:headEnd/>
            <a:tailEnd/>
          </a:ln>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Almost all block codes used today belong to a subset called </a:t>
            </a:r>
            <a:r>
              <a:rPr kumimoji="0" lang="en-US" sz="28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mn-ea"/>
                <a:cs typeface="+mn-cs"/>
              </a:rPr>
              <a:t>linear block codes</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 A linear block code is a code in which the XOR (addition modulo-2) of two valid </a:t>
            </a:r>
            <a:r>
              <a:rPr kumimoji="0" lang="en-US" sz="2800" b="1" i="1"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pitchFamily="18" charset="0"/>
                <a:ea typeface="+mn-ea"/>
                <a:cs typeface="+mn-cs"/>
              </a:rPr>
              <a:t>codewords</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mn-cs"/>
              </a:rPr>
              <a:t> creates another valid codeword.</a:t>
            </a:r>
          </a:p>
        </p:txBody>
      </p:sp>
      <p:sp>
        <p:nvSpPr>
          <p:cNvPr id="28679" name="Rectangle 6">
            <a:extLst>
              <a:ext uri="{FF2B5EF4-FFF2-40B4-BE49-F238E27FC236}">
                <a16:creationId xmlns:a16="http://schemas.microsoft.com/office/drawing/2014/main" id="{AAC1AECD-F437-DE5E-1202-538AE5A66371}"/>
              </a:ext>
            </a:extLst>
          </p:cNvPr>
          <p:cNvSpPr>
            <a:spLocks noChangeArrowheads="1"/>
          </p:cNvSpPr>
          <p:nvPr/>
        </p:nvSpPr>
        <p:spPr bwMode="auto">
          <a:xfrm>
            <a:off x="152400" y="467995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Minimum Distance for Linear Block Codes</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Some Linear Block Codes</a:t>
            </a:r>
            <a:endPar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endParaRPr>
          </a:p>
        </p:txBody>
      </p:sp>
      <p:sp>
        <p:nvSpPr>
          <p:cNvPr id="859143" name="Text Box 7">
            <a:extLst>
              <a:ext uri="{FF2B5EF4-FFF2-40B4-BE49-F238E27FC236}">
                <a16:creationId xmlns:a16="http://schemas.microsoft.com/office/drawing/2014/main" id="{9069429D-C8A9-6222-BE8E-52E7A07AB716}"/>
              </a:ext>
            </a:extLst>
          </p:cNvPr>
          <p:cNvSpPr txBox="1">
            <a:spLocks noChangeArrowheads="1"/>
          </p:cNvSpPr>
          <p:nvPr/>
        </p:nvSpPr>
        <p:spPr bwMode="auto">
          <a:xfrm>
            <a:off x="165100" y="4203700"/>
            <a:ext cx="4862513" cy="519113"/>
          </a:xfrm>
          <a:prstGeom prst="rect">
            <a:avLst/>
          </a:prstGeom>
          <a:noFill/>
          <a:ln w="76200" algn="ctr">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Topics discussed in this section: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4BEB3291-9C06-5640-BB4A-BD8BA746C6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30839DE0-4A4C-D848-ACD2-EA59CB4459B4}"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29699" name="Rectangle 2">
            <a:extLst>
              <a:ext uri="{FF2B5EF4-FFF2-40B4-BE49-F238E27FC236}">
                <a16:creationId xmlns:a16="http://schemas.microsoft.com/office/drawing/2014/main" id="{CAE4838E-5AE4-8AAB-AB11-E24F07A0D051}"/>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0" name="Rectangle 3">
            <a:extLst>
              <a:ext uri="{FF2B5EF4-FFF2-40B4-BE49-F238E27FC236}">
                <a16:creationId xmlns:a16="http://schemas.microsoft.com/office/drawing/2014/main" id="{ECBE8687-F475-A857-A586-F13AF864BF2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1" name="Rectangle 4">
            <a:extLst>
              <a:ext uri="{FF2B5EF4-FFF2-40B4-BE49-F238E27FC236}">
                <a16:creationId xmlns:a16="http://schemas.microsoft.com/office/drawing/2014/main" id="{A51C5CF9-CDB2-02D1-4A2B-20D8A1F130BE}"/>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2" name="Rectangle 5">
            <a:extLst>
              <a:ext uri="{FF2B5EF4-FFF2-40B4-BE49-F238E27FC236}">
                <a16:creationId xmlns:a16="http://schemas.microsoft.com/office/drawing/2014/main" id="{D9B1B0F2-D140-F9AB-0D81-8781FC9BEF95}"/>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3" name="Rectangle 6">
            <a:extLst>
              <a:ext uri="{FF2B5EF4-FFF2-40B4-BE49-F238E27FC236}">
                <a16:creationId xmlns:a16="http://schemas.microsoft.com/office/drawing/2014/main" id="{9EB6BAD5-D49B-38E8-CB39-A258E1071197}"/>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4" name="Rectangle 7">
            <a:extLst>
              <a:ext uri="{FF2B5EF4-FFF2-40B4-BE49-F238E27FC236}">
                <a16:creationId xmlns:a16="http://schemas.microsoft.com/office/drawing/2014/main" id="{D8359C35-DABC-25AB-5B1D-D4D2F194AF3F}"/>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5" name="Rectangle 8">
            <a:extLst>
              <a:ext uri="{FF2B5EF4-FFF2-40B4-BE49-F238E27FC236}">
                <a16:creationId xmlns:a16="http://schemas.microsoft.com/office/drawing/2014/main" id="{6B654C0C-9331-7C68-FCA9-41A666CC332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9706" name="Line 9">
            <a:extLst>
              <a:ext uri="{FF2B5EF4-FFF2-40B4-BE49-F238E27FC236}">
                <a16:creationId xmlns:a16="http://schemas.microsoft.com/office/drawing/2014/main" id="{95D077ED-E022-1C8B-2E1A-AC9F5F26495F}"/>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7" name="Line 10">
            <a:extLst>
              <a:ext uri="{FF2B5EF4-FFF2-40B4-BE49-F238E27FC236}">
                <a16:creationId xmlns:a16="http://schemas.microsoft.com/office/drawing/2014/main" id="{97FB43D0-B27C-7F21-F014-F0A931D34660}"/>
              </a:ext>
            </a:extLst>
          </p:cNvPr>
          <p:cNvSpPr>
            <a:spLocks noChangeShapeType="1"/>
          </p:cNvSpPr>
          <p:nvPr/>
        </p:nvSpPr>
        <p:spPr bwMode="auto">
          <a:xfrm>
            <a:off x="458788" y="4419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708" name="Rectangle 11">
            <a:extLst>
              <a:ext uri="{FF2B5EF4-FFF2-40B4-BE49-F238E27FC236}">
                <a16:creationId xmlns:a16="http://schemas.microsoft.com/office/drawing/2014/main" id="{5249619A-DE77-B649-A4D4-7BCEC3CC14D6}"/>
              </a:ext>
            </a:extLst>
          </p:cNvPr>
          <p:cNvSpPr>
            <a:spLocks noChangeArrowheads="1"/>
          </p:cNvSpPr>
          <p:nvPr/>
        </p:nvSpPr>
        <p:spPr bwMode="auto">
          <a:xfrm>
            <a:off x="495300" y="2759075"/>
            <a:ext cx="8077200" cy="15541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 a linear block code, the exclusive OR (XOR) of any two valid codewords creates another valid codeword.</a:t>
            </a:r>
          </a:p>
        </p:txBody>
      </p:sp>
      <p:grpSp>
        <p:nvGrpSpPr>
          <p:cNvPr id="29709" name="Group 12">
            <a:extLst>
              <a:ext uri="{FF2B5EF4-FFF2-40B4-BE49-F238E27FC236}">
                <a16:creationId xmlns:a16="http://schemas.microsoft.com/office/drawing/2014/main" id="{B2E97D09-87F8-2535-B97D-328E23BBF8B6}"/>
              </a:ext>
            </a:extLst>
          </p:cNvPr>
          <p:cNvGrpSpPr>
            <a:grpSpLocks/>
          </p:cNvGrpSpPr>
          <p:nvPr/>
        </p:nvGrpSpPr>
        <p:grpSpPr bwMode="auto">
          <a:xfrm>
            <a:off x="533400" y="2024063"/>
            <a:ext cx="1143000" cy="566737"/>
            <a:chOff x="1200" y="1248"/>
            <a:chExt cx="720" cy="357"/>
          </a:xfrm>
        </p:grpSpPr>
        <p:pic>
          <p:nvPicPr>
            <p:cNvPr id="29710" name="Picture 13">
              <a:extLst>
                <a:ext uri="{FF2B5EF4-FFF2-40B4-BE49-F238E27FC236}">
                  <a16:creationId xmlns:a16="http://schemas.microsoft.com/office/drawing/2014/main" id="{9ED25BBD-1233-A1B7-B128-01BE488C5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14">
              <a:extLst>
                <a:ext uri="{FF2B5EF4-FFF2-40B4-BE49-F238E27FC236}">
                  <a16:creationId xmlns:a16="http://schemas.microsoft.com/office/drawing/2014/main" id="{7E76B860-6B8E-129F-9FB4-D0F67C0183A2}"/>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F1F0DA90-13A0-C6E7-6D0C-58816C7F47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5ADE0B82-3DAA-5E4D-8A24-6E6F7C1839A3}"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D2CE51CD-D09A-50F8-E3B9-AFAB038248CD}"/>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4" name="Rectangle 3">
            <a:extLst>
              <a:ext uri="{FF2B5EF4-FFF2-40B4-BE49-F238E27FC236}">
                <a16:creationId xmlns:a16="http://schemas.microsoft.com/office/drawing/2014/main" id="{CBFF6BD1-5CE8-CF2A-07D7-A62307D9C9E5}"/>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5" name="Rectangle 4">
            <a:extLst>
              <a:ext uri="{FF2B5EF4-FFF2-40B4-BE49-F238E27FC236}">
                <a16:creationId xmlns:a16="http://schemas.microsoft.com/office/drawing/2014/main" id="{CAB99B32-C285-0523-5371-3661B8330F99}"/>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6" name="Rectangle 5">
            <a:extLst>
              <a:ext uri="{FF2B5EF4-FFF2-40B4-BE49-F238E27FC236}">
                <a16:creationId xmlns:a16="http://schemas.microsoft.com/office/drawing/2014/main" id="{9D150CF1-1B8C-65FB-DF29-E1ACA6CC2BC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7" name="Rectangle 6">
            <a:extLst>
              <a:ext uri="{FF2B5EF4-FFF2-40B4-BE49-F238E27FC236}">
                <a16:creationId xmlns:a16="http://schemas.microsoft.com/office/drawing/2014/main" id="{B947BAF1-B828-F000-7F9B-D47E7807D5C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8" name="Rectangle 7">
            <a:extLst>
              <a:ext uri="{FF2B5EF4-FFF2-40B4-BE49-F238E27FC236}">
                <a16:creationId xmlns:a16="http://schemas.microsoft.com/office/drawing/2014/main" id="{07224648-3717-4887-F473-12CF04EAAD27}"/>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0729" name="Rectangle 8">
            <a:extLst>
              <a:ext uri="{FF2B5EF4-FFF2-40B4-BE49-F238E27FC236}">
                <a16:creationId xmlns:a16="http://schemas.microsoft.com/office/drawing/2014/main" id="{3DEA9576-97D8-291F-E159-4B610CB2F652}"/>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994" name="Rectangle 9">
            <a:extLst>
              <a:ext uri="{FF2B5EF4-FFF2-40B4-BE49-F238E27FC236}">
                <a16:creationId xmlns:a16="http://schemas.microsoft.com/office/drawing/2014/main" id="{F2DD2A58-0431-AEA9-F419-41FF64E17485}"/>
              </a:ext>
            </a:extLst>
          </p:cNvPr>
          <p:cNvSpPr>
            <a:spLocks noChangeArrowheads="1"/>
          </p:cNvSpPr>
          <p:nvPr/>
        </p:nvSpPr>
        <p:spPr bwMode="auto">
          <a:xfrm>
            <a:off x="228600" y="1143000"/>
            <a:ext cx="8686800" cy="3540125"/>
          </a:xfrm>
          <a:prstGeom prst="rect">
            <a:avLst/>
          </a:prstGeom>
          <a:noFill/>
          <a:ln w="9525">
            <a:noFill/>
            <a:miter lim="800000"/>
            <a:headEnd/>
            <a:tailEnd/>
          </a:ln>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rPr>
              <a:t>Let us see if the two codes we defined in Table 10.1 belong to the class of linear block codes.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514350" marR="0" lvl="0" indent="-514350" algn="just"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rPr>
              <a:t>The scheme in Table 10.1 is a linear block code because the result of </a:t>
            </a:r>
            <a:r>
              <a:rPr kumimoji="0" lang="en-US" sz="2800" b="1" i="1" u="none" strike="noStrike" kern="1200" cap="none" spc="0" normalizeH="0" baseline="0" noProof="0" dirty="0" err="1">
                <a:ln>
                  <a:noFill/>
                </a:ln>
                <a:solidFill>
                  <a:srgbClr val="000000"/>
                </a:solidFill>
                <a:effectLst/>
                <a:uLnTx/>
                <a:uFillTx/>
                <a:latin typeface="Times New Roman" pitchFamily="18" charset="0"/>
                <a:ea typeface="+mn-ea"/>
                <a:cs typeface="+mn-cs"/>
              </a:rPr>
              <a:t>XORing</a:t>
            </a:r>
            <a:r>
              <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rPr>
              <a:t> any codeword with any other codeword is a valid codeword. For example, the     </a:t>
            </a:r>
            <a:r>
              <a:rPr kumimoji="0" lang="en-US" sz="2800" b="1" i="1" u="none" strike="noStrike" kern="1200" cap="none" spc="0" normalizeH="0" baseline="0" noProof="0" dirty="0" err="1">
                <a:ln>
                  <a:noFill/>
                </a:ln>
                <a:solidFill>
                  <a:srgbClr val="000000"/>
                </a:solidFill>
                <a:effectLst/>
                <a:uLnTx/>
                <a:uFillTx/>
                <a:latin typeface="Times New Roman" pitchFamily="18" charset="0"/>
                <a:ea typeface="+mn-ea"/>
                <a:cs typeface="+mn-cs"/>
              </a:rPr>
              <a:t>XORing</a:t>
            </a:r>
            <a:r>
              <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rPr>
              <a:t> of the second and third </a:t>
            </a:r>
            <a:r>
              <a:rPr kumimoji="0" lang="en-US" sz="2800" b="1" i="1" u="none" strike="noStrike" kern="1200" cap="none" spc="0" normalizeH="0" baseline="0" noProof="0" dirty="0" err="1">
                <a:ln>
                  <a:noFill/>
                </a:ln>
                <a:solidFill>
                  <a:srgbClr val="000000"/>
                </a:solidFill>
                <a:effectLst/>
                <a:uLnTx/>
                <a:uFillTx/>
                <a:latin typeface="Times New Roman" pitchFamily="18" charset="0"/>
                <a:ea typeface="+mn-ea"/>
                <a:cs typeface="+mn-cs"/>
              </a:rPr>
              <a:t>codewords</a:t>
            </a:r>
            <a:r>
              <a:rPr kumimoji="0" lang="en-US" sz="2800" b="1" i="1" u="none" strike="noStrike" kern="1200" cap="none" spc="0" normalizeH="0" baseline="0" noProof="0" dirty="0">
                <a:ln>
                  <a:noFill/>
                </a:ln>
                <a:solidFill>
                  <a:srgbClr val="000000"/>
                </a:solidFill>
                <a:effectLst/>
                <a:uLnTx/>
                <a:uFillTx/>
                <a:latin typeface="Times New Roman" pitchFamily="18" charset="0"/>
                <a:ea typeface="+mn-ea"/>
                <a:cs typeface="+mn-cs"/>
              </a:rPr>
              <a:t> creates the     fourth one.</a:t>
            </a:r>
          </a:p>
        </p:txBody>
      </p:sp>
      <p:sp>
        <p:nvSpPr>
          <p:cNvPr id="30731" name="Text Box 11">
            <a:extLst>
              <a:ext uri="{FF2B5EF4-FFF2-40B4-BE49-F238E27FC236}">
                <a16:creationId xmlns:a16="http://schemas.microsoft.com/office/drawing/2014/main" id="{1C33CC2A-7F7D-E6DD-DD11-23DD8B0B97B8}"/>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10.10</a:t>
            </a:r>
          </a:p>
        </p:txBody>
      </p:sp>
      <p:pic>
        <p:nvPicPr>
          <p:cNvPr id="30732" name="Picture 4">
            <a:extLst>
              <a:ext uri="{FF2B5EF4-FFF2-40B4-BE49-F238E27FC236}">
                <a16:creationId xmlns:a16="http://schemas.microsoft.com/office/drawing/2014/main" id="{3ADF2271-5495-FBCD-D495-744EA1055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30700"/>
            <a:ext cx="60991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a:extLst>
              <a:ext uri="{FF2B5EF4-FFF2-40B4-BE49-F238E27FC236}">
                <a16:creationId xmlns:a16="http://schemas.microsoft.com/office/drawing/2014/main" id="{D0A041A3-97FA-B2B9-2ED4-DD357E5460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805A3776-595A-4846-A9F4-8AC030E42BA6}"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099" name="Rectangle 2">
            <a:extLst>
              <a:ext uri="{FF2B5EF4-FFF2-40B4-BE49-F238E27FC236}">
                <a16:creationId xmlns:a16="http://schemas.microsoft.com/office/drawing/2014/main" id="{2E32325C-D162-5616-B04F-2C069E7F1029}"/>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0" name="Rectangle 3">
            <a:extLst>
              <a:ext uri="{FF2B5EF4-FFF2-40B4-BE49-F238E27FC236}">
                <a16:creationId xmlns:a16="http://schemas.microsoft.com/office/drawing/2014/main" id="{1EBDAB62-3AC5-8D87-D9E0-AB430F653A5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1" name="Rectangle 4">
            <a:extLst>
              <a:ext uri="{FF2B5EF4-FFF2-40B4-BE49-F238E27FC236}">
                <a16:creationId xmlns:a16="http://schemas.microsoft.com/office/drawing/2014/main" id="{173B086A-6705-F352-6191-BA71608CEF49}"/>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2" name="Rectangle 5">
            <a:extLst>
              <a:ext uri="{FF2B5EF4-FFF2-40B4-BE49-F238E27FC236}">
                <a16:creationId xmlns:a16="http://schemas.microsoft.com/office/drawing/2014/main" id="{FAD6EA2E-D06D-F805-374E-C394512DC3F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3" name="Rectangle 6">
            <a:extLst>
              <a:ext uri="{FF2B5EF4-FFF2-40B4-BE49-F238E27FC236}">
                <a16:creationId xmlns:a16="http://schemas.microsoft.com/office/drawing/2014/main" id="{FFF68B14-0C5C-3320-A848-3B9251F28B5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4" name="Rectangle 7">
            <a:extLst>
              <a:ext uri="{FF2B5EF4-FFF2-40B4-BE49-F238E27FC236}">
                <a16:creationId xmlns:a16="http://schemas.microsoft.com/office/drawing/2014/main" id="{0112874B-6E48-89BE-1C75-BCA9A0E3DF80}"/>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5" name="Rectangle 8">
            <a:extLst>
              <a:ext uri="{FF2B5EF4-FFF2-40B4-BE49-F238E27FC236}">
                <a16:creationId xmlns:a16="http://schemas.microsoft.com/office/drawing/2014/main" id="{FE770146-54FF-BB48-1340-6594DCBD1BC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4106" name="Line 9">
            <a:extLst>
              <a:ext uri="{FF2B5EF4-FFF2-40B4-BE49-F238E27FC236}">
                <a16:creationId xmlns:a16="http://schemas.microsoft.com/office/drawing/2014/main" id="{9F7F1C5B-984B-22E4-FBE5-BFE2CAD531EC}"/>
              </a:ext>
            </a:extLst>
          </p:cNvPr>
          <p:cNvSpPr>
            <a:spLocks noChangeShapeType="1"/>
          </p:cNvSpPr>
          <p:nvPr/>
        </p:nvSpPr>
        <p:spPr bwMode="auto">
          <a:xfrm>
            <a:off x="531813" y="1981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7" name="Line 10">
            <a:extLst>
              <a:ext uri="{FF2B5EF4-FFF2-40B4-BE49-F238E27FC236}">
                <a16:creationId xmlns:a16="http://schemas.microsoft.com/office/drawing/2014/main" id="{2DA6FF75-4E57-82B8-1776-4AB08B883172}"/>
              </a:ext>
            </a:extLst>
          </p:cNvPr>
          <p:cNvSpPr>
            <a:spLocks noChangeShapeType="1"/>
          </p:cNvSpPr>
          <p:nvPr/>
        </p:nvSpPr>
        <p:spPr bwMode="auto">
          <a:xfrm>
            <a:off x="533400" y="47244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8" name="Rectangle 11">
            <a:extLst>
              <a:ext uri="{FF2B5EF4-FFF2-40B4-BE49-F238E27FC236}">
                <a16:creationId xmlns:a16="http://schemas.microsoft.com/office/drawing/2014/main" id="{F0A9585D-9C55-52F6-6E80-23FEACF6E37A}"/>
              </a:ext>
            </a:extLst>
          </p:cNvPr>
          <p:cNvSpPr>
            <a:spLocks noChangeArrowheads="1"/>
          </p:cNvSpPr>
          <p:nvPr/>
        </p:nvSpPr>
        <p:spPr bwMode="auto">
          <a:xfrm>
            <a:off x="569913" y="2073275"/>
            <a:ext cx="8077200" cy="2528888"/>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Data can be corrupted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during transmission.</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Some applications require that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errors be detected and corrected.</a:t>
            </a:r>
          </a:p>
        </p:txBody>
      </p:sp>
      <p:grpSp>
        <p:nvGrpSpPr>
          <p:cNvPr id="4109" name="Group 12">
            <a:extLst>
              <a:ext uri="{FF2B5EF4-FFF2-40B4-BE49-F238E27FC236}">
                <a16:creationId xmlns:a16="http://schemas.microsoft.com/office/drawing/2014/main" id="{A7DE914A-176E-3B0F-34FF-D2C1D24EB147}"/>
              </a:ext>
            </a:extLst>
          </p:cNvPr>
          <p:cNvGrpSpPr>
            <a:grpSpLocks/>
          </p:cNvGrpSpPr>
          <p:nvPr/>
        </p:nvGrpSpPr>
        <p:grpSpPr bwMode="auto">
          <a:xfrm>
            <a:off x="533400" y="1338263"/>
            <a:ext cx="1143000" cy="566737"/>
            <a:chOff x="1200" y="1248"/>
            <a:chExt cx="720" cy="357"/>
          </a:xfrm>
        </p:grpSpPr>
        <p:pic>
          <p:nvPicPr>
            <p:cNvPr id="4110" name="Picture 13">
              <a:extLst>
                <a:ext uri="{FF2B5EF4-FFF2-40B4-BE49-F238E27FC236}">
                  <a16:creationId xmlns:a16="http://schemas.microsoft.com/office/drawing/2014/main" id="{F64B6001-0D27-FB01-2ACC-723F793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4">
              <a:extLst>
                <a:ext uri="{FF2B5EF4-FFF2-40B4-BE49-F238E27FC236}">
                  <a16:creationId xmlns:a16="http://schemas.microsoft.com/office/drawing/2014/main" id="{8FC734D0-EF5A-6728-A021-4450981236FA}"/>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E502B2C1-3AFA-0E22-53C9-AA09252179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CF07D775-5627-B746-AB5B-4962B7AF0091}"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1747" name="Rectangle 2">
            <a:extLst>
              <a:ext uri="{FF2B5EF4-FFF2-40B4-BE49-F238E27FC236}">
                <a16:creationId xmlns:a16="http://schemas.microsoft.com/office/drawing/2014/main" id="{C8F92F3D-0308-167D-7884-E43250EFFFE2}"/>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48" name="Rectangle 3">
            <a:extLst>
              <a:ext uri="{FF2B5EF4-FFF2-40B4-BE49-F238E27FC236}">
                <a16:creationId xmlns:a16="http://schemas.microsoft.com/office/drawing/2014/main" id="{2500CC42-BEA1-754E-8B82-E17B718667E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49" name="Rectangle 4">
            <a:extLst>
              <a:ext uri="{FF2B5EF4-FFF2-40B4-BE49-F238E27FC236}">
                <a16:creationId xmlns:a16="http://schemas.microsoft.com/office/drawing/2014/main" id="{310D4282-76A1-31A1-0750-FB06AA79E179}"/>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0" name="Rectangle 5">
            <a:extLst>
              <a:ext uri="{FF2B5EF4-FFF2-40B4-BE49-F238E27FC236}">
                <a16:creationId xmlns:a16="http://schemas.microsoft.com/office/drawing/2014/main" id="{C09BAFBE-8161-9BE1-49E0-D5EC2295BA0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1" name="Rectangle 6">
            <a:extLst>
              <a:ext uri="{FF2B5EF4-FFF2-40B4-BE49-F238E27FC236}">
                <a16:creationId xmlns:a16="http://schemas.microsoft.com/office/drawing/2014/main" id="{81D1340F-B635-3485-794D-692E308297F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2" name="Rectangle 7">
            <a:extLst>
              <a:ext uri="{FF2B5EF4-FFF2-40B4-BE49-F238E27FC236}">
                <a16:creationId xmlns:a16="http://schemas.microsoft.com/office/drawing/2014/main" id="{2B964F3C-D42A-CDEC-092F-A4C2295A869A}"/>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3" name="Rectangle 8">
            <a:extLst>
              <a:ext uri="{FF2B5EF4-FFF2-40B4-BE49-F238E27FC236}">
                <a16:creationId xmlns:a16="http://schemas.microsoft.com/office/drawing/2014/main" id="{A0E2EEED-7F7A-E11B-E590-AB9472387DF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1754" name="Rectangle 9">
            <a:extLst>
              <a:ext uri="{FF2B5EF4-FFF2-40B4-BE49-F238E27FC236}">
                <a16:creationId xmlns:a16="http://schemas.microsoft.com/office/drawing/2014/main" id="{428178C1-9BBF-6599-D992-1A29D569BB0A}"/>
              </a:ext>
            </a:extLst>
          </p:cNvPr>
          <p:cNvSpPr>
            <a:spLocks noChangeArrowheads="1"/>
          </p:cNvSpPr>
          <p:nvPr/>
        </p:nvSpPr>
        <p:spPr bwMode="auto">
          <a:xfrm>
            <a:off x="152400" y="49530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our first code (Table 10.1), the numbers of 1s in the nonzero codewords are 2, 2, and 2. So the minimum Hamming distance is d</a:t>
            </a:r>
            <a:r>
              <a:rPr kumimoji="0" lang="en-US" altLang="en-US" sz="2800" b="1" i="1" u="none" strike="noStrike" kern="1200" cap="none" spc="0" normalizeH="0" baseline="-18000" noProof="0">
                <a:ln>
                  <a:noFill/>
                </a:ln>
                <a:solidFill>
                  <a:srgbClr val="000000"/>
                </a:solidFill>
                <a:effectLst/>
                <a:uLnTx/>
                <a:uFillTx/>
                <a:latin typeface="Times New Roman" panose="02020603050405020304" pitchFamily="18" charset="0"/>
                <a:ea typeface="+mn-ea"/>
                <a:cs typeface="+mn-cs"/>
              </a:rPr>
              <a:t>min</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2. </a:t>
            </a:r>
          </a:p>
        </p:txBody>
      </p:sp>
      <p:sp>
        <p:nvSpPr>
          <p:cNvPr id="31755" name="Text Box 11">
            <a:extLst>
              <a:ext uri="{FF2B5EF4-FFF2-40B4-BE49-F238E27FC236}">
                <a16:creationId xmlns:a16="http://schemas.microsoft.com/office/drawing/2014/main" id="{7F49CEB8-0780-E2BF-572A-02A47D2F1F9A}"/>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10.11</a:t>
            </a:r>
          </a:p>
        </p:txBody>
      </p:sp>
      <p:sp>
        <p:nvSpPr>
          <p:cNvPr id="31756" name="Line 9">
            <a:extLst>
              <a:ext uri="{FF2B5EF4-FFF2-40B4-BE49-F238E27FC236}">
                <a16:creationId xmlns:a16="http://schemas.microsoft.com/office/drawing/2014/main" id="{C6EAD3C9-FD7A-608B-67BA-BFC9C5D44F39}"/>
              </a:ext>
            </a:extLst>
          </p:cNvPr>
          <p:cNvSpPr>
            <a:spLocks noChangeShapeType="1"/>
          </p:cNvSpPr>
          <p:nvPr/>
        </p:nvSpPr>
        <p:spPr bwMode="auto">
          <a:xfrm>
            <a:off x="381000" y="1938338"/>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7" name="Line 10">
            <a:extLst>
              <a:ext uri="{FF2B5EF4-FFF2-40B4-BE49-F238E27FC236}">
                <a16:creationId xmlns:a16="http://schemas.microsoft.com/office/drawing/2014/main" id="{67D11DA7-5687-40E3-7F43-704F3BAB6E20}"/>
              </a:ext>
            </a:extLst>
          </p:cNvPr>
          <p:cNvSpPr>
            <a:spLocks noChangeShapeType="1"/>
          </p:cNvSpPr>
          <p:nvPr/>
        </p:nvSpPr>
        <p:spPr bwMode="auto">
          <a:xfrm>
            <a:off x="382588" y="4191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8" name="Rectangle 11">
            <a:extLst>
              <a:ext uri="{FF2B5EF4-FFF2-40B4-BE49-F238E27FC236}">
                <a16:creationId xmlns:a16="http://schemas.microsoft.com/office/drawing/2014/main" id="{E6F96C3E-6CFA-74FD-2D88-B5FDE7B2430D}"/>
              </a:ext>
            </a:extLst>
          </p:cNvPr>
          <p:cNvSpPr>
            <a:spLocks noChangeArrowheads="1"/>
          </p:cNvSpPr>
          <p:nvPr/>
        </p:nvSpPr>
        <p:spPr bwMode="auto">
          <a:xfrm>
            <a:off x="419100" y="2030413"/>
            <a:ext cx="8077200" cy="2062162"/>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 a linear block code, the minimum Hamming distance is the number of 1s in the nonzero valid codeword with the smallest number of 1s.</a:t>
            </a:r>
          </a:p>
        </p:txBody>
      </p:sp>
      <p:grpSp>
        <p:nvGrpSpPr>
          <p:cNvPr id="31759" name="Group 12">
            <a:extLst>
              <a:ext uri="{FF2B5EF4-FFF2-40B4-BE49-F238E27FC236}">
                <a16:creationId xmlns:a16="http://schemas.microsoft.com/office/drawing/2014/main" id="{F0877A0D-4801-8CD5-FC73-2462C6461CBC}"/>
              </a:ext>
            </a:extLst>
          </p:cNvPr>
          <p:cNvGrpSpPr>
            <a:grpSpLocks/>
          </p:cNvGrpSpPr>
          <p:nvPr/>
        </p:nvGrpSpPr>
        <p:grpSpPr bwMode="auto">
          <a:xfrm>
            <a:off x="457200" y="1295400"/>
            <a:ext cx="1143000" cy="566738"/>
            <a:chOff x="1200" y="1248"/>
            <a:chExt cx="720" cy="357"/>
          </a:xfrm>
        </p:grpSpPr>
        <p:pic>
          <p:nvPicPr>
            <p:cNvPr id="31760" name="Picture 13">
              <a:extLst>
                <a:ext uri="{FF2B5EF4-FFF2-40B4-BE49-F238E27FC236}">
                  <a16:creationId xmlns:a16="http://schemas.microsoft.com/office/drawing/2014/main" id="{4042A50B-6B28-3B7E-0058-4992F63BB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Text Box 14">
              <a:extLst>
                <a:ext uri="{FF2B5EF4-FFF2-40B4-BE49-F238E27FC236}">
                  <a16:creationId xmlns:a16="http://schemas.microsoft.com/office/drawing/2014/main" id="{CC74BF62-D877-A2DA-14C4-3026BF7E1902}"/>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CEAFE2AF-872B-3900-AEFF-31F410DBB3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A7C7F0D0-7214-6643-86C6-9F264CB89D8A}"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6828F209-615D-AB2D-D19A-62474CDAACB6}"/>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2" name="Rectangle 3">
            <a:extLst>
              <a:ext uri="{FF2B5EF4-FFF2-40B4-BE49-F238E27FC236}">
                <a16:creationId xmlns:a16="http://schemas.microsoft.com/office/drawing/2014/main" id="{1AD5B50D-F3D9-0613-FBF4-92E32D23B61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3" name="Rectangle 4">
            <a:extLst>
              <a:ext uri="{FF2B5EF4-FFF2-40B4-BE49-F238E27FC236}">
                <a16:creationId xmlns:a16="http://schemas.microsoft.com/office/drawing/2014/main" id="{6D56CBE3-7A3A-B6A2-A21A-DD1D9732FC4C}"/>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4" name="Rectangle 5">
            <a:extLst>
              <a:ext uri="{FF2B5EF4-FFF2-40B4-BE49-F238E27FC236}">
                <a16:creationId xmlns:a16="http://schemas.microsoft.com/office/drawing/2014/main" id="{1269D561-D225-45C9-1458-61E9F3BBE33C}"/>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5" name="Rectangle 6">
            <a:extLst>
              <a:ext uri="{FF2B5EF4-FFF2-40B4-BE49-F238E27FC236}">
                <a16:creationId xmlns:a16="http://schemas.microsoft.com/office/drawing/2014/main" id="{7AB70E27-938E-CDAB-3CF4-2D966E02C1A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6" name="Rectangle 7">
            <a:extLst>
              <a:ext uri="{FF2B5EF4-FFF2-40B4-BE49-F238E27FC236}">
                <a16:creationId xmlns:a16="http://schemas.microsoft.com/office/drawing/2014/main" id="{DD5CA438-EF62-68F6-588D-E098449895C1}"/>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7" name="Rectangle 8">
            <a:extLst>
              <a:ext uri="{FF2B5EF4-FFF2-40B4-BE49-F238E27FC236}">
                <a16:creationId xmlns:a16="http://schemas.microsoft.com/office/drawing/2014/main" id="{0BFFD20B-DED2-E50F-6173-A36AF30258E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2778" name="Line 9">
            <a:extLst>
              <a:ext uri="{FF2B5EF4-FFF2-40B4-BE49-F238E27FC236}">
                <a16:creationId xmlns:a16="http://schemas.microsoft.com/office/drawing/2014/main" id="{76073D32-369A-6CB3-AE02-7833067EDD85}"/>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9" name="Line 10">
            <a:extLst>
              <a:ext uri="{FF2B5EF4-FFF2-40B4-BE49-F238E27FC236}">
                <a16:creationId xmlns:a16="http://schemas.microsoft.com/office/drawing/2014/main" id="{2CC3BFFA-F3BC-38B9-D759-7C56548DB12D}"/>
              </a:ext>
            </a:extLst>
          </p:cNvPr>
          <p:cNvSpPr>
            <a:spLocks noChangeShapeType="1"/>
          </p:cNvSpPr>
          <p:nvPr/>
        </p:nvSpPr>
        <p:spPr bwMode="auto">
          <a:xfrm>
            <a:off x="458788" y="4876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80" name="Rectangle 11">
            <a:extLst>
              <a:ext uri="{FF2B5EF4-FFF2-40B4-BE49-F238E27FC236}">
                <a16:creationId xmlns:a16="http://schemas.microsoft.com/office/drawing/2014/main" id="{A8284921-3930-CE68-A9E9-55775F8FA07D}"/>
              </a:ext>
            </a:extLst>
          </p:cNvPr>
          <p:cNvSpPr>
            <a:spLocks noChangeArrowheads="1"/>
          </p:cNvSpPr>
          <p:nvPr/>
        </p:nvSpPr>
        <p:spPr bwMode="auto">
          <a:xfrm>
            <a:off x="495300" y="2759075"/>
            <a:ext cx="8077200" cy="2041525"/>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simple parity-check code is a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single-bit error-detecting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code in which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3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n</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a:t>
            </a:r>
            <a:r>
              <a:rPr kumimoji="0" lang="en-US" altLang="en-US" sz="3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k</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+ 1 with </a:t>
            </a:r>
            <a:r>
              <a:rPr kumimoji="0" lang="en-US" altLang="en-US" sz="3200" b="1" i="1" u="none" strike="noStrike" kern="1200" cap="none" spc="0" normalizeH="0" baseline="0" noProof="0">
                <a:ln>
                  <a:noFill/>
                </a:ln>
                <a:solidFill>
                  <a:srgbClr val="000000"/>
                </a:solidFill>
                <a:effectLst/>
                <a:uLnTx/>
                <a:uFillTx/>
                <a:latin typeface="Arial" panose="020B0604020202020204" pitchFamily="34" charset="0"/>
                <a:ea typeface="+mn-ea"/>
                <a:cs typeface="+mn-cs"/>
              </a:rPr>
              <a:t>d</a:t>
            </a:r>
            <a:r>
              <a:rPr kumimoji="0" lang="en-US" altLang="en-US" sz="3200" b="1" i="0" u="none" strike="noStrike" kern="1200" cap="none" spc="0" normalizeH="0" baseline="-18000" noProof="0">
                <a:ln>
                  <a:noFill/>
                </a:ln>
                <a:solidFill>
                  <a:srgbClr val="000000"/>
                </a:solidFill>
                <a:effectLst/>
                <a:uLnTx/>
                <a:uFillTx/>
                <a:latin typeface="Arial" panose="020B0604020202020204" pitchFamily="34" charset="0"/>
                <a:ea typeface="+mn-ea"/>
                <a:cs typeface="+mn-cs"/>
              </a:rPr>
              <a:t>min</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 2.</a:t>
            </a:r>
          </a:p>
        </p:txBody>
      </p:sp>
      <p:grpSp>
        <p:nvGrpSpPr>
          <p:cNvPr id="32781" name="Group 12">
            <a:extLst>
              <a:ext uri="{FF2B5EF4-FFF2-40B4-BE49-F238E27FC236}">
                <a16:creationId xmlns:a16="http://schemas.microsoft.com/office/drawing/2014/main" id="{81234293-AFEE-EA43-1A5E-5C12DC8F880F}"/>
              </a:ext>
            </a:extLst>
          </p:cNvPr>
          <p:cNvGrpSpPr>
            <a:grpSpLocks/>
          </p:cNvGrpSpPr>
          <p:nvPr/>
        </p:nvGrpSpPr>
        <p:grpSpPr bwMode="auto">
          <a:xfrm>
            <a:off x="533400" y="2024063"/>
            <a:ext cx="1143000" cy="566737"/>
            <a:chOff x="1200" y="1248"/>
            <a:chExt cx="720" cy="357"/>
          </a:xfrm>
        </p:grpSpPr>
        <p:pic>
          <p:nvPicPr>
            <p:cNvPr id="32782" name="Picture 13">
              <a:extLst>
                <a:ext uri="{FF2B5EF4-FFF2-40B4-BE49-F238E27FC236}">
                  <a16:creationId xmlns:a16="http://schemas.microsoft.com/office/drawing/2014/main" id="{FBB17A28-9AF1-B83F-44DC-E452A5626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Text Box 14">
              <a:extLst>
                <a:ext uri="{FF2B5EF4-FFF2-40B4-BE49-F238E27FC236}">
                  <a16:creationId xmlns:a16="http://schemas.microsoft.com/office/drawing/2014/main" id="{E51B08B8-9423-8535-8158-3EE51E4E2DFA}"/>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B43B50CD-A7DE-7900-6DA6-C8D181FF397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0BA862D9-EA98-6E47-9B4A-65EE8958280B}"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3795" name="Text Box 2">
            <a:extLst>
              <a:ext uri="{FF2B5EF4-FFF2-40B4-BE49-F238E27FC236}">
                <a16:creationId xmlns:a16="http://schemas.microsoft.com/office/drawing/2014/main" id="{38F4DD67-A327-E8AB-DFB2-38F643D628F2}"/>
              </a:ext>
            </a:extLst>
          </p:cNvPr>
          <p:cNvSpPr txBox="1">
            <a:spLocks noChangeArrowheads="1"/>
          </p:cNvSpPr>
          <p:nvPr/>
        </p:nvSpPr>
        <p:spPr bwMode="auto">
          <a:xfrm>
            <a:off x="381000" y="914400"/>
            <a:ext cx="5113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10.3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Simple parity-check code C(5, 4)</a:t>
            </a:r>
          </a:p>
        </p:txBody>
      </p:sp>
      <p:pic>
        <p:nvPicPr>
          <p:cNvPr id="33796" name="Picture 4">
            <a:extLst>
              <a:ext uri="{FF2B5EF4-FFF2-40B4-BE49-F238E27FC236}">
                <a16:creationId xmlns:a16="http://schemas.microsoft.com/office/drawing/2014/main" id="{458AE3F8-2CDE-01D6-A0B2-894372522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303338"/>
            <a:ext cx="852011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28A35CB3-A5F6-CD5C-E8B7-12EE453BB8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DF5DD889-8451-6A4A-8CBA-8DCD00CD0A89}"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4819" name="Line 2">
            <a:extLst>
              <a:ext uri="{FF2B5EF4-FFF2-40B4-BE49-F238E27FC236}">
                <a16:creationId xmlns:a16="http://schemas.microsoft.com/office/drawing/2014/main" id="{7D58505D-640F-D53C-D653-0A1DF336E11A}"/>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20" name="Line 3">
            <a:extLst>
              <a:ext uri="{FF2B5EF4-FFF2-40B4-BE49-F238E27FC236}">
                <a16:creationId xmlns:a16="http://schemas.microsoft.com/office/drawing/2014/main" id="{09A3E8B0-A2A4-A8FB-D9D0-3BF05331B636}"/>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21" name="Text Box 4">
            <a:extLst>
              <a:ext uri="{FF2B5EF4-FFF2-40B4-BE49-F238E27FC236}">
                <a16:creationId xmlns:a16="http://schemas.microsoft.com/office/drawing/2014/main" id="{7FEAC4EF-7DE3-B7B0-2514-BEF19343470B}"/>
              </a:ext>
            </a:extLst>
          </p:cNvPr>
          <p:cNvSpPr txBox="1">
            <a:spLocks noChangeArrowheads="1"/>
          </p:cNvSpPr>
          <p:nvPr/>
        </p:nvSpPr>
        <p:spPr bwMode="auto">
          <a:xfrm>
            <a:off x="304800" y="762000"/>
            <a:ext cx="720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10.10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Encoder and decoder for simple parity-check code</a:t>
            </a:r>
          </a:p>
        </p:txBody>
      </p:sp>
      <p:sp>
        <p:nvSpPr>
          <p:cNvPr id="34822" name="Line 5">
            <a:extLst>
              <a:ext uri="{FF2B5EF4-FFF2-40B4-BE49-F238E27FC236}">
                <a16:creationId xmlns:a16="http://schemas.microsoft.com/office/drawing/2014/main" id="{1FF6D75E-069B-3482-F67A-BA7B4C41A6BE}"/>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4823" name="Picture 6">
            <a:extLst>
              <a:ext uri="{FF2B5EF4-FFF2-40B4-BE49-F238E27FC236}">
                <a16:creationId xmlns:a16="http://schemas.microsoft.com/office/drawing/2014/main" id="{7418422C-34F6-F994-919A-89D2110A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474788"/>
            <a:ext cx="809942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F2734E9-9167-270C-BB6B-D94F5E357A6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Parity-check code</a:t>
            </a:r>
          </a:p>
        </p:txBody>
      </p:sp>
      <p:sp>
        <p:nvSpPr>
          <p:cNvPr id="35843" name="Content Placeholder 2">
            <a:extLst>
              <a:ext uri="{FF2B5EF4-FFF2-40B4-BE49-F238E27FC236}">
                <a16:creationId xmlns:a16="http://schemas.microsoft.com/office/drawing/2014/main" id="{986DC89F-1AD5-E4BF-D4F4-A0CF9C30894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a:t>r0 = a3 + a2 + a1 + a1 </a:t>
            </a:r>
            <a:r>
              <a:rPr lang="en-US" altLang="en-US"/>
              <a:t>(modulo-2)</a:t>
            </a:r>
          </a:p>
          <a:p>
            <a:r>
              <a:rPr lang="en-US" altLang="en-US"/>
              <a:t>Syndrome (calculated by the receiver)</a:t>
            </a:r>
          </a:p>
          <a:p>
            <a:r>
              <a:rPr lang="en-US" altLang="en-US" i="1"/>
              <a:t>s0 = b3 + b2 + b1 + b0 + q0 </a:t>
            </a:r>
            <a:r>
              <a:rPr lang="en-US" altLang="en-US"/>
              <a:t>(modulo-2)</a:t>
            </a:r>
          </a:p>
        </p:txBody>
      </p:sp>
      <p:sp>
        <p:nvSpPr>
          <p:cNvPr id="35844" name="Slide Number Placeholder 3">
            <a:extLst>
              <a:ext uri="{FF2B5EF4-FFF2-40B4-BE49-F238E27FC236}">
                <a16:creationId xmlns:a16="http://schemas.microsoft.com/office/drawing/2014/main" id="{677EC58F-D8FA-46FF-FBD0-36B4522567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17AC57C1-902B-3749-9F45-68D40926ADB5}"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CF049F58-7784-9518-DEB3-CDFD5C3161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4C808141-A55F-C64F-BBC4-82D63CAB56F6}"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6867" name="Rectangle 2">
            <a:extLst>
              <a:ext uri="{FF2B5EF4-FFF2-40B4-BE49-F238E27FC236}">
                <a16:creationId xmlns:a16="http://schemas.microsoft.com/office/drawing/2014/main" id="{D8B9AA3C-052A-2993-F9FB-14579F6AAF1A}"/>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68" name="Rectangle 3">
            <a:extLst>
              <a:ext uri="{FF2B5EF4-FFF2-40B4-BE49-F238E27FC236}">
                <a16:creationId xmlns:a16="http://schemas.microsoft.com/office/drawing/2014/main" id="{7E5843F7-D2E2-D653-E1D1-0589EDE38D4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69" name="Rectangle 4">
            <a:extLst>
              <a:ext uri="{FF2B5EF4-FFF2-40B4-BE49-F238E27FC236}">
                <a16:creationId xmlns:a16="http://schemas.microsoft.com/office/drawing/2014/main" id="{CBC5798B-6E27-1503-E839-7212E4C4D366}"/>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70" name="Rectangle 5">
            <a:extLst>
              <a:ext uri="{FF2B5EF4-FFF2-40B4-BE49-F238E27FC236}">
                <a16:creationId xmlns:a16="http://schemas.microsoft.com/office/drawing/2014/main" id="{8766C529-351D-82DF-1EC1-6B9F633FA3F2}"/>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71" name="Rectangle 6">
            <a:extLst>
              <a:ext uri="{FF2B5EF4-FFF2-40B4-BE49-F238E27FC236}">
                <a16:creationId xmlns:a16="http://schemas.microsoft.com/office/drawing/2014/main" id="{ACEB4167-17D4-CB42-B480-E5A1794A0239}"/>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72" name="Rectangle 7">
            <a:extLst>
              <a:ext uri="{FF2B5EF4-FFF2-40B4-BE49-F238E27FC236}">
                <a16:creationId xmlns:a16="http://schemas.microsoft.com/office/drawing/2014/main" id="{A2A90E68-C761-E132-4C6E-F7AE96B83499}"/>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73" name="Rectangle 8">
            <a:extLst>
              <a:ext uri="{FF2B5EF4-FFF2-40B4-BE49-F238E27FC236}">
                <a16:creationId xmlns:a16="http://schemas.microsoft.com/office/drawing/2014/main" id="{0424885D-1899-3981-70BF-00D2CD871C2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6874" name="Line 9">
            <a:extLst>
              <a:ext uri="{FF2B5EF4-FFF2-40B4-BE49-F238E27FC236}">
                <a16:creationId xmlns:a16="http://schemas.microsoft.com/office/drawing/2014/main" id="{D5624A4A-695D-1B6E-4701-67D0401CDCFF}"/>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5" name="Line 10">
            <a:extLst>
              <a:ext uri="{FF2B5EF4-FFF2-40B4-BE49-F238E27FC236}">
                <a16:creationId xmlns:a16="http://schemas.microsoft.com/office/drawing/2014/main" id="{64FFD862-ED88-29F2-E119-2E73C8290C15}"/>
              </a:ext>
            </a:extLst>
          </p:cNvPr>
          <p:cNvSpPr>
            <a:spLocks noChangeShapeType="1"/>
          </p:cNvSpPr>
          <p:nvPr/>
        </p:nvSpPr>
        <p:spPr bwMode="auto">
          <a:xfrm>
            <a:off x="458788" y="3886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6" name="Rectangle 11">
            <a:extLst>
              <a:ext uri="{FF2B5EF4-FFF2-40B4-BE49-F238E27FC236}">
                <a16:creationId xmlns:a16="http://schemas.microsoft.com/office/drawing/2014/main" id="{DB1FE771-1597-B07A-5A92-AA4C9841DDF0}"/>
              </a:ext>
            </a:extLst>
          </p:cNvPr>
          <p:cNvSpPr>
            <a:spLocks noChangeArrowheads="1"/>
          </p:cNvSpPr>
          <p:nvPr/>
        </p:nvSpPr>
        <p:spPr bwMode="auto">
          <a:xfrm>
            <a:off x="495300" y="2759075"/>
            <a:ext cx="8077200" cy="10668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simple parity-check code can detect an odd number of errors.</a:t>
            </a:r>
          </a:p>
        </p:txBody>
      </p:sp>
      <p:grpSp>
        <p:nvGrpSpPr>
          <p:cNvPr id="36877" name="Group 12">
            <a:extLst>
              <a:ext uri="{FF2B5EF4-FFF2-40B4-BE49-F238E27FC236}">
                <a16:creationId xmlns:a16="http://schemas.microsoft.com/office/drawing/2014/main" id="{F797A9C2-0630-08FC-44D6-B0C4F684553B}"/>
              </a:ext>
            </a:extLst>
          </p:cNvPr>
          <p:cNvGrpSpPr>
            <a:grpSpLocks/>
          </p:cNvGrpSpPr>
          <p:nvPr/>
        </p:nvGrpSpPr>
        <p:grpSpPr bwMode="auto">
          <a:xfrm>
            <a:off x="533400" y="2024063"/>
            <a:ext cx="1143000" cy="566737"/>
            <a:chOff x="1200" y="1248"/>
            <a:chExt cx="720" cy="357"/>
          </a:xfrm>
        </p:grpSpPr>
        <p:pic>
          <p:nvPicPr>
            <p:cNvPr id="36878" name="Picture 13">
              <a:extLst>
                <a:ext uri="{FF2B5EF4-FFF2-40B4-BE49-F238E27FC236}">
                  <a16:creationId xmlns:a16="http://schemas.microsoft.com/office/drawing/2014/main" id="{555B33BE-DBF5-005E-3BE0-466310668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Text Box 14">
              <a:extLst>
                <a:ext uri="{FF2B5EF4-FFF2-40B4-BE49-F238E27FC236}">
                  <a16:creationId xmlns:a16="http://schemas.microsoft.com/office/drawing/2014/main" id="{020FA66D-2001-2EDB-4DF1-DC6B03CE173C}"/>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873ED1D5-0245-CF86-9645-FCB498140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EF379ECE-C80B-1E48-ABE9-C2EB2D2A09CE}"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7891" name="Line 2">
            <a:extLst>
              <a:ext uri="{FF2B5EF4-FFF2-40B4-BE49-F238E27FC236}">
                <a16:creationId xmlns:a16="http://schemas.microsoft.com/office/drawing/2014/main" id="{0A16CBFA-8F9C-83F9-70C2-58A72F6157F5}"/>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2" name="Line 3">
            <a:extLst>
              <a:ext uri="{FF2B5EF4-FFF2-40B4-BE49-F238E27FC236}">
                <a16:creationId xmlns:a16="http://schemas.microsoft.com/office/drawing/2014/main" id="{E265593E-F976-CD1A-E403-5C3652036103}"/>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3" name="Text Box 4">
            <a:extLst>
              <a:ext uri="{FF2B5EF4-FFF2-40B4-BE49-F238E27FC236}">
                <a16:creationId xmlns:a16="http://schemas.microsoft.com/office/drawing/2014/main" id="{AA314678-6ACE-1C63-C636-30E323F93824}"/>
              </a:ext>
            </a:extLst>
          </p:cNvPr>
          <p:cNvSpPr txBox="1">
            <a:spLocks noChangeArrowheads="1"/>
          </p:cNvSpPr>
          <p:nvPr/>
        </p:nvSpPr>
        <p:spPr bwMode="auto">
          <a:xfrm>
            <a:off x="304800" y="762000"/>
            <a:ext cx="568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10.11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Two-dimensional parity-check code</a:t>
            </a:r>
          </a:p>
        </p:txBody>
      </p:sp>
      <p:sp>
        <p:nvSpPr>
          <p:cNvPr id="37894" name="Line 5">
            <a:extLst>
              <a:ext uri="{FF2B5EF4-FFF2-40B4-BE49-F238E27FC236}">
                <a16:creationId xmlns:a16="http://schemas.microsoft.com/office/drawing/2014/main" id="{C34E5733-2F35-DB78-A0AD-55D9122C4F70}"/>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7895" name="Picture 9">
            <a:extLst>
              <a:ext uri="{FF2B5EF4-FFF2-40B4-BE49-F238E27FC236}">
                <a16:creationId xmlns:a16="http://schemas.microsoft.com/office/drawing/2014/main" id="{6973B0DC-0F23-28F5-4F6A-A46E470E2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0" y="2209800"/>
            <a:ext cx="4387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07E18C5B-3A94-90E1-6BEC-B81EC98EB2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DAA6FEED-0AA3-4D44-9DB4-FB37B73BA80C}"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8915" name="Line 2">
            <a:extLst>
              <a:ext uri="{FF2B5EF4-FFF2-40B4-BE49-F238E27FC236}">
                <a16:creationId xmlns:a16="http://schemas.microsoft.com/office/drawing/2014/main" id="{B1D34EEF-3A54-B1A9-B29F-40B803A8C422}"/>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6" name="Line 3">
            <a:extLst>
              <a:ext uri="{FF2B5EF4-FFF2-40B4-BE49-F238E27FC236}">
                <a16:creationId xmlns:a16="http://schemas.microsoft.com/office/drawing/2014/main" id="{98660F64-6864-5D63-18CA-AD0500422882}"/>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7" name="Text Box 4">
            <a:extLst>
              <a:ext uri="{FF2B5EF4-FFF2-40B4-BE49-F238E27FC236}">
                <a16:creationId xmlns:a16="http://schemas.microsoft.com/office/drawing/2014/main" id="{6F389C2A-E8AE-9BA3-3A9F-8D98096812A7}"/>
              </a:ext>
            </a:extLst>
          </p:cNvPr>
          <p:cNvSpPr txBox="1">
            <a:spLocks noChangeArrowheads="1"/>
          </p:cNvSpPr>
          <p:nvPr/>
        </p:nvSpPr>
        <p:spPr bwMode="auto">
          <a:xfrm>
            <a:off x="304800" y="762000"/>
            <a:ext cx="568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10.11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Two-dimensional parity-check code</a:t>
            </a:r>
          </a:p>
        </p:txBody>
      </p:sp>
      <p:sp>
        <p:nvSpPr>
          <p:cNvPr id="38918" name="Line 5">
            <a:extLst>
              <a:ext uri="{FF2B5EF4-FFF2-40B4-BE49-F238E27FC236}">
                <a16:creationId xmlns:a16="http://schemas.microsoft.com/office/drawing/2014/main" id="{458FA4C5-2212-075B-90C7-C2A203664219}"/>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8919" name="Picture 8">
            <a:extLst>
              <a:ext uri="{FF2B5EF4-FFF2-40B4-BE49-F238E27FC236}">
                <a16:creationId xmlns:a16="http://schemas.microsoft.com/office/drawing/2014/main" id="{88C89306-A32D-3120-69CA-8279E5321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47900"/>
            <a:ext cx="85471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0DA2492D-E820-1BC9-57BF-876C7A0EF1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B8FB0B34-3429-0446-9C19-A1635F7C36D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39939" name="Line 2">
            <a:extLst>
              <a:ext uri="{FF2B5EF4-FFF2-40B4-BE49-F238E27FC236}">
                <a16:creationId xmlns:a16="http://schemas.microsoft.com/office/drawing/2014/main" id="{959F23E1-CAF4-67CF-57C8-7E2CC957C693}"/>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40" name="Line 3">
            <a:extLst>
              <a:ext uri="{FF2B5EF4-FFF2-40B4-BE49-F238E27FC236}">
                <a16:creationId xmlns:a16="http://schemas.microsoft.com/office/drawing/2014/main" id="{E0170A5D-C6B0-F799-C0B0-2B09CA460BEB}"/>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41" name="Text Box 4">
            <a:extLst>
              <a:ext uri="{FF2B5EF4-FFF2-40B4-BE49-F238E27FC236}">
                <a16:creationId xmlns:a16="http://schemas.microsoft.com/office/drawing/2014/main" id="{F4E54354-4AE4-5942-DEAE-62C64025A2D7}"/>
              </a:ext>
            </a:extLst>
          </p:cNvPr>
          <p:cNvSpPr txBox="1">
            <a:spLocks noChangeArrowheads="1"/>
          </p:cNvSpPr>
          <p:nvPr/>
        </p:nvSpPr>
        <p:spPr bwMode="auto">
          <a:xfrm>
            <a:off x="304800" y="762000"/>
            <a:ext cx="568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10.11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Two-dimensional parity-check code</a:t>
            </a:r>
          </a:p>
        </p:txBody>
      </p:sp>
      <p:sp>
        <p:nvSpPr>
          <p:cNvPr id="39942" name="Line 5">
            <a:extLst>
              <a:ext uri="{FF2B5EF4-FFF2-40B4-BE49-F238E27FC236}">
                <a16:creationId xmlns:a16="http://schemas.microsoft.com/office/drawing/2014/main" id="{27C34235-14D5-1E4D-589A-7FB20547582A}"/>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9943" name="Picture 7">
            <a:extLst>
              <a:ext uri="{FF2B5EF4-FFF2-40B4-BE49-F238E27FC236}">
                <a16:creationId xmlns:a16="http://schemas.microsoft.com/office/drawing/2014/main" id="{F9BD83E0-118C-FB82-37DE-A9ED2596D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189163"/>
            <a:ext cx="85471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Box 7">
            <a:extLst>
              <a:ext uri="{FF2B5EF4-FFF2-40B4-BE49-F238E27FC236}">
                <a16:creationId xmlns:a16="http://schemas.microsoft.com/office/drawing/2014/main" id="{31CFE8AA-B09D-A8AA-3994-2BF4382946ED}"/>
              </a:ext>
            </a:extLst>
          </p:cNvPr>
          <p:cNvSpPr txBox="1">
            <a:spLocks noChangeArrowheads="1"/>
          </p:cNvSpPr>
          <p:nvPr/>
        </p:nvSpPr>
        <p:spPr bwMode="auto">
          <a:xfrm>
            <a:off x="685800" y="5181600"/>
            <a:ext cx="695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Two-dimensional parity-check can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detect up to 3-bit errors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D4A99996-E630-4450-8727-D301F9A1F8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2A6EB1BF-1C13-DB4F-8E42-608CB4A8CB24}"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0963" name="Text Box 2">
            <a:extLst>
              <a:ext uri="{FF2B5EF4-FFF2-40B4-BE49-F238E27FC236}">
                <a16:creationId xmlns:a16="http://schemas.microsoft.com/office/drawing/2014/main" id="{BE140F33-58AA-FBAC-432C-186EB46D21C1}"/>
              </a:ext>
            </a:extLst>
          </p:cNvPr>
          <p:cNvSpPr txBox="1">
            <a:spLocks noChangeArrowheads="1"/>
          </p:cNvSpPr>
          <p:nvPr/>
        </p:nvSpPr>
        <p:spPr bwMode="auto">
          <a:xfrm>
            <a:off x="457200" y="838200"/>
            <a:ext cx="602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10.4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Hamming code C(7, 4)     C(n,k)  d</a:t>
            </a:r>
            <a:r>
              <a:rPr kumimoji="0" lang="en-US" altLang="en-US" sz="2000" b="1" i="1"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min</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pic>
        <p:nvPicPr>
          <p:cNvPr id="40964" name="Picture 4">
            <a:extLst>
              <a:ext uri="{FF2B5EF4-FFF2-40B4-BE49-F238E27FC236}">
                <a16:creationId xmlns:a16="http://schemas.microsoft.com/office/drawing/2014/main" id="{7ADCA160-3D48-C9BD-AC5D-356D6A001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308100"/>
            <a:ext cx="8637587"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2A1FEA2B-EF33-25FA-E87B-41452E5805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A3795C05-FCBA-F648-A3EA-E5A2CCF308A2}"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65250" name="Rectangle 2">
            <a:extLst>
              <a:ext uri="{FF2B5EF4-FFF2-40B4-BE49-F238E27FC236}">
                <a16:creationId xmlns:a16="http://schemas.microsoft.com/office/drawing/2014/main" id="{349433F6-522C-3B6D-4F6C-E071392187C8}"/>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565251" name="Text Box 3">
            <a:extLst>
              <a:ext uri="{FF2B5EF4-FFF2-40B4-BE49-F238E27FC236}">
                <a16:creationId xmlns:a16="http://schemas.microsoft.com/office/drawing/2014/main" id="{B8C76216-E204-8899-6910-A42C669988A2}"/>
              </a:ext>
            </a:extLst>
          </p:cNvPr>
          <p:cNvSpPr txBox="1">
            <a:spLocks noChangeArrowheads="1"/>
          </p:cNvSpPr>
          <p:nvPr/>
        </p:nvSpPr>
        <p:spPr bwMode="auto">
          <a:xfrm>
            <a:off x="228600" y="406400"/>
            <a:ext cx="4487863"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pitchFamily="18" charset="0"/>
                <a:ea typeface="+mn-ea"/>
                <a:cs typeface="+mn-cs"/>
              </a:rPr>
              <a:t>10-1   INTRODUCTION</a:t>
            </a:r>
          </a:p>
        </p:txBody>
      </p:sp>
      <p:sp>
        <p:nvSpPr>
          <p:cNvPr id="5125" name="Text Box 4">
            <a:extLst>
              <a:ext uri="{FF2B5EF4-FFF2-40B4-BE49-F238E27FC236}">
                <a16:creationId xmlns:a16="http://schemas.microsoft.com/office/drawing/2014/main" id="{0D9695C3-C9D3-1B96-3262-B776BC109D71}"/>
              </a:ext>
            </a:extLst>
          </p:cNvPr>
          <p:cNvSpPr txBox="1">
            <a:spLocks noChangeArrowheads="1"/>
          </p:cNvSpPr>
          <p:nvPr/>
        </p:nvSpPr>
        <p:spPr bwMode="auto">
          <a:xfrm>
            <a:off x="8229600" y="640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5253" name="Rectangle 5">
            <a:extLst>
              <a:ext uri="{FF2B5EF4-FFF2-40B4-BE49-F238E27FC236}">
                <a16:creationId xmlns:a16="http://schemas.microsoft.com/office/drawing/2014/main" id="{B895A910-7489-99E9-8CF5-0EFCEC68A0AF}"/>
              </a:ext>
            </a:extLst>
          </p:cNvPr>
          <p:cNvSpPr>
            <a:spLocks noChangeArrowheads="1"/>
          </p:cNvSpPr>
          <p:nvPr/>
        </p:nvSpPr>
        <p:spPr bwMode="auto">
          <a:xfrm>
            <a:off x="304800" y="1600200"/>
            <a:ext cx="8229600" cy="946150"/>
          </a:xfrm>
          <a:prstGeom prst="rect">
            <a:avLst/>
          </a:prstGeom>
          <a:noFill/>
          <a:ln w="9525">
            <a:noFill/>
            <a:miter lim="800000"/>
            <a:headEnd/>
            <a:tailEnd/>
          </a:ln>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Let us first discuss some issues related, directly or indirectly, to error detection and correction.</a:t>
            </a:r>
          </a:p>
        </p:txBody>
      </p:sp>
      <p:sp>
        <p:nvSpPr>
          <p:cNvPr id="5127" name="Rectangle 29">
            <a:extLst>
              <a:ext uri="{FF2B5EF4-FFF2-40B4-BE49-F238E27FC236}">
                <a16:creationId xmlns:a16="http://schemas.microsoft.com/office/drawing/2014/main" id="{07F4BE1A-D0E0-4745-EB54-5003D313D941}"/>
              </a:ext>
            </a:extLst>
          </p:cNvPr>
          <p:cNvSpPr>
            <a:spLocks noChangeArrowheads="1"/>
          </p:cNvSpPr>
          <p:nvPr/>
        </p:nvSpPr>
        <p:spPr bwMode="auto">
          <a:xfrm>
            <a:off x="152400" y="3371850"/>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Types of Errors</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Redundancy</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Detection Versus Correction</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Forward Error Correction Versus Retransmission</a:t>
            </a:r>
            <a:b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Coding</a:t>
            </a:r>
          </a:p>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Modular Arithmetic</a:t>
            </a:r>
          </a:p>
        </p:txBody>
      </p:sp>
      <p:sp>
        <p:nvSpPr>
          <p:cNvPr id="565278" name="Text Box 30">
            <a:extLst>
              <a:ext uri="{FF2B5EF4-FFF2-40B4-BE49-F238E27FC236}">
                <a16:creationId xmlns:a16="http://schemas.microsoft.com/office/drawing/2014/main" id="{B7E0339E-1723-C4DF-B210-66530E271F15}"/>
              </a:ext>
            </a:extLst>
          </p:cNvPr>
          <p:cNvSpPr txBox="1">
            <a:spLocks noChangeArrowheads="1"/>
          </p:cNvSpPr>
          <p:nvPr/>
        </p:nvSpPr>
        <p:spPr bwMode="auto">
          <a:xfrm>
            <a:off x="165100" y="2895600"/>
            <a:ext cx="4862513" cy="519113"/>
          </a:xfrm>
          <a:prstGeom prst="rect">
            <a:avLst/>
          </a:prstGeom>
          <a:noFill/>
          <a:ln w="76200" algn="ctr">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Topics discussed in this section: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E4848414-22FC-6D9F-B58D-CDB172B90F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3AC54F7A-8458-B24B-9FF5-91ECAD84BDE2}"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1987" name="Line 2">
            <a:extLst>
              <a:ext uri="{FF2B5EF4-FFF2-40B4-BE49-F238E27FC236}">
                <a16:creationId xmlns:a16="http://schemas.microsoft.com/office/drawing/2014/main" id="{DC303855-1509-7B8A-3252-53E86D45A792}"/>
              </a:ext>
            </a:extLst>
          </p:cNvPr>
          <p:cNvSpPr>
            <a:spLocks noChangeShapeType="1"/>
          </p:cNvSpPr>
          <p:nvPr/>
        </p:nvSpPr>
        <p:spPr bwMode="auto">
          <a:xfrm>
            <a:off x="152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8" name="Line 3">
            <a:extLst>
              <a:ext uri="{FF2B5EF4-FFF2-40B4-BE49-F238E27FC236}">
                <a16:creationId xmlns:a16="http://schemas.microsoft.com/office/drawing/2014/main" id="{77232051-04C6-EB97-FF4E-1123E46D0FEA}"/>
              </a:ext>
            </a:extLst>
          </p:cNvPr>
          <p:cNvSpPr>
            <a:spLocks noChangeShapeType="1"/>
          </p:cNvSpPr>
          <p:nvPr/>
        </p:nvSpPr>
        <p:spPr bwMode="auto">
          <a:xfrm>
            <a:off x="152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Text Box 4">
            <a:extLst>
              <a:ext uri="{FF2B5EF4-FFF2-40B4-BE49-F238E27FC236}">
                <a16:creationId xmlns:a16="http://schemas.microsoft.com/office/drawing/2014/main" id="{2F424B62-97E3-CC74-25D0-B6946E64DA39}"/>
              </a:ext>
            </a:extLst>
          </p:cNvPr>
          <p:cNvSpPr txBox="1">
            <a:spLocks noChangeArrowheads="1"/>
          </p:cNvSpPr>
          <p:nvPr/>
        </p:nvSpPr>
        <p:spPr bwMode="auto">
          <a:xfrm>
            <a:off x="304800" y="381000"/>
            <a:ext cx="849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10.12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structure of the encoder and decoder for a Hamming code</a:t>
            </a:r>
          </a:p>
        </p:txBody>
      </p:sp>
      <p:sp>
        <p:nvSpPr>
          <p:cNvPr id="41990" name="Line 5">
            <a:extLst>
              <a:ext uri="{FF2B5EF4-FFF2-40B4-BE49-F238E27FC236}">
                <a16:creationId xmlns:a16="http://schemas.microsoft.com/office/drawing/2014/main" id="{FC5583C5-D3EC-07F1-445F-5BC2615F987D}"/>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1991" name="Picture 6">
            <a:extLst>
              <a:ext uri="{FF2B5EF4-FFF2-40B4-BE49-F238E27FC236}">
                <a16:creationId xmlns:a16="http://schemas.microsoft.com/office/drawing/2014/main" id="{8048E1DF-153D-196B-C710-CBE67F6D4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306513"/>
            <a:ext cx="865663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C3EF7EF-2F90-ABBF-9694-F89B30BB5C5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Hamming Code</a:t>
            </a:r>
          </a:p>
        </p:txBody>
      </p:sp>
      <p:sp>
        <p:nvSpPr>
          <p:cNvPr id="43011" name="Content Placeholder 2">
            <a:extLst>
              <a:ext uri="{FF2B5EF4-FFF2-40B4-BE49-F238E27FC236}">
                <a16:creationId xmlns:a16="http://schemas.microsoft.com/office/drawing/2014/main" id="{1D411A89-70CD-4D0F-9ACC-6205BB393F8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Parity checks are created as follow (using modulo-2)</a:t>
            </a:r>
          </a:p>
          <a:p>
            <a:pPr lvl="1"/>
            <a:r>
              <a:rPr lang="en-US" altLang="en-US" sz="2400" i="1"/>
              <a:t>r0 = a2 + a1 + a0 </a:t>
            </a:r>
          </a:p>
          <a:p>
            <a:pPr lvl="1"/>
            <a:r>
              <a:rPr lang="en-US" altLang="en-US" sz="2400" i="1"/>
              <a:t>r1 = a3 + a2 + a1</a:t>
            </a:r>
          </a:p>
          <a:p>
            <a:pPr lvl="1"/>
            <a:r>
              <a:rPr lang="en-US" altLang="en-US" sz="2400" i="1"/>
              <a:t>r2 = a1 + a0 + a3</a:t>
            </a:r>
          </a:p>
        </p:txBody>
      </p:sp>
      <p:sp>
        <p:nvSpPr>
          <p:cNvPr id="43012" name="Slide Number Placeholder 3">
            <a:extLst>
              <a:ext uri="{FF2B5EF4-FFF2-40B4-BE49-F238E27FC236}">
                <a16:creationId xmlns:a16="http://schemas.microsoft.com/office/drawing/2014/main" id="{0DF90CF1-EF3B-0AA2-02D3-7EB868B5AD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79FE2D03-445C-5D4E-93F4-3F8BB120BCE5}"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FBB2AB8-4392-69E7-DD29-6FF81A76D2B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Hamming Code</a:t>
            </a:r>
          </a:p>
        </p:txBody>
      </p:sp>
      <p:sp>
        <p:nvSpPr>
          <p:cNvPr id="44035" name="Content Placeholder 2">
            <a:extLst>
              <a:ext uri="{FF2B5EF4-FFF2-40B4-BE49-F238E27FC236}">
                <a16:creationId xmlns:a16="http://schemas.microsoft.com/office/drawing/2014/main" id="{070F5C0A-CFB8-461A-2AF5-FC9C6895C40A}"/>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The checker in the decoder creates a 3-bit syndrome (s2s1s0).</a:t>
            </a:r>
          </a:p>
          <a:p>
            <a:r>
              <a:rPr lang="en-US" altLang="en-US" sz="2400"/>
              <a:t>In which each bit is the parity check for 4 out of the 7 bits in the received codeword:</a:t>
            </a:r>
          </a:p>
          <a:p>
            <a:r>
              <a:rPr lang="en-US" altLang="en-US" sz="2400" i="1"/>
              <a:t>s0 = b2 + b1 + b0 + q0</a:t>
            </a:r>
          </a:p>
          <a:p>
            <a:r>
              <a:rPr lang="en-US" altLang="en-US" sz="2400" i="1"/>
              <a:t>s1 = b3 + b2 + b1 + q1</a:t>
            </a:r>
          </a:p>
          <a:p>
            <a:r>
              <a:rPr lang="en-US" altLang="en-US" sz="2400" i="1"/>
              <a:t>s2 = b1 + b0 + b3 + q2</a:t>
            </a:r>
          </a:p>
          <a:p>
            <a:r>
              <a:rPr lang="en-US" altLang="en-US" sz="2400"/>
              <a:t>The equations used by the checker are the same as those used by the generator with the parity-check bits added to the right-hand side of the equation.</a:t>
            </a:r>
          </a:p>
          <a:p>
            <a:endParaRPr lang="en-US" altLang="en-US" sz="2400"/>
          </a:p>
        </p:txBody>
      </p:sp>
      <p:sp>
        <p:nvSpPr>
          <p:cNvPr id="44036" name="Slide Number Placeholder 3">
            <a:extLst>
              <a:ext uri="{FF2B5EF4-FFF2-40B4-BE49-F238E27FC236}">
                <a16:creationId xmlns:a16="http://schemas.microsoft.com/office/drawing/2014/main" id="{D91573C2-D5BA-F297-564E-80A476DC9F1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96320A85-DBC6-AF43-80F9-BE8C79A8C16E}"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6970B409-94FE-4F05-1A99-91902D1039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C5ABD950-9BEC-A54C-BD5B-E562AFF70570}"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5059" name="Text Box 2">
            <a:extLst>
              <a:ext uri="{FF2B5EF4-FFF2-40B4-BE49-F238E27FC236}">
                <a16:creationId xmlns:a16="http://schemas.microsoft.com/office/drawing/2014/main" id="{FCB49A3A-1A44-061E-8E35-E10A7ACCA288}"/>
              </a:ext>
            </a:extLst>
          </p:cNvPr>
          <p:cNvSpPr txBox="1">
            <a:spLocks noChangeArrowheads="1"/>
          </p:cNvSpPr>
          <p:nvPr/>
        </p:nvSpPr>
        <p:spPr bwMode="auto">
          <a:xfrm>
            <a:off x="228600" y="2133600"/>
            <a:ext cx="7373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10.5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Logical decision made by the correction logic analyzer</a:t>
            </a:r>
          </a:p>
        </p:txBody>
      </p:sp>
      <p:pic>
        <p:nvPicPr>
          <p:cNvPr id="45060" name="Picture 4">
            <a:extLst>
              <a:ext uri="{FF2B5EF4-FFF2-40B4-BE49-F238E27FC236}">
                <a16:creationId xmlns:a16="http://schemas.microsoft.com/office/drawing/2014/main" id="{D95B8568-DA7E-531C-3299-53C3EC59E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686050"/>
            <a:ext cx="8912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4EB8464-1992-8C6E-0B1D-DCAB370C0798}"/>
              </a:ext>
            </a:extLst>
          </p:cNvPr>
          <p:cNvSpPr txBox="1">
            <a:spLocks noChangeArrowheads="1"/>
          </p:cNvSpPr>
          <p:nvPr/>
        </p:nvSpPr>
        <p:spPr bwMode="auto">
          <a:xfrm>
            <a:off x="1143000" y="3733800"/>
            <a:ext cx="7405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Hamming code C(7, 4) can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200" b="1" i="1"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detect up to 2-bit error             (d</a:t>
            </a:r>
            <a:r>
              <a:rPr kumimoji="0" lang="en-US" altLang="en-US" sz="3200" b="1" i="1" u="none" strike="noStrike" kern="1200" cap="none" spc="0" normalizeH="0" baseline="-25000" noProof="0">
                <a:ln>
                  <a:noFill/>
                </a:ln>
                <a:solidFill>
                  <a:srgbClr val="3366FF"/>
                </a:solidFill>
                <a:effectLst/>
                <a:uLnTx/>
                <a:uFillTx/>
                <a:latin typeface="Times New Roman" panose="02020603050405020304" pitchFamily="18" charset="0"/>
                <a:ea typeface="+mn-ea"/>
                <a:cs typeface="+mn-cs"/>
              </a:rPr>
              <a:t>min</a:t>
            </a:r>
            <a:r>
              <a:rPr kumimoji="0" lang="en-US" altLang="en-US" sz="3200" b="1" i="1"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-1)</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200" b="1" i="1"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can correct up to 1 bit error    (d</a:t>
            </a:r>
            <a:r>
              <a:rPr kumimoji="0" lang="en-US" altLang="en-US" sz="3200" b="1" i="1" u="none" strike="noStrike" kern="1200" cap="none" spc="0" normalizeH="0" baseline="-25000" noProof="0">
                <a:ln>
                  <a:noFill/>
                </a:ln>
                <a:solidFill>
                  <a:srgbClr val="3366FF"/>
                </a:solidFill>
                <a:effectLst/>
                <a:uLnTx/>
                <a:uFillTx/>
                <a:latin typeface="Times New Roman" panose="02020603050405020304" pitchFamily="18" charset="0"/>
                <a:ea typeface="+mn-ea"/>
                <a:cs typeface="+mn-cs"/>
              </a:rPr>
              <a:t>min</a:t>
            </a:r>
            <a:r>
              <a:rPr kumimoji="0" lang="en-US" altLang="en-US" sz="3200" b="1" i="1"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-1)/2</a:t>
            </a:r>
            <a:endParaRPr kumimoji="0" lang="en-US" altLang="en-US" sz="3200" b="1" i="0" u="none" strike="noStrike" kern="1200" cap="none" spc="0" normalizeH="0" baseline="0" noProof="0">
              <a:ln>
                <a:noFill/>
              </a:ln>
              <a:solidFill>
                <a:srgbClr val="3366FF"/>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929658C0-9418-8DE5-FF80-4D42F24E51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E1042A03-6F34-C34E-ACDA-40274F1A5C71}"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6083" name="Line 2">
            <a:extLst>
              <a:ext uri="{FF2B5EF4-FFF2-40B4-BE49-F238E27FC236}">
                <a16:creationId xmlns:a16="http://schemas.microsoft.com/office/drawing/2014/main" id="{EBF34554-EFD9-EF43-2F7E-FDF1C375B06B}"/>
              </a:ext>
            </a:extLst>
          </p:cNvPr>
          <p:cNvSpPr>
            <a:spLocks noChangeShapeType="1"/>
          </p:cNvSpPr>
          <p:nvPr/>
        </p:nvSpPr>
        <p:spPr bwMode="auto">
          <a:xfrm>
            <a:off x="152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4" name="Line 3">
            <a:extLst>
              <a:ext uri="{FF2B5EF4-FFF2-40B4-BE49-F238E27FC236}">
                <a16:creationId xmlns:a16="http://schemas.microsoft.com/office/drawing/2014/main" id="{90238687-014E-D308-04CF-979D03788938}"/>
              </a:ext>
            </a:extLst>
          </p:cNvPr>
          <p:cNvSpPr>
            <a:spLocks noChangeShapeType="1"/>
          </p:cNvSpPr>
          <p:nvPr/>
        </p:nvSpPr>
        <p:spPr bwMode="auto">
          <a:xfrm>
            <a:off x="152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5" name="Text Box 4">
            <a:extLst>
              <a:ext uri="{FF2B5EF4-FFF2-40B4-BE49-F238E27FC236}">
                <a16:creationId xmlns:a16="http://schemas.microsoft.com/office/drawing/2014/main" id="{C50D381D-DC14-6FE7-9DAA-D1034F0DB2AA}"/>
              </a:ext>
            </a:extLst>
          </p:cNvPr>
          <p:cNvSpPr txBox="1">
            <a:spLocks noChangeArrowheads="1"/>
          </p:cNvSpPr>
          <p:nvPr/>
        </p:nvSpPr>
        <p:spPr bwMode="auto">
          <a:xfrm>
            <a:off x="304800" y="381000"/>
            <a:ext cx="657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10.13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Burst error correction using Hamming code</a:t>
            </a:r>
          </a:p>
        </p:txBody>
      </p:sp>
      <p:sp>
        <p:nvSpPr>
          <p:cNvPr id="46086" name="Line 5">
            <a:extLst>
              <a:ext uri="{FF2B5EF4-FFF2-40B4-BE49-F238E27FC236}">
                <a16:creationId xmlns:a16="http://schemas.microsoft.com/office/drawing/2014/main" id="{7E76B2A1-CD5B-DD9A-9EA5-0517701BCE5E}"/>
              </a:ext>
            </a:extLst>
          </p:cNvPr>
          <p:cNvSpPr>
            <a:spLocks noChangeShapeType="1"/>
          </p:cNvSpPr>
          <p:nvPr/>
        </p:nvSpPr>
        <p:spPr bwMode="auto">
          <a:xfrm>
            <a:off x="152400" y="63246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6087" name="Picture 6">
            <a:extLst>
              <a:ext uri="{FF2B5EF4-FFF2-40B4-BE49-F238E27FC236}">
                <a16:creationId xmlns:a16="http://schemas.microsoft.com/office/drawing/2014/main" id="{38D70694-568A-7110-C1AB-CAB16FFBD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066800"/>
            <a:ext cx="77247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Box 7">
            <a:extLst>
              <a:ext uri="{FF2B5EF4-FFF2-40B4-BE49-F238E27FC236}">
                <a16:creationId xmlns:a16="http://schemas.microsoft.com/office/drawing/2014/main" id="{20AD1577-B731-846F-D13F-6865F30E9F81}"/>
              </a:ext>
            </a:extLst>
          </p:cNvPr>
          <p:cNvSpPr txBox="1">
            <a:spLocks noChangeArrowheads="1"/>
          </p:cNvSpPr>
          <p:nvPr/>
        </p:nvSpPr>
        <p:spPr bwMode="auto">
          <a:xfrm>
            <a:off x="1219200" y="6319838"/>
            <a:ext cx="679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66FF"/>
                </a:solidFill>
                <a:effectLst/>
                <a:uLnTx/>
                <a:uFillTx/>
                <a:latin typeface="Arial" panose="020B0604020202020204" pitchFamily="34" charset="0"/>
                <a:ea typeface="+mn-ea"/>
                <a:cs typeface="+mn-cs"/>
              </a:rPr>
              <a:t>Split burst error between multiple codewords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CDE3B14-DEBB-285C-D1C8-DC9777F2AA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FC44FA53-D63B-684B-A271-1CEDFAFC7AC9}"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860162" name="Rectangle 2">
            <a:extLst>
              <a:ext uri="{FF2B5EF4-FFF2-40B4-BE49-F238E27FC236}">
                <a16:creationId xmlns:a16="http://schemas.microsoft.com/office/drawing/2014/main" id="{5980385C-809F-1F5F-110D-898FCAC7CDC8}"/>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860163" name="Text Box 3">
            <a:extLst>
              <a:ext uri="{FF2B5EF4-FFF2-40B4-BE49-F238E27FC236}">
                <a16:creationId xmlns:a16="http://schemas.microsoft.com/office/drawing/2014/main" id="{254DE5E9-5A7D-112F-80CD-982D10FFA0BB}"/>
              </a:ext>
            </a:extLst>
          </p:cNvPr>
          <p:cNvSpPr txBox="1">
            <a:spLocks noChangeArrowheads="1"/>
          </p:cNvSpPr>
          <p:nvPr/>
        </p:nvSpPr>
        <p:spPr bwMode="auto">
          <a:xfrm>
            <a:off x="228600" y="406400"/>
            <a:ext cx="434022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pitchFamily="18" charset="0"/>
                <a:ea typeface="+mn-ea"/>
                <a:cs typeface="+mn-cs"/>
              </a:rPr>
              <a:t>10-4   CYCLIC CODES</a:t>
            </a:r>
          </a:p>
        </p:txBody>
      </p:sp>
      <p:sp>
        <p:nvSpPr>
          <p:cNvPr id="47109" name="Text Box 4">
            <a:extLst>
              <a:ext uri="{FF2B5EF4-FFF2-40B4-BE49-F238E27FC236}">
                <a16:creationId xmlns:a16="http://schemas.microsoft.com/office/drawing/2014/main" id="{1C499091-68B0-3958-249F-0BBAD16B324A}"/>
              </a:ext>
            </a:extLst>
          </p:cNvPr>
          <p:cNvSpPr txBox="1">
            <a:spLocks noChangeArrowheads="1"/>
          </p:cNvSpPr>
          <p:nvPr/>
        </p:nvSpPr>
        <p:spPr bwMode="auto">
          <a:xfrm>
            <a:off x="8229600" y="640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165" name="Rectangle 5">
            <a:extLst>
              <a:ext uri="{FF2B5EF4-FFF2-40B4-BE49-F238E27FC236}">
                <a16:creationId xmlns:a16="http://schemas.microsoft.com/office/drawing/2014/main" id="{1EB3E754-675A-C4D0-8605-3AFD06ADF153}"/>
              </a:ext>
            </a:extLst>
          </p:cNvPr>
          <p:cNvSpPr>
            <a:spLocks noChangeArrowheads="1"/>
          </p:cNvSpPr>
          <p:nvPr/>
        </p:nvSpPr>
        <p:spPr bwMode="auto">
          <a:xfrm>
            <a:off x="304800" y="1476375"/>
            <a:ext cx="8229600" cy="1800225"/>
          </a:xfrm>
          <a:prstGeom prst="rect">
            <a:avLst/>
          </a:prstGeom>
          <a:noFill/>
          <a:ln w="9525">
            <a:noFill/>
            <a:miter lim="800000"/>
            <a:headEnd/>
            <a:tailEnd/>
          </a:ln>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Cyclic codes</a:t>
            </a: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 are special linear block codes with one extra property. In a cyclic code, if a codeword is cyclically shifted (rotated), the result is another codeword.</a:t>
            </a:r>
          </a:p>
        </p:txBody>
      </p:sp>
      <p:sp>
        <p:nvSpPr>
          <p:cNvPr id="47111" name="Rectangle 6">
            <a:extLst>
              <a:ext uri="{FF2B5EF4-FFF2-40B4-BE49-F238E27FC236}">
                <a16:creationId xmlns:a16="http://schemas.microsoft.com/office/drawing/2014/main" id="{C4675912-FD35-1F31-9B6E-037ECF52A80B}"/>
              </a:ext>
            </a:extLst>
          </p:cNvPr>
          <p:cNvSpPr>
            <a:spLocks noChangeArrowheads="1"/>
          </p:cNvSpPr>
          <p:nvPr/>
        </p:nvSpPr>
        <p:spPr bwMode="auto">
          <a:xfrm>
            <a:off x="304800" y="3981450"/>
            <a:ext cx="6705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Cyclic Redundancy Check</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Hardware Implementation</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Polynomials</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Cyclic Code Analysis</a:t>
            </a:r>
          </a:p>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Advantages of Cyclic Codes</a:t>
            </a:r>
            <a:b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Other Cyclic Codes</a:t>
            </a:r>
          </a:p>
        </p:txBody>
      </p:sp>
      <p:sp>
        <p:nvSpPr>
          <p:cNvPr id="860167" name="Text Box 7">
            <a:extLst>
              <a:ext uri="{FF2B5EF4-FFF2-40B4-BE49-F238E27FC236}">
                <a16:creationId xmlns:a16="http://schemas.microsoft.com/office/drawing/2014/main" id="{6CC14521-D2DA-72F6-50B7-1EC78FEA5BE5}"/>
              </a:ext>
            </a:extLst>
          </p:cNvPr>
          <p:cNvSpPr txBox="1">
            <a:spLocks noChangeArrowheads="1"/>
          </p:cNvSpPr>
          <p:nvPr/>
        </p:nvSpPr>
        <p:spPr bwMode="auto">
          <a:xfrm>
            <a:off x="317500" y="3505200"/>
            <a:ext cx="4862513" cy="519113"/>
          </a:xfrm>
          <a:prstGeom prst="rect">
            <a:avLst/>
          </a:prstGeom>
          <a:noFill/>
          <a:ln w="76200" algn="ctr">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Topics discussed in this section: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A04784BE-A27A-A5EA-2051-A41E4379D6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74728838-47E1-8843-988E-A1676CB4213D}"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8131" name="Text Box 2">
            <a:extLst>
              <a:ext uri="{FF2B5EF4-FFF2-40B4-BE49-F238E27FC236}">
                <a16:creationId xmlns:a16="http://schemas.microsoft.com/office/drawing/2014/main" id="{B63FF531-3FB2-4A79-32F0-22CAF8CC1122}"/>
              </a:ext>
            </a:extLst>
          </p:cNvPr>
          <p:cNvSpPr txBox="1">
            <a:spLocks noChangeArrowheads="1"/>
          </p:cNvSpPr>
          <p:nvPr/>
        </p:nvSpPr>
        <p:spPr bwMode="auto">
          <a:xfrm>
            <a:off x="533400" y="685800"/>
            <a:ext cx="427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10.6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CRC code with C(7, 4)</a:t>
            </a:r>
          </a:p>
        </p:txBody>
      </p:sp>
      <p:pic>
        <p:nvPicPr>
          <p:cNvPr id="48132" name="Picture 6">
            <a:extLst>
              <a:ext uri="{FF2B5EF4-FFF2-40B4-BE49-F238E27FC236}">
                <a16:creationId xmlns:a16="http://schemas.microsoft.com/office/drawing/2014/main" id="{5B2DA37A-DD98-AC94-E45E-476D3E679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201738"/>
            <a:ext cx="8739187"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2AA759CC-7B42-71BB-1CEE-292CF4B8DF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1433C4FA-AB19-0B46-8166-55454C2AAD8D}"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49155" name="Line 2">
            <a:extLst>
              <a:ext uri="{FF2B5EF4-FFF2-40B4-BE49-F238E27FC236}">
                <a16:creationId xmlns:a16="http://schemas.microsoft.com/office/drawing/2014/main" id="{570E7EE5-0F50-5D88-5C5A-9711CD743F46}"/>
              </a:ext>
            </a:extLst>
          </p:cNvPr>
          <p:cNvSpPr>
            <a:spLocks noChangeShapeType="1"/>
          </p:cNvSpPr>
          <p:nvPr/>
        </p:nvSpPr>
        <p:spPr bwMode="auto">
          <a:xfrm>
            <a:off x="152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6" name="Line 3">
            <a:extLst>
              <a:ext uri="{FF2B5EF4-FFF2-40B4-BE49-F238E27FC236}">
                <a16:creationId xmlns:a16="http://schemas.microsoft.com/office/drawing/2014/main" id="{4571AB94-AE5E-96F9-28EC-CB3E417D7580}"/>
              </a:ext>
            </a:extLst>
          </p:cNvPr>
          <p:cNvSpPr>
            <a:spLocks noChangeShapeType="1"/>
          </p:cNvSpPr>
          <p:nvPr/>
        </p:nvSpPr>
        <p:spPr bwMode="auto">
          <a:xfrm>
            <a:off x="152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7" name="Text Box 4">
            <a:extLst>
              <a:ext uri="{FF2B5EF4-FFF2-40B4-BE49-F238E27FC236}">
                <a16:creationId xmlns:a16="http://schemas.microsoft.com/office/drawing/2014/main" id="{DD12A465-2AA7-B7EB-D0D1-C7DB9F045691}"/>
              </a:ext>
            </a:extLst>
          </p:cNvPr>
          <p:cNvSpPr txBox="1">
            <a:spLocks noChangeArrowheads="1"/>
          </p:cNvSpPr>
          <p:nvPr/>
        </p:nvSpPr>
        <p:spPr bwMode="auto">
          <a:xfrm>
            <a:off x="304800" y="381000"/>
            <a:ext cx="470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10.14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CRC encoder and decoder</a:t>
            </a:r>
          </a:p>
        </p:txBody>
      </p:sp>
      <p:sp>
        <p:nvSpPr>
          <p:cNvPr id="49158" name="Line 5">
            <a:extLst>
              <a:ext uri="{FF2B5EF4-FFF2-40B4-BE49-F238E27FC236}">
                <a16:creationId xmlns:a16="http://schemas.microsoft.com/office/drawing/2014/main" id="{A74795FA-704E-5FF1-437F-F8DB9F805C66}"/>
              </a:ext>
            </a:extLst>
          </p:cNvPr>
          <p:cNvSpPr>
            <a:spLocks noChangeShapeType="1"/>
          </p:cNvSpPr>
          <p:nvPr/>
        </p:nvSpPr>
        <p:spPr bwMode="auto">
          <a:xfrm>
            <a:off x="152400" y="63246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9159" name="Picture 6">
            <a:extLst>
              <a:ext uri="{FF2B5EF4-FFF2-40B4-BE49-F238E27FC236}">
                <a16:creationId xmlns:a16="http://schemas.microsoft.com/office/drawing/2014/main" id="{3EF4F9C1-912B-80D6-3D8F-4B55B7C57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57338"/>
            <a:ext cx="8355013"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20533B50-9358-64C9-9C72-0555332111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EA4F3EC4-0FED-7145-8641-C4922FF97FB0}"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0179" name="Line 2">
            <a:extLst>
              <a:ext uri="{FF2B5EF4-FFF2-40B4-BE49-F238E27FC236}">
                <a16:creationId xmlns:a16="http://schemas.microsoft.com/office/drawing/2014/main" id="{EA60CBEC-AFD0-FF70-F005-D3C78356E027}"/>
              </a:ext>
            </a:extLst>
          </p:cNvPr>
          <p:cNvSpPr>
            <a:spLocks noChangeShapeType="1"/>
          </p:cNvSpPr>
          <p:nvPr/>
        </p:nvSpPr>
        <p:spPr bwMode="auto">
          <a:xfrm>
            <a:off x="152400" y="762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0" name="Line 3">
            <a:extLst>
              <a:ext uri="{FF2B5EF4-FFF2-40B4-BE49-F238E27FC236}">
                <a16:creationId xmlns:a16="http://schemas.microsoft.com/office/drawing/2014/main" id="{89CC5463-D142-1167-5661-6BDBC1076E53}"/>
              </a:ext>
            </a:extLst>
          </p:cNvPr>
          <p:cNvSpPr>
            <a:spLocks noChangeShapeType="1"/>
          </p:cNvSpPr>
          <p:nvPr/>
        </p:nvSpPr>
        <p:spPr bwMode="auto">
          <a:xfrm>
            <a:off x="152400" y="9144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1" name="Text Box 4">
            <a:extLst>
              <a:ext uri="{FF2B5EF4-FFF2-40B4-BE49-F238E27FC236}">
                <a16:creationId xmlns:a16="http://schemas.microsoft.com/office/drawing/2014/main" id="{E2E5F0AA-54CE-ECC0-484D-93AA6C6C65D3}"/>
              </a:ext>
            </a:extLst>
          </p:cNvPr>
          <p:cNvSpPr txBox="1">
            <a:spLocks noChangeArrowheads="1"/>
          </p:cNvSpPr>
          <p:nvPr/>
        </p:nvSpPr>
        <p:spPr bwMode="auto">
          <a:xfrm>
            <a:off x="304800" y="304800"/>
            <a:ext cx="457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10.15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Division in CRC encoder</a:t>
            </a:r>
          </a:p>
        </p:txBody>
      </p:sp>
      <p:sp>
        <p:nvSpPr>
          <p:cNvPr id="50182" name="Line 5">
            <a:extLst>
              <a:ext uri="{FF2B5EF4-FFF2-40B4-BE49-F238E27FC236}">
                <a16:creationId xmlns:a16="http://schemas.microsoft.com/office/drawing/2014/main" id="{8276860A-7024-E8DC-71A0-8EEB750FA143}"/>
              </a:ext>
            </a:extLst>
          </p:cNvPr>
          <p:cNvSpPr>
            <a:spLocks noChangeShapeType="1"/>
          </p:cNvSpPr>
          <p:nvPr/>
        </p:nvSpPr>
        <p:spPr bwMode="auto">
          <a:xfrm>
            <a:off x="152400" y="63246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0183" name="Picture 6">
            <a:extLst>
              <a:ext uri="{FF2B5EF4-FFF2-40B4-BE49-F238E27FC236}">
                <a16:creationId xmlns:a16="http://schemas.microsoft.com/office/drawing/2014/main" id="{73978B70-9881-95D0-F8CC-1ED302E2D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1000125"/>
            <a:ext cx="48545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61B3D93A-4700-02D5-2D3F-C3A1F33BD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D2EED199-FE54-7A46-8A57-7A5CE0A5AD32}"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1203" name="Line 2">
            <a:extLst>
              <a:ext uri="{FF2B5EF4-FFF2-40B4-BE49-F238E27FC236}">
                <a16:creationId xmlns:a16="http://schemas.microsoft.com/office/drawing/2014/main" id="{54DE4F75-ECB3-F131-EE68-2E90FBDE15ED}"/>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4" name="Line 3">
            <a:extLst>
              <a:ext uri="{FF2B5EF4-FFF2-40B4-BE49-F238E27FC236}">
                <a16:creationId xmlns:a16="http://schemas.microsoft.com/office/drawing/2014/main" id="{4653628A-CB80-C976-0B76-BA3C361C1F07}"/>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5" name="Text Box 4">
            <a:extLst>
              <a:ext uri="{FF2B5EF4-FFF2-40B4-BE49-F238E27FC236}">
                <a16:creationId xmlns:a16="http://schemas.microsoft.com/office/drawing/2014/main" id="{ED3BF853-B07E-0C9D-81D7-BCF9329846DF}"/>
              </a:ext>
            </a:extLst>
          </p:cNvPr>
          <p:cNvSpPr txBox="1">
            <a:spLocks noChangeArrowheads="1"/>
          </p:cNvSpPr>
          <p:nvPr/>
        </p:nvSpPr>
        <p:spPr bwMode="auto">
          <a:xfrm>
            <a:off x="304800" y="762000"/>
            <a:ext cx="636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10.16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Division in the CRC decoder for two cases</a:t>
            </a:r>
          </a:p>
        </p:txBody>
      </p:sp>
      <p:sp>
        <p:nvSpPr>
          <p:cNvPr id="51206" name="Line 5">
            <a:extLst>
              <a:ext uri="{FF2B5EF4-FFF2-40B4-BE49-F238E27FC236}">
                <a16:creationId xmlns:a16="http://schemas.microsoft.com/office/drawing/2014/main" id="{7DA4E122-28F1-CE24-D344-40BD93801805}"/>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1207" name="Picture 6">
            <a:extLst>
              <a:ext uri="{FF2B5EF4-FFF2-40B4-BE49-F238E27FC236}">
                <a16:creationId xmlns:a16="http://schemas.microsoft.com/office/drawing/2014/main" id="{EB82C055-2F06-FC9B-D663-3FE947F5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550988"/>
            <a:ext cx="7659687"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id="{012EBA46-3362-7E34-974A-7BAE3AC5A6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6BC65958-7DEA-464A-8D3E-54C48E52296A}"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id="{51618C16-7218-7AB2-CCAD-ECF8AE56CEF3}"/>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48" name="Rectangle 3">
            <a:extLst>
              <a:ext uri="{FF2B5EF4-FFF2-40B4-BE49-F238E27FC236}">
                <a16:creationId xmlns:a16="http://schemas.microsoft.com/office/drawing/2014/main" id="{8A52FF5C-C630-C399-80E3-E3D50F9962BF}"/>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49" name="Rectangle 4">
            <a:extLst>
              <a:ext uri="{FF2B5EF4-FFF2-40B4-BE49-F238E27FC236}">
                <a16:creationId xmlns:a16="http://schemas.microsoft.com/office/drawing/2014/main" id="{3B96F33B-A917-D827-1B72-58658454AFA4}"/>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50" name="Rectangle 5">
            <a:extLst>
              <a:ext uri="{FF2B5EF4-FFF2-40B4-BE49-F238E27FC236}">
                <a16:creationId xmlns:a16="http://schemas.microsoft.com/office/drawing/2014/main" id="{D5B7D3F1-F128-4C70-B30F-9612F691C724}"/>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51" name="Rectangle 6">
            <a:extLst>
              <a:ext uri="{FF2B5EF4-FFF2-40B4-BE49-F238E27FC236}">
                <a16:creationId xmlns:a16="http://schemas.microsoft.com/office/drawing/2014/main" id="{5979A7AB-8645-17BF-7D45-0B0414F350BB}"/>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52" name="Rectangle 7">
            <a:extLst>
              <a:ext uri="{FF2B5EF4-FFF2-40B4-BE49-F238E27FC236}">
                <a16:creationId xmlns:a16="http://schemas.microsoft.com/office/drawing/2014/main" id="{612605DF-AEA8-D862-8020-29A0E3FF3DC9}"/>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53" name="Rectangle 8">
            <a:extLst>
              <a:ext uri="{FF2B5EF4-FFF2-40B4-BE49-F238E27FC236}">
                <a16:creationId xmlns:a16="http://schemas.microsoft.com/office/drawing/2014/main" id="{09D859DA-FC75-1C9B-2256-BB1F9FF8F5E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154" name="Line 9">
            <a:extLst>
              <a:ext uri="{FF2B5EF4-FFF2-40B4-BE49-F238E27FC236}">
                <a16:creationId xmlns:a16="http://schemas.microsoft.com/office/drawing/2014/main" id="{145BCFC9-2E2C-21EB-C3EF-8689D5F5C7D4}"/>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5" name="Line 10">
            <a:extLst>
              <a:ext uri="{FF2B5EF4-FFF2-40B4-BE49-F238E27FC236}">
                <a16:creationId xmlns:a16="http://schemas.microsoft.com/office/drawing/2014/main" id="{A1E374B6-A55C-793A-D5C2-89C45BEC7CA9}"/>
              </a:ext>
            </a:extLst>
          </p:cNvPr>
          <p:cNvSpPr>
            <a:spLocks noChangeShapeType="1"/>
          </p:cNvSpPr>
          <p:nvPr/>
        </p:nvSpPr>
        <p:spPr bwMode="auto">
          <a:xfrm>
            <a:off x="458788" y="3886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6" name="Rectangle 11">
            <a:extLst>
              <a:ext uri="{FF2B5EF4-FFF2-40B4-BE49-F238E27FC236}">
                <a16:creationId xmlns:a16="http://schemas.microsoft.com/office/drawing/2014/main" id="{7EC2D7C4-4B40-A32E-7676-8BE839818C76}"/>
              </a:ext>
            </a:extLst>
          </p:cNvPr>
          <p:cNvSpPr>
            <a:spLocks noChangeArrowheads="1"/>
          </p:cNvSpPr>
          <p:nvPr/>
        </p:nvSpPr>
        <p:spPr bwMode="auto">
          <a:xfrm>
            <a:off x="495300" y="2759075"/>
            <a:ext cx="8077200" cy="10668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 a single-bit error, only 1 bit in the data unit has changed.</a:t>
            </a:r>
          </a:p>
        </p:txBody>
      </p:sp>
      <p:grpSp>
        <p:nvGrpSpPr>
          <p:cNvPr id="6157" name="Group 12">
            <a:extLst>
              <a:ext uri="{FF2B5EF4-FFF2-40B4-BE49-F238E27FC236}">
                <a16:creationId xmlns:a16="http://schemas.microsoft.com/office/drawing/2014/main" id="{D44A09F4-9BEC-794A-09ED-AEC2A83789D4}"/>
              </a:ext>
            </a:extLst>
          </p:cNvPr>
          <p:cNvGrpSpPr>
            <a:grpSpLocks/>
          </p:cNvGrpSpPr>
          <p:nvPr/>
        </p:nvGrpSpPr>
        <p:grpSpPr bwMode="auto">
          <a:xfrm>
            <a:off x="533400" y="1947863"/>
            <a:ext cx="1143000" cy="566737"/>
            <a:chOff x="1200" y="1248"/>
            <a:chExt cx="720" cy="357"/>
          </a:xfrm>
        </p:grpSpPr>
        <p:pic>
          <p:nvPicPr>
            <p:cNvPr id="6158" name="Picture 13">
              <a:extLst>
                <a:ext uri="{FF2B5EF4-FFF2-40B4-BE49-F238E27FC236}">
                  <a16:creationId xmlns:a16="http://schemas.microsoft.com/office/drawing/2014/main" id="{AA2A56B4-7165-4393-0F78-C722EDC91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4">
              <a:extLst>
                <a:ext uri="{FF2B5EF4-FFF2-40B4-BE49-F238E27FC236}">
                  <a16:creationId xmlns:a16="http://schemas.microsoft.com/office/drawing/2014/main" id="{7FDBFCE6-41BD-21EE-7D2B-E77D0B2C37D9}"/>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4C082DE0-EFD9-5A56-A1E0-58DC0B823C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7C66C629-B0E3-534A-AB90-E15B2BB8806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2227" name="Line 2">
            <a:extLst>
              <a:ext uri="{FF2B5EF4-FFF2-40B4-BE49-F238E27FC236}">
                <a16:creationId xmlns:a16="http://schemas.microsoft.com/office/drawing/2014/main" id="{4490D363-65A1-8FB3-35C4-03D0B74F8BCB}"/>
              </a:ext>
            </a:extLst>
          </p:cNvPr>
          <p:cNvSpPr>
            <a:spLocks noChangeShapeType="1"/>
          </p:cNvSpPr>
          <p:nvPr/>
        </p:nvSpPr>
        <p:spPr bwMode="auto">
          <a:xfrm>
            <a:off x="152400" y="2286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8" name="Line 3">
            <a:extLst>
              <a:ext uri="{FF2B5EF4-FFF2-40B4-BE49-F238E27FC236}">
                <a16:creationId xmlns:a16="http://schemas.microsoft.com/office/drawing/2014/main" id="{AEEA1212-EB5F-28FD-5BC8-8ADA70153D88}"/>
              </a:ext>
            </a:extLst>
          </p:cNvPr>
          <p:cNvSpPr>
            <a:spLocks noChangeShapeType="1"/>
          </p:cNvSpPr>
          <p:nvPr/>
        </p:nvSpPr>
        <p:spPr bwMode="auto">
          <a:xfrm>
            <a:off x="152400" y="10668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9" name="Text Box 4">
            <a:extLst>
              <a:ext uri="{FF2B5EF4-FFF2-40B4-BE49-F238E27FC236}">
                <a16:creationId xmlns:a16="http://schemas.microsoft.com/office/drawing/2014/main" id="{E9BE859F-08C8-79CC-28F3-C64870FE1E47}"/>
              </a:ext>
            </a:extLst>
          </p:cNvPr>
          <p:cNvSpPr txBox="1">
            <a:spLocks noChangeArrowheads="1"/>
          </p:cNvSpPr>
          <p:nvPr/>
        </p:nvSpPr>
        <p:spPr bwMode="auto">
          <a:xfrm>
            <a:off x="304800" y="457200"/>
            <a:ext cx="763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10.20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General design of encoder and decoder of a CRC code</a:t>
            </a:r>
          </a:p>
        </p:txBody>
      </p:sp>
      <p:sp>
        <p:nvSpPr>
          <p:cNvPr id="52230" name="Line 5">
            <a:extLst>
              <a:ext uri="{FF2B5EF4-FFF2-40B4-BE49-F238E27FC236}">
                <a16:creationId xmlns:a16="http://schemas.microsoft.com/office/drawing/2014/main" id="{5964CAFA-6663-EB76-AEF9-FB73ECBEA185}"/>
              </a:ext>
            </a:extLst>
          </p:cNvPr>
          <p:cNvSpPr>
            <a:spLocks noChangeShapeType="1"/>
          </p:cNvSpPr>
          <p:nvPr/>
        </p:nvSpPr>
        <p:spPr bwMode="auto">
          <a:xfrm>
            <a:off x="152400" y="63246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2231" name="Picture 6">
            <a:extLst>
              <a:ext uri="{FF2B5EF4-FFF2-40B4-BE49-F238E27FC236}">
                <a16:creationId xmlns:a16="http://schemas.microsoft.com/office/drawing/2014/main" id="{2B703133-0EC8-D747-B93D-E26749DE8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1371600"/>
            <a:ext cx="654526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a:extLst>
              <a:ext uri="{FF2B5EF4-FFF2-40B4-BE49-F238E27FC236}">
                <a16:creationId xmlns:a16="http://schemas.microsoft.com/office/drawing/2014/main" id="{31F18378-5BC5-782E-C130-5238F9C3E7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D0D700FB-3025-584A-89B5-3905C04DFF3D}"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id="{E75A1AF9-F4CD-9041-5C0B-4AA8AB6D0972}"/>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2" name="Rectangle 3">
            <a:extLst>
              <a:ext uri="{FF2B5EF4-FFF2-40B4-BE49-F238E27FC236}">
                <a16:creationId xmlns:a16="http://schemas.microsoft.com/office/drawing/2014/main" id="{D9CB2D25-755B-1798-99D9-FE179519776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3" name="Rectangle 4">
            <a:extLst>
              <a:ext uri="{FF2B5EF4-FFF2-40B4-BE49-F238E27FC236}">
                <a16:creationId xmlns:a16="http://schemas.microsoft.com/office/drawing/2014/main" id="{C4F4DF21-7B44-0E83-D5BB-24C35FF7D3E4}"/>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4" name="Rectangle 5">
            <a:extLst>
              <a:ext uri="{FF2B5EF4-FFF2-40B4-BE49-F238E27FC236}">
                <a16:creationId xmlns:a16="http://schemas.microsoft.com/office/drawing/2014/main" id="{52608A0D-67CC-CE67-988E-55F3E8A6465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5" name="Rectangle 6">
            <a:extLst>
              <a:ext uri="{FF2B5EF4-FFF2-40B4-BE49-F238E27FC236}">
                <a16:creationId xmlns:a16="http://schemas.microsoft.com/office/drawing/2014/main" id="{C89AFC11-E1B6-4CA6-71F5-9DB3125FF81A}"/>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6" name="Rectangle 7">
            <a:extLst>
              <a:ext uri="{FF2B5EF4-FFF2-40B4-BE49-F238E27FC236}">
                <a16:creationId xmlns:a16="http://schemas.microsoft.com/office/drawing/2014/main" id="{91A7E052-5AD8-0934-4280-2946BC6C1F66}"/>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7" name="Rectangle 8">
            <a:extLst>
              <a:ext uri="{FF2B5EF4-FFF2-40B4-BE49-F238E27FC236}">
                <a16:creationId xmlns:a16="http://schemas.microsoft.com/office/drawing/2014/main" id="{FC94CCAD-059F-785A-E978-8059C0708376}"/>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258" name="Line 9">
            <a:extLst>
              <a:ext uri="{FF2B5EF4-FFF2-40B4-BE49-F238E27FC236}">
                <a16:creationId xmlns:a16="http://schemas.microsoft.com/office/drawing/2014/main" id="{80EC0C1E-4BE7-2989-0706-362582F8101C}"/>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9" name="Line 10">
            <a:extLst>
              <a:ext uri="{FF2B5EF4-FFF2-40B4-BE49-F238E27FC236}">
                <a16:creationId xmlns:a16="http://schemas.microsoft.com/office/drawing/2014/main" id="{9889AE40-75AC-FDB7-DDB7-AB67EEFBF408}"/>
              </a:ext>
            </a:extLst>
          </p:cNvPr>
          <p:cNvSpPr>
            <a:spLocks noChangeShapeType="1"/>
          </p:cNvSpPr>
          <p:nvPr/>
        </p:nvSpPr>
        <p:spPr bwMode="auto">
          <a:xfrm>
            <a:off x="458788" y="4419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60" name="Rectangle 11">
            <a:extLst>
              <a:ext uri="{FF2B5EF4-FFF2-40B4-BE49-F238E27FC236}">
                <a16:creationId xmlns:a16="http://schemas.microsoft.com/office/drawing/2014/main" id="{64788119-9297-A68D-658A-C269C9463730}"/>
              </a:ext>
            </a:extLst>
          </p:cNvPr>
          <p:cNvSpPr>
            <a:spLocks noChangeArrowheads="1"/>
          </p:cNvSpPr>
          <p:nvPr/>
        </p:nvSpPr>
        <p:spPr bwMode="auto">
          <a:xfrm>
            <a:off x="495300" y="2759075"/>
            <a:ext cx="8077200" cy="1554163"/>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divisor in a cyclic code is normally called the generator polynomial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or simply the generator.</a:t>
            </a:r>
          </a:p>
        </p:txBody>
      </p:sp>
      <p:grpSp>
        <p:nvGrpSpPr>
          <p:cNvPr id="53261" name="Group 12">
            <a:extLst>
              <a:ext uri="{FF2B5EF4-FFF2-40B4-BE49-F238E27FC236}">
                <a16:creationId xmlns:a16="http://schemas.microsoft.com/office/drawing/2014/main" id="{FA194D18-8298-178C-AE58-8C2A02F0B4ED}"/>
              </a:ext>
            </a:extLst>
          </p:cNvPr>
          <p:cNvGrpSpPr>
            <a:grpSpLocks/>
          </p:cNvGrpSpPr>
          <p:nvPr/>
        </p:nvGrpSpPr>
        <p:grpSpPr bwMode="auto">
          <a:xfrm>
            <a:off x="533400" y="2024063"/>
            <a:ext cx="1143000" cy="566737"/>
            <a:chOff x="1200" y="1248"/>
            <a:chExt cx="720" cy="357"/>
          </a:xfrm>
        </p:grpSpPr>
        <p:pic>
          <p:nvPicPr>
            <p:cNvPr id="53262" name="Picture 13">
              <a:extLst>
                <a:ext uri="{FF2B5EF4-FFF2-40B4-BE49-F238E27FC236}">
                  <a16:creationId xmlns:a16="http://schemas.microsoft.com/office/drawing/2014/main" id="{1E0165E8-5EF8-EA6A-5F3C-2BD5EC315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 Box 14">
              <a:extLst>
                <a:ext uri="{FF2B5EF4-FFF2-40B4-BE49-F238E27FC236}">
                  <a16:creationId xmlns:a16="http://schemas.microsoft.com/office/drawing/2014/main" id="{16364930-DE23-FB27-DF2D-4A4F4090F154}"/>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3D146D48-6618-34DB-8D11-5DECAA317F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DA32F59F-EF36-9441-B8AE-04DA2427B522}"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4275" name="Line 2">
            <a:extLst>
              <a:ext uri="{FF2B5EF4-FFF2-40B4-BE49-F238E27FC236}">
                <a16:creationId xmlns:a16="http://schemas.microsoft.com/office/drawing/2014/main" id="{1BEF9961-FBE1-E758-5B76-D9410C4DFAEA}"/>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6" name="Line 3">
            <a:extLst>
              <a:ext uri="{FF2B5EF4-FFF2-40B4-BE49-F238E27FC236}">
                <a16:creationId xmlns:a16="http://schemas.microsoft.com/office/drawing/2014/main" id="{1F5B6CCF-7AC5-4D00-A82B-1E990B31BFEE}"/>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7" name="Text Box 4">
            <a:extLst>
              <a:ext uri="{FF2B5EF4-FFF2-40B4-BE49-F238E27FC236}">
                <a16:creationId xmlns:a16="http://schemas.microsoft.com/office/drawing/2014/main" id="{B3CFCE73-E4CC-34FC-5CC9-92B13064E1DE}"/>
              </a:ext>
            </a:extLst>
          </p:cNvPr>
          <p:cNvSpPr txBox="1">
            <a:spLocks noChangeArrowheads="1"/>
          </p:cNvSpPr>
          <p:nvPr/>
        </p:nvSpPr>
        <p:spPr bwMode="auto">
          <a:xfrm>
            <a:off x="304800" y="762000"/>
            <a:ext cx="629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10.21   </a:t>
            </a:r>
            <a:r>
              <a:rPr kumimoji="0" lang="en-US" altLang="en-US" sz="2400" b="1" i="1"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A</a:t>
            </a: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polynomial to represent a binary word</a:t>
            </a:r>
          </a:p>
        </p:txBody>
      </p:sp>
      <p:sp>
        <p:nvSpPr>
          <p:cNvPr id="54278" name="Line 5">
            <a:extLst>
              <a:ext uri="{FF2B5EF4-FFF2-40B4-BE49-F238E27FC236}">
                <a16:creationId xmlns:a16="http://schemas.microsoft.com/office/drawing/2014/main" id="{2B77A9A0-C483-7A8A-1C63-F33B5EB79FF1}"/>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4279" name="Picture 6">
            <a:extLst>
              <a:ext uri="{FF2B5EF4-FFF2-40B4-BE49-F238E27FC236}">
                <a16:creationId xmlns:a16="http://schemas.microsoft.com/office/drawing/2014/main" id="{D4062725-A387-802E-8EDD-8875396F7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0638"/>
            <a:ext cx="88487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a:extLst>
              <a:ext uri="{FF2B5EF4-FFF2-40B4-BE49-F238E27FC236}">
                <a16:creationId xmlns:a16="http://schemas.microsoft.com/office/drawing/2014/main" id="{9B3E4501-6B79-444D-2954-0CB29A244C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5BCCB762-0EBD-F24A-964B-DACA28D35846}"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5299" name="Text Box 2">
            <a:extLst>
              <a:ext uri="{FF2B5EF4-FFF2-40B4-BE49-F238E27FC236}">
                <a16:creationId xmlns:a16="http://schemas.microsoft.com/office/drawing/2014/main" id="{8F83E22C-DA95-83D3-2AF3-CAF7DA4B30C2}"/>
              </a:ext>
            </a:extLst>
          </p:cNvPr>
          <p:cNvSpPr txBox="1">
            <a:spLocks noChangeArrowheads="1"/>
          </p:cNvSpPr>
          <p:nvPr/>
        </p:nvSpPr>
        <p:spPr bwMode="auto">
          <a:xfrm>
            <a:off x="152400" y="1295400"/>
            <a:ext cx="397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Table 10.7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Standard polynomials</a:t>
            </a:r>
          </a:p>
        </p:txBody>
      </p:sp>
      <p:pic>
        <p:nvPicPr>
          <p:cNvPr id="55300" name="Picture 4">
            <a:extLst>
              <a:ext uri="{FF2B5EF4-FFF2-40B4-BE49-F238E27FC236}">
                <a16:creationId xmlns:a16="http://schemas.microsoft.com/office/drawing/2014/main" id="{AF9E4F97-43F7-3C18-5BE1-A566F3802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1703388"/>
            <a:ext cx="899477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367A4A15-CACA-2987-7A4D-B1E86C33C35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BBA974E2-4B97-5D47-BB85-1923A8FD65B9}"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53</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861186" name="Rectangle 2">
            <a:extLst>
              <a:ext uri="{FF2B5EF4-FFF2-40B4-BE49-F238E27FC236}">
                <a16:creationId xmlns:a16="http://schemas.microsoft.com/office/drawing/2014/main" id="{B8EC3634-4B44-4884-9836-1C9B63EB6FCB}"/>
              </a:ext>
            </a:extLst>
          </p:cNvPr>
          <p:cNvSpPr>
            <a:spLocks noChangeArrowheads="1"/>
          </p:cNvSpPr>
          <p:nvPr/>
        </p:nvSpPr>
        <p:spPr bwMode="auto">
          <a:xfrm>
            <a:off x="0" y="0"/>
            <a:ext cx="9144000" cy="1371600"/>
          </a:xfrm>
          <a:prstGeom prst="rect">
            <a:avLst/>
          </a:prstGeom>
          <a:solidFill>
            <a:srgbClr val="33CC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861187" name="Text Box 3">
            <a:extLst>
              <a:ext uri="{FF2B5EF4-FFF2-40B4-BE49-F238E27FC236}">
                <a16:creationId xmlns:a16="http://schemas.microsoft.com/office/drawing/2014/main" id="{F1E025CE-1331-FC1D-E9C1-BBCE635F982F}"/>
              </a:ext>
            </a:extLst>
          </p:cNvPr>
          <p:cNvSpPr txBox="1">
            <a:spLocks noChangeArrowheads="1"/>
          </p:cNvSpPr>
          <p:nvPr/>
        </p:nvSpPr>
        <p:spPr bwMode="auto">
          <a:xfrm>
            <a:off x="228600" y="406400"/>
            <a:ext cx="3627438"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pitchFamily="18" charset="0"/>
                <a:ea typeface="+mn-ea"/>
                <a:cs typeface="+mn-cs"/>
              </a:rPr>
              <a:t>10-5   CHECKSUM</a:t>
            </a:r>
          </a:p>
        </p:txBody>
      </p:sp>
      <p:sp>
        <p:nvSpPr>
          <p:cNvPr id="56325" name="Text Box 4">
            <a:extLst>
              <a:ext uri="{FF2B5EF4-FFF2-40B4-BE49-F238E27FC236}">
                <a16:creationId xmlns:a16="http://schemas.microsoft.com/office/drawing/2014/main" id="{EDD3502A-3218-E332-4732-FA6FD15CF920}"/>
              </a:ext>
            </a:extLst>
          </p:cNvPr>
          <p:cNvSpPr txBox="1">
            <a:spLocks noChangeArrowheads="1"/>
          </p:cNvSpPr>
          <p:nvPr/>
        </p:nvSpPr>
        <p:spPr bwMode="auto">
          <a:xfrm>
            <a:off x="8229600" y="640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1189" name="Rectangle 5">
            <a:extLst>
              <a:ext uri="{FF2B5EF4-FFF2-40B4-BE49-F238E27FC236}">
                <a16:creationId xmlns:a16="http://schemas.microsoft.com/office/drawing/2014/main" id="{6B6C3F75-3B59-C7C2-8BDE-50F875894E30}"/>
              </a:ext>
            </a:extLst>
          </p:cNvPr>
          <p:cNvSpPr>
            <a:spLocks noChangeArrowheads="1"/>
          </p:cNvSpPr>
          <p:nvPr/>
        </p:nvSpPr>
        <p:spPr bwMode="auto">
          <a:xfrm>
            <a:off x="152400" y="1524000"/>
            <a:ext cx="8229600" cy="2227263"/>
          </a:xfrm>
          <a:prstGeom prst="rect">
            <a:avLst/>
          </a:prstGeom>
          <a:noFill/>
          <a:ln w="9525">
            <a:noFill/>
            <a:miter lim="800000"/>
            <a:headEnd/>
            <a:tailEnd/>
          </a:ln>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mn-ea"/>
                <a:cs typeface="+mn-cs"/>
              </a:rPr>
              <a:t>The last error detection method we discuss here is called the checksum. The checksum is used in the Internet by several protocols although not at the data link layer. However, we briefly discuss it here to complete our discussion on error checking</a:t>
            </a:r>
          </a:p>
        </p:txBody>
      </p:sp>
      <p:sp>
        <p:nvSpPr>
          <p:cNvPr id="56327" name="Rectangle 6">
            <a:extLst>
              <a:ext uri="{FF2B5EF4-FFF2-40B4-BE49-F238E27FC236}">
                <a16:creationId xmlns:a16="http://schemas.microsoft.com/office/drawing/2014/main" id="{FECA46A5-E1AA-0F81-83CC-2E9868F51732}"/>
              </a:ext>
            </a:extLst>
          </p:cNvPr>
          <p:cNvSpPr>
            <a:spLocks noChangeArrowheads="1"/>
          </p:cNvSpPr>
          <p:nvPr/>
        </p:nvSpPr>
        <p:spPr bwMode="auto">
          <a:xfrm>
            <a:off x="152400" y="4679950"/>
            <a:ext cx="6705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000000"/>
              </a:buClr>
              <a:buSzPct val="117000"/>
              <a:buFont typeface="Wingdings" pitchFamily="2" charset="2"/>
              <a:buNone/>
              <a:tabLst/>
              <a:defRPr/>
            </a:pPr>
            <a:r>
              <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Idea</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One’s Complement</a:t>
            </a:r>
            <a:b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br>
            <a:r>
              <a:rPr kumimoji="0" lang="fr-FR"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rPr>
              <a:t>Internet Checksum</a:t>
            </a:r>
            <a:endParaRPr kumimoji="0" lang="en-US" altLang="en-US" sz="2400" b="1" i="0" u="none" strike="noStrike" kern="1200" cap="none" spc="0" normalizeH="0" baseline="0" noProof="0">
              <a:ln>
                <a:noFill/>
              </a:ln>
              <a:solidFill>
                <a:srgbClr val="0033CC"/>
              </a:solidFill>
              <a:effectLst/>
              <a:uLnTx/>
              <a:uFillTx/>
              <a:latin typeface="Times New Roman" panose="02020603050405020304" pitchFamily="18" charset="0"/>
              <a:ea typeface="+mn-ea"/>
              <a:cs typeface="+mn-cs"/>
            </a:endParaRPr>
          </a:p>
        </p:txBody>
      </p:sp>
      <p:sp>
        <p:nvSpPr>
          <p:cNvPr id="861191" name="Text Box 7">
            <a:extLst>
              <a:ext uri="{FF2B5EF4-FFF2-40B4-BE49-F238E27FC236}">
                <a16:creationId xmlns:a16="http://schemas.microsoft.com/office/drawing/2014/main" id="{6062A1D0-5525-E1F3-EC97-74AB8F0E81BB}"/>
              </a:ext>
            </a:extLst>
          </p:cNvPr>
          <p:cNvSpPr txBox="1">
            <a:spLocks noChangeArrowheads="1"/>
          </p:cNvSpPr>
          <p:nvPr/>
        </p:nvSpPr>
        <p:spPr bwMode="auto">
          <a:xfrm>
            <a:off x="165100" y="4203700"/>
            <a:ext cx="4862513" cy="519113"/>
          </a:xfrm>
          <a:prstGeom prst="rect">
            <a:avLst/>
          </a:prstGeom>
          <a:noFill/>
          <a:ln w="76200" algn="ctr">
            <a:no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mn-ea"/>
                <a:cs typeface="+mn-cs"/>
              </a:rPr>
              <a:t>Topics discussed in this section: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a:extLst>
              <a:ext uri="{FF2B5EF4-FFF2-40B4-BE49-F238E27FC236}">
                <a16:creationId xmlns:a16="http://schemas.microsoft.com/office/drawing/2014/main" id="{F47FCF53-2C9F-B364-53BC-55F178C180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E6B47355-FAB8-E44B-BCE1-BB7081BCE84A}"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54</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0B5A315C-AF8E-FFA9-C18C-DE3BB345B7B4}"/>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48" name="Rectangle 3">
            <a:extLst>
              <a:ext uri="{FF2B5EF4-FFF2-40B4-BE49-F238E27FC236}">
                <a16:creationId xmlns:a16="http://schemas.microsoft.com/office/drawing/2014/main" id="{7837962A-FCD9-BAE9-8955-CBC46BB96409}"/>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49" name="Rectangle 4">
            <a:extLst>
              <a:ext uri="{FF2B5EF4-FFF2-40B4-BE49-F238E27FC236}">
                <a16:creationId xmlns:a16="http://schemas.microsoft.com/office/drawing/2014/main" id="{8825342E-F4CA-C37A-24D6-37F8688E8545}"/>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50" name="Rectangle 5">
            <a:extLst>
              <a:ext uri="{FF2B5EF4-FFF2-40B4-BE49-F238E27FC236}">
                <a16:creationId xmlns:a16="http://schemas.microsoft.com/office/drawing/2014/main" id="{1384CD96-4B04-8244-3499-33F80BFF4CC0}"/>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51" name="Rectangle 6">
            <a:extLst>
              <a:ext uri="{FF2B5EF4-FFF2-40B4-BE49-F238E27FC236}">
                <a16:creationId xmlns:a16="http://schemas.microsoft.com/office/drawing/2014/main" id="{F4393CF9-4317-39C0-CA63-2A9CF6767C7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52" name="Rectangle 7">
            <a:extLst>
              <a:ext uri="{FF2B5EF4-FFF2-40B4-BE49-F238E27FC236}">
                <a16:creationId xmlns:a16="http://schemas.microsoft.com/office/drawing/2014/main" id="{E1327C96-59FE-97CE-4DCD-EE7F567DAA7C}"/>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53" name="Rectangle 8">
            <a:extLst>
              <a:ext uri="{FF2B5EF4-FFF2-40B4-BE49-F238E27FC236}">
                <a16:creationId xmlns:a16="http://schemas.microsoft.com/office/drawing/2014/main" id="{0C8B3751-648B-BC45-1AC6-23B189443655}"/>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354" name="Rectangle 9">
            <a:extLst>
              <a:ext uri="{FF2B5EF4-FFF2-40B4-BE49-F238E27FC236}">
                <a16:creationId xmlns:a16="http://schemas.microsoft.com/office/drawing/2014/main" id="{B4AE3AAE-34D4-5E62-2738-897462CFF7A9}"/>
              </a:ext>
            </a:extLst>
          </p:cNvPr>
          <p:cNvSpPr>
            <a:spLocks noChangeArrowheads="1"/>
          </p:cNvSpPr>
          <p:nvPr/>
        </p:nvSpPr>
        <p:spPr bwMode="auto">
          <a:xfrm>
            <a:off x="228600" y="1143000"/>
            <a:ext cx="8686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Suppose our data is a list of five 4-bit numbers that we want to send to a destination. In addition to sending these numbers, we send the sum of the numbers. For example, if the set of numbers is (7, 11, 12, 0, 6), we send (7, 11, 12, 0, 6, </a:t>
            </a: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36</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where 36 is the sum of the original numbers. The receiver adds the five numbers and compares the result with the sum. If the two are the same, the receiver assumes no error, accepts the five numbers, and discards the sum. Otherwise, there is an error somewhere and the data are not accepted.</a:t>
            </a:r>
          </a:p>
        </p:txBody>
      </p:sp>
      <p:sp>
        <p:nvSpPr>
          <p:cNvPr id="57355" name="Text Box 11">
            <a:extLst>
              <a:ext uri="{FF2B5EF4-FFF2-40B4-BE49-F238E27FC236}">
                <a16:creationId xmlns:a16="http://schemas.microsoft.com/office/drawing/2014/main" id="{DE768364-31EB-D147-0866-384229EBF0D8}"/>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10.18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a:extLst>
              <a:ext uri="{FF2B5EF4-FFF2-40B4-BE49-F238E27FC236}">
                <a16:creationId xmlns:a16="http://schemas.microsoft.com/office/drawing/2014/main" id="{9959B3C3-BAC3-A33A-910D-F2B6B6C738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274D7B03-53BC-4242-BF23-1112D91DC947}"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8371" name="Rectangle 2">
            <a:extLst>
              <a:ext uri="{FF2B5EF4-FFF2-40B4-BE49-F238E27FC236}">
                <a16:creationId xmlns:a16="http://schemas.microsoft.com/office/drawing/2014/main" id="{003707EC-17FC-4CE4-6985-E65E654C3B34}"/>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2" name="Rectangle 3">
            <a:extLst>
              <a:ext uri="{FF2B5EF4-FFF2-40B4-BE49-F238E27FC236}">
                <a16:creationId xmlns:a16="http://schemas.microsoft.com/office/drawing/2014/main" id="{3ACFA0AE-FC82-40B5-CCFD-0C935411A503}"/>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3" name="Rectangle 4">
            <a:extLst>
              <a:ext uri="{FF2B5EF4-FFF2-40B4-BE49-F238E27FC236}">
                <a16:creationId xmlns:a16="http://schemas.microsoft.com/office/drawing/2014/main" id="{734BD38D-9461-72F4-668D-B90579A99423}"/>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4" name="Rectangle 5">
            <a:extLst>
              <a:ext uri="{FF2B5EF4-FFF2-40B4-BE49-F238E27FC236}">
                <a16:creationId xmlns:a16="http://schemas.microsoft.com/office/drawing/2014/main" id="{1E254677-A4DD-5CD6-8B50-70C7FB931EF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5" name="Rectangle 6">
            <a:extLst>
              <a:ext uri="{FF2B5EF4-FFF2-40B4-BE49-F238E27FC236}">
                <a16:creationId xmlns:a16="http://schemas.microsoft.com/office/drawing/2014/main" id="{0BACBE12-8719-7DAC-CA0A-AE96E478CBC8}"/>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6" name="Rectangle 7">
            <a:extLst>
              <a:ext uri="{FF2B5EF4-FFF2-40B4-BE49-F238E27FC236}">
                <a16:creationId xmlns:a16="http://schemas.microsoft.com/office/drawing/2014/main" id="{08A85F46-90F4-53C9-86B3-E7483CD23F33}"/>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7" name="Rectangle 8">
            <a:extLst>
              <a:ext uri="{FF2B5EF4-FFF2-40B4-BE49-F238E27FC236}">
                <a16:creationId xmlns:a16="http://schemas.microsoft.com/office/drawing/2014/main" id="{CD3C7455-1B04-1CC6-7482-95BFF843DD6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8378" name="Rectangle 9">
            <a:extLst>
              <a:ext uri="{FF2B5EF4-FFF2-40B4-BE49-F238E27FC236}">
                <a16:creationId xmlns:a16="http://schemas.microsoft.com/office/drawing/2014/main" id="{8AFB00AE-B41E-446E-D0DE-92CB0F272F28}"/>
              </a:ext>
            </a:extLst>
          </p:cNvPr>
          <p:cNvSpPr>
            <a:spLocks noChangeArrowheads="1"/>
          </p:cNvSpPr>
          <p:nvPr/>
        </p:nvSpPr>
        <p:spPr bwMode="auto">
          <a:xfrm>
            <a:off x="228600" y="1143000"/>
            <a:ext cx="8686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We can make the job of the receiver easier if we send the negative (complement) of the sum, called the </a:t>
            </a: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checksum</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In this case, we send (7, 11, 12, 0, 6, </a:t>
            </a: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−36</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receiver can add all the numbers received (including the checksum). If the result is 0, it assumes no error; otherwise, there is an error.</a:t>
            </a:r>
          </a:p>
        </p:txBody>
      </p:sp>
      <p:sp>
        <p:nvSpPr>
          <p:cNvPr id="58379" name="Text Box 11">
            <a:extLst>
              <a:ext uri="{FF2B5EF4-FFF2-40B4-BE49-F238E27FC236}">
                <a16:creationId xmlns:a16="http://schemas.microsoft.com/office/drawing/2014/main" id="{054D95C2-32F1-EFA8-6779-7B438E8B1720}"/>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a:extLst>
              <a:ext uri="{FF2B5EF4-FFF2-40B4-BE49-F238E27FC236}">
                <a16:creationId xmlns:a16="http://schemas.microsoft.com/office/drawing/2014/main" id="{6062D051-886F-0862-20AF-CEFF1DC7AC3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FE780FE5-22A8-664F-95BC-98C4BAFFD0A7}"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59395" name="Rectangle 2">
            <a:extLst>
              <a:ext uri="{FF2B5EF4-FFF2-40B4-BE49-F238E27FC236}">
                <a16:creationId xmlns:a16="http://schemas.microsoft.com/office/drawing/2014/main" id="{7BAD6A5C-47C4-175B-BE24-177DF79702F4}"/>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396" name="Rectangle 3">
            <a:extLst>
              <a:ext uri="{FF2B5EF4-FFF2-40B4-BE49-F238E27FC236}">
                <a16:creationId xmlns:a16="http://schemas.microsoft.com/office/drawing/2014/main" id="{F0539621-DB6B-3540-274F-4578E9110AD2}"/>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397" name="Rectangle 4">
            <a:extLst>
              <a:ext uri="{FF2B5EF4-FFF2-40B4-BE49-F238E27FC236}">
                <a16:creationId xmlns:a16="http://schemas.microsoft.com/office/drawing/2014/main" id="{FB8AC15E-1A87-7662-584C-E9F7003B1271}"/>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398" name="Rectangle 5">
            <a:extLst>
              <a:ext uri="{FF2B5EF4-FFF2-40B4-BE49-F238E27FC236}">
                <a16:creationId xmlns:a16="http://schemas.microsoft.com/office/drawing/2014/main" id="{CA030856-5D11-158C-6606-3C01AE69EE6A}"/>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399" name="Rectangle 6">
            <a:extLst>
              <a:ext uri="{FF2B5EF4-FFF2-40B4-BE49-F238E27FC236}">
                <a16:creationId xmlns:a16="http://schemas.microsoft.com/office/drawing/2014/main" id="{7920C0D5-0E65-DC28-286C-F57F8434136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400" name="Rectangle 7">
            <a:extLst>
              <a:ext uri="{FF2B5EF4-FFF2-40B4-BE49-F238E27FC236}">
                <a16:creationId xmlns:a16="http://schemas.microsoft.com/office/drawing/2014/main" id="{A2E6B782-94C0-ACFC-8E48-1C17DF03F619}"/>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401" name="Rectangle 8">
            <a:extLst>
              <a:ext uri="{FF2B5EF4-FFF2-40B4-BE49-F238E27FC236}">
                <a16:creationId xmlns:a16="http://schemas.microsoft.com/office/drawing/2014/main" id="{8C90730F-DC62-3A6F-884E-DA8374D2C55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9402" name="Rectangle 9">
            <a:extLst>
              <a:ext uri="{FF2B5EF4-FFF2-40B4-BE49-F238E27FC236}">
                <a16:creationId xmlns:a16="http://schemas.microsoft.com/office/drawing/2014/main" id="{DC712672-266F-A702-AF41-8AB99513F3AC}"/>
              </a:ext>
            </a:extLst>
          </p:cNvPr>
          <p:cNvSpPr>
            <a:spLocks noChangeArrowheads="1"/>
          </p:cNvSpPr>
          <p:nvPr/>
        </p:nvSpPr>
        <p:spPr bwMode="auto">
          <a:xfrm>
            <a:off x="228600" y="11430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can we represent the number 21 in </a:t>
            </a: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one’s complement arithmetic</a:t>
            </a: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using only four bits?</a:t>
            </a:r>
          </a:p>
        </p:txBody>
      </p:sp>
      <p:sp>
        <p:nvSpPr>
          <p:cNvPr id="82955" name="Rectangle 10">
            <a:extLst>
              <a:ext uri="{FF2B5EF4-FFF2-40B4-BE49-F238E27FC236}">
                <a16:creationId xmlns:a16="http://schemas.microsoft.com/office/drawing/2014/main" id="{7F080606-7319-DA83-5C56-BF15C78950A9}"/>
              </a:ext>
            </a:extLst>
          </p:cNvPr>
          <p:cNvSpPr>
            <a:spLocks noChangeArrowheads="1"/>
          </p:cNvSpPr>
          <p:nvPr/>
        </p:nvSpPr>
        <p:spPr bwMode="auto">
          <a:xfrm>
            <a:off x="228600" y="3106738"/>
            <a:ext cx="8686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Solution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The number 21 in binary is 10101 (it needs five bits). We can wrap the leftmost bit and add it to the four rightmost bits. We have (0101 + 1) = 0110 or </a:t>
            </a:r>
            <a:r>
              <a:rPr kumimoji="0" lang="en-US" altLang="en-US" sz="2800" b="1" i="1" u="none" strike="noStrike" kern="1200" cap="none" spc="0" normalizeH="0" baseline="0" noProof="0">
                <a:ln>
                  <a:noFill/>
                </a:ln>
                <a:solidFill>
                  <a:srgbClr val="FF0000"/>
                </a:solidFill>
                <a:effectLst/>
                <a:uLnTx/>
                <a:uFillTx/>
                <a:latin typeface="Times" pitchFamily="18" charset="0"/>
                <a:ea typeface="+mn-ea"/>
                <a:cs typeface="+mn-cs"/>
              </a:rPr>
              <a:t>6</a:t>
            </a: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a:t>
            </a:r>
          </a:p>
        </p:txBody>
      </p:sp>
      <p:sp>
        <p:nvSpPr>
          <p:cNvPr id="59404" name="Text Box 11">
            <a:extLst>
              <a:ext uri="{FF2B5EF4-FFF2-40B4-BE49-F238E27FC236}">
                <a16:creationId xmlns:a16="http://schemas.microsoft.com/office/drawing/2014/main" id="{B152E2CE-C796-9480-0EF4-5E58AC30E8B3}"/>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a:extLst>
              <a:ext uri="{FF2B5EF4-FFF2-40B4-BE49-F238E27FC236}">
                <a16:creationId xmlns:a16="http://schemas.microsoft.com/office/drawing/2014/main" id="{19C3DEA3-284F-24AB-4C53-12F2C89F6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90F31E7B-6BF2-8642-AC56-5DF7791C4E7C}"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60419" name="Rectangle 2">
            <a:extLst>
              <a:ext uri="{FF2B5EF4-FFF2-40B4-BE49-F238E27FC236}">
                <a16:creationId xmlns:a16="http://schemas.microsoft.com/office/drawing/2014/main" id="{E37A5039-79C6-2FAA-9292-7684553DBD44}"/>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0" name="Rectangle 3">
            <a:extLst>
              <a:ext uri="{FF2B5EF4-FFF2-40B4-BE49-F238E27FC236}">
                <a16:creationId xmlns:a16="http://schemas.microsoft.com/office/drawing/2014/main" id="{22B635C3-D84E-D3BB-5258-5F3CB87CBED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1" name="Rectangle 4">
            <a:extLst>
              <a:ext uri="{FF2B5EF4-FFF2-40B4-BE49-F238E27FC236}">
                <a16:creationId xmlns:a16="http://schemas.microsoft.com/office/drawing/2014/main" id="{477133B4-57B1-374F-B567-D409DF89365B}"/>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2" name="Rectangle 5">
            <a:extLst>
              <a:ext uri="{FF2B5EF4-FFF2-40B4-BE49-F238E27FC236}">
                <a16:creationId xmlns:a16="http://schemas.microsoft.com/office/drawing/2014/main" id="{66CC182E-C719-C397-115C-56B04A2F1A2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3" name="Rectangle 6">
            <a:extLst>
              <a:ext uri="{FF2B5EF4-FFF2-40B4-BE49-F238E27FC236}">
                <a16:creationId xmlns:a16="http://schemas.microsoft.com/office/drawing/2014/main" id="{8B8CBF9F-1438-EBFA-1E0D-A63D24A0B0BD}"/>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4" name="Rectangle 7">
            <a:extLst>
              <a:ext uri="{FF2B5EF4-FFF2-40B4-BE49-F238E27FC236}">
                <a16:creationId xmlns:a16="http://schemas.microsoft.com/office/drawing/2014/main" id="{598D1811-2FA7-A35F-E738-8B0F83DB16B9}"/>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5" name="Rectangle 8">
            <a:extLst>
              <a:ext uri="{FF2B5EF4-FFF2-40B4-BE49-F238E27FC236}">
                <a16:creationId xmlns:a16="http://schemas.microsoft.com/office/drawing/2014/main" id="{F3002FDB-3060-A410-262F-3F9DE29AC1C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6" name="Rectangle 9">
            <a:extLst>
              <a:ext uri="{FF2B5EF4-FFF2-40B4-BE49-F238E27FC236}">
                <a16:creationId xmlns:a16="http://schemas.microsoft.com/office/drawing/2014/main" id="{081EE629-6D9B-6207-341B-D53CA575DBE1}"/>
              </a:ext>
            </a:extLst>
          </p:cNvPr>
          <p:cNvSpPr>
            <a:spLocks noChangeArrowheads="1"/>
          </p:cNvSpPr>
          <p:nvPr/>
        </p:nvSpPr>
        <p:spPr bwMode="auto">
          <a:xfrm>
            <a:off x="228600" y="11430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How can we represent the number −6 in one’s complement arithmetic using only four bits?</a:t>
            </a:r>
          </a:p>
        </p:txBody>
      </p:sp>
      <p:sp>
        <p:nvSpPr>
          <p:cNvPr id="60427" name="Rectangle 10">
            <a:extLst>
              <a:ext uri="{FF2B5EF4-FFF2-40B4-BE49-F238E27FC236}">
                <a16:creationId xmlns:a16="http://schemas.microsoft.com/office/drawing/2014/main" id="{6E85F54B-2A32-5B17-F98B-D41EC03D9AAE}"/>
              </a:ext>
            </a:extLst>
          </p:cNvPr>
          <p:cNvSpPr>
            <a:spLocks noChangeArrowheads="1"/>
          </p:cNvSpPr>
          <p:nvPr/>
        </p:nvSpPr>
        <p:spPr bwMode="auto">
          <a:xfrm>
            <a:off x="228600" y="2286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Solution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Times" pitchFamily="18" charset="0"/>
                <a:ea typeface="+mn-ea"/>
                <a:cs typeface="+mn-cs"/>
              </a:rPr>
              <a:t>In one’s complement arithmetic, the negative or complement of a number is found by inverting all bits. Positive 6 is 0110; negative 6 is 1001. If we consider only unsigned numbers, this is 9. In other words, the complement of 6 is 9. </a:t>
            </a:r>
          </a:p>
        </p:txBody>
      </p:sp>
      <p:sp>
        <p:nvSpPr>
          <p:cNvPr id="60428" name="Text Box 11">
            <a:extLst>
              <a:ext uri="{FF2B5EF4-FFF2-40B4-BE49-F238E27FC236}">
                <a16:creationId xmlns:a16="http://schemas.microsoft.com/office/drawing/2014/main" id="{B15C7D32-2791-7A54-88AD-5C26512FBA02}"/>
              </a:ext>
            </a:extLst>
          </p:cNvPr>
          <p:cNvSpPr txBox="1">
            <a:spLocks noChangeArrowheads="1"/>
          </p:cNvSpPr>
          <p:nvPr/>
        </p:nvSpPr>
        <p:spPr bwMode="auto">
          <a:xfrm>
            <a:off x="1143000" y="0"/>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Example 10.21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a:extLst>
              <a:ext uri="{FF2B5EF4-FFF2-40B4-BE49-F238E27FC236}">
                <a16:creationId xmlns:a16="http://schemas.microsoft.com/office/drawing/2014/main" id="{977C3016-C91E-F530-4770-675FC92FEE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14FEDC60-BC7B-FF46-AB40-ED072948FAF5}"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61443" name="Line 2">
            <a:extLst>
              <a:ext uri="{FF2B5EF4-FFF2-40B4-BE49-F238E27FC236}">
                <a16:creationId xmlns:a16="http://schemas.microsoft.com/office/drawing/2014/main" id="{27BA112A-13E5-F630-3995-F1E51FF8DAA1}"/>
              </a:ext>
            </a:extLst>
          </p:cNvPr>
          <p:cNvSpPr>
            <a:spLocks noChangeShapeType="1"/>
          </p:cNvSpPr>
          <p:nvPr/>
        </p:nvSpPr>
        <p:spPr bwMode="auto">
          <a:xfrm>
            <a:off x="152400" y="762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4" name="Line 3">
            <a:extLst>
              <a:ext uri="{FF2B5EF4-FFF2-40B4-BE49-F238E27FC236}">
                <a16:creationId xmlns:a16="http://schemas.microsoft.com/office/drawing/2014/main" id="{19A9650D-2D19-09CA-3146-474E0F93564E}"/>
              </a:ext>
            </a:extLst>
          </p:cNvPr>
          <p:cNvSpPr>
            <a:spLocks noChangeShapeType="1"/>
          </p:cNvSpPr>
          <p:nvPr/>
        </p:nvSpPr>
        <p:spPr bwMode="auto">
          <a:xfrm>
            <a:off x="152400" y="9144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5" name="Text Box 4">
            <a:extLst>
              <a:ext uri="{FF2B5EF4-FFF2-40B4-BE49-F238E27FC236}">
                <a16:creationId xmlns:a16="http://schemas.microsoft.com/office/drawing/2014/main" id="{6BB6148E-2809-7D72-B92C-89E808563A0C}"/>
              </a:ext>
            </a:extLst>
          </p:cNvPr>
          <p:cNvSpPr txBox="1">
            <a:spLocks noChangeArrowheads="1"/>
          </p:cNvSpPr>
          <p:nvPr/>
        </p:nvSpPr>
        <p:spPr bwMode="auto">
          <a:xfrm>
            <a:off x="304800" y="304800"/>
            <a:ext cx="3525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10.24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Example 10.22</a:t>
            </a:r>
          </a:p>
        </p:txBody>
      </p:sp>
      <p:sp>
        <p:nvSpPr>
          <p:cNvPr id="61446" name="Line 5">
            <a:extLst>
              <a:ext uri="{FF2B5EF4-FFF2-40B4-BE49-F238E27FC236}">
                <a16:creationId xmlns:a16="http://schemas.microsoft.com/office/drawing/2014/main" id="{4FCB2A86-DDC9-AE70-6817-B18196457886}"/>
              </a:ext>
            </a:extLst>
          </p:cNvPr>
          <p:cNvSpPr>
            <a:spLocks noChangeShapeType="1"/>
          </p:cNvSpPr>
          <p:nvPr/>
        </p:nvSpPr>
        <p:spPr bwMode="auto">
          <a:xfrm>
            <a:off x="152400" y="64008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61447" name="Picture 7">
            <a:extLst>
              <a:ext uri="{FF2B5EF4-FFF2-40B4-BE49-F238E27FC236}">
                <a16:creationId xmlns:a16="http://schemas.microsoft.com/office/drawing/2014/main" id="{2BC54AF0-3D15-78B1-A92E-E6222A3E8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066800"/>
            <a:ext cx="7185025"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Box 7">
            <a:extLst>
              <a:ext uri="{FF2B5EF4-FFF2-40B4-BE49-F238E27FC236}">
                <a16:creationId xmlns:a16="http://schemas.microsoft.com/office/drawing/2014/main" id="{81A3D446-9080-E4E5-00BB-AD4619F2E178}"/>
              </a:ext>
            </a:extLst>
          </p:cNvPr>
          <p:cNvSpPr txBox="1">
            <a:spLocks noChangeArrowheads="1"/>
          </p:cNvSpPr>
          <p:nvPr/>
        </p:nvSpPr>
        <p:spPr bwMode="auto">
          <a:xfrm>
            <a:off x="2057400" y="48006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61449" name="TextBox 8">
            <a:extLst>
              <a:ext uri="{FF2B5EF4-FFF2-40B4-BE49-F238E27FC236}">
                <a16:creationId xmlns:a16="http://schemas.microsoft.com/office/drawing/2014/main" id="{9010E75D-79A2-8054-D201-C0E4B322FCC8}"/>
              </a:ext>
            </a:extLst>
          </p:cNvPr>
          <p:cNvSpPr txBox="1">
            <a:spLocks noChangeArrowheads="1"/>
          </p:cNvSpPr>
          <p:nvPr/>
        </p:nvSpPr>
        <p:spPr bwMode="auto">
          <a:xfrm>
            <a:off x="6172200" y="44958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61450" name="TextBox 9">
            <a:extLst>
              <a:ext uri="{FF2B5EF4-FFF2-40B4-BE49-F238E27FC236}">
                <a16:creationId xmlns:a16="http://schemas.microsoft.com/office/drawing/2014/main" id="{F7C2CBCD-54D3-CB23-23A1-919D074285B8}"/>
              </a:ext>
            </a:extLst>
          </p:cNvPr>
          <p:cNvSpPr txBox="1">
            <a:spLocks noChangeArrowheads="1"/>
          </p:cNvSpPr>
          <p:nvPr/>
        </p:nvSpPr>
        <p:spPr bwMode="auto">
          <a:xfrm>
            <a:off x="6934200" y="44958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61451" name="TextBox 10">
            <a:extLst>
              <a:ext uri="{FF2B5EF4-FFF2-40B4-BE49-F238E27FC236}">
                <a16:creationId xmlns:a16="http://schemas.microsoft.com/office/drawing/2014/main" id="{71B110E1-6C36-DF3D-10A6-9E034BA38C9A}"/>
              </a:ext>
            </a:extLst>
          </p:cNvPr>
          <p:cNvSpPr txBox="1">
            <a:spLocks noChangeArrowheads="1"/>
          </p:cNvSpPr>
          <p:nvPr/>
        </p:nvSpPr>
        <p:spPr bwMode="auto">
          <a:xfrm>
            <a:off x="6172200" y="487680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a:extLst>
              <a:ext uri="{FF2B5EF4-FFF2-40B4-BE49-F238E27FC236}">
                <a16:creationId xmlns:a16="http://schemas.microsoft.com/office/drawing/2014/main" id="{E115A0C8-5546-C3B1-C6EE-311280BC85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6256607A-7852-C44D-A714-981DAD77AE2C}"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7171" name="Line 2">
            <a:extLst>
              <a:ext uri="{FF2B5EF4-FFF2-40B4-BE49-F238E27FC236}">
                <a16:creationId xmlns:a16="http://schemas.microsoft.com/office/drawing/2014/main" id="{BA05F0DB-FBB8-22E2-9327-10432DA6F55A}"/>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2" name="Line 3">
            <a:extLst>
              <a:ext uri="{FF2B5EF4-FFF2-40B4-BE49-F238E27FC236}">
                <a16:creationId xmlns:a16="http://schemas.microsoft.com/office/drawing/2014/main" id="{88A20F8D-9022-71EF-471B-B416D2446E25}"/>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3" name="Text Box 4">
            <a:extLst>
              <a:ext uri="{FF2B5EF4-FFF2-40B4-BE49-F238E27FC236}">
                <a16:creationId xmlns:a16="http://schemas.microsoft.com/office/drawing/2014/main" id="{E89FDC99-4AC8-5AA7-5CC4-F4CC1D46D828}"/>
              </a:ext>
            </a:extLst>
          </p:cNvPr>
          <p:cNvSpPr txBox="1">
            <a:spLocks noChangeArrowheads="1"/>
          </p:cNvSpPr>
          <p:nvPr/>
        </p:nvSpPr>
        <p:spPr bwMode="auto">
          <a:xfrm>
            <a:off x="304800" y="762000"/>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10.1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Single-bit error</a:t>
            </a:r>
          </a:p>
        </p:txBody>
      </p:sp>
      <p:sp>
        <p:nvSpPr>
          <p:cNvPr id="7174" name="Line 5">
            <a:extLst>
              <a:ext uri="{FF2B5EF4-FFF2-40B4-BE49-F238E27FC236}">
                <a16:creationId xmlns:a16="http://schemas.microsoft.com/office/drawing/2014/main" id="{F07B1976-C5DA-EDB3-1877-3A8ECBF0D687}"/>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175" name="Picture 6">
            <a:extLst>
              <a:ext uri="{FF2B5EF4-FFF2-40B4-BE49-F238E27FC236}">
                <a16:creationId xmlns:a16="http://schemas.microsoft.com/office/drawing/2014/main" id="{FCF9FB19-6ED5-D7A5-C444-B241714E8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587625"/>
            <a:ext cx="81534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B38A951D-86B6-CB5A-C790-53BA60C74A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B4B71DDC-2147-6147-8BBF-80B3792F64CB}"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59</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0EF0A0EC-EC1D-9C50-D934-8EE4B13AC84C}"/>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68" name="Rectangle 3">
            <a:extLst>
              <a:ext uri="{FF2B5EF4-FFF2-40B4-BE49-F238E27FC236}">
                <a16:creationId xmlns:a16="http://schemas.microsoft.com/office/drawing/2014/main" id="{C767A8B7-A0B8-A1B7-538E-095C5EEB68A6}"/>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69" name="Rectangle 4">
            <a:extLst>
              <a:ext uri="{FF2B5EF4-FFF2-40B4-BE49-F238E27FC236}">
                <a16:creationId xmlns:a16="http://schemas.microsoft.com/office/drawing/2014/main" id="{897B7FE1-2420-1B16-628B-960996A0EDFB}"/>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70" name="Rectangle 5">
            <a:extLst>
              <a:ext uri="{FF2B5EF4-FFF2-40B4-BE49-F238E27FC236}">
                <a16:creationId xmlns:a16="http://schemas.microsoft.com/office/drawing/2014/main" id="{34575DE2-11F7-69B6-9714-934B0CF1007F}"/>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71" name="Rectangle 6">
            <a:extLst>
              <a:ext uri="{FF2B5EF4-FFF2-40B4-BE49-F238E27FC236}">
                <a16:creationId xmlns:a16="http://schemas.microsoft.com/office/drawing/2014/main" id="{485DD3F7-A60F-143E-1D15-DB584057DC9F}"/>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72" name="Rectangle 7">
            <a:extLst>
              <a:ext uri="{FF2B5EF4-FFF2-40B4-BE49-F238E27FC236}">
                <a16:creationId xmlns:a16="http://schemas.microsoft.com/office/drawing/2014/main" id="{AA89265B-94C7-1A81-CFD2-F1ED98BF29AF}"/>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73" name="Rectangle 8">
            <a:extLst>
              <a:ext uri="{FF2B5EF4-FFF2-40B4-BE49-F238E27FC236}">
                <a16:creationId xmlns:a16="http://schemas.microsoft.com/office/drawing/2014/main" id="{2F480FC2-F254-E1F6-BF30-A80FD82D7CCF}"/>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2474" name="Line 9">
            <a:extLst>
              <a:ext uri="{FF2B5EF4-FFF2-40B4-BE49-F238E27FC236}">
                <a16:creationId xmlns:a16="http://schemas.microsoft.com/office/drawing/2014/main" id="{BE8E5DFF-4FDB-999B-E365-A05705CD3839}"/>
              </a:ext>
            </a:extLst>
          </p:cNvPr>
          <p:cNvSpPr>
            <a:spLocks noChangeShapeType="1"/>
          </p:cNvSpPr>
          <p:nvPr/>
        </p:nvSpPr>
        <p:spPr bwMode="auto">
          <a:xfrm>
            <a:off x="457200" y="1828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75" name="Line 10">
            <a:extLst>
              <a:ext uri="{FF2B5EF4-FFF2-40B4-BE49-F238E27FC236}">
                <a16:creationId xmlns:a16="http://schemas.microsoft.com/office/drawing/2014/main" id="{3027FAED-7FD5-5286-54EE-266417E24357}"/>
              </a:ext>
            </a:extLst>
          </p:cNvPr>
          <p:cNvSpPr>
            <a:spLocks noChangeShapeType="1"/>
          </p:cNvSpPr>
          <p:nvPr/>
        </p:nvSpPr>
        <p:spPr bwMode="auto">
          <a:xfrm>
            <a:off x="458788" y="55626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76" name="Rectangle 11">
            <a:extLst>
              <a:ext uri="{FF2B5EF4-FFF2-40B4-BE49-F238E27FC236}">
                <a16:creationId xmlns:a16="http://schemas.microsoft.com/office/drawing/2014/main" id="{39869C2B-E591-8FD1-F1C3-5196655FA81E}"/>
              </a:ext>
            </a:extLst>
          </p:cNvPr>
          <p:cNvSpPr>
            <a:spLocks noChangeArrowheads="1"/>
          </p:cNvSpPr>
          <p:nvPr/>
        </p:nvSpPr>
        <p:spPr bwMode="auto">
          <a:xfrm>
            <a:off x="495300" y="1892300"/>
            <a:ext cx="8077200" cy="35687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Sender site: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message is divided into 16-bit 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2.</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value of the checksum word is set to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3.</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All words including the checksum are</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added using one’s complement addition.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4.</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sum is complemented and becomes the</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5.</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checksum is sent with the data.</a:t>
            </a:r>
          </a:p>
        </p:txBody>
      </p:sp>
      <p:grpSp>
        <p:nvGrpSpPr>
          <p:cNvPr id="62477" name="Group 12">
            <a:extLst>
              <a:ext uri="{FF2B5EF4-FFF2-40B4-BE49-F238E27FC236}">
                <a16:creationId xmlns:a16="http://schemas.microsoft.com/office/drawing/2014/main" id="{6F8A17C3-5B90-788F-E564-5E076CE14703}"/>
              </a:ext>
            </a:extLst>
          </p:cNvPr>
          <p:cNvGrpSpPr>
            <a:grpSpLocks/>
          </p:cNvGrpSpPr>
          <p:nvPr/>
        </p:nvGrpSpPr>
        <p:grpSpPr bwMode="auto">
          <a:xfrm>
            <a:off x="533400" y="1185863"/>
            <a:ext cx="1143000" cy="566737"/>
            <a:chOff x="1200" y="1248"/>
            <a:chExt cx="720" cy="357"/>
          </a:xfrm>
        </p:grpSpPr>
        <p:pic>
          <p:nvPicPr>
            <p:cNvPr id="62478" name="Picture 13">
              <a:extLst>
                <a:ext uri="{FF2B5EF4-FFF2-40B4-BE49-F238E27FC236}">
                  <a16:creationId xmlns:a16="http://schemas.microsoft.com/office/drawing/2014/main" id="{DFADB6BB-D0DA-F4C9-E6E5-555A5E0F5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Text Box 14">
              <a:extLst>
                <a:ext uri="{FF2B5EF4-FFF2-40B4-BE49-F238E27FC236}">
                  <a16:creationId xmlns:a16="http://schemas.microsoft.com/office/drawing/2014/main" id="{815FBA81-C64A-AB6F-AAB0-2B7D311902AA}"/>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a:extLst>
              <a:ext uri="{FF2B5EF4-FFF2-40B4-BE49-F238E27FC236}">
                <a16:creationId xmlns:a16="http://schemas.microsoft.com/office/drawing/2014/main" id="{2407A4A7-5702-8E12-0A2A-47A8EFE060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052D834A-8B0D-6B44-A648-83A3D76668B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60</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63491" name="Rectangle 2">
            <a:extLst>
              <a:ext uri="{FF2B5EF4-FFF2-40B4-BE49-F238E27FC236}">
                <a16:creationId xmlns:a16="http://schemas.microsoft.com/office/drawing/2014/main" id="{4529C6B0-1A01-153B-B69B-CF28AC90B551}"/>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2" name="Rectangle 3">
            <a:extLst>
              <a:ext uri="{FF2B5EF4-FFF2-40B4-BE49-F238E27FC236}">
                <a16:creationId xmlns:a16="http://schemas.microsoft.com/office/drawing/2014/main" id="{3F3540C8-114B-B967-E4F6-A9E35461BF8E}"/>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3" name="Rectangle 4">
            <a:extLst>
              <a:ext uri="{FF2B5EF4-FFF2-40B4-BE49-F238E27FC236}">
                <a16:creationId xmlns:a16="http://schemas.microsoft.com/office/drawing/2014/main" id="{57EB1A4B-8166-9013-22CF-1BB868AABAC8}"/>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4" name="Rectangle 5">
            <a:extLst>
              <a:ext uri="{FF2B5EF4-FFF2-40B4-BE49-F238E27FC236}">
                <a16:creationId xmlns:a16="http://schemas.microsoft.com/office/drawing/2014/main" id="{C0C5C56E-1026-C7DB-61E7-1ECA9A1BD3E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5" name="Rectangle 6">
            <a:extLst>
              <a:ext uri="{FF2B5EF4-FFF2-40B4-BE49-F238E27FC236}">
                <a16:creationId xmlns:a16="http://schemas.microsoft.com/office/drawing/2014/main" id="{5C626C0C-ABAC-1EE8-9828-208DE9355EF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6" name="Rectangle 7">
            <a:extLst>
              <a:ext uri="{FF2B5EF4-FFF2-40B4-BE49-F238E27FC236}">
                <a16:creationId xmlns:a16="http://schemas.microsoft.com/office/drawing/2014/main" id="{2A6D904B-FA8B-B96F-C235-D76B3C19D54E}"/>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7" name="Rectangle 8">
            <a:extLst>
              <a:ext uri="{FF2B5EF4-FFF2-40B4-BE49-F238E27FC236}">
                <a16:creationId xmlns:a16="http://schemas.microsoft.com/office/drawing/2014/main" id="{8FAD8DB7-9333-B38E-B59A-87C45785EB7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3498" name="Line 9">
            <a:extLst>
              <a:ext uri="{FF2B5EF4-FFF2-40B4-BE49-F238E27FC236}">
                <a16:creationId xmlns:a16="http://schemas.microsoft.com/office/drawing/2014/main" id="{E6F128CE-E211-3F2B-6135-C6B19CD3EC4A}"/>
              </a:ext>
            </a:extLst>
          </p:cNvPr>
          <p:cNvSpPr>
            <a:spLocks noChangeShapeType="1"/>
          </p:cNvSpPr>
          <p:nvPr/>
        </p:nvSpPr>
        <p:spPr bwMode="auto">
          <a:xfrm>
            <a:off x="457200" y="1828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9" name="Line 10">
            <a:extLst>
              <a:ext uri="{FF2B5EF4-FFF2-40B4-BE49-F238E27FC236}">
                <a16:creationId xmlns:a16="http://schemas.microsoft.com/office/drawing/2014/main" id="{554884BF-89BB-59DE-0D3E-DFCCE9B757C7}"/>
              </a:ext>
            </a:extLst>
          </p:cNvPr>
          <p:cNvSpPr>
            <a:spLocks noChangeShapeType="1"/>
          </p:cNvSpPr>
          <p:nvPr/>
        </p:nvSpPr>
        <p:spPr bwMode="auto">
          <a:xfrm>
            <a:off x="458788" y="60198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500" name="Rectangle 11">
            <a:extLst>
              <a:ext uri="{FF2B5EF4-FFF2-40B4-BE49-F238E27FC236}">
                <a16:creationId xmlns:a16="http://schemas.microsoft.com/office/drawing/2014/main" id="{46412858-1BD6-95C8-FD65-14A2C8270595}"/>
              </a:ext>
            </a:extLst>
          </p:cNvPr>
          <p:cNvSpPr>
            <a:spLocks noChangeArrowheads="1"/>
          </p:cNvSpPr>
          <p:nvPr/>
        </p:nvSpPr>
        <p:spPr bwMode="auto">
          <a:xfrm>
            <a:off x="495300" y="1920875"/>
            <a:ext cx="8077200" cy="3995738"/>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Receiver site: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message (including checksum) is</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divided into 16-bit 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2.</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All words are added using one’s</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complement addition.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3.</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The sum is complemented and becomes the</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new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4.</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If the value of checksum is 0, the message</a:t>
            </a:r>
            <a:b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is accepted; otherwise, it is rejected.</a:t>
            </a:r>
          </a:p>
        </p:txBody>
      </p:sp>
      <p:grpSp>
        <p:nvGrpSpPr>
          <p:cNvPr id="63501" name="Group 12">
            <a:extLst>
              <a:ext uri="{FF2B5EF4-FFF2-40B4-BE49-F238E27FC236}">
                <a16:creationId xmlns:a16="http://schemas.microsoft.com/office/drawing/2014/main" id="{D4713063-826F-53D3-C0B1-E0885D58E887}"/>
              </a:ext>
            </a:extLst>
          </p:cNvPr>
          <p:cNvGrpSpPr>
            <a:grpSpLocks/>
          </p:cNvGrpSpPr>
          <p:nvPr/>
        </p:nvGrpSpPr>
        <p:grpSpPr bwMode="auto">
          <a:xfrm>
            <a:off x="533400" y="1185863"/>
            <a:ext cx="1143000" cy="566737"/>
            <a:chOff x="1200" y="1248"/>
            <a:chExt cx="720" cy="357"/>
          </a:xfrm>
        </p:grpSpPr>
        <p:pic>
          <p:nvPicPr>
            <p:cNvPr id="63502" name="Picture 13">
              <a:extLst>
                <a:ext uri="{FF2B5EF4-FFF2-40B4-BE49-F238E27FC236}">
                  <a16:creationId xmlns:a16="http://schemas.microsoft.com/office/drawing/2014/main" id="{32F3FFBC-6BF9-067C-DFAB-F9351EA8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Text Box 14">
              <a:extLst>
                <a:ext uri="{FF2B5EF4-FFF2-40B4-BE49-F238E27FC236}">
                  <a16:creationId xmlns:a16="http://schemas.microsoft.com/office/drawing/2014/main" id="{157880ED-2B90-2680-32B2-D095417CEFB3}"/>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27241EA-66EA-55AC-214E-1D5005CA6FD0}"/>
              </a:ext>
            </a:extLst>
          </p:cNvPr>
          <p:cNvSpPr>
            <a:spLocks noGrp="1" noChangeArrowheads="1"/>
          </p:cNvSpPr>
          <p:nvPr>
            <p:ph type="title"/>
          </p:nvPr>
        </p:nvSpPr>
        <p:spPr bwMode="auto">
          <a:xfrm>
            <a:off x="533400" y="228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Internet Checksum Example</a:t>
            </a:r>
          </a:p>
        </p:txBody>
      </p:sp>
      <p:sp>
        <p:nvSpPr>
          <p:cNvPr id="64515" name="Rectangle 3">
            <a:extLst>
              <a:ext uri="{FF2B5EF4-FFF2-40B4-BE49-F238E27FC236}">
                <a16:creationId xmlns:a16="http://schemas.microsoft.com/office/drawing/2014/main" id="{B03CAE7C-591F-15FC-84E5-072F2E336C05}"/>
              </a:ext>
            </a:extLst>
          </p:cNvPr>
          <p:cNvSpPr>
            <a:spLocks noGrp="1" noChangeArrowheads="1"/>
          </p:cNvSpPr>
          <p:nvPr>
            <p:ph type="body" idx="1"/>
          </p:nvPr>
        </p:nvSpPr>
        <p:spPr bwMode="auto">
          <a:xfrm>
            <a:off x="533400" y="1066800"/>
            <a:ext cx="77724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Note</a:t>
            </a:r>
          </a:p>
          <a:p>
            <a:pPr lvl="1"/>
            <a:r>
              <a:rPr lang="en-US" altLang="en-US"/>
              <a:t>When adding numbers, a carryout from the most significant bit needs to be added to the result</a:t>
            </a:r>
          </a:p>
          <a:p>
            <a:pPr>
              <a:lnSpc>
                <a:spcPct val="130000"/>
              </a:lnSpc>
            </a:pPr>
            <a:r>
              <a:rPr lang="en-US" altLang="en-US" sz="2400"/>
              <a:t>Example: add two 16-bit integers</a:t>
            </a:r>
          </a:p>
        </p:txBody>
      </p:sp>
      <p:sp>
        <p:nvSpPr>
          <p:cNvPr id="64516" name="Text Box 4">
            <a:extLst>
              <a:ext uri="{FF2B5EF4-FFF2-40B4-BE49-F238E27FC236}">
                <a16:creationId xmlns:a16="http://schemas.microsoft.com/office/drawing/2014/main" id="{0E785FFE-AC2E-F4AE-E392-4C254A96F222}"/>
              </a:ext>
            </a:extLst>
          </p:cNvPr>
          <p:cNvSpPr txBox="1">
            <a:spLocks noChangeArrowheads="1"/>
          </p:cNvSpPr>
          <p:nvPr/>
        </p:nvSpPr>
        <p:spPr bwMode="auto">
          <a:xfrm>
            <a:off x="1905000" y="3981450"/>
            <a:ext cx="6400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me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1  1  1  0  0  1  1  0  0  1  1  0  0  1  1  0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1  1  0  1  0  1  0  1  0  1  0  1  0  1  0  1</a:t>
            </a:r>
          </a:p>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1  1  0  1  1  1  0  1  1  1  0  1  1  1  0  1  1</a:t>
            </a:r>
          </a:p>
          <a:p>
            <a:pPr marL="0" marR="0" lvl="0" indent="0" algn="l" defTabSz="914400" rtl="0" eaLnBrk="0" fontAlgn="base" latinLnBrk="0" hangingPunct="0">
              <a:lnSpc>
                <a:spcPct val="12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1  0  1  1  1  0  1  1  1  0  1  1  1  1  0  0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0  1  0  0  0  1  0  0  0  1  0  0  0  0  1  1</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7" name="Line 5">
            <a:extLst>
              <a:ext uri="{FF2B5EF4-FFF2-40B4-BE49-F238E27FC236}">
                <a16:creationId xmlns:a16="http://schemas.microsoft.com/office/drawing/2014/main" id="{72FB3F44-23E7-D423-BF57-211B504C6FC9}"/>
              </a:ext>
            </a:extLst>
          </p:cNvPr>
          <p:cNvSpPr>
            <a:spLocks noChangeShapeType="1"/>
          </p:cNvSpPr>
          <p:nvPr/>
        </p:nvSpPr>
        <p:spPr bwMode="auto">
          <a:xfrm flipH="1">
            <a:off x="1828800" y="4808538"/>
            <a:ext cx="6477000" cy="0"/>
          </a:xfrm>
          <a:prstGeom prst="line">
            <a:avLst/>
          </a:prstGeom>
          <a:noFill/>
          <a:ln w="12700">
            <a:solidFill>
              <a:schemeClr val="tx1"/>
            </a:solidFill>
            <a:round/>
            <a:headEnd type="none" w="sm"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8" name="Oval 6">
            <a:extLst>
              <a:ext uri="{FF2B5EF4-FFF2-40B4-BE49-F238E27FC236}">
                <a16:creationId xmlns:a16="http://schemas.microsoft.com/office/drawing/2014/main" id="{1EFD89E7-56DC-FD98-B494-28BB6DFC71ED}"/>
              </a:ext>
            </a:extLst>
          </p:cNvPr>
          <p:cNvSpPr>
            <a:spLocks noChangeArrowheads="1"/>
          </p:cNvSpPr>
          <p:nvPr/>
        </p:nvSpPr>
        <p:spPr bwMode="auto">
          <a:xfrm>
            <a:off x="1905000" y="4984750"/>
            <a:ext cx="304800" cy="304800"/>
          </a:xfrm>
          <a:prstGeom prst="ellipse">
            <a:avLst/>
          </a:prstGeom>
          <a:noFill/>
          <a:ln w="9525">
            <a:solidFill>
              <a:srgbClr val="FF0000"/>
            </a:solidFill>
            <a:round/>
            <a:headEnd type="none" w="sm" len="med"/>
            <a:tailEnd/>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9" name="Text Box 7">
            <a:extLst>
              <a:ext uri="{FF2B5EF4-FFF2-40B4-BE49-F238E27FC236}">
                <a16:creationId xmlns:a16="http://schemas.microsoft.com/office/drawing/2014/main" id="{32EAA359-ACFE-24C1-8358-8C6ED7F891BD}"/>
              </a:ext>
            </a:extLst>
          </p:cNvPr>
          <p:cNvSpPr txBox="1">
            <a:spLocks noChangeArrowheads="1"/>
          </p:cNvSpPr>
          <p:nvPr/>
        </p:nvSpPr>
        <p:spPr bwMode="auto">
          <a:xfrm>
            <a:off x="304800" y="4940300"/>
            <a:ext cx="154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me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wraparound</a:t>
            </a:r>
          </a:p>
        </p:txBody>
      </p:sp>
      <p:sp>
        <p:nvSpPr>
          <p:cNvPr id="64520" name="Text Box 8">
            <a:extLst>
              <a:ext uri="{FF2B5EF4-FFF2-40B4-BE49-F238E27FC236}">
                <a16:creationId xmlns:a16="http://schemas.microsoft.com/office/drawing/2014/main" id="{A979D79B-1F12-4308-FFA2-58A090ED8941}"/>
              </a:ext>
            </a:extLst>
          </p:cNvPr>
          <p:cNvSpPr txBox="1">
            <a:spLocks noChangeArrowheads="1"/>
          </p:cNvSpPr>
          <p:nvPr/>
        </p:nvSpPr>
        <p:spPr bwMode="auto">
          <a:xfrm>
            <a:off x="1214438" y="5548313"/>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me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sum</a:t>
            </a:r>
          </a:p>
        </p:txBody>
      </p:sp>
      <p:sp>
        <p:nvSpPr>
          <p:cNvPr id="64521" name="Text Box 9">
            <a:extLst>
              <a:ext uri="{FF2B5EF4-FFF2-40B4-BE49-F238E27FC236}">
                <a16:creationId xmlns:a16="http://schemas.microsoft.com/office/drawing/2014/main" id="{3D9B3CA5-4FCD-B57C-06EC-798DF7DFDB1E}"/>
              </a:ext>
            </a:extLst>
          </p:cNvPr>
          <p:cNvSpPr txBox="1">
            <a:spLocks noChangeArrowheads="1"/>
          </p:cNvSpPr>
          <p:nvPr/>
        </p:nvSpPr>
        <p:spPr bwMode="auto">
          <a:xfrm>
            <a:off x="531813" y="5900738"/>
            <a:ext cx="1319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me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checksum</a:t>
            </a:r>
          </a:p>
        </p:txBody>
      </p:sp>
      <p:sp>
        <p:nvSpPr>
          <p:cNvPr id="64522" name="Line 10">
            <a:extLst>
              <a:ext uri="{FF2B5EF4-FFF2-40B4-BE49-F238E27FC236}">
                <a16:creationId xmlns:a16="http://schemas.microsoft.com/office/drawing/2014/main" id="{0432E571-CB82-151E-6F7C-6B9A716374F1}"/>
              </a:ext>
            </a:extLst>
          </p:cNvPr>
          <p:cNvSpPr>
            <a:spLocks noChangeShapeType="1"/>
          </p:cNvSpPr>
          <p:nvPr/>
        </p:nvSpPr>
        <p:spPr bwMode="auto">
          <a:xfrm flipH="1">
            <a:off x="1828800" y="5527675"/>
            <a:ext cx="6477000" cy="0"/>
          </a:xfrm>
          <a:prstGeom prst="line">
            <a:avLst/>
          </a:prstGeom>
          <a:noFill/>
          <a:ln w="12700">
            <a:solidFill>
              <a:schemeClr val="tx1"/>
            </a:solidFill>
            <a:round/>
            <a:headEnd type="none" w="sm"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23" name="Freeform 11">
            <a:extLst>
              <a:ext uri="{FF2B5EF4-FFF2-40B4-BE49-F238E27FC236}">
                <a16:creationId xmlns:a16="http://schemas.microsoft.com/office/drawing/2014/main" id="{330C4CE6-BC0E-4C74-7FAC-2B222810FD54}"/>
              </a:ext>
            </a:extLst>
          </p:cNvPr>
          <p:cNvSpPr>
            <a:spLocks/>
          </p:cNvSpPr>
          <p:nvPr/>
        </p:nvSpPr>
        <p:spPr bwMode="auto">
          <a:xfrm>
            <a:off x="2066925" y="5291138"/>
            <a:ext cx="6013450" cy="92075"/>
          </a:xfrm>
          <a:custGeom>
            <a:avLst/>
            <a:gdLst>
              <a:gd name="T0" fmla="*/ 0 w 3788"/>
              <a:gd name="T1" fmla="*/ 0 h 58"/>
              <a:gd name="T2" fmla="*/ 0 w 3788"/>
              <a:gd name="T3" fmla="*/ 146169074 h 58"/>
              <a:gd name="T4" fmla="*/ 2147483647 w 3788"/>
              <a:gd name="T5" fmla="*/ 146169074 h 58"/>
              <a:gd name="T6" fmla="*/ 0 60000 65536"/>
              <a:gd name="T7" fmla="*/ 0 60000 65536"/>
              <a:gd name="T8" fmla="*/ 0 60000 65536"/>
              <a:gd name="T9" fmla="*/ 0 w 3788"/>
              <a:gd name="T10" fmla="*/ 0 h 58"/>
              <a:gd name="T11" fmla="*/ 3788 w 3788"/>
              <a:gd name="T12" fmla="*/ 58 h 58"/>
            </a:gdLst>
            <a:ahLst/>
            <a:cxnLst>
              <a:cxn ang="T6">
                <a:pos x="T0" y="T1"/>
              </a:cxn>
              <a:cxn ang="T7">
                <a:pos x="T2" y="T3"/>
              </a:cxn>
              <a:cxn ang="T8">
                <a:pos x="T4" y="T5"/>
              </a:cxn>
            </a:cxnLst>
            <a:rect l="T9" t="T10" r="T11" b="T12"/>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a:extLst>
              <a:ext uri="{FF2B5EF4-FFF2-40B4-BE49-F238E27FC236}">
                <a16:creationId xmlns:a16="http://schemas.microsoft.com/office/drawing/2014/main" id="{CC43C6F1-DE61-13CB-50C7-5D62611EA0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2211F6FF-3411-4947-AC37-ADFE620E37E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C78A15C1-9F09-DD35-EB18-DDB62E23BD5C}"/>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196" name="Rectangle 3">
            <a:extLst>
              <a:ext uri="{FF2B5EF4-FFF2-40B4-BE49-F238E27FC236}">
                <a16:creationId xmlns:a16="http://schemas.microsoft.com/office/drawing/2014/main" id="{83030919-550D-362F-CAFE-2C1D2B94B5F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197" name="Rectangle 4">
            <a:extLst>
              <a:ext uri="{FF2B5EF4-FFF2-40B4-BE49-F238E27FC236}">
                <a16:creationId xmlns:a16="http://schemas.microsoft.com/office/drawing/2014/main" id="{FCE8332B-4EED-5822-0BEF-2FA34BF1EEBF}"/>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198" name="Rectangle 5">
            <a:extLst>
              <a:ext uri="{FF2B5EF4-FFF2-40B4-BE49-F238E27FC236}">
                <a16:creationId xmlns:a16="http://schemas.microsoft.com/office/drawing/2014/main" id="{AB8C3709-2174-E123-2F3C-2517DB681D5C}"/>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199" name="Rectangle 6">
            <a:extLst>
              <a:ext uri="{FF2B5EF4-FFF2-40B4-BE49-F238E27FC236}">
                <a16:creationId xmlns:a16="http://schemas.microsoft.com/office/drawing/2014/main" id="{1EBE7665-FF4B-8394-4F06-CD5F3F3E916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200" name="Rectangle 7">
            <a:extLst>
              <a:ext uri="{FF2B5EF4-FFF2-40B4-BE49-F238E27FC236}">
                <a16:creationId xmlns:a16="http://schemas.microsoft.com/office/drawing/2014/main" id="{8BB67209-867C-74FF-DA7C-CEFBA4605B80}"/>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201" name="Rectangle 8">
            <a:extLst>
              <a:ext uri="{FF2B5EF4-FFF2-40B4-BE49-F238E27FC236}">
                <a16:creationId xmlns:a16="http://schemas.microsoft.com/office/drawing/2014/main" id="{AA5725EF-6DDE-5226-3DF4-D3752643EBF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8202" name="Line 9">
            <a:extLst>
              <a:ext uri="{FF2B5EF4-FFF2-40B4-BE49-F238E27FC236}">
                <a16:creationId xmlns:a16="http://schemas.microsoft.com/office/drawing/2014/main" id="{05C91ACC-23B7-BEFC-D7E9-D00DE948AD15}"/>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3" name="Line 10">
            <a:extLst>
              <a:ext uri="{FF2B5EF4-FFF2-40B4-BE49-F238E27FC236}">
                <a16:creationId xmlns:a16="http://schemas.microsoft.com/office/drawing/2014/main" id="{F516DCD5-32CA-BFD7-A4AE-9C909171B407}"/>
              </a:ext>
            </a:extLst>
          </p:cNvPr>
          <p:cNvSpPr>
            <a:spLocks noChangeShapeType="1"/>
          </p:cNvSpPr>
          <p:nvPr/>
        </p:nvSpPr>
        <p:spPr bwMode="auto">
          <a:xfrm>
            <a:off x="458788" y="3886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04" name="Rectangle 11">
            <a:extLst>
              <a:ext uri="{FF2B5EF4-FFF2-40B4-BE49-F238E27FC236}">
                <a16:creationId xmlns:a16="http://schemas.microsoft.com/office/drawing/2014/main" id="{380E0A5C-0731-7767-C4DD-3C890E538245}"/>
              </a:ext>
            </a:extLst>
          </p:cNvPr>
          <p:cNvSpPr>
            <a:spLocks noChangeArrowheads="1"/>
          </p:cNvSpPr>
          <p:nvPr/>
        </p:nvSpPr>
        <p:spPr bwMode="auto">
          <a:xfrm>
            <a:off x="495300" y="2759075"/>
            <a:ext cx="8077200" cy="10668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burst error means that 2 or more bits in the data unit have changed.</a:t>
            </a:r>
          </a:p>
        </p:txBody>
      </p:sp>
      <p:grpSp>
        <p:nvGrpSpPr>
          <p:cNvPr id="8205" name="Group 12">
            <a:extLst>
              <a:ext uri="{FF2B5EF4-FFF2-40B4-BE49-F238E27FC236}">
                <a16:creationId xmlns:a16="http://schemas.microsoft.com/office/drawing/2014/main" id="{54DAD1D4-77FD-4C66-6B0A-5FBB2FCF7714}"/>
              </a:ext>
            </a:extLst>
          </p:cNvPr>
          <p:cNvGrpSpPr>
            <a:grpSpLocks/>
          </p:cNvGrpSpPr>
          <p:nvPr/>
        </p:nvGrpSpPr>
        <p:grpSpPr bwMode="auto">
          <a:xfrm>
            <a:off x="533400" y="2024063"/>
            <a:ext cx="1143000" cy="566737"/>
            <a:chOff x="1200" y="1248"/>
            <a:chExt cx="720" cy="357"/>
          </a:xfrm>
        </p:grpSpPr>
        <p:pic>
          <p:nvPicPr>
            <p:cNvPr id="8206" name="Picture 13">
              <a:extLst>
                <a:ext uri="{FF2B5EF4-FFF2-40B4-BE49-F238E27FC236}">
                  <a16:creationId xmlns:a16="http://schemas.microsoft.com/office/drawing/2014/main" id="{9D05B218-3CFA-6E46-CAE2-4FFF62B82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14">
              <a:extLst>
                <a:ext uri="{FF2B5EF4-FFF2-40B4-BE49-F238E27FC236}">
                  <a16:creationId xmlns:a16="http://schemas.microsoft.com/office/drawing/2014/main" id="{C412375F-94AB-B035-2906-D48EB3BC6A89}"/>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57131154-5651-4BD3-512E-5130E4C296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1EB0EA6D-B06D-0B4A-8B97-C9769FEC2D38}"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9219" name="Line 2">
            <a:extLst>
              <a:ext uri="{FF2B5EF4-FFF2-40B4-BE49-F238E27FC236}">
                <a16:creationId xmlns:a16="http://schemas.microsoft.com/office/drawing/2014/main" id="{3B958AAE-2E08-B3C2-55F9-1EE95724E9F0}"/>
              </a:ext>
            </a:extLst>
          </p:cNvPr>
          <p:cNvSpPr>
            <a:spLocks noChangeShapeType="1"/>
          </p:cNvSpPr>
          <p:nvPr/>
        </p:nvSpPr>
        <p:spPr bwMode="auto">
          <a:xfrm>
            <a:off x="152400" y="533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0" name="Line 3">
            <a:extLst>
              <a:ext uri="{FF2B5EF4-FFF2-40B4-BE49-F238E27FC236}">
                <a16:creationId xmlns:a16="http://schemas.microsoft.com/office/drawing/2014/main" id="{4CC51A40-2080-5CC4-EC29-C160594472A1}"/>
              </a:ext>
            </a:extLst>
          </p:cNvPr>
          <p:cNvSpPr>
            <a:spLocks noChangeShapeType="1"/>
          </p:cNvSpPr>
          <p:nvPr/>
        </p:nvSpPr>
        <p:spPr bwMode="auto">
          <a:xfrm>
            <a:off x="152400" y="1371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1" name="Text Box 4">
            <a:extLst>
              <a:ext uri="{FF2B5EF4-FFF2-40B4-BE49-F238E27FC236}">
                <a16:creationId xmlns:a16="http://schemas.microsoft.com/office/drawing/2014/main" id="{680871A6-398F-B93F-63C4-D810F945E1CD}"/>
              </a:ext>
            </a:extLst>
          </p:cNvPr>
          <p:cNvSpPr txBox="1">
            <a:spLocks noChangeArrowheads="1"/>
          </p:cNvSpPr>
          <p:nvPr/>
        </p:nvSpPr>
        <p:spPr bwMode="auto">
          <a:xfrm>
            <a:off x="304800" y="762000"/>
            <a:ext cx="417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Figure 10.2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Burst error of length 8</a:t>
            </a:r>
          </a:p>
        </p:txBody>
      </p:sp>
      <p:sp>
        <p:nvSpPr>
          <p:cNvPr id="9222" name="Line 5">
            <a:extLst>
              <a:ext uri="{FF2B5EF4-FFF2-40B4-BE49-F238E27FC236}">
                <a16:creationId xmlns:a16="http://schemas.microsoft.com/office/drawing/2014/main" id="{2C50B358-861B-9336-D046-F8C1FAF788C4}"/>
              </a:ext>
            </a:extLst>
          </p:cNvPr>
          <p:cNvSpPr>
            <a:spLocks noChangeShapeType="1"/>
          </p:cNvSpPr>
          <p:nvPr/>
        </p:nvSpPr>
        <p:spPr bwMode="auto">
          <a:xfrm>
            <a:off x="152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9223" name="Picture 6">
            <a:extLst>
              <a:ext uri="{FF2B5EF4-FFF2-40B4-BE49-F238E27FC236}">
                <a16:creationId xmlns:a16="http://schemas.microsoft.com/office/drawing/2014/main" id="{5A396505-1511-17DD-8AC7-26CF59692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698625"/>
            <a:ext cx="7167563"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81A23149-9186-DACC-9858-0089B3BBBF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rPr>
              <a:t>10.</a:t>
            </a:r>
            <a:fld id="{FCE5920D-19E6-3548-B040-E5B77AE2E86C}" type="slidenum">
              <a:rPr kumimoji="0" lang="en-US" altLang="en-US" sz="2000" b="1" i="0" u="none" strike="noStrike" kern="1200" cap="none" spc="0" normalizeH="0" baseline="0" noProof="0" smtClean="0">
                <a:ln>
                  <a:noFill/>
                </a:ln>
                <a:solidFill>
                  <a:srgbClr val="1C1C1C"/>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2000" b="1" i="0" u="none" strike="noStrike" kern="1200" cap="none" spc="0" normalizeH="0" baseline="0" noProof="0">
              <a:ln>
                <a:noFill/>
              </a:ln>
              <a:solidFill>
                <a:srgbClr val="1C1C1C"/>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FE3C27E1-AA96-F91C-091A-1F0FDE9F91C7}"/>
              </a:ext>
            </a:extLst>
          </p:cNvPr>
          <p:cNvSpPr>
            <a:spLocks noChangeArrowheads="1"/>
          </p:cNvSpPr>
          <p:nvPr/>
        </p:nvSpPr>
        <p:spPr bwMode="ltGray">
          <a:xfrm>
            <a:off x="366713" y="1079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4" name="Rectangle 3">
            <a:extLst>
              <a:ext uri="{FF2B5EF4-FFF2-40B4-BE49-F238E27FC236}">
                <a16:creationId xmlns:a16="http://schemas.microsoft.com/office/drawing/2014/main" id="{E3817DAD-20E2-DD9E-0FBF-85C5B5268B91}"/>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5" name="Rectangle 4">
            <a:extLst>
              <a:ext uri="{FF2B5EF4-FFF2-40B4-BE49-F238E27FC236}">
                <a16:creationId xmlns:a16="http://schemas.microsoft.com/office/drawing/2014/main" id="{007C0541-B666-28DC-1D0B-32C859FC0A9E}"/>
              </a:ext>
            </a:extLst>
          </p:cNvPr>
          <p:cNvSpPr>
            <a:spLocks noChangeArrowheads="1"/>
          </p:cNvSpPr>
          <p:nvPr/>
        </p:nvSpPr>
        <p:spPr bwMode="ltGray">
          <a:xfrm>
            <a:off x="490538" y="5302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6" name="Rectangle 5">
            <a:extLst>
              <a:ext uri="{FF2B5EF4-FFF2-40B4-BE49-F238E27FC236}">
                <a16:creationId xmlns:a16="http://schemas.microsoft.com/office/drawing/2014/main" id="{F68C68C5-5C75-FCBA-433E-702BED92ADBB}"/>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7" name="Rectangle 6">
            <a:extLst>
              <a:ext uri="{FF2B5EF4-FFF2-40B4-BE49-F238E27FC236}">
                <a16:creationId xmlns:a16="http://schemas.microsoft.com/office/drawing/2014/main" id="{80200217-E121-FAAF-BF13-E7F7078E0DDC}"/>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8" name="Rectangle 7">
            <a:extLst>
              <a:ext uri="{FF2B5EF4-FFF2-40B4-BE49-F238E27FC236}">
                <a16:creationId xmlns:a16="http://schemas.microsoft.com/office/drawing/2014/main" id="{71CA5158-A44B-67DB-4E0A-1129091FD3B6}"/>
              </a:ext>
            </a:extLst>
          </p:cNvPr>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49" name="Rectangle 8">
            <a:extLst>
              <a:ext uri="{FF2B5EF4-FFF2-40B4-BE49-F238E27FC236}">
                <a16:creationId xmlns:a16="http://schemas.microsoft.com/office/drawing/2014/main" id="{C1A3A2C4-E043-1617-432C-60E90BCBFBE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0250" name="Line 9">
            <a:extLst>
              <a:ext uri="{FF2B5EF4-FFF2-40B4-BE49-F238E27FC236}">
                <a16:creationId xmlns:a16="http://schemas.microsoft.com/office/drawing/2014/main" id="{F9D88FD3-CF0F-801D-4CFD-6A756BBE5050}"/>
              </a:ext>
            </a:extLst>
          </p:cNvPr>
          <p:cNvSpPr>
            <a:spLocks noChangeShapeType="1"/>
          </p:cNvSpPr>
          <p:nvPr/>
        </p:nvSpPr>
        <p:spPr bwMode="auto">
          <a:xfrm>
            <a:off x="457200" y="26670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1" name="Line 10">
            <a:extLst>
              <a:ext uri="{FF2B5EF4-FFF2-40B4-BE49-F238E27FC236}">
                <a16:creationId xmlns:a16="http://schemas.microsoft.com/office/drawing/2014/main" id="{1986AE2C-8DF7-FFF2-BB0D-C746C243E099}"/>
              </a:ext>
            </a:extLst>
          </p:cNvPr>
          <p:cNvSpPr>
            <a:spLocks noChangeShapeType="1"/>
          </p:cNvSpPr>
          <p:nvPr/>
        </p:nvSpPr>
        <p:spPr bwMode="auto">
          <a:xfrm>
            <a:off x="458788" y="3886200"/>
            <a:ext cx="81534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52" name="Rectangle 11">
            <a:extLst>
              <a:ext uri="{FF2B5EF4-FFF2-40B4-BE49-F238E27FC236}">
                <a16:creationId xmlns:a16="http://schemas.microsoft.com/office/drawing/2014/main" id="{CD04007D-E1C9-B89F-048F-05D1108121BE}"/>
              </a:ext>
            </a:extLst>
          </p:cNvPr>
          <p:cNvSpPr>
            <a:spLocks noChangeArrowheads="1"/>
          </p:cNvSpPr>
          <p:nvPr/>
        </p:nvSpPr>
        <p:spPr bwMode="auto">
          <a:xfrm>
            <a:off x="495300" y="2759075"/>
            <a:ext cx="8077200" cy="1066800"/>
          </a:xfrm>
          <a:prstGeom prst="rect">
            <a:avLst/>
          </a:prstGeom>
          <a:solidFill>
            <a:srgbClr val="99FF33"/>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To detect or correct errors, we need to send extra (redundant) bits with data.</a:t>
            </a:r>
          </a:p>
        </p:txBody>
      </p:sp>
      <p:grpSp>
        <p:nvGrpSpPr>
          <p:cNvPr id="10253" name="Group 12">
            <a:extLst>
              <a:ext uri="{FF2B5EF4-FFF2-40B4-BE49-F238E27FC236}">
                <a16:creationId xmlns:a16="http://schemas.microsoft.com/office/drawing/2014/main" id="{D79D522A-EAFB-72B1-7325-D4E863FC07CF}"/>
              </a:ext>
            </a:extLst>
          </p:cNvPr>
          <p:cNvGrpSpPr>
            <a:grpSpLocks/>
          </p:cNvGrpSpPr>
          <p:nvPr/>
        </p:nvGrpSpPr>
        <p:grpSpPr bwMode="auto">
          <a:xfrm>
            <a:off x="533400" y="2024063"/>
            <a:ext cx="1143000" cy="566737"/>
            <a:chOff x="1200" y="1248"/>
            <a:chExt cx="720" cy="357"/>
          </a:xfrm>
        </p:grpSpPr>
        <p:pic>
          <p:nvPicPr>
            <p:cNvPr id="10254" name="Picture 13">
              <a:extLst>
                <a:ext uri="{FF2B5EF4-FFF2-40B4-BE49-F238E27FC236}">
                  <a16:creationId xmlns:a16="http://schemas.microsoft.com/office/drawing/2014/main" id="{85855525-56DC-DA6A-EC4B-4D7A3B809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4">
              <a:extLst>
                <a:ext uri="{FF2B5EF4-FFF2-40B4-BE49-F238E27FC236}">
                  <a16:creationId xmlns:a16="http://schemas.microsoft.com/office/drawing/2014/main" id="{B223DD96-AE19-E4C6-5429-2E2AA2802BB3}"/>
                </a:ext>
              </a:extLst>
            </p:cNvPr>
            <p:cNvSpPr txBox="1">
              <a:spLocks noChangeArrowheads="1"/>
            </p:cNvSpPr>
            <p:nvPr/>
          </p:nvSpPr>
          <p:spPr bwMode="auto">
            <a:xfrm>
              <a:off x="1284" y="1248"/>
              <a:ext cx="5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Note</a:t>
              </a:r>
            </a:p>
          </p:txBody>
        </p:sp>
      </p:grpSp>
    </p:spTree>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miter lim="800000"/>
          <a:headEnd/>
          <a:tailEnd/>
        </a:ln>
      </a:spPr>
      <a:bodyPr vert="horz" wrap="none" lIns="0" tIns="0" rIns="0" bIns="0" numCol="1" anchor="t" anchorCtr="0" compatLnSpc="1">
        <a:prstTxWarp prst="textNoShape">
          <a:avLst/>
        </a:prstTxWarp>
      </a:bodyPr>
      <a:lstStyle>
        <a:defPPr marL="176213" indent="-176213" algn="l" fontAlgn="auto">
          <a:spcBef>
            <a:spcPts val="1200"/>
          </a:spcBef>
          <a:spcAft>
            <a:spcPts val="1200"/>
          </a:spcAft>
          <a:buFont typeface="Arial" pitchFamily="34" charset="0"/>
          <a:buChar char="•"/>
          <a:defRPr b="1" dirty="0" smtClean="0">
            <a:solidFill>
              <a:schemeClr val="accent1"/>
            </a:solidFill>
            <a:latin typeface="+mn-lt"/>
          </a:defRPr>
        </a:defPPr>
      </a:lstStyle>
    </a:txDef>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7881</TotalTime>
  <Words>2181</Words>
  <Application>Microsoft Macintosh PowerPoint</Application>
  <PresentationFormat>Letter Paper (8.5x11 in)</PresentationFormat>
  <Paragraphs>310</Paragraphs>
  <Slides>62</Slides>
  <Notes>58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62</vt:i4>
      </vt:variant>
    </vt:vector>
  </HeadingPairs>
  <TitlesOfParts>
    <vt:vector size="71" baseType="lpstr">
      <vt:lpstr>Arial</vt:lpstr>
      <vt:lpstr>McGrawHill-Italic</vt:lpstr>
      <vt:lpstr>Tahoma</vt:lpstr>
      <vt:lpstr>Times</vt:lpstr>
      <vt:lpstr>Times New Roman</vt:lpstr>
      <vt:lpstr>Wingdings</vt:lpstr>
      <vt:lpstr>lecture_title</vt:lpstr>
      <vt:lpstr>1_isip_default</vt:lpstr>
      <vt:lpstr>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Parity-check code</vt:lpstr>
      <vt:lpstr>PowerPoint Presentation</vt:lpstr>
      <vt:lpstr>PowerPoint Presentation</vt:lpstr>
      <vt:lpstr>PowerPoint Presentation</vt:lpstr>
      <vt:lpstr>PowerPoint Presentation</vt:lpstr>
      <vt:lpstr>PowerPoint Presentation</vt:lpstr>
      <vt:lpstr>PowerPoint Presentation</vt:lpstr>
      <vt:lpstr>Hamming Code</vt:lpstr>
      <vt:lpstr>Hamming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Checksum Example</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452</cp:revision>
  <dcterms:created xsi:type="dcterms:W3CDTF">2002-09-12T17:13:32Z</dcterms:created>
  <dcterms:modified xsi:type="dcterms:W3CDTF">2024-11-01T13:59:27Z</dcterms:modified>
</cp:coreProperties>
</file>