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689" r:id="rId3"/>
  </p:sldMasterIdLst>
  <p:notesMasterIdLst>
    <p:notesMasterId r:id="rId28"/>
  </p:notesMasterIdLst>
  <p:handoutMasterIdLst>
    <p:handoutMasterId r:id="rId29"/>
  </p:handoutMasterIdLst>
  <p:sldIdLst>
    <p:sldId id="312" r:id="rId4"/>
    <p:sldId id="256" r:id="rId5"/>
    <p:sldId id="257" r:id="rId6"/>
    <p:sldId id="262" r:id="rId7"/>
    <p:sldId id="263" r:id="rId8"/>
    <p:sldId id="264" r:id="rId9"/>
    <p:sldId id="265" r:id="rId10"/>
    <p:sldId id="266" r:id="rId11"/>
    <p:sldId id="276" r:id="rId12"/>
    <p:sldId id="269" r:id="rId13"/>
    <p:sldId id="277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58" r:id="rId26"/>
    <p:sldId id="260" r:id="rId2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5102" autoAdjust="0"/>
  </p:normalViewPr>
  <p:slideViewPr>
    <p:cSldViewPr>
      <p:cViewPr>
        <p:scale>
          <a:sx n="120" d="100"/>
          <a:sy n="120" d="100"/>
        </p:scale>
        <p:origin x="18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4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8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5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14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3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21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4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8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9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0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5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4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7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6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</a:t>
            </a:r>
            <a:r>
              <a:rPr lang="en-US" sz="1200" b="1">
                <a:solidFill>
                  <a:srgbClr val="892034"/>
                </a:solidFill>
              </a:rPr>
              <a:t>Lecture 07,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04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OeIkAYraTE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developer.nvidia.com/blog/nvidia-hopper-architecture-in-depth/" TargetMode="External"/><Relationship Id="rId7" Type="http://schemas.openxmlformats.org/officeDocument/2006/relationships/hyperlink" Target="https://www.youtube.com/watch?v=eaxGCv0wRrU" TargetMode="External"/><Relationship Id="rId12" Type="http://schemas.openxmlformats.org/officeDocument/2006/relationships/hyperlink" Target="https://images.app.goo.gl/GJFJkhhSgkL1yCb2A" TargetMode="External"/><Relationship Id="rId2" Type="http://schemas.openxmlformats.org/officeDocument/2006/relationships/hyperlink" Target="https://developer.download.nvidia.com/video/gputechconf/gtc/2020/presentations/s21730-inside-the-nvidia-ampere-architectur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engineering.eu/google-corals-tpu-explained.html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www.nvidia.com/en-in/data-center/ampere-architecture/" TargetMode="External"/><Relationship Id="rId10" Type="http://schemas.openxmlformats.org/officeDocument/2006/relationships/hyperlink" Target="https://cdn.mos.cms.futurecdn.net/DHPLFxTSwXVCZQeF7wJ5j4.jpg" TargetMode="External"/><Relationship Id="rId4" Type="http://schemas.openxmlformats.org/officeDocument/2006/relationships/hyperlink" Target="https://resources.nvidia.com/en-us-blackwell-architecture" TargetMode="External"/><Relationship Id="rId9" Type="http://schemas.openxmlformats.org/officeDocument/2006/relationships/hyperlink" Target="https://docs.nvidia.com/gameworks/content/developertools/desktop/analysis/report/cudaexperiments/kernellevel/achievedflops.ht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42.368&amp;rep=rep1&amp;type=pdf" TargetMode="External"/><Relationship Id="rId2" Type="http://schemas.openxmlformats.org/officeDocument/2006/relationships/hyperlink" Target="https://en.wikipedia.org/wiki/Graphics_processing_uni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http.developer.nvidia.com/GPUGems2/gpugems2_chapter30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-tech.net/hardware/graphics/2007/11/02/nvidia_geforce_8800_gt/2" TargetMode="External"/><Relationship Id="rId2" Type="http://schemas.openxmlformats.org/officeDocument/2006/relationships/hyperlink" Target="http://meseec.ce.rit.edu/551-projects/spring2015/3-1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s.rochester.edu/u/yli/files/report-gpu.pdf" TargetMode="External"/><Relationship Id="rId4" Type="http://schemas.openxmlformats.org/officeDocument/2006/relationships/hyperlink" Target="http://www.nvidia.com/content/events/geoInt2015/LBrown_DL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385CF77-F796-E644-9E7B-718FD44D8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46458"/>
            <a:ext cx="4876800" cy="29305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Nvidia Ampere: Architecture Overview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Nvidia Hopper: Architecture Overview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  <a:hlinkClick r:id="rId4"/>
              </a:rPr>
              <a:t>Nvidia Blackwell: Architecture Overview</a:t>
            </a:r>
            <a:endParaRPr lang="en-US" sz="1800" b="1">
              <a:solidFill>
                <a:schemeClr val="tx2"/>
              </a:solidFill>
              <a:hlinkClick r:id="rId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  <a:hlinkClick r:id="rId5"/>
              </a:rPr>
              <a:t>Nvidia 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Ampere: White Paper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Google Coral TPU Overview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Graphic Processing Units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8"/>
              </a:rPr>
              <a:t>SIMD Processors and GPUs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9"/>
              </a:rPr>
              <a:t>Fused Multiply Add Operations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63E73E31-53B7-A541-ACF8-3FE1FC00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07: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Basic GPU Programming – GPU Architectures</a:t>
            </a:r>
          </a:p>
        </p:txBody>
      </p:sp>
      <p:pic>
        <p:nvPicPr>
          <p:cNvPr id="10" name="Picture 4">
            <a:hlinkClick r:id="rId10"/>
            <a:extLst>
              <a:ext uri="{FF2B5EF4-FFF2-40B4-BE49-F238E27FC236}">
                <a16:creationId xmlns:a16="http://schemas.microsoft.com/office/drawing/2014/main" id="{85A01B8A-7DC5-414C-83A8-68C6399D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" y="1146827"/>
            <a:ext cx="3848381" cy="216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ircuit board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8FE6851F-2898-9745-808D-FC583039B6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05" y="1143000"/>
            <a:ext cx="3635497" cy="216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altLang="zh-CN" cap="none" dirty="0"/>
              <a:t>ransformation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Camera transformation, Projection transformation</a:t>
            </a:r>
          </a:p>
          <a:p>
            <a:r>
              <a:rPr lang="en-US" altLang="zh-CN" dirty="0"/>
              <a:t>These transformations simply modify vertices, so they are done by vertex </a:t>
            </a:r>
            <a:r>
              <a:rPr lang="en-US" altLang="zh-CN" dirty="0" err="1"/>
              <a:t>shaders</a:t>
            </a:r>
            <a:endParaRPr lang="en-US" altLang="zh-CN" dirty="0"/>
          </a:p>
          <a:p>
            <a:r>
              <a:rPr lang="en-US" altLang="zh-CN" dirty="0"/>
              <a:t>Transform computations are heavy on matrix multiplication </a:t>
            </a:r>
          </a:p>
          <a:p>
            <a:r>
              <a:rPr lang="en-US" altLang="zh-CN" dirty="0"/>
              <a:t>Each vertex can be transformed independently</a:t>
            </a:r>
          </a:p>
          <a:p>
            <a:pPr lvl="1"/>
            <a:r>
              <a:rPr lang="en-US" altLang="zh-CN" dirty="0"/>
              <a:t>data parallelism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515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en-US" altLang="zh-CN" cap="none" dirty="0"/>
              <a:t>ixed-Function to Programmable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6"/>
            <a:ext cx="7429499" cy="2166887"/>
          </a:xfrm>
        </p:spPr>
        <p:txBody>
          <a:bodyPr>
            <a:normAutofit/>
          </a:bodyPr>
          <a:lstStyle/>
          <a:p>
            <a:r>
              <a:rPr lang="en-US" altLang="zh-CN" dirty="0"/>
              <a:t>Earlier GPUs were fix-function hardware pipelines</a:t>
            </a:r>
          </a:p>
          <a:p>
            <a:r>
              <a:rPr lang="en-US" altLang="zh-CN" dirty="0"/>
              <a:t>In new GPUs, portions of the pipeline are </a:t>
            </a:r>
            <a:r>
              <a:rPr lang="en-US" altLang="zh-CN" dirty="0" err="1"/>
              <a:t>completedly</a:t>
            </a:r>
            <a:r>
              <a:rPr lang="en-US" altLang="zh-CN" dirty="0"/>
              <a:t> programmable</a:t>
            </a:r>
          </a:p>
          <a:p>
            <a:pPr lvl="1"/>
            <a:r>
              <a:rPr lang="en-US" altLang="zh-CN" dirty="0"/>
              <a:t>Vertex </a:t>
            </a:r>
            <a:r>
              <a:rPr lang="en-US" altLang="zh-CN" dirty="0" err="1"/>
              <a:t>shaders</a:t>
            </a:r>
            <a:r>
              <a:rPr lang="en-US" altLang="zh-CN" dirty="0"/>
              <a:t> = programs running on vertex processors</a:t>
            </a:r>
          </a:p>
          <a:p>
            <a:pPr lvl="1"/>
            <a:r>
              <a:rPr lang="en-US" altLang="zh-CN" dirty="0"/>
              <a:t>fragment </a:t>
            </a:r>
            <a:r>
              <a:rPr lang="en-US" altLang="zh-CN" dirty="0" err="1"/>
              <a:t>shaders</a:t>
            </a:r>
            <a:r>
              <a:rPr lang="en-US" altLang="zh-CN" dirty="0"/>
              <a:t> = programs running on fragment processors</a:t>
            </a:r>
          </a:p>
          <a:p>
            <a:pPr lvl="1"/>
            <a:r>
              <a:rPr lang="en-US" altLang="zh-CN" dirty="0"/>
              <a:t>However, some stages are still fixed function(e.g. </a:t>
            </a:r>
            <a:r>
              <a:rPr lang="en-US" altLang="zh-CN" dirty="0" err="1"/>
              <a:t>rasterizaiton</a:t>
            </a:r>
            <a:r>
              <a:rPr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960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475685"/>
            <a:ext cx="7429499" cy="482709"/>
          </a:xfrm>
        </p:spPr>
        <p:txBody>
          <a:bodyPr/>
          <a:lstStyle/>
          <a:p>
            <a:r>
              <a:rPr lang="en-US" altLang="zh-CN" dirty="0"/>
              <a:t>H</a:t>
            </a:r>
            <a:r>
              <a:rPr lang="en-US" altLang="zh-CN" cap="none" dirty="0"/>
              <a:t>istory of the GPU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035667"/>
            <a:ext cx="7429499" cy="334206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1996: 3DFX Voodoo graphics card implements texture mapping, z-buffering,      	and rasterization, but no vertex processing</a:t>
            </a:r>
          </a:p>
          <a:p>
            <a:r>
              <a:rPr lang="en-US" altLang="zh-CN" dirty="0"/>
              <a:t>1999: GPUs implement the full graphics pipeline in fixed-function 	hardware(</a:t>
            </a:r>
            <a:r>
              <a:rPr lang="en-US" altLang="zh-CN" dirty="0" err="1"/>
              <a:t>Nvidia</a:t>
            </a:r>
            <a:r>
              <a:rPr lang="en-US" altLang="zh-CN" dirty="0"/>
              <a:t> GeForce 256, ATI Radeon 7500)</a:t>
            </a:r>
          </a:p>
          <a:p>
            <a:r>
              <a:rPr lang="en-US" altLang="zh-CN" dirty="0"/>
              <a:t>2000: Programmable </a:t>
            </a:r>
            <a:r>
              <a:rPr lang="en-US" altLang="zh-CN" dirty="0" err="1"/>
              <a:t>shader</a:t>
            </a:r>
            <a:r>
              <a:rPr lang="en-US" altLang="zh-CN" dirty="0"/>
              <a:t> pipelines(</a:t>
            </a:r>
            <a:r>
              <a:rPr lang="en-US" altLang="zh-CN" dirty="0" err="1"/>
              <a:t>Nvidia</a:t>
            </a:r>
            <a:r>
              <a:rPr lang="en-US" altLang="zh-CN" dirty="0"/>
              <a:t> GeForce 3)</a:t>
            </a:r>
          </a:p>
          <a:p>
            <a:r>
              <a:rPr lang="en-US" altLang="zh-CN" dirty="0"/>
              <a:t>2010: General Purpose GPUs for non-graphical compute-intensive 	applications, </a:t>
            </a:r>
            <a:r>
              <a:rPr lang="en-US" altLang="zh-CN" dirty="0" err="1"/>
              <a:t>Nvidia</a:t>
            </a:r>
            <a:r>
              <a:rPr lang="en-US" altLang="zh-CN" dirty="0"/>
              <a:t> CUDA parallel programming API</a:t>
            </a:r>
          </a:p>
          <a:p>
            <a:r>
              <a:rPr lang="en-US" altLang="zh-CN" dirty="0"/>
              <a:t>2014: Unprecedented computer power </a:t>
            </a:r>
            <a:r>
              <a:rPr lang="en-US" altLang="zh-CN" dirty="0" err="1"/>
              <a:t>Nvidia</a:t>
            </a:r>
            <a:r>
              <a:rPr lang="en-US" altLang="zh-CN" dirty="0"/>
              <a:t> </a:t>
            </a:r>
            <a:r>
              <a:rPr lang="en-US" altLang="zh-CN" dirty="0" err="1"/>
              <a:t>Geforce</a:t>
            </a:r>
            <a:r>
              <a:rPr lang="en-US" altLang="zh-CN" dirty="0"/>
              <a:t> GTX Titan Z – 8.2 	TFLOPS AMD Radeon R9 295X2(dual GPU card) – 11.5 TFLOPS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672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147024"/>
            <a:ext cx="7429499" cy="790424"/>
          </a:xfrm>
        </p:spPr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Architecture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446" y="1723337"/>
            <a:ext cx="4968411" cy="3989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56857" y="3078856"/>
            <a:ext cx="321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Nvidia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GeForce 6 series(2004)[3]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91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651" y="1180270"/>
            <a:ext cx="7429499" cy="829061"/>
          </a:xfrm>
        </p:spPr>
        <p:txBody>
          <a:bodyPr/>
          <a:lstStyle/>
          <a:p>
            <a:r>
              <a:rPr lang="en-US" altLang="zh-CN" dirty="0" err="1"/>
              <a:t>S</a:t>
            </a:r>
            <a:r>
              <a:rPr lang="en-US" altLang="zh-CN" cap="none" dirty="0" err="1"/>
              <a:t>hader</a:t>
            </a:r>
            <a:r>
              <a:rPr lang="en-US" altLang="zh-CN" cap="none" dirty="0"/>
              <a:t> processors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342" y="2186978"/>
            <a:ext cx="3539498" cy="26562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955" y="2186978"/>
            <a:ext cx="2943225" cy="253603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1940" y="5078301"/>
            <a:ext cx="242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Vertex </a:t>
            </a: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Shader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core[3]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2954" y="5078301"/>
            <a:ext cx="294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Fragment/Pixel </a:t>
            </a: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Shader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core[3]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310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Shader</a:t>
            </a:r>
            <a:r>
              <a:rPr lang="en-US" altLang="zh-CN" dirty="0"/>
              <a:t> processors are generally SIMD</a:t>
            </a:r>
          </a:p>
          <a:p>
            <a:r>
              <a:rPr lang="en-US" altLang="zh-CN" dirty="0"/>
              <a:t>A single instruction executed on every vertex or pixel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65" y="2209030"/>
            <a:ext cx="1878806" cy="18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7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-US" altLang="zh-CN" cap="none" dirty="0"/>
              <a:t>ptimizations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5"/>
            <a:ext cx="2176915" cy="2176547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Combining different types of </a:t>
            </a:r>
            <a:r>
              <a:rPr lang="en-US" altLang="zh-CN" dirty="0" err="1"/>
              <a:t>shader</a:t>
            </a:r>
            <a:r>
              <a:rPr lang="en-US" altLang="zh-CN" dirty="0"/>
              <a:t> cores into a single unified </a:t>
            </a:r>
            <a:r>
              <a:rPr lang="en-US" altLang="zh-CN" dirty="0" err="1"/>
              <a:t>shader</a:t>
            </a:r>
            <a:r>
              <a:rPr lang="en-US" altLang="zh-CN" dirty="0"/>
              <a:t> core</a:t>
            </a:r>
          </a:p>
          <a:p>
            <a:r>
              <a:rPr lang="en-US" altLang="zh-CN" dirty="0"/>
              <a:t>Dynamic task scheduling to balance the load on all cores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52" y="2180990"/>
            <a:ext cx="5765006" cy="21788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75598" y="4605002"/>
            <a:ext cx="339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Basic blocks in a modern GPU[4]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166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</a:t>
            </a:r>
            <a:r>
              <a:rPr lang="en-US" altLang="zh-CN" cap="none" dirty="0"/>
              <a:t>nified Architecture example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57" y="2283627"/>
            <a:ext cx="5366449" cy="31449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36405" y="304630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Nvidia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GeForce 8(2006)[5]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11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6400" y="1089319"/>
            <a:ext cx="7429499" cy="1108928"/>
          </a:xfrm>
        </p:spPr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Compute Performance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487" y="1905089"/>
            <a:ext cx="5631287" cy="38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993585"/>
            <a:ext cx="7429499" cy="1108928"/>
          </a:xfrm>
        </p:spPr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Memory Bandwidth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325" y="1909330"/>
            <a:ext cx="5640948" cy="39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0502" y="2721466"/>
            <a:ext cx="6593681" cy="604049"/>
          </a:xfrm>
        </p:spPr>
        <p:txBody>
          <a:bodyPr>
            <a:normAutofit fontScale="90000"/>
          </a:bodyPr>
          <a:lstStyle/>
          <a:p>
            <a:r>
              <a:rPr lang="en-US" altLang="zh-CN" cap="none" dirty="0"/>
              <a:t>GPU Architecture and Its Application</a:t>
            </a:r>
            <a:endParaRPr lang="zh-CN" altLang="en-US" cap="none" dirty="0"/>
          </a:p>
        </p:txBody>
      </p:sp>
      <p:sp>
        <p:nvSpPr>
          <p:cNvPr id="7" name="文本框 6"/>
          <p:cNvSpPr txBox="1"/>
          <p:nvPr/>
        </p:nvSpPr>
        <p:spPr>
          <a:xfrm>
            <a:off x="5515528" y="3996477"/>
            <a:ext cx="20284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陈越琦</a:t>
            </a:r>
            <a:r>
              <a:rPr lang="en-US" altLang="zh-CN" sz="135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(121160005)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Yueqichen.0x0@gmail.com</a:t>
            </a:r>
            <a:endParaRPr lang="zh-CN" altLang="en-US" sz="135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35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</a:t>
            </a:r>
            <a:r>
              <a:rPr lang="en-US" altLang="zh-CN" cap="none" dirty="0"/>
              <a:t>hat is deep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6"/>
            <a:ext cx="4427499" cy="215722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Systems that learn to recognize objects that are important, without us telling the system explicitly what that object is ahead of time.[6]</a:t>
            </a:r>
          </a:p>
          <a:p>
            <a:pPr lvl="1"/>
            <a:r>
              <a:rPr lang="en-US" altLang="zh-CN" dirty="0"/>
              <a:t>don’t have to figure out the features ahead of time</a:t>
            </a:r>
          </a:p>
          <a:p>
            <a:pPr lvl="1"/>
            <a:r>
              <a:rPr lang="en-US" altLang="zh-CN" dirty="0"/>
              <a:t>use same neural net approach for many different problems</a:t>
            </a:r>
          </a:p>
          <a:p>
            <a:pPr lvl="1"/>
            <a:r>
              <a:rPr lang="en-US" altLang="zh-CN" dirty="0"/>
              <a:t>fault tolerant </a:t>
            </a:r>
          </a:p>
          <a:p>
            <a:pPr lvl="1"/>
            <a:r>
              <a:rPr lang="en-US" altLang="zh-CN" dirty="0"/>
              <a:t>scales well 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59" y="1552959"/>
            <a:ext cx="3356383" cy="36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3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</a:t>
            </a:r>
            <a:r>
              <a:rPr lang="en-US" altLang="zh-CN" cap="none" dirty="0"/>
              <a:t>hy are GPUs good for deep learning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60" y="2383372"/>
            <a:ext cx="3664744" cy="153590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16509" y="2789082"/>
            <a:ext cx="34386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GPUs deliver –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same or better prediction accuracy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faster results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smaller space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lower power[6]</a:t>
            </a:r>
          </a:p>
        </p:txBody>
      </p:sp>
    </p:spTree>
    <p:extLst>
      <p:ext uri="{BB962C8B-B14F-4D97-AF65-F5344CB8AC3E}">
        <p14:creationId xmlns:p14="http://schemas.microsoft.com/office/powerpoint/2010/main" val="224326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Acceleration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2918818"/>
            <a:ext cx="6322219" cy="1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0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cap="none" dirty="0"/>
              <a:t>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[1] Wikipedia: Graphics Processing Unit. Retrieved February 2016</a:t>
            </a:r>
          </a:p>
          <a:p>
            <a:pPr lvl="1"/>
            <a:r>
              <a:rPr lang="en-US" altLang="zh-CN" dirty="0">
                <a:hlinkClick r:id="rId2"/>
              </a:rPr>
              <a:t>https://en.wikipedia.org/wiki/Graphics_processing_unit</a:t>
            </a:r>
            <a:endParaRPr lang="en-US" altLang="zh-CN" dirty="0"/>
          </a:p>
          <a:p>
            <a:r>
              <a:rPr lang="en-US" altLang="zh-CN" dirty="0"/>
              <a:t>[2] Crow, Thomas. Evolution of the Graphical Processing Unit. 2004 paper</a:t>
            </a:r>
          </a:p>
          <a:p>
            <a:pPr lvl="1"/>
            <a:r>
              <a:rPr lang="en-US" altLang="zh-CN" dirty="0">
                <a:hlinkClick r:id="rId3"/>
              </a:rPr>
              <a:t>http://citeseerx.ist.psu.edu/viewdoc/download?doi=10.1.1.142.368&amp;rep=rep1&amp;type=pdf</a:t>
            </a:r>
            <a:endParaRPr lang="en-US" altLang="zh-CN" dirty="0"/>
          </a:p>
          <a:p>
            <a:r>
              <a:rPr lang="en-US" altLang="zh-CN" dirty="0"/>
              <a:t>[3] Chapter 30. The GeForce 6 series GPU Architecture</a:t>
            </a:r>
          </a:p>
          <a:p>
            <a:pPr lvl="1"/>
            <a:r>
              <a:rPr lang="en-US" altLang="zh-CN" dirty="0">
                <a:hlinkClick r:id="rId4"/>
              </a:rPr>
              <a:t>http://http.developer.nvidia.com/GPUGems2/gpugems2_chapter30.html</a:t>
            </a: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691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cap="none" dirty="0"/>
              <a:t>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[4] GPU Architecture and Function</a:t>
            </a:r>
          </a:p>
          <a:p>
            <a:pPr lvl="1"/>
            <a:r>
              <a:rPr lang="en-US" altLang="zh-CN" dirty="0">
                <a:hlinkClick r:id="rId2"/>
              </a:rPr>
              <a:t>http://meseec.ce.rit.edu/551-projects/spring2015/3-1.pdf</a:t>
            </a:r>
            <a:endParaRPr lang="en-US" altLang="zh-CN" dirty="0"/>
          </a:p>
          <a:p>
            <a:r>
              <a:rPr lang="en-US" altLang="zh-CN" dirty="0"/>
              <a:t>[5] G92: </a:t>
            </a:r>
            <a:r>
              <a:rPr lang="en-US" altLang="zh-CN" dirty="0" err="1"/>
              <a:t>Nvidia</a:t>
            </a:r>
            <a:r>
              <a:rPr lang="en-US" altLang="zh-CN" dirty="0"/>
              <a:t> GeForce 8800 GT</a:t>
            </a:r>
          </a:p>
          <a:p>
            <a:pPr lvl="1"/>
            <a:r>
              <a:rPr lang="en-US" altLang="zh-CN" dirty="0">
                <a:hlinkClick r:id="rId3"/>
              </a:rPr>
              <a:t>http://www.bit-tech.net/hardware/graphics/2007/11/02/nvidia_geforce_8800_gt/2</a:t>
            </a:r>
            <a:endParaRPr lang="en-US" altLang="zh-CN" dirty="0"/>
          </a:p>
          <a:p>
            <a:r>
              <a:rPr lang="en-US" altLang="zh-CN" dirty="0"/>
              <a:t>[6] Deep learning with GPUs</a:t>
            </a:r>
          </a:p>
          <a:p>
            <a:pPr lvl="1"/>
            <a:r>
              <a:rPr lang="en-US" altLang="zh-CN" dirty="0">
                <a:hlinkClick r:id="rId4"/>
              </a:rPr>
              <a:t>http://www.nvidia.com/content/events/geoInt2015/LBrown_DL.pdf</a:t>
            </a:r>
            <a:endParaRPr lang="en-US" altLang="zh-CN" dirty="0"/>
          </a:p>
          <a:p>
            <a:r>
              <a:rPr lang="en-US" altLang="zh-CN" dirty="0"/>
              <a:t>[7] GPU for Deep Learning Algorithm</a:t>
            </a:r>
          </a:p>
          <a:p>
            <a:pPr lvl="1"/>
            <a:r>
              <a:rPr lang="en-US" altLang="zh-CN" dirty="0">
                <a:hlinkClick r:id="rId5"/>
              </a:rPr>
              <a:t>https://www.cs.rochester.edu/u/yli/files/report-gpu.pdf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0376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-US" altLang="zh-CN" cap="none" dirty="0"/>
              <a:t>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is a GPU</a:t>
            </a:r>
          </a:p>
          <a:p>
            <a:r>
              <a:rPr lang="en-US" altLang="zh-CN" dirty="0"/>
              <a:t>Difference between GPU and CPU</a:t>
            </a:r>
          </a:p>
          <a:p>
            <a:r>
              <a:rPr lang="en-US" altLang="zh-CN" dirty="0"/>
              <a:t>Graphics pipeline</a:t>
            </a:r>
          </a:p>
          <a:p>
            <a:r>
              <a:rPr lang="en-US" altLang="zh-CN" dirty="0"/>
              <a:t>History of the GPU</a:t>
            </a:r>
          </a:p>
          <a:p>
            <a:r>
              <a:rPr lang="en-US" altLang="zh-CN" dirty="0"/>
              <a:t>GPU architecture </a:t>
            </a:r>
          </a:p>
          <a:p>
            <a:r>
              <a:rPr lang="en-US" altLang="zh-CN" dirty="0"/>
              <a:t>Deep learning with GPUs (optional)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8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59" y="1060342"/>
            <a:ext cx="7429499" cy="1108928"/>
          </a:xfrm>
        </p:spPr>
        <p:txBody>
          <a:bodyPr/>
          <a:lstStyle/>
          <a:p>
            <a:r>
              <a:rPr lang="en-US" altLang="zh-CN" dirty="0"/>
              <a:t>W</a:t>
            </a:r>
            <a:r>
              <a:rPr lang="en-US" altLang="zh-CN" cap="none" dirty="0"/>
              <a:t>hat is a GPU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0149" y="1869835"/>
            <a:ext cx="4678637" cy="3831481"/>
          </a:xfrm>
        </p:spPr>
        <p:txBody>
          <a:bodyPr>
            <a:noAutofit/>
          </a:bodyPr>
          <a:lstStyle/>
          <a:p>
            <a:r>
              <a:rPr lang="en-US" altLang="zh-CN" dirty="0"/>
              <a:t>Graphics Processing Unit is a specialized electronic circuit designed to rapidly manipulate and alter memory to accelerate the creation of images in a frame buffer intended for output to display.[1]</a:t>
            </a:r>
          </a:p>
          <a:p>
            <a:r>
              <a:rPr lang="en-US" altLang="zh-CN" dirty="0"/>
              <a:t>Typically placed on a video card, which contains its own memory and display interfaces(HDMI, DVI, VGA, </a:t>
            </a:r>
            <a:r>
              <a:rPr lang="en-US" altLang="zh-CN" dirty="0" err="1"/>
              <a:t>etc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Primitive GPUs were developed in the 1980s, although the first “complete” GPUs began in the mid 1990s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696" y="2246508"/>
            <a:ext cx="3255136" cy="22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5037" y="1984135"/>
            <a:ext cx="4466135" cy="2649845"/>
          </a:xfrm>
        </p:spPr>
        <p:txBody>
          <a:bodyPr>
            <a:normAutofit/>
          </a:bodyPr>
          <a:lstStyle/>
          <a:p>
            <a:r>
              <a:rPr lang="en-US" altLang="zh-CN" dirty="0"/>
              <a:t>Video card connected to motherboard through PCI-Express or AGP(Accelerated Graphics Port)</a:t>
            </a:r>
          </a:p>
          <a:p>
            <a:r>
              <a:rPr lang="en-US" altLang="zh-CN" dirty="0"/>
              <a:t>Northbridge chip enables data transfer between the CPU and GPU</a:t>
            </a:r>
          </a:p>
          <a:p>
            <a:r>
              <a:rPr lang="en-US" altLang="zh-CN" dirty="0"/>
              <a:t>Graphics memory on the video card contains the pixel RGB data for each frame[4]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580" y="1446901"/>
            <a:ext cx="3177862" cy="42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</a:t>
            </a:r>
            <a:r>
              <a:rPr lang="en-US" altLang="zh-CN" cap="none" dirty="0"/>
              <a:t>ifference between GPU and CPU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5"/>
            <a:ext cx="6967856" cy="276575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Throughput more important than latency</a:t>
            </a:r>
          </a:p>
          <a:p>
            <a:pPr lvl="1"/>
            <a:r>
              <a:rPr lang="en-US" altLang="zh-CN" dirty="0"/>
              <a:t>High throughput needed for the huge amount of computations required for graphics</a:t>
            </a:r>
          </a:p>
          <a:p>
            <a:pPr lvl="1"/>
            <a:r>
              <a:rPr lang="en-US" altLang="zh-CN" dirty="0"/>
              <a:t>Nor concerned about latency because human visual system operates on a much longer time scale</a:t>
            </a:r>
          </a:p>
          <a:p>
            <a:r>
              <a:rPr lang="en-US" altLang="zh-CN" dirty="0"/>
              <a:t>Extremely parallel</a:t>
            </a:r>
          </a:p>
          <a:p>
            <a:pPr lvl="1"/>
            <a:r>
              <a:rPr lang="en-US" altLang="zh-CN" dirty="0"/>
              <a:t>Different pixels and elements of the image can be operated on independently</a:t>
            </a:r>
          </a:p>
          <a:p>
            <a:pPr lvl="1"/>
            <a:r>
              <a:rPr lang="en-US" altLang="zh-CN" dirty="0"/>
              <a:t>Hundreds of cores executing at the same time to take advantage of this fundamental parallelism</a:t>
            </a:r>
          </a:p>
        </p:txBody>
      </p:sp>
    </p:spTree>
    <p:extLst>
      <p:ext uri="{BB962C8B-B14F-4D97-AF65-F5344CB8AC3E}">
        <p14:creationId xmlns:p14="http://schemas.microsoft.com/office/powerpoint/2010/main" val="321742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321139"/>
            <a:ext cx="7429499" cy="811120"/>
          </a:xfrm>
        </p:spPr>
        <p:txBody>
          <a:bodyPr/>
          <a:lstStyle/>
          <a:p>
            <a:r>
              <a:rPr lang="en-US" altLang="zh-CN" dirty="0"/>
              <a:t>I</a:t>
            </a:r>
            <a:r>
              <a:rPr lang="en-US" altLang="zh-CN" cap="none" dirty="0"/>
              <a:t>nputs and Outputs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132258"/>
            <a:ext cx="7429499" cy="334206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1950" dirty="0"/>
              <a:t>Inputs to GPU(from the CPU/memory):</a:t>
            </a:r>
          </a:p>
          <a:p>
            <a:pPr lvl="1"/>
            <a:r>
              <a:rPr lang="en-US" altLang="zh-CN" sz="1950" dirty="0"/>
              <a:t>vertices(3D coordinates) of objects</a:t>
            </a:r>
          </a:p>
          <a:p>
            <a:pPr lvl="1"/>
            <a:r>
              <a:rPr lang="en-US" altLang="zh-CN" sz="1950" dirty="0"/>
              <a:t>Texture data</a:t>
            </a:r>
          </a:p>
          <a:p>
            <a:pPr lvl="1"/>
            <a:r>
              <a:rPr lang="en-US" altLang="zh-CN" sz="1950" dirty="0"/>
              <a:t>Lighting data</a:t>
            </a:r>
          </a:p>
          <a:p>
            <a:r>
              <a:rPr lang="en-US" altLang="zh-CN" sz="1950" dirty="0"/>
              <a:t>Outputs from GPU</a:t>
            </a:r>
          </a:p>
          <a:p>
            <a:pPr lvl="1"/>
            <a:r>
              <a:rPr lang="en-US" altLang="zh-CN" sz="1950" dirty="0"/>
              <a:t>Frame buffer </a:t>
            </a:r>
          </a:p>
          <a:p>
            <a:pPr lvl="2"/>
            <a:r>
              <a:rPr lang="en-US" altLang="zh-CN" sz="1950" dirty="0"/>
              <a:t>placed in a specific section of graphics memory</a:t>
            </a:r>
          </a:p>
          <a:p>
            <a:pPr lvl="2"/>
            <a:r>
              <a:rPr lang="en-US" altLang="zh-CN" sz="1950" dirty="0"/>
              <a:t>contains RGB values for each pixel on the screen</a:t>
            </a:r>
          </a:p>
          <a:p>
            <a:pPr lvl="2"/>
            <a:r>
              <a:rPr lang="en-US" altLang="zh-CN" sz="1950" dirty="0"/>
              <a:t>data is sent directed to display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39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426083"/>
            <a:ext cx="7429499" cy="513446"/>
          </a:xfrm>
        </p:spPr>
        <p:txBody>
          <a:bodyPr/>
          <a:lstStyle/>
          <a:p>
            <a:r>
              <a:rPr lang="en-US" altLang="zh-CN" dirty="0"/>
              <a:t>T</a:t>
            </a:r>
            <a:r>
              <a:rPr lang="en-US" altLang="zh-CN" cap="none" dirty="0"/>
              <a:t>he Graphics Pipeline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97" y="1235567"/>
            <a:ext cx="2143478" cy="45768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68" y="2130045"/>
            <a:ext cx="5867444" cy="3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cap="none" dirty="0"/>
              <a:t>enderings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63" y="2220088"/>
            <a:ext cx="6198284" cy="25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7519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电路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7325</TotalTime>
  <Words>897</Words>
  <Application>Microsoft Macintosh PowerPoint</Application>
  <PresentationFormat>Letter Paper (8.5x11 in)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Tw Cen MT</vt:lpstr>
      <vt:lpstr>lecture_title</vt:lpstr>
      <vt:lpstr>isip_default</vt:lpstr>
      <vt:lpstr>电路</vt:lpstr>
      <vt:lpstr>PowerPoint Presentation</vt:lpstr>
      <vt:lpstr>GPU Architecture and Its Application</vt:lpstr>
      <vt:lpstr>Overview</vt:lpstr>
      <vt:lpstr>What is a GPU</vt:lpstr>
      <vt:lpstr>PowerPoint Presentation</vt:lpstr>
      <vt:lpstr>Difference between GPU and CPU</vt:lpstr>
      <vt:lpstr>Inputs and Outputs</vt:lpstr>
      <vt:lpstr>The Graphics Pipeline</vt:lpstr>
      <vt:lpstr>Renderings</vt:lpstr>
      <vt:lpstr>Transformation</vt:lpstr>
      <vt:lpstr>Fixed-Function to Programmable</vt:lpstr>
      <vt:lpstr>History of the GPU</vt:lpstr>
      <vt:lpstr>GPU Architecture</vt:lpstr>
      <vt:lpstr>Shader processors</vt:lpstr>
      <vt:lpstr>SIMD</vt:lpstr>
      <vt:lpstr>Optimizations </vt:lpstr>
      <vt:lpstr>Unified Architecture example</vt:lpstr>
      <vt:lpstr>GPU Compute Performance </vt:lpstr>
      <vt:lpstr>GPU Memory Bandwidth</vt:lpstr>
      <vt:lpstr>What is deep learning</vt:lpstr>
      <vt:lpstr>Why are GPUs good for deep learning </vt:lpstr>
      <vt:lpstr>GPU Acceleration</vt:lpstr>
      <vt:lpstr>References</vt:lpstr>
      <vt:lpstr>References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2024-10-16T12:09:05Z</dcterms:modified>
</cp:coreProperties>
</file>