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media/image32.jpg" ContentType="image/jpeg"/>
  <Override PartName="/ppt/notesSlides/notesSlide1.xml" ContentType="application/vnd.openxmlformats-officedocument.presentationml.notesSlide+xml"/>
  <Override PartName="/ppt/media/image5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  <p:sldMasterId id="2147483691" r:id="rId3"/>
    <p:sldMasterId id="2147483703" r:id="rId4"/>
    <p:sldMasterId id="2147483707" r:id="rId5"/>
    <p:sldMasterId id="2147483733" r:id="rId6"/>
    <p:sldMasterId id="2147483735" r:id="rId7"/>
    <p:sldMasterId id="2147483738" r:id="rId8"/>
    <p:sldMasterId id="2147483748" r:id="rId9"/>
    <p:sldMasterId id="2147483763" r:id="rId10"/>
    <p:sldMasterId id="2147483766" r:id="rId11"/>
    <p:sldMasterId id="2147483769" r:id="rId12"/>
    <p:sldMasterId id="2147483783" r:id="rId13"/>
  </p:sldMasterIdLst>
  <p:notesMasterIdLst>
    <p:notesMasterId r:id="rId44"/>
  </p:notesMasterIdLst>
  <p:handoutMasterIdLst>
    <p:handoutMasterId r:id="rId45"/>
  </p:handoutMasterIdLst>
  <p:sldIdLst>
    <p:sldId id="312" r:id="rId14"/>
    <p:sldId id="1157" r:id="rId15"/>
    <p:sldId id="466" r:id="rId16"/>
    <p:sldId id="286" r:id="rId17"/>
    <p:sldId id="287" r:id="rId18"/>
    <p:sldId id="289" r:id="rId19"/>
    <p:sldId id="290" r:id="rId20"/>
    <p:sldId id="291" r:id="rId21"/>
    <p:sldId id="292" r:id="rId22"/>
    <p:sldId id="293" r:id="rId23"/>
    <p:sldId id="1158" r:id="rId24"/>
    <p:sldId id="1139" r:id="rId25"/>
    <p:sldId id="1140" r:id="rId26"/>
    <p:sldId id="1141" r:id="rId27"/>
    <p:sldId id="1142" r:id="rId28"/>
    <p:sldId id="1143" r:id="rId29"/>
    <p:sldId id="1144" r:id="rId30"/>
    <p:sldId id="1145" r:id="rId31"/>
    <p:sldId id="1146" r:id="rId32"/>
    <p:sldId id="1147" r:id="rId33"/>
    <p:sldId id="1159" r:id="rId34"/>
    <p:sldId id="1148" r:id="rId35"/>
    <p:sldId id="1149" r:id="rId36"/>
    <p:sldId id="1150" r:id="rId37"/>
    <p:sldId id="1151" r:id="rId38"/>
    <p:sldId id="1152" r:id="rId39"/>
    <p:sldId id="1153" r:id="rId40"/>
    <p:sldId id="1154" r:id="rId41"/>
    <p:sldId id="1155" r:id="rId42"/>
    <p:sldId id="1156" r:id="rId4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2264" y="176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7CBD4-C074-5945-B4D9-C20F0CA68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5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D28F2-38EE-6BD8-73EB-ED8FA8284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97C088-2675-2022-9F62-763BB5BD5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2B81C-6B4C-C762-E925-A3EE678E2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9278-A736-53E6-176F-B531767CE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14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29CAD-5F45-8E1C-8493-AF8C5E918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B3FD1-92AD-E04C-B948-8AC64933B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31FE7-ADBF-48D3-A8C3-8DDC261AA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https://valohai.com/machine-learning-pipeline/</a:t>
            </a:r>
          </a:p>
          <a:p>
            <a:r>
              <a:rPr lang="en-US" dirty="0"/>
              <a:t>https://www.kaggle.com/pouryaayria/a-complete-ml-pipeline-tutorial-acu-86</a:t>
            </a:r>
          </a:p>
          <a:p>
            <a:r>
              <a:rPr lang="en-US" dirty="0"/>
              <a:t>https://machinelearningmastery.com/pytorch-tutorial-develop-deep-learning-models/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B5EC2-EEB4-822A-0EFA-36A0E815B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96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72FA0-303F-F085-A28E-8F7EB168F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D9ABC-CC0D-3D43-FE09-3064F77EF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6BF707-3BDC-3C13-E66C-09DA13722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https://cs230.stanford.edu/blog/pytorch/</a:t>
            </a:r>
          </a:p>
          <a:p>
            <a:r>
              <a:rPr lang="en-US" dirty="0"/>
              <a:t>https://heartbeat.fritz.ai/10-reasons-why-pytorch-is-the-deep-learning-framework-of-future-6788bd6b5cc2</a:t>
            </a:r>
          </a:p>
          <a:p>
            <a:r>
              <a:rPr lang="en-US" dirty="0"/>
              <a:t>https://pytorch.org/tutorials/beginner/basics/tensorqs_tutorial.html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9F5CE-0CA8-363F-782F-679E67E2E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8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3E913-CD24-0245-4390-401E0843F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4775B-3197-BF89-A7E6-8577F5624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55A957-E871-DEBE-944B-2E322A83F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https://pytorch.org/tutorials/beginner/basics/data_tutorial.html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3C73D-CCE3-A3EF-8991-D22540EB3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85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5F921-91D3-3687-8002-AE8826AA5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553A13-E359-DCF7-4D6A-9B16E29D4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8EC9E-221A-737F-BAA0-A9564807C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https://pytorch.org/tutorials/beginner/basics/data_tutorial.html</a:t>
            </a:r>
          </a:p>
          <a:p>
            <a:r>
              <a:rPr lang="en-US" dirty="0"/>
              <a:t>https://pytorch.org/tutorials/beginner/transfer_learning_tutorial.html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4E139-70A1-0228-F6CB-4283A7A8D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58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E7905-7536-4BAD-D7B0-C5095F22C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74EAF-CED5-B01E-530D-527D37AAB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08EF7-849C-6A0C-883B-BF16B419F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https://medium.com/@jorgesleonel/hyperparameters-in-machine-deep-learning-ca69ad10b981</a:t>
            </a:r>
          </a:p>
          <a:p>
            <a:r>
              <a:rPr lang="en-US" dirty="0"/>
              <a:t>https://medium.com/@jorgesleonel/bias-variance-in-machine-learning-656a1b58e1c9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FC60-5999-9D58-A30C-16377040F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01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146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60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04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58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17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59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01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815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5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0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7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112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245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340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28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090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601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34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877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755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966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36DC0-CB90-4730-A688-285CC47A556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19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925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531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726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689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190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887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6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971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1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088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685800"/>
            <a:ext cx="8869680" cy="5669280"/>
          </a:xfrm>
          <a:prstGeom prst="rect">
            <a:avLst/>
          </a:prstGeom>
        </p:spPr>
        <p:txBody>
          <a:bodyPr/>
          <a:lstStyle>
            <a:lvl1pPr marL="177511" indent="-177511">
              <a:defRPr sz="2330"/>
            </a:lvl1pPr>
            <a:lvl2pPr marL="532532" indent="-177511">
              <a:defRPr sz="1941"/>
            </a:lvl2pPr>
            <a:lvl3pPr marL="1065064" indent="-177511">
              <a:defRPr sz="1747"/>
            </a:lvl3pPr>
            <a:lvl4pPr>
              <a:defRPr sz="1553"/>
            </a:lvl4pPr>
            <a:lvl5pPr>
              <a:defRPr sz="155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1" y="6629400"/>
            <a:ext cx="6000743" cy="1955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1"/>
            <a:ext cx="1730198" cy="328461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04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6">
          <p15:clr>
            <a:srgbClr val="FBAE40"/>
          </p15:clr>
        </p15:guide>
        <p15:guide id="2" pos="261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168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6">
          <p15:clr>
            <a:srgbClr val="FBAE40"/>
          </p15:clr>
        </p15:guide>
        <p15:guide id="2" pos="261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67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31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1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3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3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4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63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7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86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18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421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72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15" b="1" i="0">
                <a:solidFill>
                  <a:srgbClr val="3A8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981">
              <a:spcBef>
                <a:spcPts val="1009"/>
              </a:spcBef>
            </a:pPr>
            <a:fld id="{81D60167-4931-47E6-BA6A-407CBD079E47}" type="slidenum">
              <a:rPr lang="en-US" spc="-68" smtClean="0"/>
              <a:pPr marL="36981">
                <a:spcBef>
                  <a:spcPts val="1009"/>
                </a:spcBef>
              </a:pPr>
              <a:t>‹#›</a:t>
            </a:fld>
            <a:endParaRPr lang="en-US" spc="-68" dirty="0"/>
          </a:p>
        </p:txBody>
      </p:sp>
    </p:spTree>
    <p:extLst>
      <p:ext uri="{BB962C8B-B14F-4D97-AF65-F5344CB8AC3E}">
        <p14:creationId xmlns:p14="http://schemas.microsoft.com/office/powerpoint/2010/main" val="1548743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1" y="251460"/>
            <a:ext cx="8376919" cy="537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981" marR="0" lvl="0" indent="0" algn="r" defTabSz="914293" rtl="0" eaLnBrk="1" fontAlgn="auto" latinLnBrk="0" hangingPunct="1">
              <a:lnSpc>
                <a:spcPct val="100000"/>
              </a:lnSpc>
              <a:spcBef>
                <a:spcPts val="10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359" b="0" i="0" u="none" strike="noStrike" kern="1200" cap="none" spc="-68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6981" marR="0" lvl="0" indent="0" algn="r" defTabSz="914293" rtl="0" eaLnBrk="1" fontAlgn="auto" latinLnBrk="0" hangingPunct="1">
                <a:lnSpc>
                  <a:spcPct val="100000"/>
                </a:lnSpc>
                <a:spcBef>
                  <a:spcPts val="100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9" b="0" i="0" u="none" strike="noStrike" kern="1200" cap="none" spc="-6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219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6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971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1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6851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685800"/>
            <a:ext cx="8869680" cy="5669280"/>
          </a:xfrm>
          <a:prstGeom prst="rect">
            <a:avLst/>
          </a:prstGeom>
        </p:spPr>
        <p:txBody>
          <a:bodyPr/>
          <a:lstStyle>
            <a:lvl1pPr marL="177511" indent="-177511">
              <a:defRPr sz="2330"/>
            </a:lvl1pPr>
            <a:lvl2pPr marL="532532" indent="-177511">
              <a:defRPr sz="1941"/>
            </a:lvl2pPr>
            <a:lvl3pPr marL="1065064" indent="-177511">
              <a:defRPr sz="1747"/>
            </a:lvl3pPr>
            <a:lvl4pPr>
              <a:defRPr sz="1553"/>
            </a:lvl4pPr>
            <a:lvl5pPr>
              <a:defRPr sz="155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1" y="6629400"/>
            <a:ext cx="6000743" cy="1955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1"/>
            <a:ext cx="1730198" cy="328461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34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6">
          <p15:clr>
            <a:srgbClr val="FBAE40"/>
          </p15:clr>
        </p15:guide>
        <p15:guide id="2" pos="261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36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2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4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7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7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7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5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5" r:id="rId2"/>
    <p:sldLayoutId id="214748374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3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87531">
              <a:defRPr/>
            </a:pPr>
            <a:endParaRPr lang="en-US" sz="97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6" y="6612966"/>
            <a:ext cx="9115855" cy="2342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77354">
              <a:lnSpc>
                <a:spcPct val="95000"/>
              </a:lnSpc>
              <a:spcBef>
                <a:spcPts val="1165"/>
              </a:spcBef>
              <a:tabLst>
                <a:tab pos="8263592" algn="r"/>
              </a:tabLst>
            </a:pPr>
            <a:r>
              <a:rPr lang="en-US" sz="971" b="1" cap="none" baseline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Seifi: Applications of Deep Learning to Cancer Detection in Digital Pathology</a:t>
            </a:r>
            <a:r>
              <a:rPr lang="en-US" sz="971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April 25, 2023</a:t>
            </a:r>
            <a:endParaRPr lang="en-US" sz="971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8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2" y="6659355"/>
            <a:ext cx="364736" cy="1494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971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971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5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9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hf sldNum="0" hdr="0" ftr="0" dt="0"/>
  <p:txStyles>
    <p:titleStyle>
      <a:lvl1pPr algn="l" defTabSz="443766" rtl="0" eaLnBrk="1" latinLnBrk="0" hangingPunct="1">
        <a:spcBef>
          <a:spcPct val="0"/>
        </a:spcBef>
        <a:buNone/>
        <a:defRPr sz="233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32824" indent="-332824" algn="l" defTabSz="443766" rtl="0" eaLnBrk="1" latinLnBrk="0" hangingPunct="1">
        <a:spcBef>
          <a:spcPct val="20000"/>
        </a:spcBef>
        <a:buFont typeface="Arial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19" indent="-277354" algn="l" defTabSz="443766" rtl="0" eaLnBrk="1" latinLnBrk="0" hangingPunct="1">
        <a:spcBef>
          <a:spcPct val="20000"/>
        </a:spcBef>
        <a:buFont typeface="Arial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13" indent="-221882" algn="l" defTabSz="443766" rtl="0" eaLnBrk="1" latinLnBrk="0" hangingPunct="1">
        <a:spcBef>
          <a:spcPct val="20000"/>
        </a:spcBef>
        <a:buFont typeface="Arial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179" indent="-221882" algn="l" defTabSz="443766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45" indent="-221882" algn="l" defTabSz="443766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10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476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241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007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66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3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9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06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2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593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359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125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4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47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6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1"/>
            <a:ext cx="8158162" cy="1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65" b="1" dirty="0">
                <a:solidFill>
                  <a:srgbClr val="892034"/>
                </a:solidFill>
              </a:rPr>
              <a:t>ECE 8527: Lecture 40, Slide </a:t>
            </a:r>
            <a:fld id="{56D32A91-0AE1-4806-AC33-D8959F4B7E0D}" type="slidenum">
              <a:rPr lang="en-US" sz="1165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165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5pPr>
      <a:lvl6pPr marL="443777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6pPr>
      <a:lvl7pPr marL="887553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7pPr>
      <a:lvl8pPr marL="1331330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8pPr>
      <a:lvl9pPr marL="1775106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9pPr>
    </p:titleStyle>
    <p:bodyStyle>
      <a:lvl1pPr marL="332832" indent="-33283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09442" indent="-2218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53218" indent="-2218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9699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4077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4548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2832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7210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3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3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87531">
              <a:defRPr/>
            </a:pPr>
            <a:endParaRPr lang="en-US" sz="97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6" y="6612966"/>
            <a:ext cx="9115855" cy="2342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77354">
              <a:lnSpc>
                <a:spcPct val="95000"/>
              </a:lnSpc>
              <a:spcBef>
                <a:spcPts val="1165"/>
              </a:spcBef>
              <a:tabLst>
                <a:tab pos="8263592" algn="r"/>
              </a:tabLst>
            </a:pPr>
            <a:r>
              <a:rPr lang="en-US" sz="971" b="1" cap="none" baseline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Seifi: Applications of Deep Learning to Cancer Detection in Digital Pathology</a:t>
            </a:r>
            <a:r>
              <a:rPr lang="en-US" sz="971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April 25, 2023</a:t>
            </a:r>
            <a:endParaRPr lang="en-US" sz="971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8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2" y="6659355"/>
            <a:ext cx="364736" cy="1494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971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971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5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093" y="6594649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9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</p:sldLayoutIdLst>
  <p:hf sldNum="0" hdr="0" ftr="0" dt="0"/>
  <p:txStyles>
    <p:titleStyle>
      <a:lvl1pPr algn="l" defTabSz="443766" rtl="0" eaLnBrk="1" latinLnBrk="0" hangingPunct="1">
        <a:spcBef>
          <a:spcPct val="0"/>
        </a:spcBef>
        <a:buNone/>
        <a:defRPr sz="233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32824" indent="-332824" algn="l" defTabSz="443766" rtl="0" eaLnBrk="1" latinLnBrk="0" hangingPunct="1">
        <a:spcBef>
          <a:spcPct val="20000"/>
        </a:spcBef>
        <a:buFont typeface="Arial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19" indent="-277354" algn="l" defTabSz="443766" rtl="0" eaLnBrk="1" latinLnBrk="0" hangingPunct="1">
        <a:spcBef>
          <a:spcPct val="20000"/>
        </a:spcBef>
        <a:buFont typeface="Arial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13" indent="-221882" algn="l" defTabSz="443766" rtl="0" eaLnBrk="1" latinLnBrk="0" hangingPunct="1">
        <a:spcBef>
          <a:spcPct val="20000"/>
        </a:spcBef>
        <a:buFont typeface="Arial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179" indent="-221882" algn="l" defTabSz="443766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45" indent="-221882" algn="l" defTabSz="443766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10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476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241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007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66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3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9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06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2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593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359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125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40,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41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32, Slide </a:t>
            </a:r>
            <a:fld id="{56D32A91-0AE1-4806-AC33-D8959F4B7E0D}" type="slidenum">
              <a:rPr lang="en-US" sz="1200" b="1" smtClean="0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8" y="189885"/>
            <a:ext cx="4585871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  <p:extLst>
      <p:ext uri="{BB962C8B-B14F-4D97-AF65-F5344CB8AC3E}">
        <p14:creationId xmlns:p14="http://schemas.microsoft.com/office/powerpoint/2010/main" val="72124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8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462597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  <p:extLst>
      <p:ext uri="{BB962C8B-B14F-4D97-AF65-F5344CB8AC3E}">
        <p14:creationId xmlns:p14="http://schemas.microsoft.com/office/powerpoint/2010/main" val="224798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5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2938"/>
            <a:ext cx="3821113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47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4405"/>
            <a:ext cx="7935886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sz="1747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314312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sldNum="0" hdr="0" dt="0"/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jacobsgill.es/pytorch-gpu-stack-setup" TargetMode="External"/><Relationship Id="rId3" Type="http://schemas.openxmlformats.org/officeDocument/2006/relationships/hyperlink" Target="https://www.youtube.com/watch?v=c36lUUr864M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pytorch.org/assets/deep-learning/Deep-Learning-with-PyTorch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sip.piconepress.com/courses/temple/ece_8527/" TargetMode="External"/><Relationship Id="rId5" Type="http://schemas.openxmlformats.org/officeDocument/2006/relationships/hyperlink" Target="https://www.coursera.org/learn/ai-for-everyone" TargetMode="External"/><Relationship Id="rId4" Type="http://schemas.openxmlformats.org/officeDocument/2006/relationships/hyperlink" Target="https://www.youtube.com/watch?v=GIsg-ZUy0MY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medium.com/inside-machine-learning/what-is-a-transformer-d07dd1fbec04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en.wikipedia.org/wiki/Transformer_(machine_learning_model)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www.cc.gatech.edu/classes/AY2020/cs7643_fall/slides/L16_attention_transformers.pdf" TargetMode="External"/><Relationship Id="rId4" Type="http://schemas.openxmlformats.org/officeDocument/2006/relationships/hyperlink" Target="https://cs.uwaterloo.ca/~mli/Lecture1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pers.nips.cc/paper_files/paper/2017/hash/3f5ee243547dee91fbd053c1c4a845aa-Abstract.html" TargetMode="External"/><Relationship Id="rId1" Type="http://schemas.openxmlformats.org/officeDocument/2006/relationships/slideLayout" Target="../slideLayouts/slideLayout3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s://jalammar.github.io/illustrated-transform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microsoft.com/office/2007/relationships/hdphoto" Target="../media/hdphoto2.wdp"/><Relationship Id="rId2" Type="http://schemas.openxmlformats.org/officeDocument/2006/relationships/hyperlink" Target="https://papers.nips.cc/paper_files/paper/2017/hash/3f5ee243547dee91fbd053c1c4a845aa-Abstract.html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png"/><Relationship Id="rId5" Type="http://schemas.openxmlformats.org/officeDocument/2006/relationships/hyperlink" Target="https://jalammar.github.io/illustrated-transformer/" TargetMode="Externa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jalammar.github.io/illustrated-transformer/" TargetMode="External"/><Relationship Id="rId1" Type="http://schemas.openxmlformats.org/officeDocument/2006/relationships/slideLayout" Target="../slideLayouts/slideLayout3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openreview.net/forum?id=YicbFdNTTy" TargetMode="Externa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emf"/><Relationship Id="rId12" Type="http://schemas.openxmlformats.org/officeDocument/2006/relationships/image" Target="NULL"/><Relationship Id="rId2" Type="http://schemas.openxmlformats.org/officeDocument/2006/relationships/hyperlink" Target="https://ieeexplore.ieee.org/document/9747984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46.png"/><Relationship Id="rId10" Type="http://schemas.openxmlformats.org/officeDocument/2006/relationships/image" Target="NULL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hyperlink" Target="https://ieeexplore.ieee.org/document/9747984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towardsdatascience.com/how-chatgpt-works-the-models-behind-the-bot-1ce5fca96286" TargetMode="External"/><Relationship Id="rId7" Type="http://schemas.openxmlformats.org/officeDocument/2006/relationships/hyperlink" Target="https://investingnews.com/media-library/image-of-hand-holding-an-ai-face-looking-at-the-words-chatgpt-openai.jpg?id=32871272&amp;width=1200&amp;height=800&amp;quality=85&amp;coordinates=0%2C0%2C0%2C0" TargetMode="External"/><Relationship Id="rId2" Type="http://schemas.openxmlformats.org/officeDocument/2006/relationships/hyperlink" Target="https://openai.com/gpt-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iencefocus.com/future-technology/gpt-3/" TargetMode="External"/><Relationship Id="rId5" Type="http://schemas.openxmlformats.org/officeDocument/2006/relationships/hyperlink" Target="https://www.techtarget.com/searchenterpriseai/definition/GPT-3" TargetMode="External"/><Relationship Id="rId4" Type="http://schemas.openxmlformats.org/officeDocument/2006/relationships/hyperlink" Target="https://www.assemblyai.com/blog/how-chatgpt-actually-work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ieeexplore.ieee.org/document/9747984" TargetMode="Externa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tiff"/><Relationship Id="rId7" Type="http://schemas.openxmlformats.org/officeDocument/2006/relationships/image" Target="../media/image62.tif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1.tiff"/><Relationship Id="rId5" Type="http://schemas.openxmlformats.org/officeDocument/2006/relationships/image" Target="../media/image60.tiff"/><Relationship Id="rId4" Type="http://schemas.openxmlformats.org/officeDocument/2006/relationships/image" Target="../media/image59.tiff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pers.nips.cc/paper_files/paper/2017/hash/3f5ee243547dee91fbd053c1c4a845aa-Abstract.html" TargetMode="External"/><Relationship Id="rId1" Type="http://schemas.openxmlformats.org/officeDocument/2006/relationships/slideLayout" Target="../slideLayouts/slideLayout4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s://jalammar.github.io/illustrated-transforme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12.09913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arxiv.org/abs/1512.0338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nips.cc/paper/2019/file/2f4fe03d77724a7217006e5d16728874-Paper.pdf" TargetMode="External"/><Relationship Id="rId2" Type="http://schemas.openxmlformats.org/officeDocument/2006/relationships/hyperlink" Target="https://arxiv.org/abs/1607.06450" TargetMode="Externa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706.03762.pdf" TargetMode="Externa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40:   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Applications – Implementation of 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Deep Learning Systems Using Python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chemeClr val="tx2"/>
                </a:solidFill>
                <a:hlinkClick r:id="rId2"/>
              </a:rPr>
              <a:t>Deep Learning Wth PyTorch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PyTorch Course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PyTorch: Zero to GANs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AI For Everyone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ECE 8527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Deep Learning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PyTorch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CPU vs. GPU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7" name="Picture 1">
            <a:hlinkClick r:id="rId2"/>
            <a:extLst>
              <a:ext uri="{FF2B5EF4-FFF2-40B4-BE49-F238E27FC236}">
                <a16:creationId xmlns:a16="http://schemas.microsoft.com/office/drawing/2014/main" id="{EF495E43-06E3-4C49-914F-9C8A2756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691" y="1231080"/>
            <a:ext cx="1873950" cy="235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PyTorch GPU Stack in 5 minutes or less">
            <a:hlinkClick r:id="rId8"/>
            <a:extLst>
              <a:ext uri="{FF2B5EF4-FFF2-40B4-BE49-F238E27FC236}">
                <a16:creationId xmlns:a16="http://schemas.microsoft.com/office/drawing/2014/main" id="{32A05F67-9671-A143-9B13-DC826260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994335"/>
            <a:ext cx="2829127" cy="234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560" y="3632016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34658" y="3624991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Transformer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27736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 </a:t>
            </a:r>
            <a:r>
              <a:rPr kumimoji="0" sz="1456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6" b="0" i="0" u="none" strike="noStrike" kern="1200" cap="none" spc="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ding</a:t>
            </a:r>
            <a:r>
              <a:rPr kumimoji="0" sz="1456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314804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Position 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6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Represent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56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56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endParaRPr kumimoji="0" sz="18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1794" y="2472713"/>
            <a:ext cx="6098830" cy="2938476"/>
            <a:chOff x="2359150" y="2115311"/>
            <a:chExt cx="8378190" cy="40366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6694" y="436854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3430498"/>
              <a:ext cx="234670" cy="3048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8" y="3530345"/>
              <a:ext cx="76200" cy="146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332987"/>
              <a:ext cx="117347" cy="1173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50" y="2115311"/>
              <a:ext cx="1837183" cy="6408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2" y="2662402"/>
              <a:ext cx="234670" cy="3048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6" y="2762249"/>
              <a:ext cx="76199" cy="1466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2999231"/>
              <a:ext cx="117347" cy="1173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165347"/>
              <a:ext cx="117347" cy="117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6805" y="2171697"/>
              <a:ext cx="3510540" cy="3167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6350" y="5510783"/>
              <a:ext cx="1837183" cy="64084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7" b="0" i="0" u="none" strike="noStrike" kern="1200" cap="none" spc="0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[input</a:t>
            </a:r>
            <a:r>
              <a:rPr kumimoji="0" sz="1947" b="0" i="0" u="none" strike="noStrike" kern="1200" cap="none" spc="-55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sequence]</a:t>
            </a:r>
            <a:endParaRPr kumimoji="0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2054" y="4938722"/>
            <a:ext cx="98781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Embeddings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014" y="4944417"/>
            <a:ext cx="1337361" cy="46649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867405" y="4938722"/>
            <a:ext cx="1289194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Position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Representations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14807" y="4967565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endParaRPr kumimoji="0" sz="18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03258" y="2014538"/>
            <a:ext cx="1337361" cy="46649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078634" y="2007326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66416" marR="3698" lvl="0" indent="-157633" algn="l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sf</a:t>
            </a:r>
            <a:r>
              <a:rPr kumimoji="0" sz="1456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56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rmer  </a:t>
            </a:r>
            <a:r>
              <a:rPr kumimoji="0" sz="1456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514004" y="2222271"/>
            <a:ext cx="4148166" cy="1681176"/>
            <a:chOff x="3268853" y="1771269"/>
            <a:chExt cx="5698490" cy="2309495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0" y="2031466"/>
              <a:ext cx="234670" cy="3048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14054" y="2131314"/>
              <a:ext cx="76200" cy="14668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68853" y="1771268"/>
              <a:ext cx="4657725" cy="2309495"/>
            </a:xfrm>
            <a:custGeom>
              <a:avLst/>
              <a:gdLst/>
              <a:ahLst/>
              <a:cxnLst/>
              <a:rect l="l" t="t" r="r" b="b"/>
              <a:pathLst>
                <a:path w="4657725" h="2309495">
                  <a:moveTo>
                    <a:pt x="4657598" y="37719"/>
                  </a:moveTo>
                  <a:lnTo>
                    <a:pt x="4645253" y="31623"/>
                  </a:lnTo>
                  <a:lnTo>
                    <a:pt x="4581271" y="0"/>
                  </a:lnTo>
                  <a:lnTo>
                    <a:pt x="4581423" y="31686"/>
                  </a:lnTo>
                  <a:lnTo>
                    <a:pt x="4222115" y="33274"/>
                  </a:lnTo>
                  <a:lnTo>
                    <a:pt x="3576193" y="42672"/>
                  </a:lnTo>
                  <a:lnTo>
                    <a:pt x="2548001" y="74041"/>
                  </a:lnTo>
                  <a:lnTo>
                    <a:pt x="1712087" y="116459"/>
                  </a:lnTo>
                  <a:lnTo>
                    <a:pt x="1221867" y="150749"/>
                  </a:lnTo>
                  <a:lnTo>
                    <a:pt x="864108" y="182245"/>
                  </a:lnTo>
                  <a:lnTo>
                    <a:pt x="809244" y="188087"/>
                  </a:lnTo>
                  <a:lnTo>
                    <a:pt x="776097" y="188087"/>
                  </a:lnTo>
                  <a:lnTo>
                    <a:pt x="746861" y="194741"/>
                  </a:lnTo>
                  <a:lnTo>
                    <a:pt x="689991" y="200787"/>
                  </a:lnTo>
                  <a:lnTo>
                    <a:pt x="665480" y="200787"/>
                  </a:lnTo>
                  <a:lnTo>
                    <a:pt x="641502" y="206489"/>
                  </a:lnTo>
                  <a:lnTo>
                    <a:pt x="584339" y="213487"/>
                  </a:lnTo>
                  <a:lnTo>
                    <a:pt x="509651" y="213487"/>
                  </a:lnTo>
                  <a:lnTo>
                    <a:pt x="460883" y="226187"/>
                  </a:lnTo>
                  <a:lnTo>
                    <a:pt x="413893" y="226187"/>
                  </a:lnTo>
                  <a:lnTo>
                    <a:pt x="368808" y="238887"/>
                  </a:lnTo>
                  <a:lnTo>
                    <a:pt x="337959" y="247992"/>
                  </a:lnTo>
                  <a:lnTo>
                    <a:pt x="315493" y="251587"/>
                  </a:lnTo>
                  <a:lnTo>
                    <a:pt x="265176" y="251587"/>
                  </a:lnTo>
                  <a:lnTo>
                    <a:pt x="246329" y="264236"/>
                  </a:lnTo>
                  <a:lnTo>
                    <a:pt x="246037" y="264287"/>
                  </a:lnTo>
                  <a:lnTo>
                    <a:pt x="210058" y="264287"/>
                  </a:lnTo>
                  <a:lnTo>
                    <a:pt x="196430" y="274307"/>
                  </a:lnTo>
                  <a:lnTo>
                    <a:pt x="184632" y="276987"/>
                  </a:lnTo>
                  <a:lnTo>
                    <a:pt x="160274" y="276987"/>
                  </a:lnTo>
                  <a:lnTo>
                    <a:pt x="130556" y="289687"/>
                  </a:lnTo>
                  <a:lnTo>
                    <a:pt x="116713" y="289687"/>
                  </a:lnTo>
                  <a:lnTo>
                    <a:pt x="110274" y="295935"/>
                  </a:lnTo>
                  <a:lnTo>
                    <a:pt x="108966" y="296291"/>
                  </a:lnTo>
                  <a:lnTo>
                    <a:pt x="89115" y="302387"/>
                  </a:lnTo>
                  <a:lnTo>
                    <a:pt x="79375" y="302387"/>
                  </a:lnTo>
                  <a:lnTo>
                    <a:pt x="75298" y="307124"/>
                  </a:lnTo>
                  <a:lnTo>
                    <a:pt x="63373" y="311404"/>
                  </a:lnTo>
                  <a:lnTo>
                    <a:pt x="54749" y="315087"/>
                  </a:lnTo>
                  <a:lnTo>
                    <a:pt x="48768" y="315087"/>
                  </a:lnTo>
                  <a:lnTo>
                    <a:pt x="46304" y="318706"/>
                  </a:lnTo>
                  <a:lnTo>
                    <a:pt x="44958" y="319278"/>
                  </a:lnTo>
                  <a:lnTo>
                    <a:pt x="29718" y="327025"/>
                  </a:lnTo>
                  <a:lnTo>
                    <a:pt x="28562" y="327787"/>
                  </a:lnTo>
                  <a:lnTo>
                    <a:pt x="25146" y="327787"/>
                  </a:lnTo>
                  <a:lnTo>
                    <a:pt x="23507" y="331127"/>
                  </a:lnTo>
                  <a:lnTo>
                    <a:pt x="17399" y="335153"/>
                  </a:lnTo>
                  <a:lnTo>
                    <a:pt x="11569" y="340487"/>
                  </a:lnTo>
                  <a:lnTo>
                    <a:pt x="8877" y="340487"/>
                  </a:lnTo>
                  <a:lnTo>
                    <a:pt x="7772" y="344182"/>
                  </a:lnTo>
                  <a:lnTo>
                    <a:pt x="2032" y="352806"/>
                  </a:lnTo>
                  <a:lnTo>
                    <a:pt x="0" y="361569"/>
                  </a:lnTo>
                  <a:lnTo>
                    <a:pt x="1066" y="361823"/>
                  </a:lnTo>
                  <a:lnTo>
                    <a:pt x="508" y="365887"/>
                  </a:lnTo>
                  <a:lnTo>
                    <a:pt x="13716" y="365887"/>
                  </a:lnTo>
                  <a:lnTo>
                    <a:pt x="15773" y="355041"/>
                  </a:lnTo>
                  <a:lnTo>
                    <a:pt x="17005" y="353187"/>
                  </a:lnTo>
                  <a:lnTo>
                    <a:pt x="22098" y="353187"/>
                  </a:lnTo>
                  <a:lnTo>
                    <a:pt x="25222" y="345135"/>
                  </a:lnTo>
                  <a:lnTo>
                    <a:pt x="25717" y="344805"/>
                  </a:lnTo>
                  <a:lnTo>
                    <a:pt x="26924" y="344004"/>
                  </a:lnTo>
                  <a:lnTo>
                    <a:pt x="26670" y="353187"/>
                  </a:lnTo>
                  <a:lnTo>
                    <a:pt x="32626" y="340487"/>
                  </a:lnTo>
                  <a:lnTo>
                    <a:pt x="46088" y="340487"/>
                  </a:lnTo>
                  <a:lnTo>
                    <a:pt x="53365" y="329476"/>
                  </a:lnTo>
                  <a:lnTo>
                    <a:pt x="57315" y="327787"/>
                  </a:lnTo>
                  <a:lnTo>
                    <a:pt x="73279" y="327787"/>
                  </a:lnTo>
                  <a:lnTo>
                    <a:pt x="81089" y="318604"/>
                  </a:lnTo>
                  <a:lnTo>
                    <a:pt x="88773" y="315849"/>
                  </a:lnTo>
                  <a:lnTo>
                    <a:pt x="88519" y="315849"/>
                  </a:lnTo>
                  <a:lnTo>
                    <a:pt x="90970" y="315087"/>
                  </a:lnTo>
                  <a:lnTo>
                    <a:pt x="107569" y="315087"/>
                  </a:lnTo>
                  <a:lnTo>
                    <a:pt x="115049" y="307746"/>
                  </a:lnTo>
                  <a:lnTo>
                    <a:pt x="134391" y="302387"/>
                  </a:lnTo>
                  <a:lnTo>
                    <a:pt x="148463" y="302387"/>
                  </a:lnTo>
                  <a:lnTo>
                    <a:pt x="154724" y="297129"/>
                  </a:lnTo>
                  <a:lnTo>
                    <a:pt x="169164" y="293497"/>
                  </a:lnTo>
                  <a:lnTo>
                    <a:pt x="169037" y="293624"/>
                  </a:lnTo>
                  <a:lnTo>
                    <a:pt x="169583" y="293497"/>
                  </a:lnTo>
                  <a:lnTo>
                    <a:pt x="186309" y="289687"/>
                  </a:lnTo>
                  <a:lnTo>
                    <a:pt x="195707" y="289687"/>
                  </a:lnTo>
                  <a:lnTo>
                    <a:pt x="199872" y="286600"/>
                  </a:lnTo>
                  <a:lnTo>
                    <a:pt x="201930" y="286131"/>
                  </a:lnTo>
                  <a:lnTo>
                    <a:pt x="201803" y="286131"/>
                  </a:lnTo>
                  <a:lnTo>
                    <a:pt x="237490" y="278765"/>
                  </a:lnTo>
                  <a:lnTo>
                    <a:pt x="237363" y="278892"/>
                  </a:lnTo>
                  <a:lnTo>
                    <a:pt x="238023" y="278765"/>
                  </a:lnTo>
                  <a:lnTo>
                    <a:pt x="247307" y="276987"/>
                  </a:lnTo>
                  <a:lnTo>
                    <a:pt x="248793" y="276987"/>
                  </a:lnTo>
                  <a:lnTo>
                    <a:pt x="249377" y="276593"/>
                  </a:lnTo>
                  <a:lnTo>
                    <a:pt x="275844" y="271526"/>
                  </a:lnTo>
                  <a:lnTo>
                    <a:pt x="275717" y="271526"/>
                  </a:lnTo>
                  <a:lnTo>
                    <a:pt x="316865" y="264287"/>
                  </a:lnTo>
                  <a:lnTo>
                    <a:pt x="327914" y="264287"/>
                  </a:lnTo>
                  <a:lnTo>
                    <a:pt x="341972" y="260134"/>
                  </a:lnTo>
                  <a:lnTo>
                    <a:pt x="360553" y="257048"/>
                  </a:lnTo>
                  <a:lnTo>
                    <a:pt x="360426" y="257048"/>
                  </a:lnTo>
                  <a:lnTo>
                    <a:pt x="406908" y="249809"/>
                  </a:lnTo>
                  <a:lnTo>
                    <a:pt x="507238" y="235712"/>
                  </a:lnTo>
                  <a:lnTo>
                    <a:pt x="584898" y="226187"/>
                  </a:lnTo>
                  <a:lnTo>
                    <a:pt x="613283" y="226187"/>
                  </a:lnTo>
                  <a:lnTo>
                    <a:pt x="643432" y="219011"/>
                  </a:lnTo>
                  <a:lnTo>
                    <a:pt x="676021" y="215011"/>
                  </a:lnTo>
                  <a:lnTo>
                    <a:pt x="689813" y="213487"/>
                  </a:lnTo>
                  <a:lnTo>
                    <a:pt x="721233" y="213487"/>
                  </a:lnTo>
                  <a:lnTo>
                    <a:pt x="749554" y="207060"/>
                  </a:lnTo>
                  <a:lnTo>
                    <a:pt x="814222" y="200787"/>
                  </a:lnTo>
                  <a:lnTo>
                    <a:pt x="891794" y="200787"/>
                  </a:lnTo>
                  <a:lnTo>
                    <a:pt x="950468" y="188087"/>
                  </a:lnTo>
                  <a:lnTo>
                    <a:pt x="1465580" y="188087"/>
                  </a:lnTo>
                  <a:lnTo>
                    <a:pt x="1496060" y="200787"/>
                  </a:lnTo>
                  <a:lnTo>
                    <a:pt x="1526032" y="200787"/>
                  </a:lnTo>
                  <a:lnTo>
                    <a:pt x="1556258" y="213487"/>
                  </a:lnTo>
                  <a:lnTo>
                    <a:pt x="1586103" y="213487"/>
                  </a:lnTo>
                  <a:lnTo>
                    <a:pt x="1616075" y="226187"/>
                  </a:lnTo>
                  <a:lnTo>
                    <a:pt x="1645666" y="226187"/>
                  </a:lnTo>
                  <a:lnTo>
                    <a:pt x="1675257" y="238887"/>
                  </a:lnTo>
                  <a:lnTo>
                    <a:pt x="1675130" y="238887"/>
                  </a:lnTo>
                  <a:lnTo>
                    <a:pt x="1704594" y="251587"/>
                  </a:lnTo>
                  <a:lnTo>
                    <a:pt x="1704467" y="238887"/>
                  </a:lnTo>
                  <a:lnTo>
                    <a:pt x="1733804" y="251587"/>
                  </a:lnTo>
                  <a:lnTo>
                    <a:pt x="1733677" y="251587"/>
                  </a:lnTo>
                  <a:lnTo>
                    <a:pt x="1762760" y="264287"/>
                  </a:lnTo>
                  <a:lnTo>
                    <a:pt x="1762506" y="264287"/>
                  </a:lnTo>
                  <a:lnTo>
                    <a:pt x="1791462" y="276987"/>
                  </a:lnTo>
                  <a:lnTo>
                    <a:pt x="1791335" y="276987"/>
                  </a:lnTo>
                  <a:lnTo>
                    <a:pt x="1819910" y="289687"/>
                  </a:lnTo>
                  <a:lnTo>
                    <a:pt x="1819783" y="289687"/>
                  </a:lnTo>
                  <a:lnTo>
                    <a:pt x="1848104" y="302387"/>
                  </a:lnTo>
                  <a:lnTo>
                    <a:pt x="1847977" y="302387"/>
                  </a:lnTo>
                  <a:lnTo>
                    <a:pt x="1903730" y="327787"/>
                  </a:lnTo>
                  <a:lnTo>
                    <a:pt x="1903603" y="327787"/>
                  </a:lnTo>
                  <a:lnTo>
                    <a:pt x="1958213" y="353187"/>
                  </a:lnTo>
                  <a:lnTo>
                    <a:pt x="1957959" y="353187"/>
                  </a:lnTo>
                  <a:lnTo>
                    <a:pt x="2011299" y="378587"/>
                  </a:lnTo>
                  <a:lnTo>
                    <a:pt x="2011172" y="378587"/>
                  </a:lnTo>
                  <a:lnTo>
                    <a:pt x="2063115" y="403987"/>
                  </a:lnTo>
                  <a:lnTo>
                    <a:pt x="2062861" y="403987"/>
                  </a:lnTo>
                  <a:lnTo>
                    <a:pt x="2113153" y="442087"/>
                  </a:lnTo>
                  <a:lnTo>
                    <a:pt x="2113026" y="442087"/>
                  </a:lnTo>
                  <a:lnTo>
                    <a:pt x="2161667" y="480187"/>
                  </a:lnTo>
                  <a:lnTo>
                    <a:pt x="2161413" y="480187"/>
                  </a:lnTo>
                  <a:lnTo>
                    <a:pt x="2208403" y="505587"/>
                  </a:lnTo>
                  <a:lnTo>
                    <a:pt x="2208276" y="505587"/>
                  </a:lnTo>
                  <a:lnTo>
                    <a:pt x="2253234" y="543687"/>
                  </a:lnTo>
                  <a:lnTo>
                    <a:pt x="2252980" y="543687"/>
                  </a:lnTo>
                  <a:lnTo>
                    <a:pt x="2295906" y="594487"/>
                  </a:lnTo>
                  <a:lnTo>
                    <a:pt x="2295779" y="581787"/>
                  </a:lnTo>
                  <a:lnTo>
                    <a:pt x="2336546" y="632587"/>
                  </a:lnTo>
                  <a:lnTo>
                    <a:pt x="2336419" y="632587"/>
                  </a:lnTo>
                  <a:lnTo>
                    <a:pt x="2355850" y="645287"/>
                  </a:lnTo>
                  <a:lnTo>
                    <a:pt x="2374773" y="670687"/>
                  </a:lnTo>
                  <a:lnTo>
                    <a:pt x="2374646" y="670687"/>
                  </a:lnTo>
                  <a:lnTo>
                    <a:pt x="2393061" y="696087"/>
                  </a:lnTo>
                  <a:lnTo>
                    <a:pt x="2392934" y="696087"/>
                  </a:lnTo>
                  <a:lnTo>
                    <a:pt x="2410714" y="708787"/>
                  </a:lnTo>
                  <a:lnTo>
                    <a:pt x="2410587" y="708787"/>
                  </a:lnTo>
                  <a:lnTo>
                    <a:pt x="2427732" y="734187"/>
                  </a:lnTo>
                  <a:lnTo>
                    <a:pt x="2427605" y="734187"/>
                  </a:lnTo>
                  <a:lnTo>
                    <a:pt x="2444115" y="759587"/>
                  </a:lnTo>
                  <a:lnTo>
                    <a:pt x="2443988" y="759587"/>
                  </a:lnTo>
                  <a:lnTo>
                    <a:pt x="2459863" y="772287"/>
                  </a:lnTo>
                  <a:lnTo>
                    <a:pt x="2459736" y="772287"/>
                  </a:lnTo>
                  <a:lnTo>
                    <a:pt x="2474849" y="797687"/>
                  </a:lnTo>
                  <a:lnTo>
                    <a:pt x="2489327" y="823087"/>
                  </a:lnTo>
                  <a:lnTo>
                    <a:pt x="2489200" y="823087"/>
                  </a:lnTo>
                  <a:lnTo>
                    <a:pt x="2502916" y="848487"/>
                  </a:lnTo>
                  <a:lnTo>
                    <a:pt x="2502789" y="848487"/>
                  </a:lnTo>
                  <a:lnTo>
                    <a:pt x="2515870" y="873887"/>
                  </a:lnTo>
                  <a:lnTo>
                    <a:pt x="2515743" y="873887"/>
                  </a:lnTo>
                  <a:lnTo>
                    <a:pt x="2528062" y="886587"/>
                  </a:lnTo>
                  <a:lnTo>
                    <a:pt x="2527935" y="886587"/>
                  </a:lnTo>
                  <a:lnTo>
                    <a:pt x="2539619" y="911987"/>
                  </a:lnTo>
                  <a:lnTo>
                    <a:pt x="2539492" y="911987"/>
                  </a:lnTo>
                  <a:lnTo>
                    <a:pt x="2550287" y="937387"/>
                  </a:lnTo>
                  <a:lnTo>
                    <a:pt x="2550160" y="937387"/>
                  </a:lnTo>
                  <a:lnTo>
                    <a:pt x="2560193" y="962787"/>
                  </a:lnTo>
                  <a:lnTo>
                    <a:pt x="2569337" y="988187"/>
                  </a:lnTo>
                  <a:lnTo>
                    <a:pt x="2577719" y="1013587"/>
                  </a:lnTo>
                  <a:lnTo>
                    <a:pt x="2577592" y="1013587"/>
                  </a:lnTo>
                  <a:lnTo>
                    <a:pt x="2585212" y="1038987"/>
                  </a:lnTo>
                  <a:lnTo>
                    <a:pt x="2591943" y="1064387"/>
                  </a:lnTo>
                  <a:lnTo>
                    <a:pt x="2597785" y="1077087"/>
                  </a:lnTo>
                  <a:lnTo>
                    <a:pt x="2602738" y="1102487"/>
                  </a:lnTo>
                  <a:lnTo>
                    <a:pt x="2602611" y="1102487"/>
                  </a:lnTo>
                  <a:lnTo>
                    <a:pt x="2606802" y="1127887"/>
                  </a:lnTo>
                  <a:lnTo>
                    <a:pt x="2610104" y="1153287"/>
                  </a:lnTo>
                  <a:lnTo>
                    <a:pt x="2609977" y="1153287"/>
                  </a:lnTo>
                  <a:lnTo>
                    <a:pt x="2612263" y="1178687"/>
                  </a:lnTo>
                  <a:lnTo>
                    <a:pt x="2613787" y="1204087"/>
                  </a:lnTo>
                  <a:lnTo>
                    <a:pt x="2616962" y="1280287"/>
                  </a:lnTo>
                  <a:lnTo>
                    <a:pt x="2624328" y="1331087"/>
                  </a:lnTo>
                  <a:lnTo>
                    <a:pt x="2636393" y="1381887"/>
                  </a:lnTo>
                  <a:lnTo>
                    <a:pt x="2653157" y="1432687"/>
                  </a:lnTo>
                  <a:lnTo>
                    <a:pt x="2674112" y="1470787"/>
                  </a:lnTo>
                  <a:lnTo>
                    <a:pt x="2699385" y="1521587"/>
                  </a:lnTo>
                  <a:lnTo>
                    <a:pt x="2728722" y="1572387"/>
                  </a:lnTo>
                  <a:lnTo>
                    <a:pt x="2761869" y="1623187"/>
                  </a:lnTo>
                  <a:lnTo>
                    <a:pt x="2798826" y="1661287"/>
                  </a:lnTo>
                  <a:lnTo>
                    <a:pt x="2839339" y="1712087"/>
                  </a:lnTo>
                  <a:lnTo>
                    <a:pt x="2883281" y="1750187"/>
                  </a:lnTo>
                  <a:lnTo>
                    <a:pt x="2930525" y="1800987"/>
                  </a:lnTo>
                  <a:lnTo>
                    <a:pt x="2980817" y="1839087"/>
                  </a:lnTo>
                  <a:lnTo>
                    <a:pt x="3034030" y="1877187"/>
                  </a:lnTo>
                  <a:lnTo>
                    <a:pt x="3090164" y="1915287"/>
                  </a:lnTo>
                  <a:lnTo>
                    <a:pt x="3148838" y="1953387"/>
                  </a:lnTo>
                  <a:lnTo>
                    <a:pt x="3209925" y="1991487"/>
                  </a:lnTo>
                  <a:lnTo>
                    <a:pt x="3273552" y="2029587"/>
                  </a:lnTo>
                  <a:lnTo>
                    <a:pt x="3339211" y="2054987"/>
                  </a:lnTo>
                  <a:lnTo>
                    <a:pt x="3406902" y="2093087"/>
                  </a:lnTo>
                  <a:lnTo>
                    <a:pt x="3547872" y="2143887"/>
                  </a:lnTo>
                  <a:lnTo>
                    <a:pt x="3770503" y="2220087"/>
                  </a:lnTo>
                  <a:lnTo>
                    <a:pt x="4161409" y="2283587"/>
                  </a:lnTo>
                  <a:lnTo>
                    <a:pt x="4244594" y="2283587"/>
                  </a:lnTo>
                  <a:lnTo>
                    <a:pt x="4244086" y="2308987"/>
                  </a:lnTo>
                  <a:lnTo>
                    <a:pt x="4321048" y="2283587"/>
                  </a:lnTo>
                  <a:lnTo>
                    <a:pt x="4302188" y="2270887"/>
                  </a:lnTo>
                  <a:lnTo>
                    <a:pt x="4245610" y="2232787"/>
                  </a:lnTo>
                  <a:lnTo>
                    <a:pt x="4244848" y="2270887"/>
                  </a:lnTo>
                  <a:lnTo>
                    <a:pt x="4162425" y="2270887"/>
                  </a:lnTo>
                  <a:lnTo>
                    <a:pt x="4083177" y="2258187"/>
                  </a:lnTo>
                  <a:lnTo>
                    <a:pt x="4083431" y="2258187"/>
                  </a:lnTo>
                  <a:lnTo>
                    <a:pt x="4004818" y="2245487"/>
                  </a:lnTo>
                  <a:lnTo>
                    <a:pt x="4004945" y="2245487"/>
                  </a:lnTo>
                  <a:lnTo>
                    <a:pt x="3926840" y="2232787"/>
                  </a:lnTo>
                  <a:lnTo>
                    <a:pt x="3926967" y="2232787"/>
                  </a:lnTo>
                  <a:lnTo>
                    <a:pt x="3849751" y="2220087"/>
                  </a:lnTo>
                  <a:lnTo>
                    <a:pt x="3850005" y="2220087"/>
                  </a:lnTo>
                  <a:lnTo>
                    <a:pt x="3773424" y="2207387"/>
                  </a:lnTo>
                  <a:lnTo>
                    <a:pt x="3773678" y="2207387"/>
                  </a:lnTo>
                  <a:lnTo>
                    <a:pt x="3698494" y="2181987"/>
                  </a:lnTo>
                  <a:lnTo>
                    <a:pt x="3698621" y="2181987"/>
                  </a:lnTo>
                  <a:lnTo>
                    <a:pt x="3624580" y="2156587"/>
                  </a:lnTo>
                  <a:lnTo>
                    <a:pt x="3624707" y="2156587"/>
                  </a:lnTo>
                  <a:lnTo>
                    <a:pt x="3552063" y="2131187"/>
                  </a:lnTo>
                  <a:lnTo>
                    <a:pt x="3552190" y="2131187"/>
                  </a:lnTo>
                  <a:lnTo>
                    <a:pt x="3481197" y="2105787"/>
                  </a:lnTo>
                  <a:lnTo>
                    <a:pt x="3481451" y="2105787"/>
                  </a:lnTo>
                  <a:lnTo>
                    <a:pt x="3411982" y="2080387"/>
                  </a:lnTo>
                  <a:lnTo>
                    <a:pt x="3412109" y="2080387"/>
                  </a:lnTo>
                  <a:lnTo>
                    <a:pt x="3344672" y="2042287"/>
                  </a:lnTo>
                  <a:lnTo>
                    <a:pt x="3344799" y="2042287"/>
                  </a:lnTo>
                  <a:lnTo>
                    <a:pt x="3279267" y="2016887"/>
                  </a:lnTo>
                  <a:lnTo>
                    <a:pt x="3279521" y="2016887"/>
                  </a:lnTo>
                  <a:lnTo>
                    <a:pt x="3216148" y="1978787"/>
                  </a:lnTo>
                  <a:lnTo>
                    <a:pt x="3216275" y="1978787"/>
                  </a:lnTo>
                  <a:lnTo>
                    <a:pt x="3155315" y="1940687"/>
                  </a:lnTo>
                  <a:lnTo>
                    <a:pt x="3155569" y="1940687"/>
                  </a:lnTo>
                  <a:lnTo>
                    <a:pt x="3097149" y="1902587"/>
                  </a:lnTo>
                  <a:lnTo>
                    <a:pt x="3097276" y="1902587"/>
                  </a:lnTo>
                  <a:lnTo>
                    <a:pt x="3041523" y="1864487"/>
                  </a:lnTo>
                  <a:lnTo>
                    <a:pt x="3041650" y="1864487"/>
                  </a:lnTo>
                  <a:lnTo>
                    <a:pt x="2988691" y="1826387"/>
                  </a:lnTo>
                  <a:lnTo>
                    <a:pt x="2988818" y="1826387"/>
                  </a:lnTo>
                  <a:lnTo>
                    <a:pt x="2938780" y="1788287"/>
                  </a:lnTo>
                  <a:lnTo>
                    <a:pt x="2938907" y="1788287"/>
                  </a:lnTo>
                  <a:lnTo>
                    <a:pt x="2891917" y="1750187"/>
                  </a:lnTo>
                  <a:lnTo>
                    <a:pt x="2892171" y="1750187"/>
                  </a:lnTo>
                  <a:lnTo>
                    <a:pt x="2848356" y="1699387"/>
                  </a:lnTo>
                  <a:lnTo>
                    <a:pt x="2848610" y="1699387"/>
                  </a:lnTo>
                  <a:lnTo>
                    <a:pt x="2808351" y="1661287"/>
                  </a:lnTo>
                  <a:lnTo>
                    <a:pt x="2808605" y="1661287"/>
                  </a:lnTo>
                  <a:lnTo>
                    <a:pt x="2771902" y="1610487"/>
                  </a:lnTo>
                  <a:lnTo>
                    <a:pt x="2772156" y="1610487"/>
                  </a:lnTo>
                  <a:lnTo>
                    <a:pt x="2739136" y="1559687"/>
                  </a:lnTo>
                  <a:lnTo>
                    <a:pt x="2739390" y="1559687"/>
                  </a:lnTo>
                  <a:lnTo>
                    <a:pt x="2710307" y="1521587"/>
                  </a:lnTo>
                  <a:lnTo>
                    <a:pt x="2710434" y="1521587"/>
                  </a:lnTo>
                  <a:lnTo>
                    <a:pt x="2685542" y="1470787"/>
                  </a:lnTo>
                  <a:lnTo>
                    <a:pt x="2685669" y="1470787"/>
                  </a:lnTo>
                  <a:lnTo>
                    <a:pt x="2664841" y="1419987"/>
                  </a:lnTo>
                  <a:lnTo>
                    <a:pt x="2665095" y="1419987"/>
                  </a:lnTo>
                  <a:lnTo>
                    <a:pt x="2648585" y="1369187"/>
                  </a:lnTo>
                  <a:lnTo>
                    <a:pt x="2648712" y="1369187"/>
                  </a:lnTo>
                  <a:lnTo>
                    <a:pt x="2636774" y="1331087"/>
                  </a:lnTo>
                  <a:lnTo>
                    <a:pt x="2629535" y="1280287"/>
                  </a:lnTo>
                  <a:lnTo>
                    <a:pt x="2629662" y="1280287"/>
                  </a:lnTo>
                  <a:lnTo>
                    <a:pt x="2626868" y="1229487"/>
                  </a:lnTo>
                  <a:lnTo>
                    <a:pt x="2624963" y="1178687"/>
                  </a:lnTo>
                  <a:lnTo>
                    <a:pt x="2619375" y="1127887"/>
                  </a:lnTo>
                  <a:lnTo>
                    <a:pt x="2610231" y="1077087"/>
                  </a:lnTo>
                  <a:lnTo>
                    <a:pt x="2597404" y="1026287"/>
                  </a:lnTo>
                  <a:lnTo>
                    <a:pt x="2581275" y="988187"/>
                  </a:lnTo>
                  <a:lnTo>
                    <a:pt x="2572004" y="962787"/>
                  </a:lnTo>
                  <a:lnTo>
                    <a:pt x="2551049" y="911987"/>
                  </a:lnTo>
                  <a:lnTo>
                    <a:pt x="2526919" y="861187"/>
                  </a:lnTo>
                  <a:lnTo>
                    <a:pt x="2499995" y="810387"/>
                  </a:lnTo>
                  <a:lnTo>
                    <a:pt x="2485517" y="797687"/>
                  </a:lnTo>
                  <a:lnTo>
                    <a:pt x="2470277" y="772287"/>
                  </a:lnTo>
                  <a:lnTo>
                    <a:pt x="2454275" y="746887"/>
                  </a:lnTo>
                  <a:lnTo>
                    <a:pt x="2437765" y="721487"/>
                  </a:lnTo>
                  <a:lnTo>
                    <a:pt x="2420493" y="708787"/>
                  </a:lnTo>
                  <a:lnTo>
                    <a:pt x="2402713" y="683387"/>
                  </a:lnTo>
                  <a:lnTo>
                    <a:pt x="2384171" y="657987"/>
                  </a:lnTo>
                  <a:lnTo>
                    <a:pt x="2365248" y="645287"/>
                  </a:lnTo>
                  <a:lnTo>
                    <a:pt x="2345563" y="619887"/>
                  </a:lnTo>
                  <a:lnTo>
                    <a:pt x="2304542" y="581787"/>
                  </a:lnTo>
                  <a:lnTo>
                    <a:pt x="2261489" y="543687"/>
                  </a:lnTo>
                  <a:lnTo>
                    <a:pt x="2216277" y="505587"/>
                  </a:lnTo>
                  <a:lnTo>
                    <a:pt x="2169160" y="467487"/>
                  </a:lnTo>
                  <a:lnTo>
                    <a:pt x="2120265" y="429387"/>
                  </a:lnTo>
                  <a:lnTo>
                    <a:pt x="2069719" y="403987"/>
                  </a:lnTo>
                  <a:lnTo>
                    <a:pt x="2017522" y="365887"/>
                  </a:lnTo>
                  <a:lnTo>
                    <a:pt x="1963928" y="340487"/>
                  </a:lnTo>
                  <a:lnTo>
                    <a:pt x="1853057" y="289687"/>
                  </a:lnTo>
                  <a:lnTo>
                    <a:pt x="1737614" y="238887"/>
                  </a:lnTo>
                  <a:lnTo>
                    <a:pt x="1708150" y="238887"/>
                  </a:lnTo>
                  <a:lnTo>
                    <a:pt x="1648841" y="213487"/>
                  </a:lnTo>
                  <a:lnTo>
                    <a:pt x="1618869" y="213487"/>
                  </a:lnTo>
                  <a:lnTo>
                    <a:pt x="1588770" y="200787"/>
                  </a:lnTo>
                  <a:lnTo>
                    <a:pt x="1558544" y="200787"/>
                  </a:lnTo>
                  <a:lnTo>
                    <a:pt x="1528191" y="188087"/>
                  </a:lnTo>
                  <a:lnTo>
                    <a:pt x="1497838" y="188087"/>
                  </a:lnTo>
                  <a:lnTo>
                    <a:pt x="1467231" y="175387"/>
                  </a:lnTo>
                  <a:lnTo>
                    <a:pt x="1077315" y="175387"/>
                  </a:lnTo>
                  <a:lnTo>
                    <a:pt x="1626997" y="134493"/>
                  </a:lnTo>
                  <a:lnTo>
                    <a:pt x="1712976" y="129159"/>
                  </a:lnTo>
                  <a:lnTo>
                    <a:pt x="1979549" y="113665"/>
                  </a:lnTo>
                  <a:lnTo>
                    <a:pt x="2164207" y="104013"/>
                  </a:lnTo>
                  <a:lnTo>
                    <a:pt x="3155950" y="65659"/>
                  </a:lnTo>
                  <a:lnTo>
                    <a:pt x="3576574" y="55372"/>
                  </a:lnTo>
                  <a:lnTo>
                    <a:pt x="3790188" y="51435"/>
                  </a:lnTo>
                  <a:lnTo>
                    <a:pt x="4581487" y="44386"/>
                  </a:lnTo>
                  <a:lnTo>
                    <a:pt x="4581652" y="76200"/>
                  </a:lnTo>
                  <a:lnTo>
                    <a:pt x="4657598" y="37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32591" y="1686419"/>
            <a:ext cx="4896536" cy="1242750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0" algn="l" defTabSz="914293" rtl="0" eaLnBrk="1" fontAlgn="auto" latinLnBrk="0" hangingPunct="1">
              <a:lnSpc>
                <a:spcPct val="12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 new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attention</a:t>
            </a:r>
            <a:r>
              <a:rPr kumimoji="0" sz="1675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decoder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encoder. </a:t>
            </a:r>
            <a:r>
              <a:rPr kumimoji="0" sz="1675" b="0" i="0" u="none" strike="noStrike" kern="1200" cap="none" spc="-3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Like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saw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previous lecture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!</a:t>
            </a:r>
          </a:p>
          <a:p>
            <a:pPr marL="1502831" marR="2422743" lvl="0" indent="0" algn="ctr" defTabSz="914293" rtl="0" eaLnBrk="1" fontAlgn="auto" latinLnBrk="0" hangingPunct="1">
              <a:lnSpc>
                <a:spcPct val="100000"/>
              </a:lnSpc>
              <a:spcBef>
                <a:spcPts val="13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sf</a:t>
            </a:r>
            <a:r>
              <a:rPr kumimoji="0" sz="1456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56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rmer  </a:t>
            </a:r>
            <a:r>
              <a:rPr kumimoji="0" sz="1456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</a:t>
            </a:r>
            <a:endParaRPr kumimoji="0" sz="145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07482" y="5478547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[output</a:t>
            </a:r>
            <a:r>
              <a:rPr kumimoji="0" sz="1947" b="0" i="0" u="none" strike="noStrike" kern="1200" cap="none" spc="-48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sequence]</a:t>
            </a:r>
            <a:endParaRPr kumimoji="0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83467" y="1835908"/>
            <a:ext cx="171030" cy="222339"/>
            <a:chOff x="8721852" y="1240510"/>
            <a:chExt cx="234950" cy="305435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2" y="1240510"/>
              <a:ext cx="234670" cy="30482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6" y="1340358"/>
              <a:ext cx="76200" cy="14668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113210" y="1658297"/>
            <a:ext cx="93049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[p</a:t>
            </a:r>
            <a:r>
              <a:rPr kumimoji="0" sz="1310" b="0" i="0" u="none" strike="noStrike" kern="1200" cap="none" spc="-22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edi</a:t>
            </a:r>
            <a:r>
              <a:rPr kumimoji="0" sz="1310" b="0" i="0" u="none" strike="noStrike" kern="1200" cap="none" spc="-8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310" b="0" i="0" u="none" strike="noStrike" kern="1200" cap="none" spc="-11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ons!]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43274" y="2679057"/>
            <a:ext cx="3665332" cy="229938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5481970" y="2665375"/>
            <a:ext cx="2389795" cy="203681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496938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</a:t>
            </a:r>
            <a:r>
              <a:rPr kumimoji="0" sz="131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1310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LayerNorm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71062" marR="0" lvl="0" indent="0" algn="l" defTabSz="914293" rtl="0" eaLnBrk="1" fontAlgn="auto" latinLnBrk="0" hangingPunct="1">
              <a:lnSpc>
                <a:spcPct val="100000"/>
              </a:lnSpc>
              <a:spcBef>
                <a:spcPts val="12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Feed-Forward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5049" marR="194614" lvl="0" indent="195077" algn="l" defTabSz="914293" rtl="0" eaLnBrk="1" fontAlgn="auto" latinLnBrk="0" hangingPunct="1">
              <a:lnSpc>
                <a:spcPct val="181800"/>
              </a:lnSpc>
              <a:spcBef>
                <a:spcPts val="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 </a:t>
            </a:r>
            <a:r>
              <a:rPr kumimoji="0" sz="131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LayerNorm </a:t>
            </a:r>
            <a:r>
              <a:rPr kumimoji="0" sz="1310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Multi-Head</a:t>
            </a:r>
            <a:r>
              <a:rPr kumimoji="0" sz="1310" b="0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Cross</a:t>
            </a:r>
            <a:r>
              <a:rPr kumimoji="0" sz="131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-Attention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70588" marR="0" lvl="0" indent="0" algn="l" defTabSz="914293" rtl="0" eaLnBrk="1" fontAlgn="auto" latinLnBrk="0" hangingPunct="1">
              <a:lnSpc>
                <a:spcPct val="100000"/>
              </a:lnSpc>
              <a:spcBef>
                <a:spcPts val="13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</a:t>
            </a:r>
            <a:r>
              <a:rPr kumimoji="0" sz="131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1310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LayerNorm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124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Masked</a:t>
            </a:r>
            <a:r>
              <a:rPr kumimoji="0" sz="1310" b="1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Multi-Head</a:t>
            </a:r>
            <a:r>
              <a:rPr kumimoji="0" sz="1310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Self-Attention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A4FD85-E4A9-41D3-8129-6CD529425D23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46" name="Title 52">
            <a:extLst>
              <a:ext uri="{FF2B5EF4-FFF2-40B4-BE49-F238E27FC236}">
                <a16:creationId xmlns:a16="http://schemas.microsoft.com/office/drawing/2014/main" id="{5F4C85AB-7D90-4446-8B41-D4B65DE2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7" y="222578"/>
            <a:ext cx="8109277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 Transformer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Encoder-Decoder </a:t>
            </a:r>
            <a:br>
              <a:rPr lang="en-US" sz="3106" spc="4" dirty="0">
                <a:latin typeface="Calibri"/>
                <a:cs typeface="Calibri"/>
              </a:rPr>
            </a:b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2017]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2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DBF14-4814-9841-249B-E3B03B071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ED83907C-C470-CB2A-AE3C-CD26AD6C5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00" y="637055"/>
            <a:ext cx="8218675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88755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Lecture 40b: Attention and Transformers</a:t>
            </a:r>
            <a:endParaRPr kumimoji="0" lang="en-US" sz="2330" b="1" i="0" u="none" strike="noStrike" kern="1200" cap="all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2E07E2-EB85-2C8A-0F91-DE8D01D3E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88" y="1419785"/>
            <a:ext cx="3912112" cy="3969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marR="0" lvl="0" indent="-171039" algn="l" defTabSz="887553" rtl="0" eaLnBrk="0" fontAlgn="base" latinLnBrk="0" hangingPunct="0">
              <a:lnSpc>
                <a:spcPct val="100000"/>
              </a:lnSpc>
              <a:spcBef>
                <a:spcPts val="1165"/>
              </a:spcBef>
              <a:spcAft>
                <a:spcPts val="582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3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Objectives:</a:t>
            </a: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Attention</a:t>
            </a: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Transformers</a:t>
            </a: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Pretraining</a:t>
            </a:r>
          </a:p>
          <a:p>
            <a:pPr marL="171039" marR="0" lvl="0" indent="-171039" algn="l" defTabSz="887553" rtl="0" eaLnBrk="0" fontAlgn="base" latinLnBrk="0" hangingPunct="0">
              <a:lnSpc>
                <a:spcPct val="100000"/>
              </a:lnSpc>
              <a:spcBef>
                <a:spcPts val="1165"/>
              </a:spcBef>
              <a:spcAft>
                <a:spcPts val="582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3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Resources:</a:t>
            </a: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Wiki: Transformers</a:t>
            </a:r>
            <a:endParaRPr kumimoji="0" lang="en-US" sz="174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Medium: What is a Transformer?</a:t>
            </a:r>
            <a:endParaRPr kumimoji="0" lang="en-US" sz="174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hlinkClick r:id="" action="ppaction://noaction"/>
            </a:endParaRP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A.K.: Modeling Sequences</a:t>
            </a:r>
            <a:endParaRPr kumimoji="0" lang="en-US" sz="174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M.L.: Deep Learning for Biotech</a:t>
            </a:r>
            <a:endParaRPr kumimoji="0" lang="en-US" sz="174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S.W.: Deep Learning</a:t>
            </a:r>
            <a:endParaRPr kumimoji="0" lang="en-US" sz="174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B29E1E5-72B8-42A1-8D6A-A32755832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86" y="1267337"/>
            <a:ext cx="2612037" cy="1516800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A81EA1C3-33A3-62C5-5044-9F4D0C3AB1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30" y="4389462"/>
            <a:ext cx="2801869" cy="1998894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A767302B-D2FA-BF14-6FBE-6060FA1C54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35" y="2974480"/>
            <a:ext cx="3198080" cy="13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r>
              <a:rPr lang="en-US" dirty="0"/>
              <a:t>A Typical Transformer Network</a:t>
            </a:r>
          </a:p>
        </p:txBody>
      </p:sp>
      <p:pic>
        <p:nvPicPr>
          <p:cNvPr id="4" name="Picture 3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981DAE9-9D87-1654-3067-86EE685B2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785248"/>
            <a:ext cx="4197903" cy="567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iagram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B6AC14E-2A03-5D8D-E980-96FF12829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47" y="1160500"/>
            <a:ext cx="4215653" cy="4351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FC648-0C35-4244-5EE4-1374351FEB18}"/>
              </a:ext>
            </a:extLst>
          </p:cNvPr>
          <p:cNvSpPr txBox="1"/>
          <p:nvPr/>
        </p:nvSpPr>
        <p:spPr>
          <a:xfrm>
            <a:off x="374097" y="993533"/>
            <a:ext cx="2662518" cy="35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Encoder: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755A6-3C2C-B961-B516-515872531EF7}"/>
              </a:ext>
            </a:extLst>
          </p:cNvPr>
          <p:cNvSpPr txBox="1"/>
          <p:nvPr/>
        </p:nvSpPr>
        <p:spPr>
          <a:xfrm>
            <a:off x="4941794" y="1026073"/>
            <a:ext cx="2662518" cy="35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Decoder:</a:t>
            </a:r>
          </a:p>
        </p:txBody>
      </p:sp>
    </p:spTree>
    <p:extLst>
      <p:ext uri="{BB962C8B-B14F-4D97-AF65-F5344CB8AC3E}">
        <p14:creationId xmlns:p14="http://schemas.microsoft.com/office/powerpoint/2010/main" val="41243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5708-FB08-813A-A46C-B9539BAE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338"/>
            <a:ext cx="8686800" cy="443753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r>
              <a:rPr lang="en-US" dirty="0"/>
              <a:t>Input Embedding and Positional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A9D02-204E-37AF-4593-58E9F248E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47" y="766483"/>
            <a:ext cx="8431306" cy="5502536"/>
          </a:xfrm>
        </p:spPr>
        <p:txBody>
          <a:bodyPr lIns="0" tIns="0" rIns="0" bIns="0"/>
          <a:lstStyle/>
          <a:p>
            <a:r>
              <a:rPr lang="en-US" sz="1747" b="1" dirty="0">
                <a:latin typeface="Arial" panose="020B0604020202020204" pitchFamily="34" charset="0"/>
                <a:cs typeface="Arial" panose="020B0604020202020204" pitchFamily="34" charset="0"/>
              </a:rPr>
              <a:t>Input Embedding</a:t>
            </a:r>
          </a:p>
          <a:p>
            <a:endParaRPr lang="en-US" sz="174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4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4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4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4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582"/>
              </a:spcAft>
              <a:buNone/>
            </a:pPr>
            <a:endParaRPr lang="en-US" sz="174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47" b="1" dirty="0">
                <a:latin typeface="Arial" panose="020B0604020202020204" pitchFamily="34" charset="0"/>
                <a:cs typeface="Arial" panose="020B0604020202020204" pitchFamily="34" charset="0"/>
              </a:rPr>
              <a:t>Positional Encoding </a:t>
            </a:r>
          </a:p>
          <a:p>
            <a:endParaRPr lang="en-US" sz="174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4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E9CBC-472E-6494-6402-24494702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548" y="1091070"/>
            <a:ext cx="2958666" cy="195434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7D1E5D-32D3-7BF0-7B9F-B5D011DE5B88}"/>
              </a:ext>
            </a:extLst>
          </p:cNvPr>
          <p:cNvGrpSpPr/>
          <p:nvPr/>
        </p:nvGrpSpPr>
        <p:grpSpPr>
          <a:xfrm>
            <a:off x="205437" y="3370004"/>
            <a:ext cx="8023066" cy="2556877"/>
            <a:chOff x="73117" y="3368216"/>
            <a:chExt cx="8266189" cy="2634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8782F37-F959-9C5B-FEDD-C451E8E2AD73}"/>
                    </a:ext>
                  </a:extLst>
                </p:cNvPr>
                <p:cNvSpPr txBox="1"/>
                <p:nvPr/>
              </p:nvSpPr>
              <p:spPr>
                <a:xfrm>
                  <a:off x="73117" y="4113021"/>
                  <a:ext cx="4466142" cy="11748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437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747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747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𝑷𝑬</m:t>
                            </m:r>
                          </m:e>
                          <m:sub>
                            <m:d>
                              <m:dPr>
                                <m:ctrlP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𝒑𝒐𝒔</m:t>
                                </m:r>
                                <m: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  <m: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e>
                            </m:d>
                          </m:sub>
                        </m:sSub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 </m:t>
                        </m:r>
                        <m:func>
                          <m:funcPr>
                            <m:ctrlPr>
                              <a:rPr kumimoji="0" lang="en-US" sz="1747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kumimoji="0" lang="en-US" sz="1747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𝐬𝐢𝐧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kumimoji="0" lang="en-US" sz="1747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747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𝒑𝒐𝒔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sz="1747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747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𝟏𝟎𝟎𝟎𝟎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kumimoji="0" lang="en-US" sz="1747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0" lang="en-US" sz="1747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Arial" panose="020B0604020202020204" pitchFamily="34" charset="0"/>
                                              </a:rPr>
                                              <m:t>𝟐</m:t>
                                            </m:r>
                                            <m:r>
                                              <a:rPr kumimoji="0" lang="en-US" sz="1747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Arial" panose="020B0604020202020204" pitchFamily="34" charset="0"/>
                                              </a:rPr>
                                              <m:t>𝒊</m:t>
                                            </m:r>
                                          </m:num>
                                          <m:den>
                                            <m:r>
                                              <a:rPr kumimoji="0" lang="en-US" sz="1747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Arial" panose="020B0604020202020204" pitchFamily="34" charset="0"/>
                                              </a:rPr>
                                              <m:t>𝒅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n-US" sz="1747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l" defTabSz="4437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747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747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𝑷𝑬</m:t>
                            </m:r>
                          </m:e>
                          <m:sub>
                            <m:d>
                              <m:dPr>
                                <m:ctrlP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𝒑𝒐𝒔</m:t>
                                </m:r>
                                <m: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  <m: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  <m: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e>
                            </m:d>
                          </m:sub>
                        </m:sSub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 </m:t>
                        </m:r>
                        <m:func>
                          <m:funcPr>
                            <m:ctrlPr>
                              <a:rPr kumimoji="0" lang="en-US" sz="1747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kumimoji="0" lang="en-US" sz="1747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1747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kumimoji="0" lang="en-US" sz="1747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747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𝒑𝒐𝒔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sz="1747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747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𝟏𝟎𝟎𝟎𝟎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kumimoji="0" lang="en-US" sz="1747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0" lang="en-US" sz="1747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Arial" panose="020B0604020202020204" pitchFamily="34" charset="0"/>
                                              </a:rPr>
                                              <m:t>𝟐</m:t>
                                            </m:r>
                                            <m:r>
                                              <a:rPr kumimoji="0" lang="en-US" sz="1747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Arial" panose="020B0604020202020204" pitchFamily="34" charset="0"/>
                                              </a:rPr>
                                              <m:t>𝒊</m:t>
                                            </m:r>
                                          </m:num>
                                          <m:den>
                                            <m:r>
                                              <a:rPr kumimoji="0" lang="en-US" sz="1747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Arial" panose="020B0604020202020204" pitchFamily="34" charset="0"/>
                                              </a:rPr>
                                              <m:t>𝒅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n-US" sz="1747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8782F37-F959-9C5B-FEDD-C451E8E2A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17" y="4113021"/>
                  <a:ext cx="4466142" cy="1174867"/>
                </a:xfrm>
                <a:prstGeom prst="rect">
                  <a:avLst/>
                </a:prstGeom>
                <a:blipFill>
                  <a:blip r:embed="rId3"/>
                  <a:stretch>
                    <a:fillRect t="-80000" b="-1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3BD51E-1169-079F-C818-2430E8CC76D8}"/>
                </a:ext>
              </a:extLst>
            </p:cNvPr>
            <p:cNvSpPr txBox="1"/>
            <p:nvPr/>
          </p:nvSpPr>
          <p:spPr>
            <a:xfrm>
              <a:off x="405992" y="4486270"/>
              <a:ext cx="3632608" cy="372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4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Text Box 2">
              <a:extLst>
                <a:ext uri="{FF2B5EF4-FFF2-40B4-BE49-F238E27FC236}">
                  <a16:creationId xmlns:a16="http://schemas.microsoft.com/office/drawing/2014/main" id="{69C22CCC-0668-06DF-0FD2-AE374C0E4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8368" y="3368216"/>
              <a:ext cx="2580938" cy="26343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88751" tIns="44375" rIns="88751" bIns="44375" anchor="t" anchorCtr="0">
              <a:noAutofit/>
            </a:bodyPr>
            <a:lstStyle/>
            <a:p>
              <a:pPr marL="0" marR="0" lvl="0" indent="0" algn="l" defTabSz="443777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77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47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443777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7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8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AF89170-FD85-CB1A-94B9-B155A53164F9}"/>
              </a:ext>
            </a:extLst>
          </p:cNvPr>
          <p:cNvSpPr txBox="1"/>
          <p:nvPr/>
        </p:nvSpPr>
        <p:spPr>
          <a:xfrm>
            <a:off x="5385546" y="1091070"/>
            <a:ext cx="2929369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BEF81-D2A6-D1FD-9B69-687360896D6F}"/>
              </a:ext>
            </a:extLst>
          </p:cNvPr>
          <p:cNvSpPr txBox="1"/>
          <p:nvPr/>
        </p:nvSpPr>
        <p:spPr>
          <a:xfrm>
            <a:off x="5385546" y="1107049"/>
            <a:ext cx="2946229" cy="3611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37C739-1509-E77B-61C4-7FD6410C7EF5}"/>
              </a:ext>
            </a:extLst>
          </p:cNvPr>
          <p:cNvGrpSpPr/>
          <p:nvPr/>
        </p:nvGrpSpPr>
        <p:grpSpPr>
          <a:xfrm>
            <a:off x="799787" y="1366947"/>
            <a:ext cx="1541035" cy="1329770"/>
            <a:chOff x="685477" y="1304460"/>
            <a:chExt cx="1587733" cy="137006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C718AC5-6193-10CF-AA72-F6F39565E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292" y="1332404"/>
              <a:ext cx="0" cy="13256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0147DB6-3846-2208-81BD-9ACB7D344F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477" y="2658063"/>
              <a:ext cx="1587733" cy="1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9F19A52-4266-BFD9-B827-3742BEAEF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664" y="1715338"/>
              <a:ext cx="509738" cy="94313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702FCBD-D944-CA0E-65AB-D1BCC78DB2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490" y="1815341"/>
              <a:ext cx="619603" cy="85364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81C7465-D4FC-E7C6-02BC-0BD22F8070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211" y="2341932"/>
              <a:ext cx="926377" cy="32151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9042EE-D18E-31F5-0A0A-302D2263836E}"/>
                </a:ext>
              </a:extLst>
            </p:cNvPr>
            <p:cNvSpPr txBox="1"/>
            <p:nvPr/>
          </p:nvSpPr>
          <p:spPr>
            <a:xfrm>
              <a:off x="828197" y="1304460"/>
              <a:ext cx="1060591" cy="34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5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majesty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27E286-7F1A-5749-7F63-A9EE1DAB8943}"/>
                </a:ext>
              </a:extLst>
            </p:cNvPr>
            <p:cNvSpPr txBox="1"/>
            <p:nvPr/>
          </p:nvSpPr>
          <p:spPr>
            <a:xfrm>
              <a:off x="1403174" y="1584829"/>
              <a:ext cx="604676" cy="587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5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king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D0E2959-DFF2-6B26-75FD-21D9D493DF50}"/>
                </a:ext>
              </a:extLst>
            </p:cNvPr>
            <p:cNvSpPr txBox="1"/>
            <p:nvPr/>
          </p:nvSpPr>
          <p:spPr>
            <a:xfrm>
              <a:off x="1777910" y="2089188"/>
              <a:ext cx="495300" cy="34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5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kid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F5A861B-1D2F-1846-B633-364EBEE9E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342" y="3835926"/>
            <a:ext cx="3837837" cy="19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5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D756-28D3-52B5-59B6-EA3F93AC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443753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r>
              <a:rPr lang="en-US" dirty="0"/>
              <a:t>Self Attention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A7B82-8249-C139-2144-9E44C7100DF2}"/>
              </a:ext>
            </a:extLst>
          </p:cNvPr>
          <p:cNvSpPr txBox="1"/>
          <p:nvPr/>
        </p:nvSpPr>
        <p:spPr>
          <a:xfrm>
            <a:off x="4645959" y="1601890"/>
            <a:ext cx="3771900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 descr="A picture containing text, clipar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07D3E9F-245E-6819-3BB2-9806F50B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12" y="1927632"/>
            <a:ext cx="2288685" cy="4015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3">
                <a:extLst>
                  <a:ext uri="{FF2B5EF4-FFF2-40B4-BE49-F238E27FC236}">
                    <a16:creationId xmlns:a16="http://schemas.microsoft.com/office/drawing/2014/main" id="{AD533ECE-9BB6-5F33-612A-4BE060F7D1B2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356347" y="692523"/>
                <a:ext cx="8431306" cy="5487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75662" indent="-164876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777"/>
                  </a:spcAft>
                </a:pPr>
                <a14:m>
                  <m:oMath xmlns:m="http://schemas.openxmlformats.org/officeDocument/2006/math">
                    <m:r>
                      <a:rPr lang="en-US" sz="1747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𝑨𝒕𝒕𝒆𝒏𝒕𝒊𝒐𝒏</m:t>
                    </m:r>
                    <m:d>
                      <m:dPr>
                        <m:ctrlPr>
                          <a:rPr lang="en-US" sz="1747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47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  <m:r>
                          <a:rPr lang="en-US" sz="1747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747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en-US" sz="1747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747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</m:d>
                    <m:r>
                      <a:rPr lang="en-US" sz="1747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47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𝒔𝒐𝒇𝒕𝒎𝒂𝒙</m:t>
                    </m:r>
                    <m:r>
                      <a:rPr lang="en-US" sz="1747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747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747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747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  <m:sSup>
                              <m:sSupPr>
                                <m:ctrlPr>
                                  <a:rPr lang="en-US" sz="1747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747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sz="1747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747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1747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47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747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d>
                    <m:r>
                      <a:rPr lang="en-US" sz="1747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747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endParaRPr lang="en-US" sz="1068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3">
                <a:extLst>
                  <a:ext uri="{FF2B5EF4-FFF2-40B4-BE49-F238E27FC236}">
                    <a16:creationId xmlns:a16="http://schemas.microsoft.com/office/drawing/2014/main" id="{AD533ECE-9BB6-5F33-612A-4BE060F7D1B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347" y="692523"/>
                <a:ext cx="8431306" cy="5487745"/>
              </a:xfrm>
              <a:prstGeom prst="rect">
                <a:avLst/>
              </a:prstGeom>
              <a:blipFill>
                <a:blip r:embed="rId4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Diagram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1289C0C8-A333-C747-8FF7-4E2689B2F3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1070" y="1599098"/>
            <a:ext cx="5620871" cy="466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1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 descr="Graphical user interface, 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9EC49EA-0095-F125-0E39-4B1CB6584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16000"/>
                    </a14:imgEffect>
                    <a14:imgEffect>
                      <a14:brightnessContrast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997" y="741831"/>
            <a:ext cx="7174006" cy="552388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B8AA7-0025-CD55-F397-9D687E2526BD}"/>
              </a:ext>
            </a:extLst>
          </p:cNvPr>
          <p:cNvSpPr txBox="1"/>
          <p:nvPr/>
        </p:nvSpPr>
        <p:spPr>
          <a:xfrm>
            <a:off x="2052300" y="3650877"/>
            <a:ext cx="153019" cy="361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36C258-05E6-F482-E064-233631B5E8A8}"/>
              </a:ext>
            </a:extLst>
          </p:cNvPr>
          <p:cNvSpPr txBox="1">
            <a:spLocks/>
          </p:cNvSpPr>
          <p:nvPr/>
        </p:nvSpPr>
        <p:spPr>
          <a:xfrm>
            <a:off x="250364" y="2332"/>
            <a:ext cx="8665036" cy="44375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437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Self Attention</a:t>
            </a:r>
          </a:p>
        </p:txBody>
      </p:sp>
    </p:spTree>
    <p:extLst>
      <p:ext uri="{BB962C8B-B14F-4D97-AF65-F5344CB8AC3E}">
        <p14:creationId xmlns:p14="http://schemas.microsoft.com/office/powerpoint/2010/main" val="303388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5DE6C-C349-C360-4020-9F803BC6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64" y="9564"/>
            <a:ext cx="8665036" cy="443753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r>
              <a:rPr lang="en-US" dirty="0"/>
              <a:t>Multi Head Attention</a:t>
            </a:r>
          </a:p>
        </p:txBody>
      </p:sp>
      <p:pic>
        <p:nvPicPr>
          <p:cNvPr id="5" name="Content Placeholder 4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3CAFD47F-F02D-0B87-D50E-29A0E46A4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126" y="2736457"/>
            <a:ext cx="2228383" cy="1194519"/>
          </a:xfr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BA2F71-D738-D643-1EFA-C3A504CEE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204" y="1740718"/>
            <a:ext cx="1125619" cy="3268990"/>
          </a:xfrm>
          <a:prstGeom prst="rect">
            <a:avLst/>
          </a:prstGeom>
        </p:spPr>
      </p:pic>
      <p:pic>
        <p:nvPicPr>
          <p:cNvPr id="9" name="Picture 8" descr="Box and whisker chart&#10;&#10;Description automatically generated with low confidence">
            <a:extLst>
              <a:ext uri="{FF2B5EF4-FFF2-40B4-BE49-F238E27FC236}">
                <a16:creationId xmlns:a16="http://schemas.microsoft.com/office/drawing/2014/main" id="{2861D084-C313-297F-6149-A9306BC49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761" y="1738990"/>
            <a:ext cx="1071351" cy="3268991"/>
          </a:xfrm>
          <a:prstGeom prst="rect">
            <a:avLst/>
          </a:prstGeom>
        </p:spPr>
      </p:pic>
      <p:pic>
        <p:nvPicPr>
          <p:cNvPr id="11" name="Picture 10" descr="Chart, box and whisker chart&#10;&#10;Description automatically generated">
            <a:extLst>
              <a:ext uri="{FF2B5EF4-FFF2-40B4-BE49-F238E27FC236}">
                <a16:creationId xmlns:a16="http://schemas.microsoft.com/office/drawing/2014/main" id="{0EE1BC1C-0390-3F84-8BB4-63CB40EAE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232" y="1673750"/>
            <a:ext cx="622605" cy="3268991"/>
          </a:xfrm>
          <a:prstGeom prst="rect">
            <a:avLst/>
          </a:prstGeom>
        </p:spPr>
      </p:pic>
      <p:pic>
        <p:nvPicPr>
          <p:cNvPr id="14" name="Picture 13" descr="A picture containing shoji&#10;&#10;Description automatically generated">
            <a:extLst>
              <a:ext uri="{FF2B5EF4-FFF2-40B4-BE49-F238E27FC236}">
                <a16:creationId xmlns:a16="http://schemas.microsoft.com/office/drawing/2014/main" id="{57CEE484-62DB-644B-3168-5E2C6F6D3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806" y="1682336"/>
            <a:ext cx="528068" cy="3268990"/>
          </a:xfrm>
          <a:prstGeom prst="rect">
            <a:avLst/>
          </a:prstGeom>
        </p:spPr>
      </p:pic>
      <p:pic>
        <p:nvPicPr>
          <p:cNvPr id="16" name="Picture 15" descr="Table&#10;&#10;Description automatically generated with low confidence">
            <a:extLst>
              <a:ext uri="{FF2B5EF4-FFF2-40B4-BE49-F238E27FC236}">
                <a16:creationId xmlns:a16="http://schemas.microsoft.com/office/drawing/2014/main" id="{EC2C28B1-3D05-A08B-BB7C-7630579C6B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1851" y="2752821"/>
            <a:ext cx="930696" cy="7088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869B6D-5462-273E-32D4-588A3F660462}"/>
              </a:ext>
            </a:extLst>
          </p:cNvPr>
          <p:cNvSpPr txBox="1"/>
          <p:nvPr/>
        </p:nvSpPr>
        <p:spPr>
          <a:xfrm>
            <a:off x="356347" y="796819"/>
            <a:ext cx="2810435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2EF35334-D91E-A8A3-22E6-C0DFE2509C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189" y="1026519"/>
            <a:ext cx="2927688" cy="54239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BB954D-8C42-E871-54A4-23DE272BCC63}"/>
              </a:ext>
            </a:extLst>
          </p:cNvPr>
          <p:cNvSpPr txBox="1"/>
          <p:nvPr/>
        </p:nvSpPr>
        <p:spPr>
          <a:xfrm>
            <a:off x="4358230" y="1690922"/>
            <a:ext cx="1145167" cy="36118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57456E-6344-C3EC-C9D9-2F3F93048CBF}"/>
              </a:ext>
            </a:extLst>
          </p:cNvPr>
          <p:cNvCxnSpPr>
            <a:cxnSpLocks/>
          </p:cNvCxnSpPr>
          <p:nvPr/>
        </p:nvCxnSpPr>
        <p:spPr>
          <a:xfrm flipV="1">
            <a:off x="3612825" y="1240192"/>
            <a:ext cx="1324946" cy="10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80715C-93EE-DF81-A8F7-B8B4B531E930}"/>
              </a:ext>
            </a:extLst>
          </p:cNvPr>
          <p:cNvCxnSpPr>
            <a:cxnSpLocks/>
          </p:cNvCxnSpPr>
          <p:nvPr/>
        </p:nvCxnSpPr>
        <p:spPr>
          <a:xfrm>
            <a:off x="4931607" y="1259247"/>
            <a:ext cx="6164" cy="423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224D6810-E6C7-D7B0-669B-74A5AB8A2FD9}"/>
              </a:ext>
            </a:extLst>
          </p:cNvPr>
          <p:cNvSpPr/>
          <p:nvPr/>
        </p:nvSpPr>
        <p:spPr>
          <a:xfrm rot="5400000" flipH="1">
            <a:off x="5862570" y="3059879"/>
            <a:ext cx="411926" cy="4234319"/>
          </a:xfrm>
          <a:prstGeom prst="rightBrace">
            <a:avLst>
              <a:gd name="adj1" fmla="val 3728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9" descr="Table, calendar&#10;&#10;Description automatically generated">
            <a:extLst>
              <a:ext uri="{FF2B5EF4-FFF2-40B4-BE49-F238E27FC236}">
                <a16:creationId xmlns:a16="http://schemas.microsoft.com/office/drawing/2014/main" id="{192253F5-92F6-AE31-3E56-689B989900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1187" y="5263404"/>
            <a:ext cx="4094692" cy="70880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9E812D1-84CF-69AB-44BB-73A9CC644520}"/>
              </a:ext>
            </a:extLst>
          </p:cNvPr>
          <p:cNvSpPr txBox="1"/>
          <p:nvPr/>
        </p:nvSpPr>
        <p:spPr>
          <a:xfrm>
            <a:off x="443452" y="2799294"/>
            <a:ext cx="2080002" cy="36118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B7ED481-073F-8674-7D25-B05D9297CFBD}"/>
              </a:ext>
            </a:extLst>
          </p:cNvPr>
          <p:cNvCxnSpPr>
            <a:cxnSpLocks/>
          </p:cNvCxnSpPr>
          <p:nvPr/>
        </p:nvCxnSpPr>
        <p:spPr>
          <a:xfrm flipV="1">
            <a:off x="2551978" y="2471069"/>
            <a:ext cx="336919" cy="3168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6D38BA9-83BA-62AF-477D-6716FCB34B5D}"/>
              </a:ext>
            </a:extLst>
          </p:cNvPr>
          <p:cNvCxnSpPr>
            <a:cxnSpLocks/>
          </p:cNvCxnSpPr>
          <p:nvPr/>
        </p:nvCxnSpPr>
        <p:spPr>
          <a:xfrm>
            <a:off x="2524066" y="3303152"/>
            <a:ext cx="50081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8865B49-43A6-004D-C132-7398445778C7}"/>
              </a:ext>
            </a:extLst>
          </p:cNvPr>
          <p:cNvCxnSpPr>
            <a:cxnSpLocks/>
          </p:cNvCxnSpPr>
          <p:nvPr/>
        </p:nvCxnSpPr>
        <p:spPr>
          <a:xfrm>
            <a:off x="2524066" y="3828535"/>
            <a:ext cx="405773" cy="37636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281DD78-264F-9CE2-CB6D-439F0B8E63CE}"/>
              </a:ext>
            </a:extLst>
          </p:cNvPr>
          <p:cNvCxnSpPr>
            <a:cxnSpLocks/>
          </p:cNvCxnSpPr>
          <p:nvPr/>
        </p:nvCxnSpPr>
        <p:spPr>
          <a:xfrm>
            <a:off x="2965927" y="3565138"/>
            <a:ext cx="0" cy="36583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2728-A8D6-09AA-63CD-4DE4FCC2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443753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r>
              <a:rPr lang="en-US" dirty="0"/>
              <a:t>Transformer In Vision (ViT)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B1AE2ED9-641F-D590-AF16-00945792D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096" t="10114" r="12204" b="4416"/>
          <a:stretch/>
        </p:blipFill>
        <p:spPr>
          <a:xfrm>
            <a:off x="550490" y="790823"/>
            <a:ext cx="8043022" cy="5448612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49913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27A0-A3C9-3C7D-EC10-45FC7A72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385"/>
            <a:ext cx="8686800" cy="443753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r>
              <a:rPr lang="en-US" dirty="0"/>
              <a:t>Multi Head Attention in Vision Backbone</a:t>
            </a:r>
          </a:p>
        </p:txBody>
      </p:sp>
      <p:pic>
        <p:nvPicPr>
          <p:cNvPr id="4" name="Content Placeholder 3" descr="Diagram, schematic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50FB3CD-F273-DF8A-1FA9-4D623BD4B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9428" y="3099242"/>
            <a:ext cx="3981101" cy="33017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741AAA-0A69-94D2-6471-E050A63A5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072" y="841866"/>
            <a:ext cx="1035477" cy="10231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7BF838-9064-4A8F-3ADE-F51944B9F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244" y="2455132"/>
            <a:ext cx="998495" cy="102314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16DE385-4BB2-1FFC-DACF-4AC995250DF0}"/>
              </a:ext>
            </a:extLst>
          </p:cNvPr>
          <p:cNvCxnSpPr>
            <a:cxnSpLocks/>
          </p:cNvCxnSpPr>
          <p:nvPr/>
        </p:nvCxnSpPr>
        <p:spPr>
          <a:xfrm>
            <a:off x="992921" y="1353439"/>
            <a:ext cx="60179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Flowchart: Summing Junction 40">
            <a:extLst>
              <a:ext uri="{FF2B5EF4-FFF2-40B4-BE49-F238E27FC236}">
                <a16:creationId xmlns:a16="http://schemas.microsoft.com/office/drawing/2014/main" id="{426568BE-B15B-7786-2609-84F4D35E354D}"/>
              </a:ext>
            </a:extLst>
          </p:cNvPr>
          <p:cNvSpPr/>
          <p:nvPr/>
        </p:nvSpPr>
        <p:spPr>
          <a:xfrm>
            <a:off x="697085" y="1230175"/>
            <a:ext cx="295835" cy="221879"/>
          </a:xfrm>
          <a:prstGeom prst="flowChartSummingJunc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89EDE3B-7CD8-56B4-E400-F5DD4BEC7287}"/>
              </a:ext>
            </a:extLst>
          </p:cNvPr>
          <p:cNvSpPr/>
          <p:nvPr/>
        </p:nvSpPr>
        <p:spPr>
          <a:xfrm>
            <a:off x="2786128" y="1131563"/>
            <a:ext cx="638982" cy="4437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0D21CD-2604-E223-1AEE-C209A471DB35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2596695" y="1353439"/>
            <a:ext cx="18943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1158A78-249F-CA77-462B-7B1DAF3EF43D}"/>
              </a:ext>
            </a:extLst>
          </p:cNvPr>
          <p:cNvCxnSpPr>
            <a:cxnSpLocks/>
          </p:cNvCxnSpPr>
          <p:nvPr/>
        </p:nvCxnSpPr>
        <p:spPr>
          <a:xfrm>
            <a:off x="3750080" y="1362233"/>
            <a:ext cx="13715" cy="15890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04C4D65-7BB3-247D-0277-7C9963A77AB4}"/>
              </a:ext>
            </a:extLst>
          </p:cNvPr>
          <p:cNvCxnSpPr>
            <a:cxnSpLocks/>
          </p:cNvCxnSpPr>
          <p:nvPr/>
        </p:nvCxnSpPr>
        <p:spPr>
          <a:xfrm>
            <a:off x="3436190" y="1371024"/>
            <a:ext cx="31450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Flowchart: Summing Junction 58">
            <a:extLst>
              <a:ext uri="{FF2B5EF4-FFF2-40B4-BE49-F238E27FC236}">
                <a16:creationId xmlns:a16="http://schemas.microsoft.com/office/drawing/2014/main" id="{EE7D385C-6319-1938-4740-8F9DC2A5497D}"/>
              </a:ext>
            </a:extLst>
          </p:cNvPr>
          <p:cNvSpPr/>
          <p:nvPr/>
        </p:nvSpPr>
        <p:spPr>
          <a:xfrm>
            <a:off x="3593813" y="2840384"/>
            <a:ext cx="295835" cy="221879"/>
          </a:xfrm>
          <a:prstGeom prst="flowChartSummingJunc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6EE0667-4655-174D-A3A7-8C858DFE87DE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3105619" y="2951323"/>
            <a:ext cx="488195" cy="111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6C3371D-F774-E3DE-8940-7BA042594365}"/>
              </a:ext>
            </a:extLst>
          </p:cNvPr>
          <p:cNvCxnSpPr>
            <a:cxnSpLocks/>
          </p:cNvCxnSpPr>
          <p:nvPr/>
        </p:nvCxnSpPr>
        <p:spPr>
          <a:xfrm flipH="1" flipV="1">
            <a:off x="3732769" y="3099242"/>
            <a:ext cx="20689" cy="33397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99F5E530-8194-46FD-A7D9-F204138A546E}"/>
              </a:ext>
            </a:extLst>
          </p:cNvPr>
          <p:cNvSpPr/>
          <p:nvPr/>
        </p:nvSpPr>
        <p:spPr>
          <a:xfrm>
            <a:off x="3506599" y="3442016"/>
            <a:ext cx="488195" cy="29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A54F9-F593-9CD0-A4B7-4710DA62A81F}"/>
              </a:ext>
            </a:extLst>
          </p:cNvPr>
          <p:cNvGrpSpPr/>
          <p:nvPr/>
        </p:nvGrpSpPr>
        <p:grpSpPr>
          <a:xfrm>
            <a:off x="4599069" y="1018430"/>
            <a:ext cx="4090959" cy="1874296"/>
            <a:chOff x="4599889" y="945382"/>
            <a:chExt cx="4214927" cy="193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646D017-EE5B-634C-9E28-2ACE2063E5D1}"/>
                    </a:ext>
                  </a:extLst>
                </p:cNvPr>
                <p:cNvSpPr txBox="1"/>
                <p:nvPr/>
              </p:nvSpPr>
              <p:spPr>
                <a:xfrm>
                  <a:off x="6833616" y="1447800"/>
                  <a:ext cx="1981200" cy="11154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437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⊛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oMath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1747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747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</m:acc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⊛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oMath>
                      <m:oMath xmlns:m="http://schemas.openxmlformats.org/officeDocument/2006/math"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⊛</m:t>
                        </m:r>
                        <m:r>
                          <a:rPr kumimoji="0" lang="en-US" sz="1747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m:rPr>
                            <m:nor/>
                          </m:rPr>
                          <a:rPr kumimoji="0" lang="en-US" sz="1747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174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ctr" defTabSz="4437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4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646D017-EE5B-634C-9E28-2ACE2063E5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616" y="1447800"/>
                  <a:ext cx="1981200" cy="1115477"/>
                </a:xfrm>
                <a:prstGeom prst="rect">
                  <a:avLst/>
                </a:prstGeom>
                <a:blipFill>
                  <a:blip r:embed="rId6"/>
                  <a:stretch>
                    <a:fillRect t="-2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6ECB910-CA3A-594D-005A-1F0767DF5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99889" y="945382"/>
              <a:ext cx="2037017" cy="1931093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6F64E06-F347-031F-09E6-75331406E28D}"/>
              </a:ext>
            </a:extLst>
          </p:cNvPr>
          <p:cNvSpPr txBox="1"/>
          <p:nvPr/>
        </p:nvSpPr>
        <p:spPr>
          <a:xfrm>
            <a:off x="890498" y="2149709"/>
            <a:ext cx="462934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34F5A56-D2A0-4661-A25A-997CD9C28AF8}"/>
              </a:ext>
            </a:extLst>
          </p:cNvPr>
          <p:cNvSpPr txBox="1"/>
          <p:nvPr/>
        </p:nvSpPr>
        <p:spPr>
          <a:xfrm>
            <a:off x="2454738" y="3478282"/>
            <a:ext cx="462934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2E0B6E-CD92-E7CD-4BA4-19E34207439D}"/>
              </a:ext>
            </a:extLst>
          </p:cNvPr>
          <p:cNvSpPr txBox="1"/>
          <p:nvPr/>
        </p:nvSpPr>
        <p:spPr>
          <a:xfrm>
            <a:off x="1062352" y="788279"/>
            <a:ext cx="462934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D0D8414-7FD9-0A63-31E5-DF8122F464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47" y="2473623"/>
            <a:ext cx="1016986" cy="100465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7650C2D-E9EC-79C9-214F-08A1963524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472" y="4467443"/>
            <a:ext cx="1035477" cy="1059373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25A186A-8626-8BB0-B810-07EA50F602B9}"/>
              </a:ext>
            </a:extLst>
          </p:cNvPr>
          <p:cNvCxnSpPr/>
          <p:nvPr/>
        </p:nvCxnSpPr>
        <p:spPr>
          <a:xfrm flipV="1">
            <a:off x="817346" y="3763433"/>
            <a:ext cx="938035" cy="103542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7564D74-2698-ACBF-7775-692A6A1A68F2}"/>
              </a:ext>
            </a:extLst>
          </p:cNvPr>
          <p:cNvCxnSpPr>
            <a:cxnSpLocks/>
          </p:cNvCxnSpPr>
          <p:nvPr/>
        </p:nvCxnSpPr>
        <p:spPr>
          <a:xfrm flipV="1">
            <a:off x="1088568" y="4052791"/>
            <a:ext cx="675545" cy="94019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DEF43E7-F54B-85F5-FB68-18CB0A7A14EE}"/>
              </a:ext>
            </a:extLst>
          </p:cNvPr>
          <p:cNvSpPr/>
          <p:nvPr/>
        </p:nvSpPr>
        <p:spPr>
          <a:xfrm>
            <a:off x="1795370" y="3745216"/>
            <a:ext cx="322496" cy="27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0A8E8A1-A65B-FA75-4A70-1B73EA3F3CB7}"/>
              </a:ext>
            </a:extLst>
          </p:cNvPr>
          <p:cNvCxnSpPr>
            <a:cxnSpLocks/>
          </p:cNvCxnSpPr>
          <p:nvPr/>
        </p:nvCxnSpPr>
        <p:spPr>
          <a:xfrm flipV="1">
            <a:off x="845003" y="1433407"/>
            <a:ext cx="0" cy="144674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FF4536A-DA08-24B4-88C9-F0839F0DC5ED}"/>
              </a:ext>
            </a:extLst>
          </p:cNvPr>
          <p:cNvCxnSpPr>
            <a:cxnSpLocks/>
            <a:endCxn id="97" idx="0"/>
          </p:cNvCxnSpPr>
          <p:nvPr/>
        </p:nvCxnSpPr>
        <p:spPr>
          <a:xfrm>
            <a:off x="1930957" y="1818920"/>
            <a:ext cx="25661" cy="192629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96158C4-200A-96F8-40FD-8A9433CCC981}"/>
              </a:ext>
            </a:extLst>
          </p:cNvPr>
          <p:cNvCxnSpPr>
            <a:cxnSpLocks/>
          </p:cNvCxnSpPr>
          <p:nvPr/>
        </p:nvCxnSpPr>
        <p:spPr>
          <a:xfrm>
            <a:off x="1956617" y="2297655"/>
            <a:ext cx="61950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B2F5EAE-FCD7-05F7-0BA9-AB65F7E5F767}"/>
              </a:ext>
            </a:extLst>
          </p:cNvPr>
          <p:cNvCxnSpPr>
            <a:cxnSpLocks/>
          </p:cNvCxnSpPr>
          <p:nvPr/>
        </p:nvCxnSpPr>
        <p:spPr>
          <a:xfrm flipV="1">
            <a:off x="881034" y="3700787"/>
            <a:ext cx="1071181" cy="3628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4BC394D-6A39-B3A6-81ED-4D4A0475C26D}"/>
              </a:ext>
            </a:extLst>
          </p:cNvPr>
          <p:cNvCxnSpPr>
            <a:endCxn id="26" idx="0"/>
          </p:cNvCxnSpPr>
          <p:nvPr/>
        </p:nvCxnSpPr>
        <p:spPr>
          <a:xfrm flipH="1">
            <a:off x="2631492" y="2328944"/>
            <a:ext cx="3045" cy="126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8FA5A10-6010-20E9-F3C4-13233225A437}"/>
              </a:ext>
            </a:extLst>
          </p:cNvPr>
          <p:cNvCxnSpPr>
            <a:cxnSpLocks/>
          </p:cNvCxnSpPr>
          <p:nvPr/>
        </p:nvCxnSpPr>
        <p:spPr>
          <a:xfrm flipV="1">
            <a:off x="864840" y="3478281"/>
            <a:ext cx="0" cy="285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0FB0907-C1AC-414C-1FD9-B4732C12184B}"/>
                  </a:ext>
                </a:extLst>
              </p:cNvPr>
              <p:cNvSpPr txBox="1"/>
              <p:nvPr/>
            </p:nvSpPr>
            <p:spPr>
              <a:xfrm>
                <a:off x="1045918" y="3458990"/>
                <a:ext cx="548645" cy="28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43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1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𝑾</m:t>
                          </m:r>
                        </m:e>
                        <m:sub>
                          <m:r>
                            <a:rPr kumimoji="0" lang="en-US" sz="11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sub>
                      </m:sSub>
                    </m:oMath>
                  </m:oMathPara>
                </a14:m>
                <a:endParaRPr kumimoji="0" lang="en-US" sz="11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0FB0907-C1AC-414C-1FD9-B4732C121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18" y="3458990"/>
                <a:ext cx="548645" cy="285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BD46E33-3515-0B81-DE55-09D9868220A8}"/>
                  </a:ext>
                </a:extLst>
              </p:cNvPr>
              <p:cNvSpPr txBox="1"/>
              <p:nvPr/>
            </p:nvSpPr>
            <p:spPr>
              <a:xfrm>
                <a:off x="1346128" y="1955578"/>
                <a:ext cx="548645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43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1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𝑾</m:t>
                          </m:r>
                        </m:e>
                        <m:sub>
                          <m:r>
                            <a:rPr kumimoji="0" lang="en-US" sz="11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𝑲</m:t>
                          </m:r>
                        </m:sub>
                      </m:sSub>
                    </m:oMath>
                  </m:oMathPara>
                </a14:m>
                <a:endParaRPr kumimoji="0" lang="en-US" sz="11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BD46E33-3515-0B81-DE55-09D986822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128" y="1955578"/>
                <a:ext cx="548645" cy="2716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D37B8C4-B66E-1B64-35F6-48ECB18EA2CB}"/>
                  </a:ext>
                </a:extLst>
              </p:cNvPr>
              <p:cNvSpPr txBox="1"/>
              <p:nvPr/>
            </p:nvSpPr>
            <p:spPr>
              <a:xfrm>
                <a:off x="1952215" y="2018160"/>
                <a:ext cx="548645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43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1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𝑾</m:t>
                          </m:r>
                        </m:e>
                        <m:sub>
                          <m:r>
                            <a:rPr kumimoji="0" lang="en-US" sz="11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kumimoji="0" lang="en-US" sz="11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D37B8C4-B66E-1B64-35F6-48ECB18EA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215" y="2018160"/>
                <a:ext cx="548645" cy="2716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8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4A86-A888-1F51-80BD-CF9853F9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8754"/>
            <a:ext cx="8667403" cy="443753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r>
              <a:rPr lang="en-US" dirty="0"/>
              <a:t>Contextual Transformer (CoT) Block</a:t>
            </a:r>
          </a:p>
        </p:txBody>
      </p:sp>
      <p:pic>
        <p:nvPicPr>
          <p:cNvPr id="4" name="Content Placeholder 3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36617F0-57A5-D6B2-4FA0-01130A48D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8997" y="1868693"/>
            <a:ext cx="4868893" cy="3919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557017-74F5-C90C-FAAF-987A67C9D1A6}"/>
                  </a:ext>
                </a:extLst>
              </p:cNvPr>
              <p:cNvSpPr txBox="1"/>
              <p:nvPr/>
            </p:nvSpPr>
            <p:spPr>
              <a:xfrm>
                <a:off x="5034740" y="1069742"/>
                <a:ext cx="2514600" cy="578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43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47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m:rPr>
                          <m:aln/>
                        </m:rPr>
                        <a:rPr kumimoji="0" lang="en-US" sz="1747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747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747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0" lang="en-US" sz="1747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</m:d>
                      <m:sSub>
                        <m:sSubPr>
                          <m:ctrlP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𝑾</m:t>
                          </m:r>
                        </m:e>
                        <m:sub>
                          <m: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</m:sub>
                      </m:sSub>
                      <m:sSub>
                        <m:sSubPr>
                          <m:ctrlP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𝑾</m:t>
                          </m:r>
                        </m:e>
                        <m:sub>
                          <m: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𝜹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sz="174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aln/>
                        </m:rPr>
                        <a:rPr kumimoji="0" lang="en-US" sz="1747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1747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𝑽</m:t>
                      </m:r>
                      <m:r>
                        <a:rPr kumimoji="0" lang="en-US" sz="1747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⊛</m:t>
                      </m:r>
                      <m:r>
                        <a:rPr kumimoji="0" lang="en-US" sz="1747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kumimoji="0" lang="en-US" sz="174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557017-74F5-C90C-FAAF-987A67C9D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40" y="1069742"/>
                <a:ext cx="2514600" cy="578107"/>
              </a:xfrm>
              <a:prstGeom prst="rect">
                <a:avLst/>
              </a:prstGeom>
              <a:blipFill>
                <a:blip r:embed="rId4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8DA0148-94CA-06E3-454C-3C6CF49AB3E3}"/>
              </a:ext>
            </a:extLst>
          </p:cNvPr>
          <p:cNvGrpSpPr/>
          <p:nvPr/>
        </p:nvGrpSpPr>
        <p:grpSpPr>
          <a:xfrm>
            <a:off x="356348" y="870316"/>
            <a:ext cx="3658513" cy="5117369"/>
            <a:chOff x="154987" y="990668"/>
            <a:chExt cx="3769377" cy="52724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5BB9C4-6CAD-B1E4-2858-DB2050B59AAB}"/>
                </a:ext>
              </a:extLst>
            </p:cNvPr>
            <p:cNvSpPr/>
            <p:nvPr/>
          </p:nvSpPr>
          <p:spPr>
            <a:xfrm>
              <a:off x="1893243" y="1157671"/>
              <a:ext cx="304800" cy="30488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FD3BF8-437B-03D2-E0E8-4BDF84DE4003}"/>
                </a:ext>
              </a:extLst>
            </p:cNvPr>
            <p:cNvSpPr/>
            <p:nvPr/>
          </p:nvSpPr>
          <p:spPr>
            <a:xfrm>
              <a:off x="1937215" y="2770145"/>
              <a:ext cx="304800" cy="3048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E633C1-6233-90C5-FD14-0AF4FCC20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912" y="1157671"/>
              <a:ext cx="1583240" cy="119495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EE1E0D2-CFA9-F76C-0A60-7F6246F611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532" y="1494072"/>
              <a:ext cx="757771" cy="170632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5EA5085-DDD8-8313-94D2-0CE7FA3D046E}"/>
                </a:ext>
              </a:extLst>
            </p:cNvPr>
            <p:cNvSpPr/>
            <p:nvPr/>
          </p:nvSpPr>
          <p:spPr>
            <a:xfrm>
              <a:off x="2198043" y="1761770"/>
              <a:ext cx="304800" cy="30488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98BFC67-6B23-F0F7-582C-7E2EF3A5C0EE}"/>
                </a:ext>
              </a:extLst>
            </p:cNvPr>
            <p:cNvSpPr/>
            <p:nvPr/>
          </p:nvSpPr>
          <p:spPr>
            <a:xfrm>
              <a:off x="2198043" y="2072988"/>
              <a:ext cx="304800" cy="3048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60FC092-66D8-4DEB-E9F2-B824372A2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987" y="2169454"/>
              <a:ext cx="1231135" cy="125954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975BF5-1F95-B295-56B6-CEFC7DFE7A3C}"/>
                </a:ext>
              </a:extLst>
            </p:cNvPr>
            <p:cNvSpPr txBox="1"/>
            <p:nvPr/>
          </p:nvSpPr>
          <p:spPr>
            <a:xfrm>
              <a:off x="360434" y="2453257"/>
              <a:ext cx="735123" cy="37213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932C36-BB23-67AB-F47F-99EFDD22CFC8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>
              <a:off x="727995" y="2825392"/>
              <a:ext cx="42560" cy="205140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A34E9D7-2FFB-6774-5552-F4458D3DEECF}"/>
                </a:ext>
              </a:extLst>
            </p:cNvPr>
            <p:cNvCxnSpPr>
              <a:cxnSpLocks/>
            </p:cNvCxnSpPr>
            <p:nvPr/>
          </p:nvCxnSpPr>
          <p:spPr>
            <a:xfrm>
              <a:off x="807045" y="4841723"/>
              <a:ext cx="1188677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DCFCA1-E204-068A-0B82-A71C3CDD80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17079" y="1755149"/>
              <a:ext cx="1108395" cy="82036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2EA23C-A012-1605-331A-A032B51EEF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32580" y="2377871"/>
              <a:ext cx="418093" cy="73627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897E8A5-D0DA-98AF-7F26-DAD575C2E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32211" y="4557437"/>
              <a:ext cx="673135" cy="64773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383C1B4-4F0C-B909-35AB-F845B16BA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9716" y="2536739"/>
              <a:ext cx="654084" cy="673135"/>
            </a:xfrm>
            <a:prstGeom prst="rect">
              <a:avLst/>
            </a:prstGeom>
          </p:spPr>
        </p:pic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C070272-8096-8422-7C92-20E1DD11DC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123" y="2727441"/>
              <a:ext cx="974120" cy="185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80561D2-344E-3361-8B78-8999007AF1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163" y="2965506"/>
              <a:ext cx="1016616" cy="8420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6F337948-5C09-D914-5476-369DE9653F24}"/>
                    </a:ext>
                  </a:extLst>
                </p:cNvPr>
                <p:cNvSpPr txBox="1"/>
                <p:nvPr/>
              </p:nvSpPr>
              <p:spPr>
                <a:xfrm>
                  <a:off x="1046475" y="4448345"/>
                  <a:ext cx="565271" cy="2798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437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165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165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𝑾</m:t>
                            </m:r>
                          </m:e>
                          <m:sub>
                            <m:r>
                              <a:rPr kumimoji="0" lang="en-US" sz="1165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sub>
                        </m:sSub>
                      </m:oMath>
                    </m:oMathPara>
                  </a14:m>
                  <a:endParaRPr kumimoji="0" lang="en-US" sz="116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6F337948-5C09-D914-5476-369DE9653F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475" y="4448345"/>
                  <a:ext cx="565271" cy="2798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9595080-85DA-C1CA-7635-E64AA0DA6393}"/>
                </a:ext>
              </a:extLst>
            </p:cNvPr>
            <p:cNvSpPr txBox="1"/>
            <p:nvPr/>
          </p:nvSpPr>
          <p:spPr>
            <a:xfrm>
              <a:off x="2185433" y="5241893"/>
              <a:ext cx="372547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7B4D7F8-EE9C-9D39-4589-7F0DE0A869CE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>
              <a:off x="3306758" y="3209874"/>
              <a:ext cx="0" cy="1347563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E0B3050-D630-CB9D-702C-5C9F33170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0758" y="4837591"/>
              <a:ext cx="310518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Flowchart: Summing Junction 103">
              <a:extLst>
                <a:ext uri="{FF2B5EF4-FFF2-40B4-BE49-F238E27FC236}">
                  <a16:creationId xmlns:a16="http://schemas.microsoft.com/office/drawing/2014/main" id="{CD1467EE-1856-438A-60B0-7BA614FC359A}"/>
                </a:ext>
              </a:extLst>
            </p:cNvPr>
            <p:cNvSpPr/>
            <p:nvPr/>
          </p:nvSpPr>
          <p:spPr>
            <a:xfrm>
              <a:off x="3039407" y="4586843"/>
              <a:ext cx="304800" cy="228603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4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62EE8CA-149A-A436-8847-CE9AA176D6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7378" y="4788182"/>
              <a:ext cx="0" cy="50122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438F9ED-B5D1-71B2-4CA2-2A7F757D9E50}"/>
                </a:ext>
              </a:extLst>
            </p:cNvPr>
            <p:cNvSpPr/>
            <p:nvPr/>
          </p:nvSpPr>
          <p:spPr>
            <a:xfrm>
              <a:off x="3104977" y="5313293"/>
              <a:ext cx="304801" cy="2979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00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34CF137-CE17-17BA-B553-BB905BE2A4E7}"/>
                </a:ext>
              </a:extLst>
            </p:cNvPr>
            <p:cNvCxnSpPr>
              <a:stCxn id="7" idx="3"/>
            </p:cNvCxnSpPr>
            <p:nvPr/>
          </p:nvCxnSpPr>
          <p:spPr>
            <a:xfrm flipV="1">
              <a:off x="2198043" y="1310112"/>
              <a:ext cx="1611957" cy="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40E53F5-1ACB-B887-D0F7-E93EE430704B}"/>
                </a:ext>
              </a:extLst>
            </p:cNvPr>
            <p:cNvCxnSpPr>
              <a:cxnSpLocks/>
            </p:cNvCxnSpPr>
            <p:nvPr/>
          </p:nvCxnSpPr>
          <p:spPr>
            <a:xfrm>
              <a:off x="3813098" y="1310113"/>
              <a:ext cx="6661" cy="410008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B8342C1-8469-FECA-2155-9084EC4E81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7878" y="5460084"/>
              <a:ext cx="277596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7" name="Flowchart: Summing Junction 126">
              <a:extLst>
                <a:ext uri="{FF2B5EF4-FFF2-40B4-BE49-F238E27FC236}">
                  <a16:creationId xmlns:a16="http://schemas.microsoft.com/office/drawing/2014/main" id="{A4E06CAC-C422-5188-D7D0-4B02C5C05285}"/>
                </a:ext>
              </a:extLst>
            </p:cNvPr>
            <p:cNvSpPr/>
            <p:nvPr/>
          </p:nvSpPr>
          <p:spPr>
            <a:xfrm>
              <a:off x="3580706" y="5309655"/>
              <a:ext cx="304800" cy="228603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4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85FDF62-5C9D-684F-635C-72722D82E6F5}"/>
                </a:ext>
              </a:extLst>
            </p:cNvPr>
            <p:cNvSpPr txBox="1"/>
            <p:nvPr/>
          </p:nvSpPr>
          <p:spPr>
            <a:xfrm>
              <a:off x="2671828" y="990668"/>
              <a:ext cx="389376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5DD4E216-EA80-6A10-C95E-5C468C89D2E3}"/>
                </a:ext>
              </a:extLst>
            </p:cNvPr>
            <p:cNvCxnSpPr>
              <a:stCxn id="127" idx="4"/>
            </p:cNvCxnSpPr>
            <p:nvPr/>
          </p:nvCxnSpPr>
          <p:spPr>
            <a:xfrm>
              <a:off x="3733106" y="5538258"/>
              <a:ext cx="0" cy="4815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4A38FFD-6288-ED65-8B3D-183D191FD1CC}"/>
                </a:ext>
              </a:extLst>
            </p:cNvPr>
            <p:cNvSpPr/>
            <p:nvPr/>
          </p:nvSpPr>
          <p:spPr>
            <a:xfrm>
              <a:off x="3580706" y="6019800"/>
              <a:ext cx="343658" cy="2433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00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5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F5BAA-6682-4E42-C9AA-6C8D85016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>
            <a:extLst>
              <a:ext uri="{FF2B5EF4-FFF2-40B4-BE49-F238E27FC236}">
                <a16:creationId xmlns:a16="http://schemas.microsoft.com/office/drawing/2014/main" id="{516B226A-C5C0-82B7-1242-68B9FB7B4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00" y="637055"/>
            <a:ext cx="8218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88755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Lecture 40a: Large Language Models and the</a:t>
            </a:r>
            <a:br>
              <a:rPr kumimoji="0" lang="en-US" sz="233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33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ChatGPT Revolution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AFFBAC-BDF3-4AF5-E2F2-575644C5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88" y="1692124"/>
            <a:ext cx="3912112" cy="3969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marR="0" lvl="0" indent="-171039" algn="l" defTabSz="887553" rtl="0" eaLnBrk="0" fontAlgn="base" latinLnBrk="0" hangingPunct="0">
              <a:lnSpc>
                <a:spcPct val="100000"/>
              </a:lnSpc>
              <a:spcBef>
                <a:spcPts val="1165"/>
              </a:spcBef>
              <a:spcAft>
                <a:spcPts val="582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3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Objectives:</a:t>
            </a: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About Attention</a:t>
            </a: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About Transformers</a:t>
            </a: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About Pretraining</a:t>
            </a: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About Language Models</a:t>
            </a: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More… More… More…</a:t>
            </a:r>
          </a:p>
          <a:p>
            <a:pPr marL="171039" marR="0" lvl="0" indent="-171039" algn="l" defTabSz="887553" rtl="0" eaLnBrk="0" fontAlgn="base" latinLnBrk="0" hangingPunct="0">
              <a:lnSpc>
                <a:spcPct val="100000"/>
              </a:lnSpc>
              <a:spcBef>
                <a:spcPts val="1165"/>
              </a:spcBef>
              <a:spcAft>
                <a:spcPts val="582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3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Resources:</a:t>
            </a: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OpenAI: </a:t>
            </a: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ChatGPT-4</a:t>
            </a:r>
            <a:endParaRPr kumimoji="0" lang="en-US" sz="174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TowardsDataScience</a:t>
            </a: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How Does ChatGPT Work?</a:t>
            </a:r>
            <a:endParaRPr kumimoji="0" lang="en-US" sz="174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AssemblyAI</a:t>
            </a: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How ChatGPT Actually Works</a:t>
            </a:r>
            <a:endParaRPr kumimoji="0" lang="en-US" sz="174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TechTarget: </a:t>
            </a: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What is GPT-3?</a:t>
            </a:r>
            <a:endParaRPr kumimoji="0" lang="en-US" sz="174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121" marR="0" lvl="0" indent="0" algn="l" defTabSz="8875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ScienceFocus</a:t>
            </a: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74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Everything you need to know about </a:t>
            </a:r>
            <a:r>
              <a:rPr kumimoji="0" lang="en-US" sz="174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ChatGPT</a:t>
            </a:r>
            <a:endParaRPr kumimoji="0" lang="en-US" sz="174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2" descr="What is OpenAI's ChatGPT and Can You Invest? (Updated April 18)">
            <a:hlinkClick r:id="rId7"/>
            <a:extLst>
              <a:ext uri="{FF2B5EF4-FFF2-40B4-BE49-F238E27FC236}">
                <a16:creationId xmlns:a16="http://schemas.microsoft.com/office/drawing/2014/main" id="{8BE9C03B-3244-F0D2-BA0E-464EC031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57123"/>
            <a:ext cx="3096536" cy="20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3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83E8-E9A3-DB6B-977D-140B3212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32"/>
            <a:ext cx="8686800" cy="443753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r>
              <a:rPr lang="en-US" dirty="0"/>
              <a:t>Conventional Transformer and CoT Blocks</a:t>
            </a:r>
          </a:p>
        </p:txBody>
      </p:sp>
      <p:pic>
        <p:nvPicPr>
          <p:cNvPr id="4" name="Content Placeholder 3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0127CFC-F947-89B7-2FED-E55912DAB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39" t="6849" r="9140" b="6849"/>
          <a:stretch/>
        </p:blipFill>
        <p:spPr>
          <a:xfrm>
            <a:off x="1003193" y="766482"/>
            <a:ext cx="7137614" cy="5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8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6D60F-3333-A5BD-D643-790333D64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DDF03F-2EA5-9B6C-D3A9-A1431F600302}"/>
              </a:ext>
            </a:extLst>
          </p:cNvPr>
          <p:cNvSpPr txBox="1"/>
          <p:nvPr/>
        </p:nvSpPr>
        <p:spPr>
          <a:xfrm>
            <a:off x="228600" y="645173"/>
            <a:ext cx="8655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Lecture 40c:   </a:t>
            </a:r>
            <a:r>
              <a:rPr lang="en-US" b="1" dirty="0">
                <a:latin typeface="Arial"/>
                <a:cs typeface="Arial"/>
              </a:rPr>
              <a:t>Deploying Neural Network Architectures using PyTorch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E31B316-1FBD-87F4-858F-DA950FA12B72}"/>
              </a:ext>
            </a:extLst>
          </p:cNvPr>
          <p:cNvSpPr txBox="1">
            <a:spLocks noChangeArrowheads="1"/>
          </p:cNvSpPr>
          <p:nvPr/>
        </p:nvSpPr>
        <p:spPr>
          <a:xfrm>
            <a:off x="790003" y="5334000"/>
            <a:ext cx="4583649" cy="10651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Nabila Shawki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0734E-387F-2A54-C4E5-54EEAF42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856" y="4495800"/>
            <a:ext cx="2984500" cy="1993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F1CE8E-9C44-657A-9AA8-3BF179FAD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7450" y="2550177"/>
            <a:ext cx="42291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2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AF1B3-1045-CF40-0E01-6CE7E19AB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47FBD9-ADBE-125E-E7D9-E4E05F3D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sz="2400" dirty="0">
                <a:solidFill>
                  <a:prstClr val="black"/>
                </a:solidFill>
              </a:rPr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2528B-2BBC-E14C-18B1-54BF6AAF0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7"/>
            <a:ext cx="8716296" cy="5796118"/>
          </a:xfrm>
        </p:spPr>
        <p:txBody>
          <a:bodyPr lIns="0" tIns="0" rIns="0" bIns="0"/>
          <a:lstStyle/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Learning/Deep Learning Pipeline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Brief Introduction to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 Preparation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Model Design and Training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Decoding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Hyperparameter Tuning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71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43FD8-6032-7703-5D06-4E4EE9A46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E8128F-FC79-64FC-1883-41AAB2D0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sz="2400" dirty="0">
                <a:solidFill>
                  <a:prstClr val="black"/>
                </a:solidFill>
              </a:rPr>
              <a:t>Machine Learning/Deep Learning Pipeline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068BD4C-3B65-37DF-ACA2-47DB495A1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868"/>
            <a:ext cx="9144000" cy="289450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00B5ED-48E5-D0D7-0CB5-D1D6BD7ADE1F}"/>
              </a:ext>
            </a:extLst>
          </p:cNvPr>
          <p:cNvSpPr txBox="1">
            <a:spLocks/>
          </p:cNvSpPr>
          <p:nvPr/>
        </p:nvSpPr>
        <p:spPr>
          <a:xfrm>
            <a:off x="213852" y="743318"/>
            <a:ext cx="8716296" cy="26856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successfully design and implement a machine learning model, researchers often follow the steps below:</a:t>
            </a:r>
          </a:p>
          <a:p>
            <a:pPr marL="574675" marR="0" lvl="1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collection</a:t>
            </a:r>
          </a:p>
          <a:p>
            <a:pPr marL="574675" marR="0" lvl="1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Preparation</a:t>
            </a:r>
          </a:p>
          <a:p>
            <a:pPr marL="574675" marR="0" lvl="1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and training model</a:t>
            </a:r>
          </a:p>
          <a:p>
            <a:pPr marL="574675" marR="0" lvl="1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will explore these steps using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PyTorch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0193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60CDD-F555-87A6-E61A-CFF1DE4D6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AFAE78-8B10-E660-75FB-FDE59C18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sz="2400" dirty="0">
                <a:solidFill>
                  <a:prstClr val="black"/>
                </a:solidFill>
              </a:rPr>
              <a:t>A Brief Introduction to </a:t>
            </a:r>
            <a:r>
              <a:rPr lang="en-US" sz="2400" dirty="0" err="1">
                <a:solidFill>
                  <a:prstClr val="black"/>
                </a:solidFill>
              </a:rPr>
              <a:t>PyTorch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104073-161D-2FA7-133F-1BC3D7945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a machine and deep learning library by Facebook’s AI Research Lab (FAIR).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has gained popularity among the research community as it is easy to develop and debug machine learning models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Nowadays, all state-of-the-art models and more are available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easy to integrate with any pipeline.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With proper seeding,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can generate reproducible models.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a machine learning library by Google,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works with tensors which can be thought of as matrices with higher dimensions. These are equivalent to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ndarrays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in NumPy.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There are other deep learning framework available. For example, MATLAB can be used to design and train models.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a high-level API library that uses TensorFlow as backend and suitable for beginners. It is straightforward to build and test models using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However, it can be difficult to debug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05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FF0C5-4339-F41A-39CC-F2BAAC3C7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3CCA-D4B7-5BBF-4014-FA66A8DC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85404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Deep Learning Pipeline Implementation with </a:t>
            </a:r>
            <a:r>
              <a:rPr lang="en-US" dirty="0" err="1">
                <a:solidFill>
                  <a:prstClr val="black"/>
                </a:solidFill>
              </a:rPr>
              <a:t>PyTorch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2ACF338-526D-819C-6829-EC70B8ED0837}"/>
              </a:ext>
            </a:extLst>
          </p:cNvPr>
          <p:cNvSpPr/>
          <p:nvPr/>
        </p:nvSpPr>
        <p:spPr>
          <a:xfrm>
            <a:off x="1222686" y="568235"/>
            <a:ext cx="7608894" cy="798426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7A048223-4109-1418-F4F2-81D6EB2D7E2A}"/>
              </a:ext>
            </a:extLst>
          </p:cNvPr>
          <p:cNvSpPr/>
          <p:nvPr/>
        </p:nvSpPr>
        <p:spPr>
          <a:xfrm>
            <a:off x="1457605" y="706322"/>
            <a:ext cx="3592704" cy="525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model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 architecture (layers, dropout, activation functions)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Forward function: the flow of data through the model</a:t>
            </a:r>
          </a:p>
          <a:p>
            <a:pPr marL="142875" marR="0" lvl="0" indent="-142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8AD3AE2A-A5E1-5A8E-2CCF-489901BEDB25}"/>
              </a:ext>
            </a:extLst>
          </p:cNvPr>
          <p:cNvSpPr/>
          <p:nvPr/>
        </p:nvSpPr>
        <p:spPr>
          <a:xfrm>
            <a:off x="5285229" y="706322"/>
            <a:ext cx="3356506" cy="525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Collected Data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Preprocess data offline (if necessary)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Dataset class to produce data in mini batches.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5531611-F770-31C7-687B-673B4710E245}"/>
              </a:ext>
            </a:extLst>
          </p:cNvPr>
          <p:cNvSpPr txBox="1"/>
          <p:nvPr/>
        </p:nvSpPr>
        <p:spPr>
          <a:xfrm>
            <a:off x="101201" y="708899"/>
            <a:ext cx="106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Data Preparation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49CE8A41-E8E7-807D-2C6E-41D9169705BC}"/>
              </a:ext>
            </a:extLst>
          </p:cNvPr>
          <p:cNvSpPr/>
          <p:nvPr/>
        </p:nvSpPr>
        <p:spPr>
          <a:xfrm>
            <a:off x="1217475" y="1616469"/>
            <a:ext cx="7619574" cy="1038534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99DBF20F-1190-A3BE-0D79-74A1E2F16D39}"/>
              </a:ext>
            </a:extLst>
          </p:cNvPr>
          <p:cNvSpPr/>
          <p:nvPr/>
        </p:nvSpPr>
        <p:spPr>
          <a:xfrm>
            <a:off x="1452394" y="1725156"/>
            <a:ext cx="3592705" cy="7986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Initialize device (CPU or GPU)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Initialize model and send to device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Initialize loss function, optimizer, epoch count, batch size, other hyperparameters.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39F4BB1C-166F-6AE1-22BB-C4EE442BD80D}"/>
              </a:ext>
            </a:extLst>
          </p:cNvPr>
          <p:cNvSpPr/>
          <p:nvPr/>
        </p:nvSpPr>
        <p:spPr>
          <a:xfrm>
            <a:off x="5280018" y="1725155"/>
            <a:ext cx="3356507" cy="7986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Separate a small part of the train set for validation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Initialize train and validation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Dataloaders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the designed Dataset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479D822-935E-0A6A-97EF-28CEFFA0091D}"/>
              </a:ext>
            </a:extLst>
          </p:cNvPr>
          <p:cNvSpPr txBox="1"/>
          <p:nvPr/>
        </p:nvSpPr>
        <p:spPr>
          <a:xfrm>
            <a:off x="71207" y="1970763"/>
            <a:ext cx="11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Initialization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training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6A32A18-6810-5E76-97AA-73E641C9AE9B}"/>
              </a:ext>
            </a:extLst>
          </p:cNvPr>
          <p:cNvSpPr/>
          <p:nvPr/>
        </p:nvSpPr>
        <p:spPr>
          <a:xfrm>
            <a:off x="1200064" y="2904811"/>
            <a:ext cx="7655247" cy="1850484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1566F2E6-7DF0-768C-EDA9-0E3AEEA35A7D}"/>
              </a:ext>
            </a:extLst>
          </p:cNvPr>
          <p:cNvSpPr/>
          <p:nvPr/>
        </p:nvSpPr>
        <p:spPr>
          <a:xfrm>
            <a:off x="1434983" y="3145136"/>
            <a:ext cx="3592704" cy="14418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 Model 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model.train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())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optimizer.zero_grad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 and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torch.set_grad_enabled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data from train loader, convert to tensor (if necessary), send to device. 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prediction from model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loss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 backpropagation (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loss.backward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(),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optimizer.step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())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9E97379E-2629-D674-D32F-D422070A3C2B}"/>
              </a:ext>
            </a:extLst>
          </p:cNvPr>
          <p:cNvSpPr/>
          <p:nvPr/>
        </p:nvSpPr>
        <p:spPr>
          <a:xfrm>
            <a:off x="5262607" y="3148352"/>
            <a:ext cx="3356505" cy="14401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Validate Model 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model.eval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())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torch.no_grad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data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loader, convert to tensor (if necessary), send to device. 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prediction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 performance measurement</a:t>
            </a:r>
          </a:p>
          <a:p>
            <a:pPr marL="142875" marR="0" lvl="0" indent="-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 best weights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C9EF6387-E6B3-0E21-36DE-080D4D711FF4}"/>
              </a:ext>
            </a:extLst>
          </p:cNvPr>
          <p:cNvSpPr txBox="1"/>
          <p:nvPr/>
        </p:nvSpPr>
        <p:spPr>
          <a:xfrm>
            <a:off x="4732100" y="2926712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epochs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5EDA0BA6-6BB1-40BD-48B2-35AB5BB4DF77}"/>
              </a:ext>
            </a:extLst>
          </p:cNvPr>
          <p:cNvSpPr/>
          <p:nvPr/>
        </p:nvSpPr>
        <p:spPr>
          <a:xfrm>
            <a:off x="1200064" y="5005103"/>
            <a:ext cx="7655247" cy="906813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926B6CB8-1A9A-A559-DB18-EEEDDAB17041}"/>
              </a:ext>
            </a:extLst>
          </p:cNvPr>
          <p:cNvSpPr/>
          <p:nvPr/>
        </p:nvSpPr>
        <p:spPr>
          <a:xfrm>
            <a:off x="1434983" y="5128597"/>
            <a:ext cx="1996114" cy="681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 data in the same way as the training step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29915369-5553-1D50-C234-9B3269403B27}"/>
              </a:ext>
            </a:extLst>
          </p:cNvPr>
          <p:cNvSpPr/>
          <p:nvPr/>
        </p:nvSpPr>
        <p:spPr>
          <a:xfrm>
            <a:off x="3938208" y="5128597"/>
            <a:ext cx="2087299" cy="681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Initialize device and model, load Trained Weights, and send to device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5D661BA2-55C1-A479-04FC-F83558208972}"/>
              </a:ext>
            </a:extLst>
          </p:cNvPr>
          <p:cNvSpPr/>
          <p:nvPr/>
        </p:nvSpPr>
        <p:spPr>
          <a:xfrm>
            <a:off x="6532617" y="5128597"/>
            <a:ext cx="2086496" cy="681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and save the predicted labels for the samples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EF6F1E2E-92FE-322C-7567-25F20D733ED2}"/>
              </a:ext>
            </a:extLst>
          </p:cNvPr>
          <p:cNvSpPr/>
          <p:nvPr/>
        </p:nvSpPr>
        <p:spPr>
          <a:xfrm>
            <a:off x="1200064" y="6161724"/>
            <a:ext cx="7655247" cy="478562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303D62B7-EA50-2E7E-0CCD-27B36BF6F6B7}"/>
              </a:ext>
            </a:extLst>
          </p:cNvPr>
          <p:cNvSpPr/>
          <p:nvPr/>
        </p:nvSpPr>
        <p:spPr>
          <a:xfrm>
            <a:off x="5667444" y="6257536"/>
            <a:ext cx="2276492" cy="2792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 scoring as necessary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3E84597D-26C2-93F7-41C1-9F4DB75B3E1B}"/>
              </a:ext>
            </a:extLst>
          </p:cNvPr>
          <p:cNvSpPr/>
          <p:nvPr/>
        </p:nvSpPr>
        <p:spPr>
          <a:xfrm>
            <a:off x="1697161" y="6261364"/>
            <a:ext cx="3224886" cy="2792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ground truth and prediction for the samples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60D7801-9A45-4F37-CEBD-995F507A1E12}"/>
              </a:ext>
            </a:extLst>
          </p:cNvPr>
          <p:cNvSpPr txBox="1"/>
          <p:nvPr/>
        </p:nvSpPr>
        <p:spPr>
          <a:xfrm>
            <a:off x="2507836" y="1355230"/>
            <a:ext cx="1902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 architecture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1DD0F04C-E290-BBDF-39B0-3EA9DBC1A157}"/>
              </a:ext>
            </a:extLst>
          </p:cNvPr>
          <p:cNvSpPr txBox="1"/>
          <p:nvPr/>
        </p:nvSpPr>
        <p:spPr>
          <a:xfrm>
            <a:off x="5788806" y="1355230"/>
            <a:ext cx="1897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Processed   Data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0E16F50-AD2B-8DB5-9D3D-DB26B18C2925}"/>
              </a:ext>
            </a:extLst>
          </p:cNvPr>
          <p:cNvSpPr txBox="1"/>
          <p:nvPr/>
        </p:nvSpPr>
        <p:spPr>
          <a:xfrm>
            <a:off x="49556" y="3727553"/>
            <a:ext cx="117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12E0458-8500-B6D1-D1BB-912D2C5A1895}"/>
              </a:ext>
            </a:extLst>
          </p:cNvPr>
          <p:cNvSpPr txBox="1"/>
          <p:nvPr/>
        </p:nvSpPr>
        <p:spPr>
          <a:xfrm>
            <a:off x="49556" y="6257536"/>
            <a:ext cx="117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Scoring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8EA5D5CC-58C3-3AA0-A825-4E68E3246D89}"/>
              </a:ext>
            </a:extLst>
          </p:cNvPr>
          <p:cNvSpPr txBox="1"/>
          <p:nvPr/>
        </p:nvSpPr>
        <p:spPr>
          <a:xfrm>
            <a:off x="49556" y="5227676"/>
            <a:ext cx="11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Decoding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53B2D5D3-FF1F-6D84-02B6-E35D747C1F34}"/>
              </a:ext>
            </a:extLst>
          </p:cNvPr>
          <p:cNvCxnSpPr>
            <a:stCxn id="233" idx="2"/>
            <a:endCxn id="238" idx="0"/>
          </p:cNvCxnSpPr>
          <p:nvPr/>
        </p:nvCxnSpPr>
        <p:spPr>
          <a:xfrm flipH="1">
            <a:off x="3248747" y="1231779"/>
            <a:ext cx="5210" cy="49337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E04AA604-306A-94CC-8D44-7EA3F3B823F4}"/>
              </a:ext>
            </a:extLst>
          </p:cNvPr>
          <p:cNvCxnSpPr>
            <a:stCxn id="234" idx="2"/>
            <a:endCxn id="239" idx="0"/>
          </p:cNvCxnSpPr>
          <p:nvPr/>
        </p:nvCxnSpPr>
        <p:spPr>
          <a:xfrm flipH="1">
            <a:off x="6958272" y="1231779"/>
            <a:ext cx="5210" cy="49337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E1E8DD86-BF2B-08A4-F481-28A860806673}"/>
              </a:ext>
            </a:extLst>
          </p:cNvPr>
          <p:cNvCxnSpPr>
            <a:cxnSpLocks/>
            <a:stCxn id="237" idx="2"/>
            <a:endCxn id="242" idx="0"/>
          </p:cNvCxnSpPr>
          <p:nvPr/>
        </p:nvCxnSpPr>
        <p:spPr>
          <a:xfrm>
            <a:off x="5027262" y="2655003"/>
            <a:ext cx="426" cy="24980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5DB7237D-C789-16D3-2FC7-047AF8D285D8}"/>
              </a:ext>
            </a:extLst>
          </p:cNvPr>
          <p:cNvSpPr txBox="1"/>
          <p:nvPr/>
        </p:nvSpPr>
        <p:spPr>
          <a:xfrm>
            <a:off x="3678132" y="2633655"/>
            <a:ext cx="2607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Initialized model   and batch data </a:t>
            </a:r>
          </a:p>
        </p:txBody>
      </p:sp>
      <p:cxnSp>
        <p:nvCxnSpPr>
          <p:cNvPr id="264" name="Connector: Curved 263">
            <a:extLst>
              <a:ext uri="{FF2B5EF4-FFF2-40B4-BE49-F238E27FC236}">
                <a16:creationId xmlns:a16="http://schemas.microsoft.com/office/drawing/2014/main" id="{6332887E-D113-2648-8FB8-D9A5A6C48D4E}"/>
              </a:ext>
            </a:extLst>
          </p:cNvPr>
          <p:cNvCxnSpPr>
            <a:stCxn id="243" idx="0"/>
            <a:endCxn id="244" idx="0"/>
          </p:cNvCxnSpPr>
          <p:nvPr/>
        </p:nvCxnSpPr>
        <p:spPr>
          <a:xfrm rot="16200000" flipH="1">
            <a:off x="5084489" y="1291982"/>
            <a:ext cx="3216" cy="3709525"/>
          </a:xfrm>
          <a:prstGeom prst="curvedConnector3">
            <a:avLst>
              <a:gd name="adj1" fmla="val -5701337"/>
            </a:avLst>
          </a:prstGeom>
          <a:ln w="1270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or: Curved 264">
            <a:extLst>
              <a:ext uri="{FF2B5EF4-FFF2-40B4-BE49-F238E27FC236}">
                <a16:creationId xmlns:a16="http://schemas.microsoft.com/office/drawing/2014/main" id="{7455F564-9836-0459-79A6-084A32A60239}"/>
              </a:ext>
            </a:extLst>
          </p:cNvPr>
          <p:cNvCxnSpPr>
            <a:stCxn id="244" idx="2"/>
            <a:endCxn id="243" idx="2"/>
          </p:cNvCxnSpPr>
          <p:nvPr/>
        </p:nvCxnSpPr>
        <p:spPr>
          <a:xfrm rot="5400000" flipH="1">
            <a:off x="5085317" y="2732990"/>
            <a:ext cx="1561" cy="3709525"/>
          </a:xfrm>
          <a:prstGeom prst="curvedConnector3">
            <a:avLst>
              <a:gd name="adj1" fmla="val -8237476"/>
            </a:avLst>
          </a:prstGeom>
          <a:ln w="1270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15A22AD2-2C70-1BB1-232E-E8E4A40DD2D3}"/>
              </a:ext>
            </a:extLst>
          </p:cNvPr>
          <p:cNvCxnSpPr>
            <a:stCxn id="242" idx="2"/>
            <a:endCxn id="247" idx="0"/>
          </p:cNvCxnSpPr>
          <p:nvPr/>
        </p:nvCxnSpPr>
        <p:spPr>
          <a:xfrm>
            <a:off x="5027688" y="4755295"/>
            <a:ext cx="0" cy="24980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817CE16D-CB02-BA6B-69DB-7381A9E2F6EA}"/>
              </a:ext>
            </a:extLst>
          </p:cNvPr>
          <p:cNvCxnSpPr>
            <a:stCxn id="247" idx="2"/>
            <a:endCxn id="252" idx="0"/>
          </p:cNvCxnSpPr>
          <p:nvPr/>
        </p:nvCxnSpPr>
        <p:spPr>
          <a:xfrm>
            <a:off x="5027688" y="5911916"/>
            <a:ext cx="0" cy="24980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D7889392-A78E-2C34-4683-48981CB11D2C}"/>
              </a:ext>
            </a:extLst>
          </p:cNvPr>
          <p:cNvSpPr txBox="1"/>
          <p:nvPr/>
        </p:nvSpPr>
        <p:spPr>
          <a:xfrm>
            <a:off x="4327018" y="4710190"/>
            <a:ext cx="1436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Trained   weights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283BC6FF-E4AA-D5BE-059C-D778E82218D9}"/>
              </a:ext>
            </a:extLst>
          </p:cNvPr>
          <p:cNvSpPr txBox="1"/>
          <p:nvPr/>
        </p:nvSpPr>
        <p:spPr>
          <a:xfrm>
            <a:off x="4196528" y="5898321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Predicted   labels</a:t>
            </a:r>
          </a:p>
        </p:txBody>
      </p:sp>
    </p:spTree>
    <p:extLst>
      <p:ext uri="{BB962C8B-B14F-4D97-AF65-F5344CB8AC3E}">
        <p14:creationId xmlns:p14="http://schemas.microsoft.com/office/powerpoint/2010/main" val="2153420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F3B52-8BEA-F074-687C-183805818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AC6F-8864-9C19-E3AB-05E4A194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35960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Run a </a:t>
            </a:r>
            <a:r>
              <a:rPr lang="en-US" dirty="0" err="1">
                <a:solidFill>
                  <a:prstClr val="black"/>
                </a:solidFill>
              </a:rPr>
              <a:t>PyTorch</a:t>
            </a:r>
            <a:r>
              <a:rPr lang="en-US" dirty="0">
                <a:solidFill>
                  <a:prstClr val="black"/>
                </a:solidFill>
              </a:rPr>
              <a:t> Process on GPU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F78D5D-9C45-8FA3-1DD9-8C473F77CFD9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Anaconda is popular platform to deploy various deep learning and data science libraries. It facilitates the usage of separate environments for different setups.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appropriate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environment should be activated with: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“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activate &lt;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env_name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&gt;”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the .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bashrc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script from the home directory.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available GPU might need to be set up as an environment variable (it may vary in different setups): export CUDA_VISIBLE_DEVICES=‘0’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PyTorch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script needs to recognize the available devices: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device =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torch.device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("cuda:0" if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torch.cuda.is_available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 else "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cpu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This code checks if a GPU is available. If it is not available, the code utilizes CPU.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Sending data/model/objects is easy: obj.to(device)</a:t>
            </a:r>
          </a:p>
          <a:p>
            <a:pPr marL="166688" marR="0" lvl="0" indent="-1666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Alternate: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cuda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True if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torch.cuda.is_available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 else False</a:t>
            </a:r>
          </a:p>
          <a:p>
            <a:pPr marL="566738" marR="0" lvl="1" indent="-1666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However, this requires branching when an entity is being sent to the device.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24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096E3-2828-6210-DAEE-5511AE2F7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50F309-13C2-4667-EFB3-EE09620C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Data Collection and Preparation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76B5CBD-D5E8-E6A8-583D-07774949EC12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2548521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data in real world is messy. One needs to collect and prepare data in order to make the best use of machine learning models.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example, the Whole Slide Images (WSIs) can be as big as 89262 x 208796 in size with multiple levels.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infeasible to train models with such data. We extract patches from the useful parts before we can move forward to train a model. 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this course, the text files need to be parsed and, the labels and the features need to be separated.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A2B71E-3779-4148-A87E-2C31F5BB045F}"/>
              </a:ext>
            </a:extLst>
          </p:cNvPr>
          <p:cNvGrpSpPr/>
          <p:nvPr/>
        </p:nvGrpSpPr>
        <p:grpSpPr>
          <a:xfrm>
            <a:off x="6066728" y="3689504"/>
            <a:ext cx="2816078" cy="1783100"/>
            <a:chOff x="6295917" y="4010716"/>
            <a:chExt cx="2816078" cy="1783100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FAE55D15-2FB0-8A0F-5718-4A806B55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593" y="4969414"/>
              <a:ext cx="824402" cy="824402"/>
            </a:xfrm>
            <a:prstGeom prst="rect">
              <a:avLst/>
            </a:prstGeom>
          </p:spPr>
        </p:pic>
        <p:pic>
          <p:nvPicPr>
            <p:cNvPr id="12" name="Picture 11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A1E0F18A-0814-2036-2636-96747D4D3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755" y="4969414"/>
              <a:ext cx="824402" cy="8244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B77CF3-8128-D425-BB7C-434B4DC7A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17" y="4969414"/>
              <a:ext cx="824402" cy="8244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4009B4-102E-7957-C3CD-46D5311AB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593" y="4010716"/>
              <a:ext cx="824402" cy="824402"/>
            </a:xfrm>
            <a:prstGeom prst="rect">
              <a:avLst/>
            </a:prstGeom>
          </p:spPr>
        </p:pic>
        <p:pic>
          <p:nvPicPr>
            <p:cNvPr id="18" name="Picture 17" descr="A picture containing purple, cabbage, plant, vegetable&#10;&#10;Description automatically generated">
              <a:extLst>
                <a:ext uri="{FF2B5EF4-FFF2-40B4-BE49-F238E27FC236}">
                  <a16:creationId xmlns:a16="http://schemas.microsoft.com/office/drawing/2014/main" id="{C5037F85-E564-99BA-8D12-F5D3284A1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755" y="4010716"/>
              <a:ext cx="824402" cy="824402"/>
            </a:xfrm>
            <a:prstGeom prst="rect">
              <a:avLst/>
            </a:prstGeom>
          </p:spPr>
        </p:pic>
        <p:pic>
          <p:nvPicPr>
            <p:cNvPr id="20" name="Picture 19" descr="A picture containing plant, dish, meat, meal&#10;&#10;Description automatically generated">
              <a:extLst>
                <a:ext uri="{FF2B5EF4-FFF2-40B4-BE49-F238E27FC236}">
                  <a16:creationId xmlns:a16="http://schemas.microsoft.com/office/drawing/2014/main" id="{73E99844-6B40-FC0C-A2CD-651AE80C8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17" y="4010716"/>
              <a:ext cx="824402" cy="824402"/>
            </a:xfrm>
            <a:prstGeom prst="rect">
              <a:avLst/>
            </a:prstGeom>
          </p:spPr>
        </p:pic>
      </p:grp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E172BB16-1549-FC19-15B6-65F5696BAF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3" b="31219"/>
          <a:stretch/>
        </p:blipFill>
        <p:spPr>
          <a:xfrm>
            <a:off x="261194" y="3523841"/>
            <a:ext cx="2681276" cy="21144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BEA8C5-9F42-9079-738F-CD2AECF4215A}"/>
              </a:ext>
            </a:extLst>
          </p:cNvPr>
          <p:cNvSpPr txBox="1"/>
          <p:nvPr/>
        </p:nvSpPr>
        <p:spPr>
          <a:xfrm>
            <a:off x="578651" y="5772703"/>
            <a:ext cx="2046362" cy="30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Annotated Slide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FE34414-E819-AB7B-8E5D-AAF4E9DAC0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35" y="3524922"/>
            <a:ext cx="2629727" cy="21122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CE5DFD-405C-08B9-9B5C-78AB7EC5E72E}"/>
              </a:ext>
            </a:extLst>
          </p:cNvPr>
          <p:cNvSpPr txBox="1"/>
          <p:nvPr/>
        </p:nvSpPr>
        <p:spPr>
          <a:xfrm>
            <a:off x="3362830" y="5774770"/>
            <a:ext cx="2018247" cy="29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A1603-3AF1-72C2-61C2-49BEE4EF160E}"/>
              </a:ext>
            </a:extLst>
          </p:cNvPr>
          <p:cNvSpPr txBox="1"/>
          <p:nvPr/>
        </p:nvSpPr>
        <p:spPr>
          <a:xfrm>
            <a:off x="6352486" y="5769277"/>
            <a:ext cx="224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Extracted Patches</a:t>
            </a:r>
          </a:p>
        </p:txBody>
      </p:sp>
    </p:spTree>
    <p:extLst>
      <p:ext uri="{BB962C8B-B14F-4D97-AF65-F5344CB8AC3E}">
        <p14:creationId xmlns:p14="http://schemas.microsoft.com/office/powerpoint/2010/main" val="732137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80004-FB07-D176-3119-6675A6E1E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3A3770-AC8A-0B14-6A1E-09157B6E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Batch Processing for Model Training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6E7E4CE-8FEA-AEEF-1EDD-66B98D0A08BF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61601E-6509-7C1F-166F-C1C9203CF0A4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data preparation is complete, it needs to be fed to the model in minibatches. 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PyTorch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provides Dataset and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DataLoader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classes to streamline that process.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 Datasets can be implemented as per user requirement.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Dataset class must have three functions:</a:t>
            </a:r>
          </a:p>
          <a:p>
            <a:pPr marL="574675" marR="0" lvl="1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</a:t>
            </a:r>
          </a:p>
          <a:p>
            <a:pPr marL="574675" marR="0" lvl="1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4675" marR="0" lvl="1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getitem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DataLoader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uses the Dataset class to retrieve labels and samples.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55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7B813-2878-A26E-A4E3-ADB81A662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704E0F-136D-DDCF-4D0B-2F9C0896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Model Design and Implementation in </a:t>
            </a:r>
            <a:r>
              <a:rPr lang="en-US" dirty="0" err="1">
                <a:solidFill>
                  <a:prstClr val="black"/>
                </a:solidFill>
              </a:rPr>
              <a:t>PyTorch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4364EF-ED9A-689E-3A84-AD0071406BB3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6FF48F-CE1F-CFCE-BCB2-663BACDAF82F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227BFD-161D-7F70-9918-66CFDCA56E55}"/>
              </a:ext>
            </a:extLst>
          </p:cNvPr>
          <p:cNvSpPr txBox="1">
            <a:spLocks/>
          </p:cNvSpPr>
          <p:nvPr/>
        </p:nvSpPr>
        <p:spPr>
          <a:xfrm>
            <a:off x="228600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Models are designed as classes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PyTorch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a forward function.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loss function and an optimizer with a learning rate must be selected to train the model.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 functions like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optimizer.zero_grad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loss.backward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(), and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optimizer.step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model.train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model.eval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(), etc. are essential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PyTorch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training a model.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normally use three types of data sets:</a:t>
            </a:r>
          </a:p>
          <a:p>
            <a:pPr marL="574675" marR="0" lvl="1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set</a:t>
            </a:r>
          </a:p>
          <a:p>
            <a:pPr marL="574675" marR="0" lvl="1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set</a:t>
            </a:r>
          </a:p>
          <a:p>
            <a:pPr marL="574675" marR="0" lvl="1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set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20-25% of the training set data should be separated for validation.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best weights can be chosen based on loss, error rate, or accuracy.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the model is trained, we decode and score the development set.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the score of dev set is satisfactory, we then decode and score the eval set. 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1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 fontScale="90000"/>
          </a:bodyPr>
          <a:lstStyle/>
          <a:p>
            <a:r>
              <a:rPr lang="en-US" dirty="0"/>
              <a:t>A Typical Transformer Network</a:t>
            </a:r>
          </a:p>
        </p:txBody>
      </p:sp>
      <p:pic>
        <p:nvPicPr>
          <p:cNvPr id="4" name="Picture 3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981DAE9-9D87-1654-3067-86EE685B2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785248"/>
            <a:ext cx="4197903" cy="567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iagram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B6AC14E-2A03-5D8D-E980-96FF12829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47" y="1160500"/>
            <a:ext cx="4215653" cy="4351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FC648-0C35-4244-5EE4-1374351FEB18}"/>
              </a:ext>
            </a:extLst>
          </p:cNvPr>
          <p:cNvSpPr txBox="1"/>
          <p:nvPr/>
        </p:nvSpPr>
        <p:spPr>
          <a:xfrm>
            <a:off x="374097" y="993533"/>
            <a:ext cx="2662518" cy="35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Encoder: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755A6-3C2C-B961-B516-515872531EF7}"/>
              </a:ext>
            </a:extLst>
          </p:cNvPr>
          <p:cNvSpPr txBox="1"/>
          <p:nvPr/>
        </p:nvSpPr>
        <p:spPr>
          <a:xfrm>
            <a:off x="4941794" y="1026073"/>
            <a:ext cx="2662518" cy="35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Decoder:</a:t>
            </a:r>
          </a:p>
        </p:txBody>
      </p:sp>
    </p:spTree>
    <p:extLst>
      <p:ext uri="{BB962C8B-B14F-4D97-AF65-F5344CB8AC3E}">
        <p14:creationId xmlns:p14="http://schemas.microsoft.com/office/powerpoint/2010/main" val="26686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5E2EE-B3F8-F0BF-62C7-35CC92F8E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9911E9-128A-069E-9A10-31C3E515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Hyperparameter Tuning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F90F7D-F2D4-78FF-0739-E1EE6C3E0F38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824DF95-00A0-587B-F46F-1079442E8152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0FA5E-8534-9671-9011-F8EB103FB995}"/>
              </a:ext>
            </a:extLst>
          </p:cNvPr>
          <p:cNvSpPr txBox="1">
            <a:spLocks/>
          </p:cNvSpPr>
          <p:nvPr/>
        </p:nvSpPr>
        <p:spPr>
          <a:xfrm>
            <a:off x="228600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Hyperparameters play a crucial part on the performance of the model.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Simply seeding the random number generators with different initial values can impact the performance of the model.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Hyperparameters include but not limited to: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carefully selecting these hyperparameters and using techniques like early stopping and validation, we can avoid overfitting and underfitting.</a:t>
            </a: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marR="0" lvl="0" indent="-1746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BFB48-9126-5241-2D41-1E7B7B822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4671706"/>
            <a:ext cx="6324600" cy="184785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0A08AD3-7377-2FD3-3493-78CF5DF679E6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273955"/>
          <a:ext cx="6807201" cy="166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67">
                  <a:extLst>
                    <a:ext uri="{9D8B030D-6E8A-4147-A177-3AD203B41FA5}">
                      <a16:colId xmlns:a16="http://schemas.microsoft.com/office/drawing/2014/main" val="1515229699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val="1755262321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val="3970263669"/>
                    </a:ext>
                  </a:extLst>
                </a:gridCol>
              </a:tblGrid>
              <a:tr h="1393805">
                <a:tc>
                  <a:txBody>
                    <a:bodyPr/>
                    <a:lstStyle/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rate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epochs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Batch Size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Optimizer selection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layers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Layers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4023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A072E39-B771-1CF1-5A5D-644E356A2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251" y="1482755"/>
            <a:ext cx="31813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9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40518" y="2134906"/>
            <a:ext cx="363322" cy="144220"/>
          </a:xfrm>
          <a:custGeom>
            <a:avLst/>
            <a:gdLst/>
            <a:ahLst/>
            <a:cxnLst/>
            <a:rect l="l" t="t" r="r" b="b"/>
            <a:pathLst>
              <a:path w="499110" h="198119">
                <a:moveTo>
                  <a:pt x="436117" y="0"/>
                </a:moveTo>
                <a:lnTo>
                  <a:pt x="433324" y="8000"/>
                </a:lnTo>
                <a:lnTo>
                  <a:pt x="444783" y="12953"/>
                </a:lnTo>
                <a:lnTo>
                  <a:pt x="454612" y="19812"/>
                </a:lnTo>
                <a:lnTo>
                  <a:pt x="478266" y="65563"/>
                </a:lnTo>
                <a:lnTo>
                  <a:pt x="481202" y="97790"/>
                </a:lnTo>
                <a:lnTo>
                  <a:pt x="480464" y="115194"/>
                </a:lnTo>
                <a:lnTo>
                  <a:pt x="469391" y="157861"/>
                </a:lnTo>
                <a:lnTo>
                  <a:pt x="433577" y="189611"/>
                </a:lnTo>
                <a:lnTo>
                  <a:pt x="436117" y="197612"/>
                </a:lnTo>
                <a:lnTo>
                  <a:pt x="473854" y="175162"/>
                </a:lnTo>
                <a:lnTo>
                  <a:pt x="495077" y="133746"/>
                </a:lnTo>
                <a:lnTo>
                  <a:pt x="499110" y="98806"/>
                </a:lnTo>
                <a:lnTo>
                  <a:pt x="498105" y="80710"/>
                </a:lnTo>
                <a:lnTo>
                  <a:pt x="482853" y="34544"/>
                </a:lnTo>
                <a:lnTo>
                  <a:pt x="450457" y="5165"/>
                </a:lnTo>
                <a:lnTo>
                  <a:pt x="436117" y="0"/>
                </a:lnTo>
                <a:close/>
              </a:path>
              <a:path w="499110" h="198119">
                <a:moveTo>
                  <a:pt x="63118" y="0"/>
                </a:moveTo>
                <a:lnTo>
                  <a:pt x="25382" y="22449"/>
                </a:lnTo>
                <a:lnTo>
                  <a:pt x="4095" y="63960"/>
                </a:lnTo>
                <a:lnTo>
                  <a:pt x="0" y="98806"/>
                </a:lnTo>
                <a:lnTo>
                  <a:pt x="1021" y="116972"/>
                </a:lnTo>
                <a:lnTo>
                  <a:pt x="16255" y="163068"/>
                </a:lnTo>
                <a:lnTo>
                  <a:pt x="48760" y="192446"/>
                </a:lnTo>
                <a:lnTo>
                  <a:pt x="63118" y="197612"/>
                </a:lnTo>
                <a:lnTo>
                  <a:pt x="65532" y="189611"/>
                </a:lnTo>
                <a:lnTo>
                  <a:pt x="54294" y="184614"/>
                </a:lnTo>
                <a:lnTo>
                  <a:pt x="44592" y="177641"/>
                </a:lnTo>
                <a:lnTo>
                  <a:pt x="20986" y="131016"/>
                </a:lnTo>
                <a:lnTo>
                  <a:pt x="18034" y="97790"/>
                </a:lnTo>
                <a:lnTo>
                  <a:pt x="18772" y="80926"/>
                </a:lnTo>
                <a:lnTo>
                  <a:pt x="29845" y="39243"/>
                </a:lnTo>
                <a:lnTo>
                  <a:pt x="65912" y="8000"/>
                </a:lnTo>
                <a:lnTo>
                  <a:pt x="63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508" y="1703153"/>
            <a:ext cx="5958769" cy="676953"/>
          </a:xfrm>
          <a:prstGeom prst="rect">
            <a:avLst/>
          </a:prstGeom>
        </p:spPr>
        <p:txBody>
          <a:bodyPr vert="horz" wrap="square" lIns="0" tIns="83666" rIns="0" bIns="0" rtlCol="0">
            <a:spAutoFit/>
          </a:bodyPr>
          <a:lstStyle/>
          <a:p>
            <a:pPr marL="268115" marR="0" lvl="0" indent="-250086" algn="l" defTabSz="914293" rtl="0" eaLnBrk="1" fontAlgn="auto" latinLnBrk="0" hangingPunct="1">
              <a:lnSpc>
                <a:spcPct val="100000"/>
              </a:lnSpc>
              <a:spcBef>
                <a:spcPts val="659"/>
              </a:spcBef>
              <a:spcAft>
                <a:spcPts val="0"/>
              </a:spcAft>
              <a:buClr>
                <a:srgbClr val="8B1515"/>
              </a:buClr>
              <a:buSzTx/>
              <a:buFont typeface="Times New Roman"/>
              <a:buChar char="•"/>
              <a:tabLst>
                <a:tab pos="267653" algn="l"/>
                <a:tab pos="268577" algn="l"/>
              </a:tabLst>
              <a:defRPr/>
            </a:pPr>
            <a:r>
              <a:rPr kumimoji="0" sz="1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</a:t>
            </a:r>
            <a:r>
              <a:rPr kumimoji="0" sz="1675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connections</a:t>
            </a:r>
            <a:r>
              <a:rPr kumimoji="0" sz="1675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a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trick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help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models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 better.</a:t>
            </a:r>
          </a:p>
          <a:p>
            <a:pPr marL="517739" marR="0" lvl="1" indent="-166879" algn="l" defTabSz="914293" rtl="0" eaLnBrk="1" fontAlgn="auto" latinLnBrk="0" hangingPunct="1">
              <a:lnSpc>
                <a:spcPct val="100000"/>
              </a:lnSpc>
              <a:spcBef>
                <a:spcPts val="586"/>
              </a:spcBef>
              <a:spcAft>
                <a:spcPts val="0"/>
              </a:spcAft>
              <a:buClr>
                <a:srgbClr val="007B92"/>
              </a:buClr>
              <a:buSzTx/>
              <a:buFont typeface="Times New Roman"/>
              <a:buChar char="•"/>
              <a:tabLst>
                <a:tab pos="518202" algn="l"/>
              </a:tabLst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Instead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</a:t>
            </a:r>
            <a:r>
              <a:rPr kumimoji="0" sz="1802" b="0" i="0" u="none" strike="noStrike" kern="1200" cap="none" spc="65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(𝑖)</a:t>
            </a:r>
            <a:r>
              <a:rPr kumimoji="0" sz="1802" b="0" i="0" u="none" strike="noStrike" kern="1200" cap="none" spc="415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675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Layer(𝑋</a:t>
            </a:r>
            <a:r>
              <a:rPr kumimoji="0" sz="1675" b="0" i="0" u="none" strike="noStrike" kern="1200" cap="none" spc="2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2" b="0" i="0" u="none" strike="noStrike" kern="1200" cap="none" spc="55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𝑖−1</a:t>
            </a:r>
            <a:r>
              <a:rPr kumimoji="0" sz="1802" b="0" i="0" u="none" strike="noStrike" kern="1200" cap="none" spc="464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(where</a:t>
            </a:r>
            <a:r>
              <a:rPr kumimoji="0" sz="1675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sz="1675" b="0" i="0" u="none" strike="noStrike" kern="1200" cap="none" spc="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represents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layer)</a:t>
            </a:r>
          </a:p>
        </p:txBody>
      </p:sp>
      <p:sp>
        <p:nvSpPr>
          <p:cNvPr id="5" name="object 5"/>
          <p:cNvSpPr/>
          <p:nvPr/>
        </p:nvSpPr>
        <p:spPr>
          <a:xfrm>
            <a:off x="4294101" y="3073443"/>
            <a:ext cx="363322" cy="144220"/>
          </a:xfrm>
          <a:custGeom>
            <a:avLst/>
            <a:gdLst/>
            <a:ahLst/>
            <a:cxnLst/>
            <a:rect l="l" t="t" r="r" b="b"/>
            <a:pathLst>
              <a:path w="499110" h="198119">
                <a:moveTo>
                  <a:pt x="436117" y="0"/>
                </a:moveTo>
                <a:lnTo>
                  <a:pt x="433324" y="8000"/>
                </a:lnTo>
                <a:lnTo>
                  <a:pt x="444783" y="12953"/>
                </a:lnTo>
                <a:lnTo>
                  <a:pt x="454612" y="19812"/>
                </a:lnTo>
                <a:lnTo>
                  <a:pt x="478266" y="65563"/>
                </a:lnTo>
                <a:lnTo>
                  <a:pt x="481202" y="97789"/>
                </a:lnTo>
                <a:lnTo>
                  <a:pt x="480464" y="115194"/>
                </a:lnTo>
                <a:lnTo>
                  <a:pt x="469391" y="157861"/>
                </a:lnTo>
                <a:lnTo>
                  <a:pt x="433577" y="189611"/>
                </a:lnTo>
                <a:lnTo>
                  <a:pt x="436117" y="197612"/>
                </a:lnTo>
                <a:lnTo>
                  <a:pt x="473854" y="175162"/>
                </a:lnTo>
                <a:lnTo>
                  <a:pt x="495077" y="133746"/>
                </a:lnTo>
                <a:lnTo>
                  <a:pt x="499110" y="98805"/>
                </a:lnTo>
                <a:lnTo>
                  <a:pt x="498105" y="80710"/>
                </a:lnTo>
                <a:lnTo>
                  <a:pt x="482853" y="34543"/>
                </a:lnTo>
                <a:lnTo>
                  <a:pt x="450457" y="5165"/>
                </a:lnTo>
                <a:lnTo>
                  <a:pt x="436117" y="0"/>
                </a:lnTo>
                <a:close/>
              </a:path>
              <a:path w="499110" h="198119">
                <a:moveTo>
                  <a:pt x="63119" y="0"/>
                </a:moveTo>
                <a:lnTo>
                  <a:pt x="25382" y="22449"/>
                </a:lnTo>
                <a:lnTo>
                  <a:pt x="4095" y="63960"/>
                </a:lnTo>
                <a:lnTo>
                  <a:pt x="0" y="98805"/>
                </a:lnTo>
                <a:lnTo>
                  <a:pt x="1021" y="116972"/>
                </a:lnTo>
                <a:lnTo>
                  <a:pt x="16256" y="163067"/>
                </a:lnTo>
                <a:lnTo>
                  <a:pt x="48760" y="192446"/>
                </a:lnTo>
                <a:lnTo>
                  <a:pt x="63119" y="197612"/>
                </a:lnTo>
                <a:lnTo>
                  <a:pt x="65532" y="189611"/>
                </a:lnTo>
                <a:lnTo>
                  <a:pt x="54294" y="184614"/>
                </a:lnTo>
                <a:lnTo>
                  <a:pt x="44592" y="177641"/>
                </a:lnTo>
                <a:lnTo>
                  <a:pt x="20986" y="131016"/>
                </a:lnTo>
                <a:lnTo>
                  <a:pt x="18034" y="97789"/>
                </a:lnTo>
                <a:lnTo>
                  <a:pt x="18772" y="80926"/>
                </a:lnTo>
                <a:lnTo>
                  <a:pt x="29845" y="39242"/>
                </a:lnTo>
                <a:lnTo>
                  <a:pt x="65912" y="8000"/>
                </a:lnTo>
                <a:lnTo>
                  <a:pt x="63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2096" y="3045209"/>
            <a:ext cx="7031636" cy="52276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94153" marR="0" lvl="0" indent="-166416" algn="l" defTabSz="914293" rtl="0" eaLnBrk="1" fontAlgn="auto" latinLnBrk="0" hangingPunct="1">
              <a:lnSpc>
                <a:spcPts val="2006"/>
              </a:lnSpc>
              <a:spcBef>
                <a:spcPts val="77"/>
              </a:spcBef>
              <a:spcAft>
                <a:spcPts val="0"/>
              </a:spcAft>
              <a:buClr>
                <a:srgbClr val="007B92"/>
              </a:buClr>
              <a:buSzTx/>
              <a:buFont typeface="Times New Roman"/>
              <a:buChar char="•"/>
              <a:tabLst>
                <a:tab pos="194153" algn="l"/>
                <a:tab pos="2284062" algn="l"/>
              </a:tabLst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let </a:t>
            </a:r>
            <a:r>
              <a:rPr kumimoji="0" sz="1675" b="0" i="0" u="none" strike="noStrike" kern="1200" cap="none" spc="4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</a:t>
            </a:r>
            <a:r>
              <a:rPr kumimoji="0" sz="1802" b="0" i="0" u="none" strike="noStrike" kern="1200" cap="none" spc="71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(𝑖)</a:t>
            </a:r>
            <a:r>
              <a:rPr kumimoji="0" sz="1802" b="0" i="0" u="none" strike="noStrike" kern="1200" cap="none" spc="404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675" b="0" i="0" u="none" strike="noStrike" kern="1200" cap="none" spc="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</a:t>
            </a:r>
            <a:r>
              <a:rPr kumimoji="0" sz="1802" b="0" i="0" u="none" strike="noStrike" kern="1200" cap="none" spc="55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(𝑖−1)</a:t>
            </a:r>
            <a:r>
              <a:rPr kumimoji="0" sz="1802" b="0" i="0" u="none" strike="noStrike" kern="1200" cap="none" spc="261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	Layer(𝑋</a:t>
            </a:r>
            <a:r>
              <a:rPr kumimoji="0" sz="1675" b="0" i="0" u="none" strike="noStrike" kern="1200" cap="none" spc="2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2" b="0" i="0" u="none" strike="noStrike" kern="1200" cap="none" spc="55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𝑖−1</a:t>
            </a:r>
            <a:r>
              <a:rPr kumimoji="0" sz="1802" b="0" i="0" u="none" strike="noStrike" kern="1200" cap="none" spc="485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(so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675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 have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to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“the</a:t>
            </a:r>
            <a:r>
              <a:rPr kumimoji="0" sz="1675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residual”</a:t>
            </a:r>
            <a:endParaRPr kumimoji="0" sz="1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4153" marR="0" lvl="0" indent="0" algn="l" defTabSz="914293" rtl="0" eaLnBrk="1" fontAlgn="auto" latinLnBrk="0" hangingPunct="1">
              <a:lnSpc>
                <a:spcPts val="20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675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</a:t>
            </a:r>
            <a:r>
              <a:rPr kumimoji="0" sz="1675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layer)</a:t>
            </a:r>
            <a:endParaRPr kumimoji="0" sz="1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0586" y="4524700"/>
            <a:ext cx="3838001" cy="78262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75662" marR="3698" lvl="0" indent="-166416" algn="just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>
                <a:srgbClr val="007B92"/>
              </a:buClr>
              <a:buSzTx/>
              <a:buFont typeface="Times New Roman"/>
              <a:buChar char="•"/>
              <a:tabLst>
                <a:tab pos="175662" algn="l"/>
              </a:tabLst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connections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thought to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 </a:t>
            </a:r>
            <a:r>
              <a:rPr kumimoji="0" sz="1675" b="0" i="0" u="none" strike="noStrike" kern="1200" cap="none" spc="-3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loss landscape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considerably smoother </a:t>
            </a:r>
            <a:r>
              <a:rPr kumimoji="0" sz="1675" b="0" i="0" u="none" strike="noStrike" kern="1200" cap="none" spc="-3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(thus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easier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training!)</a:t>
            </a:r>
            <a:endParaRPr kumimoji="0" sz="1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52126" y="2532619"/>
            <a:ext cx="1885950" cy="397529"/>
            <a:chOff x="3046476" y="2197607"/>
            <a:chExt cx="2590800" cy="546100"/>
          </a:xfrm>
        </p:grpSpPr>
        <p:sp>
          <p:nvSpPr>
            <p:cNvPr id="9" name="object 9"/>
            <p:cNvSpPr/>
            <p:nvPr/>
          </p:nvSpPr>
          <p:spPr>
            <a:xfrm>
              <a:off x="3046476" y="2400299"/>
              <a:ext cx="2590800" cy="76200"/>
            </a:xfrm>
            <a:custGeom>
              <a:avLst/>
              <a:gdLst/>
              <a:ahLst/>
              <a:cxnLst/>
              <a:rect l="l" t="t" r="r" b="b"/>
              <a:pathLst>
                <a:path w="2590800" h="76200">
                  <a:moveTo>
                    <a:pt x="2514600" y="0"/>
                  </a:moveTo>
                  <a:lnTo>
                    <a:pt x="2514600" y="76200"/>
                  </a:lnTo>
                  <a:lnTo>
                    <a:pt x="2578100" y="44450"/>
                  </a:lnTo>
                  <a:lnTo>
                    <a:pt x="2527300" y="44450"/>
                  </a:lnTo>
                  <a:lnTo>
                    <a:pt x="2527300" y="31750"/>
                  </a:lnTo>
                  <a:lnTo>
                    <a:pt x="2578100" y="31750"/>
                  </a:lnTo>
                  <a:lnTo>
                    <a:pt x="2514600" y="0"/>
                  </a:lnTo>
                  <a:close/>
                </a:path>
                <a:path w="2590800" h="76200">
                  <a:moveTo>
                    <a:pt x="2514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514600" y="44450"/>
                  </a:lnTo>
                  <a:lnTo>
                    <a:pt x="2514600" y="31750"/>
                  </a:lnTo>
                  <a:close/>
                </a:path>
                <a:path w="2590800" h="76200">
                  <a:moveTo>
                    <a:pt x="2578100" y="31750"/>
                  </a:moveTo>
                  <a:lnTo>
                    <a:pt x="2527300" y="31750"/>
                  </a:lnTo>
                  <a:lnTo>
                    <a:pt x="2527300" y="44450"/>
                  </a:lnTo>
                  <a:lnTo>
                    <a:pt x="2578100" y="44450"/>
                  </a:lnTo>
                  <a:lnTo>
                    <a:pt x="2590800" y="38100"/>
                  </a:lnTo>
                  <a:lnTo>
                    <a:pt x="25781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553968" y="2197607"/>
              <a:ext cx="1295400" cy="546100"/>
            </a:xfrm>
            <a:custGeom>
              <a:avLst/>
              <a:gdLst/>
              <a:ahLst/>
              <a:cxnLst/>
              <a:rect l="l" t="t" r="r" b="b"/>
              <a:pathLst>
                <a:path w="1295400" h="546100">
                  <a:moveTo>
                    <a:pt x="1204468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454659"/>
                  </a:lnTo>
                  <a:lnTo>
                    <a:pt x="7153" y="490031"/>
                  </a:lnTo>
                  <a:lnTo>
                    <a:pt x="26654" y="518937"/>
                  </a:lnTo>
                  <a:lnTo>
                    <a:pt x="55560" y="538438"/>
                  </a:lnTo>
                  <a:lnTo>
                    <a:pt x="90932" y="545591"/>
                  </a:lnTo>
                  <a:lnTo>
                    <a:pt x="1204468" y="545591"/>
                  </a:lnTo>
                  <a:lnTo>
                    <a:pt x="1239839" y="538438"/>
                  </a:lnTo>
                  <a:lnTo>
                    <a:pt x="1268745" y="518937"/>
                  </a:lnTo>
                  <a:lnTo>
                    <a:pt x="1288246" y="490031"/>
                  </a:lnTo>
                  <a:lnTo>
                    <a:pt x="1295400" y="454659"/>
                  </a:lnTo>
                  <a:lnTo>
                    <a:pt x="1295400" y="90931"/>
                  </a:lnTo>
                  <a:lnTo>
                    <a:pt x="1288246" y="55560"/>
                  </a:lnTo>
                  <a:lnTo>
                    <a:pt x="1268745" y="26654"/>
                  </a:lnTo>
                  <a:lnTo>
                    <a:pt x="1239839" y="7153"/>
                  </a:lnTo>
                  <a:lnTo>
                    <a:pt x="120446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30208" y="2576163"/>
            <a:ext cx="528343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7" b="0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</a:t>
            </a:r>
            <a:r>
              <a:rPr kumimoji="0" sz="1947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8130" y="2481643"/>
            <a:ext cx="2985162" cy="255411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36981" marR="0" lvl="0" indent="0" algn="l" defTabSz="914293" rtl="0" eaLnBrk="1" fontAlgn="auto" latinLnBrk="0" hangingPunct="1">
              <a:lnSpc>
                <a:spcPct val="100000"/>
              </a:lnSpc>
              <a:spcBef>
                <a:spcPts val="69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6603" algn="l"/>
              </a:tabLst>
              <a:defRPr/>
            </a:pPr>
            <a:r>
              <a:rPr kumimoji="0" sz="2403" b="0" i="0" u="none" strike="noStrike" kern="1200" cap="none" spc="38" normalizeH="0" baseline="-2020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</a:t>
            </a:r>
            <a:r>
              <a:rPr kumimoji="0" sz="1165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(𝑖−1)	</a:t>
            </a:r>
            <a:r>
              <a:rPr kumimoji="0" sz="2403" b="0" i="0" u="none" strike="noStrike" kern="1200" cap="none" spc="55" normalizeH="0" baseline="-2020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</a:t>
            </a:r>
            <a:r>
              <a:rPr kumimoji="0" sz="1165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(𝑖)</a:t>
            </a:r>
            <a:endParaRPr kumimoji="0" sz="11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52126" y="3694142"/>
            <a:ext cx="1885950" cy="397529"/>
            <a:chOff x="3046476" y="3793235"/>
            <a:chExt cx="2590800" cy="546100"/>
          </a:xfrm>
        </p:grpSpPr>
        <p:sp>
          <p:nvSpPr>
            <p:cNvPr id="14" name="object 14"/>
            <p:cNvSpPr/>
            <p:nvPr/>
          </p:nvSpPr>
          <p:spPr>
            <a:xfrm>
              <a:off x="3046476" y="3995927"/>
              <a:ext cx="2590800" cy="76200"/>
            </a:xfrm>
            <a:custGeom>
              <a:avLst/>
              <a:gdLst/>
              <a:ahLst/>
              <a:cxnLst/>
              <a:rect l="l" t="t" r="r" b="b"/>
              <a:pathLst>
                <a:path w="2590800" h="76200">
                  <a:moveTo>
                    <a:pt x="2514600" y="0"/>
                  </a:moveTo>
                  <a:lnTo>
                    <a:pt x="2514600" y="76200"/>
                  </a:lnTo>
                  <a:lnTo>
                    <a:pt x="2578100" y="44450"/>
                  </a:lnTo>
                  <a:lnTo>
                    <a:pt x="2527300" y="44450"/>
                  </a:lnTo>
                  <a:lnTo>
                    <a:pt x="2527300" y="31750"/>
                  </a:lnTo>
                  <a:lnTo>
                    <a:pt x="2578100" y="31750"/>
                  </a:lnTo>
                  <a:lnTo>
                    <a:pt x="2514600" y="0"/>
                  </a:lnTo>
                  <a:close/>
                </a:path>
                <a:path w="2590800" h="76200">
                  <a:moveTo>
                    <a:pt x="2514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514600" y="44450"/>
                  </a:lnTo>
                  <a:lnTo>
                    <a:pt x="2514600" y="31750"/>
                  </a:lnTo>
                  <a:close/>
                </a:path>
                <a:path w="2590800" h="76200">
                  <a:moveTo>
                    <a:pt x="2578100" y="31750"/>
                  </a:moveTo>
                  <a:lnTo>
                    <a:pt x="2527300" y="31750"/>
                  </a:lnTo>
                  <a:lnTo>
                    <a:pt x="2527300" y="44450"/>
                  </a:lnTo>
                  <a:lnTo>
                    <a:pt x="2578100" y="44450"/>
                  </a:lnTo>
                  <a:lnTo>
                    <a:pt x="2590800" y="38100"/>
                  </a:lnTo>
                  <a:lnTo>
                    <a:pt x="25781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53968" y="3793235"/>
              <a:ext cx="1295400" cy="546100"/>
            </a:xfrm>
            <a:custGeom>
              <a:avLst/>
              <a:gdLst/>
              <a:ahLst/>
              <a:cxnLst/>
              <a:rect l="l" t="t" r="r" b="b"/>
              <a:pathLst>
                <a:path w="1295400" h="546100">
                  <a:moveTo>
                    <a:pt x="1204468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454659"/>
                  </a:lnTo>
                  <a:lnTo>
                    <a:pt x="7153" y="490031"/>
                  </a:lnTo>
                  <a:lnTo>
                    <a:pt x="26654" y="518937"/>
                  </a:lnTo>
                  <a:lnTo>
                    <a:pt x="55560" y="538438"/>
                  </a:lnTo>
                  <a:lnTo>
                    <a:pt x="90932" y="545591"/>
                  </a:lnTo>
                  <a:lnTo>
                    <a:pt x="1204468" y="545591"/>
                  </a:lnTo>
                  <a:lnTo>
                    <a:pt x="1239839" y="538438"/>
                  </a:lnTo>
                  <a:lnTo>
                    <a:pt x="1268745" y="518937"/>
                  </a:lnTo>
                  <a:lnTo>
                    <a:pt x="1288246" y="490031"/>
                  </a:lnTo>
                  <a:lnTo>
                    <a:pt x="1295400" y="454659"/>
                  </a:lnTo>
                  <a:lnTo>
                    <a:pt x="1295400" y="90931"/>
                  </a:lnTo>
                  <a:lnTo>
                    <a:pt x="1288246" y="55560"/>
                  </a:lnTo>
                  <a:lnTo>
                    <a:pt x="1268745" y="26654"/>
                  </a:lnTo>
                  <a:lnTo>
                    <a:pt x="1239839" y="7153"/>
                  </a:lnTo>
                  <a:lnTo>
                    <a:pt x="120446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30208" y="3737686"/>
            <a:ext cx="528343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7" b="0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</a:t>
            </a:r>
            <a:r>
              <a:rPr kumimoji="0" sz="1947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8130" y="3643666"/>
            <a:ext cx="2985162" cy="255411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36981" marR="0" lvl="0" indent="0" algn="l" defTabSz="914293" rtl="0" eaLnBrk="1" fontAlgn="auto" latinLnBrk="0" hangingPunct="1">
              <a:lnSpc>
                <a:spcPct val="100000"/>
              </a:lnSpc>
              <a:spcBef>
                <a:spcPts val="69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6603" algn="l"/>
              </a:tabLst>
              <a:defRPr/>
            </a:pPr>
            <a:r>
              <a:rPr kumimoji="0" sz="2403" b="0" i="0" u="none" strike="noStrike" kern="1200" cap="none" spc="38" normalizeH="0" baseline="-2020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</a:t>
            </a:r>
            <a:r>
              <a:rPr kumimoji="0" sz="1165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(𝑖−1)	</a:t>
            </a:r>
            <a:r>
              <a:rPr kumimoji="0" sz="2403" b="0" i="0" u="none" strike="noStrike" kern="1200" cap="none" spc="55" normalizeH="0" baseline="-2020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</a:t>
            </a:r>
            <a:r>
              <a:rPr kumimoji="0" sz="1165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(𝑖)</a:t>
            </a:r>
            <a:endParaRPr kumimoji="0" sz="11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48659" y="3762923"/>
            <a:ext cx="1700591" cy="446527"/>
            <a:chOff x="3041713" y="3887723"/>
            <a:chExt cx="2336165" cy="613410"/>
          </a:xfrm>
        </p:grpSpPr>
        <p:sp>
          <p:nvSpPr>
            <p:cNvPr id="19" name="object 19"/>
            <p:cNvSpPr/>
            <p:nvPr/>
          </p:nvSpPr>
          <p:spPr>
            <a:xfrm>
              <a:off x="3046476" y="4034027"/>
              <a:ext cx="2326640" cy="462280"/>
            </a:xfrm>
            <a:custGeom>
              <a:avLst/>
              <a:gdLst/>
              <a:ahLst/>
              <a:cxnLst/>
              <a:rect l="l" t="t" r="r" b="b"/>
              <a:pathLst>
                <a:path w="2326640" h="462279">
                  <a:moveTo>
                    <a:pt x="0" y="0"/>
                  </a:moveTo>
                  <a:lnTo>
                    <a:pt x="381000" y="0"/>
                  </a:lnTo>
                  <a:lnTo>
                    <a:pt x="381000" y="461899"/>
                  </a:lnTo>
                  <a:lnTo>
                    <a:pt x="762000" y="461899"/>
                  </a:lnTo>
                </a:path>
                <a:path w="2326640" h="462279">
                  <a:moveTo>
                    <a:pt x="769620" y="461899"/>
                  </a:moveTo>
                  <a:lnTo>
                    <a:pt x="2058162" y="461899"/>
                  </a:lnTo>
                  <a:lnTo>
                    <a:pt x="2058162" y="0"/>
                  </a:lnTo>
                  <a:lnTo>
                    <a:pt x="232651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977383" y="388772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99316" y="3703295"/>
            <a:ext cx="129428" cy="30896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endParaRPr kumimoji="0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2506" y="3785203"/>
            <a:ext cx="2878786" cy="117363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856943" y="4920107"/>
            <a:ext cx="2430010" cy="899692"/>
          </a:xfrm>
          <a:prstGeom prst="rect">
            <a:avLst/>
          </a:prstGeom>
        </p:spPr>
        <p:txBody>
          <a:bodyPr vert="horz" wrap="square" lIns="0" tIns="131277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1034"/>
              </a:spcBef>
              <a:spcAft>
                <a:spcPts val="0"/>
              </a:spcAft>
              <a:buClrTx/>
              <a:buSzTx/>
              <a:buFontTx/>
              <a:buNone/>
              <a:tabLst>
                <a:tab pos="1598983" algn="l"/>
              </a:tabLst>
              <a:defRPr/>
            </a:pPr>
            <a:r>
              <a:rPr kumimoji="0" sz="1529" b="0" i="0" u="none" strike="noStrike" kern="1200" cap="none" spc="0" normalizeH="0" baseline="0" noProof="0" dirty="0">
                <a:ln>
                  <a:noFill/>
                </a:ln>
                <a:solidFill>
                  <a:srgbClr val="6000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[no</a:t>
            </a:r>
            <a:r>
              <a:rPr kumimoji="0" sz="1529" b="0" i="0" u="none" strike="noStrike" kern="1200" cap="none" spc="8" normalizeH="0" baseline="0" noProof="0" dirty="0">
                <a:ln>
                  <a:noFill/>
                </a:ln>
                <a:solidFill>
                  <a:srgbClr val="6000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29" b="0" i="0" u="none" strike="noStrike" kern="1200" cap="none" spc="-4" normalizeH="0" baseline="0" noProof="0" dirty="0">
                <a:ln>
                  <a:noFill/>
                </a:ln>
                <a:solidFill>
                  <a:srgbClr val="6000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residuals]	[residuals]</a:t>
            </a:r>
            <a:endParaRPr kumimoji="0" sz="152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66578" marR="147002" lvl="0" indent="-61020" algn="l" defTabSz="914293" rtl="0" eaLnBrk="1" fontAlgn="auto" latinLnBrk="0" hangingPunct="1">
              <a:lnSpc>
                <a:spcPct val="12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6000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[Loss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6000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landscape visualization, </a:t>
            </a:r>
            <a:r>
              <a:rPr kumimoji="0" sz="1310" b="0" i="0" u="none" strike="noStrike" kern="1200" cap="none" spc="-288" normalizeH="0" baseline="0" noProof="0" dirty="0">
                <a:ln>
                  <a:noFill/>
                </a:ln>
                <a:solidFill>
                  <a:srgbClr val="6000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sng" strike="noStrike" kern="1200" cap="none" spc="-4" normalizeH="0" baseline="0" noProof="0" dirty="0">
                <a:ln>
                  <a:noFill/>
                </a:ln>
                <a:solidFill>
                  <a:srgbClr val="4197B5"/>
                </a:solidFill>
                <a:effectLst/>
                <a:uLnTx/>
                <a:uFill>
                  <a:solidFill>
                    <a:srgbClr val="4197B5"/>
                  </a:solidFill>
                </a:uFill>
                <a:latin typeface="Calibri"/>
                <a:ea typeface="+mn-ea"/>
                <a:cs typeface="Calibri"/>
                <a:hlinkClick r:id="rId3"/>
              </a:rPr>
              <a:t>Li</a:t>
            </a:r>
            <a:r>
              <a:rPr kumimoji="0" sz="1310" b="0" i="0" u="sng" strike="noStrike" kern="1200" cap="none" spc="-11" normalizeH="0" baseline="0" noProof="0" dirty="0">
                <a:ln>
                  <a:noFill/>
                </a:ln>
                <a:solidFill>
                  <a:srgbClr val="4197B5"/>
                </a:solidFill>
                <a:effectLst/>
                <a:uLnTx/>
                <a:uFill>
                  <a:solidFill>
                    <a:srgbClr val="4197B5"/>
                  </a:solidFill>
                </a:uFill>
                <a:latin typeface="Calibri"/>
                <a:ea typeface="+mn-ea"/>
                <a:cs typeface="Calibri"/>
                <a:hlinkClick r:id="rId3"/>
              </a:rPr>
              <a:t> </a:t>
            </a:r>
            <a:r>
              <a:rPr kumimoji="0" sz="1310" b="0" i="0" u="sng" strike="noStrike" kern="1200" cap="none" spc="0" normalizeH="0" baseline="0" noProof="0" dirty="0">
                <a:ln>
                  <a:noFill/>
                </a:ln>
                <a:solidFill>
                  <a:srgbClr val="4197B5"/>
                </a:solidFill>
                <a:effectLst/>
                <a:uLnTx/>
                <a:uFill>
                  <a:solidFill>
                    <a:srgbClr val="4197B5"/>
                  </a:solidFill>
                </a:uFill>
                <a:latin typeface="Calibri"/>
                <a:ea typeface="+mn-ea"/>
                <a:cs typeface="Calibri"/>
                <a:hlinkClick r:id="rId3"/>
              </a:rPr>
              <a:t>et al.,</a:t>
            </a:r>
            <a:r>
              <a:rPr kumimoji="0" sz="1310" b="0" i="0" u="sng" strike="noStrike" kern="1200" cap="none" spc="-15" normalizeH="0" baseline="0" noProof="0" dirty="0">
                <a:ln>
                  <a:noFill/>
                </a:ln>
                <a:solidFill>
                  <a:srgbClr val="4197B5"/>
                </a:solidFill>
                <a:effectLst/>
                <a:uLnTx/>
                <a:uFill>
                  <a:solidFill>
                    <a:srgbClr val="4197B5"/>
                  </a:solidFill>
                </a:uFill>
                <a:latin typeface="Calibri"/>
                <a:ea typeface="+mn-ea"/>
                <a:cs typeface="Calibri"/>
                <a:hlinkClick r:id="rId3"/>
              </a:rPr>
              <a:t> </a:t>
            </a:r>
            <a:r>
              <a:rPr kumimoji="0" sz="1310" b="0" i="0" u="sng" strike="noStrike" kern="1200" cap="none" spc="0" normalizeH="0" baseline="0" noProof="0" dirty="0">
                <a:ln>
                  <a:noFill/>
                </a:ln>
                <a:solidFill>
                  <a:srgbClr val="4197B5"/>
                </a:solidFill>
                <a:effectLst/>
                <a:uLnTx/>
                <a:uFill>
                  <a:solidFill>
                    <a:srgbClr val="4197B5"/>
                  </a:solidFill>
                </a:uFill>
                <a:latin typeface="Calibri"/>
                <a:ea typeface="+mn-ea"/>
                <a:cs typeface="Calibri"/>
                <a:hlinkClick r:id="rId3"/>
              </a:rPr>
              <a:t>2018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6000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6000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on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6000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310" b="0" i="0" u="none" strike="noStrike" kern="1200" cap="none" spc="-8" normalizeH="0" baseline="0" noProof="0" dirty="0">
                <a:ln>
                  <a:noFill/>
                </a:ln>
                <a:solidFill>
                  <a:srgbClr val="6000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6000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ResNet]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06C58C-E592-4C47-8234-30720C164B6C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77712B6-1C8E-4AB3-A433-C2364CB5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cs typeface="Calibri"/>
              </a:rPr>
              <a:t>The</a:t>
            </a:r>
            <a:r>
              <a:rPr lang="en-US" sz="3106" spc="8" dirty="0">
                <a:cs typeface="Calibri"/>
              </a:rPr>
              <a:t> </a:t>
            </a:r>
            <a:r>
              <a:rPr lang="en-US" sz="3106" spc="4" dirty="0">
                <a:cs typeface="Calibri"/>
              </a:rPr>
              <a:t>Transformer</a:t>
            </a:r>
            <a:r>
              <a:rPr lang="en-US" sz="3106" dirty="0">
                <a:cs typeface="Calibri"/>
              </a:rPr>
              <a:t> </a:t>
            </a:r>
            <a:r>
              <a:rPr lang="en-US" sz="3106" spc="4" dirty="0">
                <a:cs typeface="Calibri"/>
              </a:rPr>
              <a:t>Encoder:</a:t>
            </a:r>
            <a:r>
              <a:rPr lang="en-US" sz="3106" spc="19" dirty="0">
                <a:cs typeface="Calibri"/>
              </a:rPr>
              <a:t> </a:t>
            </a:r>
            <a:br>
              <a:rPr lang="en-US" sz="3106" spc="19" dirty="0">
                <a:cs typeface="Calibri"/>
              </a:rPr>
            </a:br>
            <a:r>
              <a:rPr lang="en-US" sz="3106" spc="4" dirty="0"/>
              <a:t>Residual</a:t>
            </a:r>
            <a:r>
              <a:rPr lang="en-US" sz="3106" dirty="0"/>
              <a:t> </a:t>
            </a:r>
            <a:r>
              <a:rPr lang="en-US" sz="3106" spc="4" dirty="0"/>
              <a:t>connections</a:t>
            </a:r>
            <a:r>
              <a:rPr lang="en-US" sz="3106" spc="44" dirty="0"/>
              <a:t> </a:t>
            </a:r>
            <a:r>
              <a:rPr lang="en-US" sz="2718" spc="-8" dirty="0">
                <a:cs typeface="Calibri"/>
              </a:rPr>
              <a:t>[</a:t>
            </a:r>
            <a:r>
              <a:rPr lang="en-US" sz="2718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He</a:t>
            </a:r>
            <a:r>
              <a:rPr lang="en-US" sz="2718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 </a:t>
            </a:r>
            <a:r>
              <a:rPr lang="en-US" sz="2718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et</a:t>
            </a:r>
            <a:r>
              <a:rPr lang="en-US" sz="2718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 al.,</a:t>
            </a:r>
            <a:r>
              <a:rPr lang="en-US" sz="2718" u="heavy" spc="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 </a:t>
            </a:r>
            <a:r>
              <a:rPr lang="en-US" sz="2718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2016</a:t>
            </a:r>
            <a:r>
              <a:rPr lang="en-US" sz="2718" spc="-4" dirty="0">
                <a:cs typeface="Calibri"/>
              </a:rPr>
              <a:t>]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588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909263" y="3844465"/>
            <a:ext cx="6990958" cy="100063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0" marR="0" lvl="0" indent="-250086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>
                <a:srgbClr val="8B1515"/>
              </a:buClr>
              <a:buSzTx/>
              <a:buFont typeface="Times New Roman"/>
              <a:buChar char="•"/>
              <a:tabLst>
                <a:tab pos="276898" algn="l"/>
                <a:tab pos="277823" algn="l"/>
              </a:tabLst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Let</a:t>
            </a:r>
            <a:r>
              <a:rPr kumimoji="0" sz="1675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𝜎</a:t>
            </a:r>
            <a:r>
              <a:rPr kumimoji="0" sz="1675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</a:p>
          <a:p>
            <a:pPr marL="277360" marR="0" lvl="0" indent="-250086" algn="l" defTabSz="914293" rtl="0" eaLnBrk="1" fontAlgn="auto" latinLnBrk="0" hangingPunct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B1515"/>
              </a:buClr>
              <a:buSzTx/>
              <a:buFont typeface="Times New Roman"/>
              <a:buChar char="•"/>
              <a:tabLst>
                <a:tab pos="276898" algn="l"/>
                <a:tab pos="277823" algn="l"/>
              </a:tabLst>
              <a:defRPr/>
            </a:pP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Let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𝛾</a:t>
            </a:r>
            <a:r>
              <a:rPr kumimoji="0" sz="1675" b="0" i="0" u="none" strike="noStrike" kern="1200" cap="none" spc="14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675" b="0" i="0" u="none" strike="noStrike" kern="1200" cap="none" spc="9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ℝ</a:t>
            </a:r>
            <a:r>
              <a:rPr kumimoji="0" sz="1802" b="0" i="0" u="none" strike="noStrike" kern="1200" cap="none" spc="60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𝑑</a:t>
            </a:r>
            <a:r>
              <a:rPr kumimoji="0" sz="1802" b="0" i="0" u="none" strike="noStrike" kern="1200" cap="none" spc="333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𝛽</a:t>
            </a:r>
            <a:r>
              <a:rPr kumimoji="0" sz="1675" b="0" i="0" u="none" strike="noStrike" kern="1200" cap="none" spc="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675" b="0" i="0" u="none" strike="noStrike" kern="1200" cap="none" spc="1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ℝ</a:t>
            </a:r>
            <a:r>
              <a:rPr kumimoji="0" sz="1802" b="0" i="0" u="none" strike="noStrike" kern="1200" cap="none" spc="60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𝑑</a:t>
            </a:r>
            <a:r>
              <a:rPr kumimoji="0" sz="1802" b="0" i="0" u="none" strike="noStrike" kern="1200" cap="none" spc="322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learned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“gain”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“bias”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parameters.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(Can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omit!)</a:t>
            </a:r>
            <a:endParaRPr kumimoji="0" sz="1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7360" marR="0" lvl="0" indent="-250086" algn="l" defTabSz="914293" rtl="0" eaLnBrk="1" fontAlgn="auto" latinLnBrk="0" hangingPunct="1">
              <a:lnSpc>
                <a:spcPct val="100000"/>
              </a:lnSpc>
              <a:spcBef>
                <a:spcPts val="386"/>
              </a:spcBef>
              <a:spcAft>
                <a:spcPts val="0"/>
              </a:spcAft>
              <a:buClr>
                <a:srgbClr val="8B1515"/>
              </a:buClr>
              <a:buSzTx/>
              <a:buFont typeface="Times New Roman"/>
              <a:buChar char="•"/>
              <a:tabLst>
                <a:tab pos="276898" algn="l"/>
                <a:tab pos="277823" algn="l"/>
              </a:tabLst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Then layer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normalization</a:t>
            </a:r>
            <a:r>
              <a:rPr kumimoji="0" sz="1675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computes:</a:t>
            </a:r>
            <a:endParaRPr kumimoji="0" sz="1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Title 25">
            <a:extLst>
              <a:ext uri="{FF2B5EF4-FFF2-40B4-BE49-F238E27FC236}">
                <a16:creationId xmlns:a16="http://schemas.microsoft.com/office/drawing/2014/main" id="{1B237C73-5F88-4C6D-ADC6-5FCBB648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cs typeface="Calibri"/>
              </a:rPr>
              <a:t>The Transformer</a:t>
            </a:r>
            <a:r>
              <a:rPr lang="en-US" sz="3106" dirty="0">
                <a:cs typeface="Calibri"/>
              </a:rPr>
              <a:t> </a:t>
            </a:r>
            <a:r>
              <a:rPr lang="en-US" sz="3106" spc="4" dirty="0">
                <a:cs typeface="Calibri"/>
              </a:rPr>
              <a:t>Encoder:</a:t>
            </a:r>
            <a:r>
              <a:rPr lang="en-US" sz="3106" spc="19" dirty="0">
                <a:cs typeface="Calibri"/>
              </a:rPr>
              <a:t> </a:t>
            </a:r>
            <a:br>
              <a:rPr lang="en-US" sz="3106" spc="19" dirty="0">
                <a:cs typeface="Calibri"/>
              </a:rPr>
            </a:br>
            <a:r>
              <a:rPr lang="en-US" sz="3106" spc="4" dirty="0"/>
              <a:t>Layer </a:t>
            </a:r>
            <a:r>
              <a:rPr lang="en-US" sz="3106" spc="8" dirty="0"/>
              <a:t>normalization</a:t>
            </a:r>
            <a:r>
              <a:rPr lang="en-US" sz="3106" spc="236" dirty="0"/>
              <a:t> </a:t>
            </a:r>
            <a:r>
              <a:rPr lang="en-US" sz="3106" spc="4" dirty="0">
                <a:cs typeface="Calibri"/>
              </a:rPr>
              <a:t>[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Ba et al.,</a:t>
            </a:r>
            <a:r>
              <a:rPr lang="en-US" sz="3106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2016</a:t>
            </a:r>
            <a:r>
              <a:rPr lang="en-US" sz="3106" spc="4" dirty="0">
                <a:cs typeface="Calibri"/>
              </a:rPr>
              <a:t>]</a:t>
            </a:r>
            <a:endParaRPr lang="en-US" sz="1941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22911" y="1824357"/>
            <a:ext cx="8133086" cy="1699717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295851" indent="-250086">
              <a:spcBef>
                <a:spcPts val="474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9" b="1" dirty="0">
                <a:cs typeface="Calibri"/>
              </a:rPr>
              <a:t>Layer </a:t>
            </a:r>
            <a:r>
              <a:rPr sz="1679" b="1" spc="-4" dirty="0">
                <a:cs typeface="Calibri"/>
              </a:rPr>
              <a:t>normalization </a:t>
            </a:r>
            <a:r>
              <a:rPr sz="1679" dirty="0"/>
              <a:t>is a</a:t>
            </a:r>
            <a:r>
              <a:rPr sz="1679" spc="4" dirty="0"/>
              <a:t> </a:t>
            </a:r>
            <a:r>
              <a:rPr sz="1679" spc="-4" dirty="0"/>
              <a:t>trick</a:t>
            </a:r>
            <a:r>
              <a:rPr sz="1679" spc="11" dirty="0"/>
              <a:t> </a:t>
            </a:r>
            <a:r>
              <a:rPr sz="1679" dirty="0"/>
              <a:t>to help </a:t>
            </a:r>
            <a:r>
              <a:rPr sz="1679" spc="-4" dirty="0"/>
              <a:t>models</a:t>
            </a:r>
            <a:r>
              <a:rPr sz="1679" spc="8" dirty="0"/>
              <a:t> </a:t>
            </a:r>
            <a:r>
              <a:rPr sz="1679" dirty="0"/>
              <a:t>train</a:t>
            </a:r>
            <a:r>
              <a:rPr sz="1679" spc="-8" dirty="0"/>
              <a:t> </a:t>
            </a:r>
            <a:r>
              <a:rPr sz="1679" spc="-4" dirty="0"/>
              <a:t>faster.</a:t>
            </a:r>
          </a:p>
          <a:p>
            <a:pPr marL="295851" marR="49925" indent="-250086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9" dirty="0"/>
              <a:t>Idea:</a:t>
            </a:r>
            <a:r>
              <a:rPr sz="1679" spc="-4" dirty="0"/>
              <a:t> </a:t>
            </a:r>
            <a:r>
              <a:rPr sz="1679" dirty="0"/>
              <a:t>cut</a:t>
            </a:r>
            <a:r>
              <a:rPr sz="1679" spc="19" dirty="0"/>
              <a:t> </a:t>
            </a:r>
            <a:r>
              <a:rPr sz="1679" spc="-4" dirty="0"/>
              <a:t>down</a:t>
            </a:r>
            <a:r>
              <a:rPr sz="1679" dirty="0"/>
              <a:t> </a:t>
            </a:r>
            <a:r>
              <a:rPr sz="1679" spc="-4" dirty="0"/>
              <a:t>on</a:t>
            </a:r>
            <a:r>
              <a:rPr sz="1679" spc="15" dirty="0"/>
              <a:t> </a:t>
            </a:r>
            <a:r>
              <a:rPr sz="1679" spc="-4" dirty="0"/>
              <a:t>uninformative </a:t>
            </a:r>
            <a:r>
              <a:rPr sz="1679" dirty="0"/>
              <a:t>variation</a:t>
            </a:r>
            <a:r>
              <a:rPr sz="1679" spc="-4" dirty="0"/>
              <a:t> </a:t>
            </a:r>
            <a:r>
              <a:rPr sz="1679" dirty="0"/>
              <a:t>in</a:t>
            </a:r>
            <a:r>
              <a:rPr sz="1679" spc="8" dirty="0"/>
              <a:t> </a:t>
            </a:r>
            <a:r>
              <a:rPr sz="1679" spc="-4" dirty="0"/>
              <a:t>hidden</a:t>
            </a:r>
            <a:r>
              <a:rPr sz="1679" spc="15" dirty="0"/>
              <a:t> </a:t>
            </a:r>
            <a:r>
              <a:rPr sz="1679" dirty="0"/>
              <a:t>vector</a:t>
            </a:r>
            <a:r>
              <a:rPr sz="1679" spc="4" dirty="0"/>
              <a:t> </a:t>
            </a:r>
            <a:r>
              <a:rPr sz="1679" dirty="0"/>
              <a:t>values</a:t>
            </a:r>
            <a:r>
              <a:rPr sz="1679" spc="8" dirty="0"/>
              <a:t> </a:t>
            </a:r>
            <a:r>
              <a:rPr sz="1679" spc="-4" dirty="0"/>
              <a:t>by</a:t>
            </a:r>
            <a:r>
              <a:rPr sz="1679" dirty="0"/>
              <a:t> </a:t>
            </a:r>
            <a:r>
              <a:rPr sz="1679" spc="-4" dirty="0"/>
              <a:t>normalizing </a:t>
            </a:r>
            <a:r>
              <a:rPr sz="1679" spc="-368" dirty="0"/>
              <a:t> </a:t>
            </a:r>
            <a:r>
              <a:rPr sz="1679" dirty="0"/>
              <a:t>to </a:t>
            </a:r>
            <a:r>
              <a:rPr sz="1679" spc="-4" dirty="0"/>
              <a:t>unit</a:t>
            </a:r>
            <a:r>
              <a:rPr sz="1679" spc="11" dirty="0"/>
              <a:t> </a:t>
            </a:r>
            <a:r>
              <a:rPr sz="1679" dirty="0"/>
              <a:t>mean and </a:t>
            </a:r>
            <a:r>
              <a:rPr sz="1679" spc="-4" dirty="0"/>
              <a:t>standard</a:t>
            </a:r>
            <a:r>
              <a:rPr sz="1679" spc="4" dirty="0"/>
              <a:t> </a:t>
            </a:r>
            <a:r>
              <a:rPr sz="1679" dirty="0"/>
              <a:t>deviation</a:t>
            </a:r>
            <a:r>
              <a:rPr sz="1679" spc="4" dirty="0"/>
              <a:t> </a:t>
            </a:r>
            <a:r>
              <a:rPr sz="1679" b="1" spc="-4" dirty="0">
                <a:cs typeface="Calibri"/>
              </a:rPr>
              <a:t>within</a:t>
            </a:r>
            <a:r>
              <a:rPr sz="1679" b="1" spc="-8" dirty="0">
                <a:cs typeface="Calibri"/>
              </a:rPr>
              <a:t> </a:t>
            </a:r>
            <a:r>
              <a:rPr sz="1679" b="1" spc="-4" dirty="0">
                <a:cs typeface="Calibri"/>
              </a:rPr>
              <a:t>each </a:t>
            </a:r>
            <a:r>
              <a:rPr sz="1679" b="1" dirty="0">
                <a:cs typeface="Calibri"/>
              </a:rPr>
              <a:t>layer</a:t>
            </a:r>
            <a:r>
              <a:rPr sz="1679" dirty="0"/>
              <a:t>.</a:t>
            </a:r>
          </a:p>
          <a:p>
            <a:pPr marL="545476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45937" algn="l"/>
              </a:tabLst>
            </a:pPr>
            <a:r>
              <a:rPr sz="1679" dirty="0">
                <a:cs typeface="Calibri"/>
              </a:rPr>
              <a:t>LayerNorm’s</a:t>
            </a:r>
            <a:r>
              <a:rPr sz="1679" spc="-19" dirty="0">
                <a:cs typeface="Calibri"/>
              </a:rPr>
              <a:t> </a:t>
            </a:r>
            <a:r>
              <a:rPr sz="1679" spc="-4" dirty="0">
                <a:cs typeface="Calibri"/>
              </a:rPr>
              <a:t>success</a:t>
            </a:r>
            <a:r>
              <a:rPr sz="1679" spc="4" dirty="0">
                <a:cs typeface="Calibri"/>
              </a:rPr>
              <a:t> </a:t>
            </a:r>
            <a:r>
              <a:rPr sz="1679" dirty="0">
                <a:cs typeface="Calibri"/>
              </a:rPr>
              <a:t>may </a:t>
            </a:r>
            <a:r>
              <a:rPr sz="1679" spc="-4" dirty="0">
                <a:cs typeface="Calibri"/>
              </a:rPr>
              <a:t>be</a:t>
            </a:r>
            <a:r>
              <a:rPr sz="1679" spc="8" dirty="0">
                <a:cs typeface="Calibri"/>
              </a:rPr>
              <a:t> </a:t>
            </a:r>
            <a:r>
              <a:rPr sz="1679" dirty="0">
                <a:cs typeface="Calibri"/>
              </a:rPr>
              <a:t>due</a:t>
            </a:r>
            <a:r>
              <a:rPr sz="1679" spc="11" dirty="0">
                <a:cs typeface="Calibri"/>
              </a:rPr>
              <a:t> </a:t>
            </a:r>
            <a:r>
              <a:rPr sz="1679" dirty="0">
                <a:cs typeface="Calibri"/>
              </a:rPr>
              <a:t>to its</a:t>
            </a:r>
            <a:r>
              <a:rPr sz="1679" spc="8" dirty="0">
                <a:cs typeface="Calibri"/>
              </a:rPr>
              <a:t> </a:t>
            </a:r>
            <a:r>
              <a:rPr sz="1679" dirty="0">
                <a:cs typeface="Calibri"/>
              </a:rPr>
              <a:t>normalizing gradients</a:t>
            </a:r>
            <a:r>
              <a:rPr sz="1679" spc="4" dirty="0">
                <a:cs typeface="Calibri"/>
              </a:rPr>
              <a:t> </a:t>
            </a:r>
            <a:r>
              <a:rPr sz="1679" spc="-15" dirty="0">
                <a:cs typeface="Calibri"/>
              </a:rPr>
              <a:t>[</a:t>
            </a:r>
            <a:r>
              <a:rPr sz="1679" u="heavy" spc="-15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Xu</a:t>
            </a:r>
            <a:r>
              <a:rPr sz="1679" u="heavy" spc="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 </a:t>
            </a:r>
            <a:r>
              <a:rPr sz="1679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et</a:t>
            </a:r>
            <a:r>
              <a:rPr sz="1679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 </a:t>
            </a:r>
            <a:r>
              <a:rPr sz="1679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al.,</a:t>
            </a:r>
            <a:r>
              <a:rPr sz="1679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 </a:t>
            </a:r>
            <a:r>
              <a:rPr sz="1679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2019</a:t>
            </a:r>
            <a:r>
              <a:rPr sz="1679" spc="-4" dirty="0">
                <a:cs typeface="Calibri"/>
              </a:rPr>
              <a:t>]</a:t>
            </a:r>
            <a:endParaRPr sz="1679" dirty="0">
              <a:cs typeface="Calibri"/>
            </a:endParaRPr>
          </a:p>
          <a:p>
            <a:pPr marL="295851" indent="-250086">
              <a:spcBef>
                <a:spcPts val="462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9" dirty="0"/>
              <a:t>Let</a:t>
            </a:r>
            <a:r>
              <a:rPr sz="1679" spc="-4" dirty="0"/>
              <a:t> </a:t>
            </a:r>
            <a:r>
              <a:rPr sz="1679" dirty="0">
                <a:cs typeface="Cambria Math"/>
              </a:rPr>
              <a:t>𝑥</a:t>
            </a:r>
            <a:r>
              <a:rPr sz="1679" spc="154" dirty="0">
                <a:cs typeface="Cambria Math"/>
              </a:rPr>
              <a:t> </a:t>
            </a:r>
            <a:r>
              <a:rPr sz="1679" dirty="0">
                <a:cs typeface="Cambria Math"/>
              </a:rPr>
              <a:t>∈</a:t>
            </a:r>
            <a:r>
              <a:rPr sz="1679" spc="95" dirty="0">
                <a:cs typeface="Cambria Math"/>
              </a:rPr>
              <a:t> </a:t>
            </a:r>
            <a:r>
              <a:rPr sz="1679" spc="44" dirty="0">
                <a:cs typeface="Cambria Math"/>
              </a:rPr>
              <a:t>ℝ</a:t>
            </a:r>
            <a:r>
              <a:rPr sz="1679" spc="65" baseline="28619" dirty="0">
                <a:cs typeface="Cambria Math"/>
              </a:rPr>
              <a:t>𝑑</a:t>
            </a:r>
            <a:r>
              <a:rPr sz="1679" spc="322" baseline="28619" dirty="0">
                <a:cs typeface="Cambria Math"/>
              </a:rPr>
              <a:t> </a:t>
            </a:r>
            <a:r>
              <a:rPr sz="1679" spc="-4" dirty="0"/>
              <a:t>be</a:t>
            </a:r>
            <a:r>
              <a:rPr sz="1679" spc="4" dirty="0"/>
              <a:t> </a:t>
            </a:r>
            <a:r>
              <a:rPr sz="1679" dirty="0"/>
              <a:t>an individual</a:t>
            </a:r>
            <a:r>
              <a:rPr sz="1679" spc="-11" dirty="0"/>
              <a:t> </a:t>
            </a:r>
            <a:r>
              <a:rPr sz="1679" spc="-4" dirty="0"/>
              <a:t>(word)</a:t>
            </a:r>
            <a:r>
              <a:rPr sz="1679" spc="11" dirty="0"/>
              <a:t> </a:t>
            </a:r>
            <a:r>
              <a:rPr sz="1679" dirty="0"/>
              <a:t>vector</a:t>
            </a:r>
            <a:r>
              <a:rPr sz="1679" spc="4" dirty="0"/>
              <a:t> </a:t>
            </a:r>
            <a:r>
              <a:rPr sz="1679" dirty="0"/>
              <a:t>in </a:t>
            </a:r>
            <a:r>
              <a:rPr sz="1679" spc="-4" dirty="0"/>
              <a:t>the</a:t>
            </a:r>
            <a:r>
              <a:rPr sz="1679" spc="4" dirty="0"/>
              <a:t> </a:t>
            </a:r>
            <a:r>
              <a:rPr sz="1679" spc="-4" dirty="0"/>
              <a:t>model.</a:t>
            </a:r>
            <a:endParaRPr sz="1679" dirty="0">
              <a:cs typeface="Cambria Math"/>
            </a:endParaRPr>
          </a:p>
          <a:p>
            <a:pPr marL="295851" indent="-250086">
              <a:spcBef>
                <a:spcPts val="649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  <a:tab pos="1476944" algn="l"/>
              </a:tabLst>
            </a:pPr>
            <a:r>
              <a:rPr sz="1679" dirty="0"/>
              <a:t>Let</a:t>
            </a:r>
            <a:r>
              <a:rPr sz="1679" spc="-4" dirty="0"/>
              <a:t> </a:t>
            </a:r>
            <a:r>
              <a:rPr sz="1679" dirty="0">
                <a:cs typeface="Cambria Math"/>
              </a:rPr>
              <a:t>𝜇</a:t>
            </a:r>
            <a:r>
              <a:rPr sz="1679" spc="146" dirty="0">
                <a:cs typeface="Cambria Math"/>
              </a:rPr>
              <a:t> </a:t>
            </a:r>
            <a:r>
              <a:rPr sz="1679" dirty="0">
                <a:cs typeface="Cambria Math"/>
              </a:rPr>
              <a:t>=</a:t>
            </a:r>
            <a:r>
              <a:rPr sz="1679" spc="91" dirty="0">
                <a:cs typeface="Cambria Math"/>
              </a:rPr>
              <a:t> </a:t>
            </a:r>
            <a:r>
              <a:rPr lang="el-GR" sz="1679" spc="229" baseline="2415" dirty="0">
                <a:cs typeface="Cambria Math"/>
              </a:rPr>
              <a:t>Σ</a:t>
            </a:r>
            <a:r>
              <a:rPr lang="en-US" sz="1679" spc="229" baseline="-25000" dirty="0">
                <a:cs typeface="Cambria Math"/>
              </a:rPr>
              <a:t>j=1</a:t>
            </a:r>
            <a:r>
              <a:rPr sz="1679" spc="229" baseline="31986" dirty="0">
                <a:cs typeface="Cambria Math"/>
              </a:rPr>
              <a:t>𝑑</a:t>
            </a:r>
            <a:r>
              <a:rPr lang="en-US" sz="1679" spc="229" baseline="31986" dirty="0">
                <a:cs typeface="Cambria Math"/>
              </a:rPr>
              <a:t> </a:t>
            </a:r>
            <a:r>
              <a:rPr lang="en-US" sz="1553" spc="26" dirty="0">
                <a:cs typeface="Cambria Math"/>
              </a:rPr>
              <a:t>𝑥</a:t>
            </a:r>
            <a:r>
              <a:rPr lang="en-US" sz="1553" spc="38" baseline="-15151" dirty="0">
                <a:cs typeface="Cambria Math"/>
              </a:rPr>
              <a:t>𝑗 </a:t>
            </a:r>
            <a:r>
              <a:rPr lang="en-US" sz="1553" spc="38" dirty="0">
                <a:cs typeface="Cambria Math"/>
              </a:rPr>
              <a:t>; </a:t>
            </a:r>
            <a:r>
              <a:rPr lang="en-US" sz="1679" dirty="0"/>
              <a:t>t</a:t>
            </a:r>
            <a:r>
              <a:rPr sz="1679" dirty="0"/>
              <a:t>his</a:t>
            </a:r>
            <a:r>
              <a:rPr sz="1679" spc="4" dirty="0"/>
              <a:t> </a:t>
            </a:r>
            <a:r>
              <a:rPr sz="1679" dirty="0"/>
              <a:t>is the</a:t>
            </a:r>
            <a:r>
              <a:rPr sz="1679" spc="4" dirty="0"/>
              <a:t> </a:t>
            </a:r>
            <a:r>
              <a:rPr sz="1679" dirty="0"/>
              <a:t>mean;</a:t>
            </a:r>
            <a:r>
              <a:rPr sz="1679" spc="-22" dirty="0"/>
              <a:t> </a:t>
            </a:r>
            <a:r>
              <a:rPr sz="1679" dirty="0">
                <a:cs typeface="Cambria Math"/>
              </a:rPr>
              <a:t>𝜇</a:t>
            </a:r>
            <a:r>
              <a:rPr sz="1679" spc="135" dirty="0">
                <a:cs typeface="Cambria Math"/>
              </a:rPr>
              <a:t> </a:t>
            </a:r>
            <a:r>
              <a:rPr sz="1679" dirty="0">
                <a:cs typeface="Cambria Math"/>
              </a:rPr>
              <a:t>∈</a:t>
            </a:r>
            <a:r>
              <a:rPr sz="1679" spc="91" dirty="0">
                <a:cs typeface="Cambria Math"/>
              </a:rPr>
              <a:t> </a:t>
            </a:r>
            <a:r>
              <a:rPr sz="1679" spc="-4" dirty="0">
                <a:cs typeface="Cambria Math"/>
              </a:rPr>
              <a:t>ℝ</a:t>
            </a:r>
            <a:r>
              <a:rPr sz="1679" spc="-4" dirty="0"/>
              <a:t>.</a:t>
            </a:r>
            <a:endParaRPr sz="1679" dirty="0"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2257" y="3749889"/>
            <a:ext cx="1619698" cy="475186"/>
          </a:xfrm>
          <a:custGeom>
            <a:avLst/>
            <a:gdLst/>
            <a:ahLst/>
            <a:cxnLst/>
            <a:rect l="l" t="t" r="r" b="b"/>
            <a:pathLst>
              <a:path w="2225040" h="652779">
                <a:moveTo>
                  <a:pt x="357759" y="341376"/>
                </a:moveTo>
                <a:lnTo>
                  <a:pt x="214503" y="341376"/>
                </a:lnTo>
                <a:lnTo>
                  <a:pt x="214503" y="359664"/>
                </a:lnTo>
                <a:lnTo>
                  <a:pt x="357759" y="359664"/>
                </a:lnTo>
                <a:lnTo>
                  <a:pt x="357759" y="341376"/>
                </a:lnTo>
                <a:close/>
              </a:path>
              <a:path w="2225040" h="652779">
                <a:moveTo>
                  <a:pt x="2224659" y="0"/>
                </a:moveTo>
                <a:lnTo>
                  <a:pt x="214503" y="0"/>
                </a:lnTo>
                <a:lnTo>
                  <a:pt x="180721" y="0"/>
                </a:lnTo>
                <a:lnTo>
                  <a:pt x="121285" y="600837"/>
                </a:lnTo>
                <a:lnTo>
                  <a:pt x="49657" y="468122"/>
                </a:lnTo>
                <a:lnTo>
                  <a:pt x="0" y="494284"/>
                </a:lnTo>
                <a:lnTo>
                  <a:pt x="5588" y="504444"/>
                </a:lnTo>
                <a:lnTo>
                  <a:pt x="31750" y="490728"/>
                </a:lnTo>
                <a:lnTo>
                  <a:pt x="119888" y="652653"/>
                </a:lnTo>
                <a:lnTo>
                  <a:pt x="133223" y="652653"/>
                </a:lnTo>
                <a:lnTo>
                  <a:pt x="196723" y="19050"/>
                </a:lnTo>
                <a:lnTo>
                  <a:pt x="225298" y="19050"/>
                </a:lnTo>
                <a:lnTo>
                  <a:pt x="225298" y="18288"/>
                </a:lnTo>
                <a:lnTo>
                  <a:pt x="2224659" y="18288"/>
                </a:lnTo>
                <a:lnTo>
                  <a:pt x="2224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342" y="3730198"/>
            <a:ext cx="117872" cy="480081"/>
          </a:xfrm>
          <a:prstGeom prst="rect">
            <a:avLst/>
          </a:prstGeom>
        </p:spPr>
        <p:txBody>
          <a:bodyPr vert="horz" wrap="square" lIns="0" tIns="58243" rIns="0" bIns="0" rtlCol="0">
            <a:spAutoFit/>
          </a:bodyPr>
          <a:lstStyle/>
          <a:p>
            <a:pPr marL="15717" marR="0" lvl="0" indent="0" algn="l" defTabSz="914293" rtl="0" eaLnBrk="1" fontAlgn="auto" latinLnBrk="0" hangingPunct="1">
              <a:lnSpc>
                <a:spcPct val="100000"/>
              </a:lnSpc>
              <a:spcBef>
                <a:spcPts val="4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2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2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2" b="0" i="0" u="none" strike="noStrike" kern="1200" cap="none" spc="1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𝑑</a:t>
            </a:r>
            <a:endParaRPr kumimoji="0" sz="12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6594" y="3962060"/>
            <a:ext cx="377375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2" b="0" i="0" u="none" strike="noStrike" kern="1200" cap="none" spc="4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𝑗</a:t>
            </a:r>
            <a:r>
              <a:rPr kumimoji="0" sz="1202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202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2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8528" y="3770602"/>
            <a:ext cx="576416" cy="367895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30" b="0" i="0" u="none" strike="noStrike" kern="1200" cap="none" spc="1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lang="en-US" sz="1941" b="0" i="1" u="none" strike="noStrike" kern="1200" cap="none" spc="154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d</a:t>
            </a:r>
            <a:endParaRPr kumimoji="0" sz="1202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06116" y="3876544"/>
            <a:ext cx="707231" cy="257469"/>
          </a:xfrm>
          <a:custGeom>
            <a:avLst/>
            <a:gdLst/>
            <a:ahLst/>
            <a:cxnLst/>
            <a:rect l="l" t="t" r="r" b="b"/>
            <a:pathLst>
              <a:path w="971550" h="353695">
                <a:moveTo>
                  <a:pt x="878707" y="0"/>
                </a:moveTo>
                <a:lnTo>
                  <a:pt x="875151" y="11811"/>
                </a:lnTo>
                <a:lnTo>
                  <a:pt x="891363" y="20214"/>
                </a:lnTo>
                <a:lnTo>
                  <a:pt x="905504" y="32464"/>
                </a:lnTo>
                <a:lnTo>
                  <a:pt x="927475" y="68453"/>
                </a:lnTo>
                <a:lnTo>
                  <a:pt x="940841" y="117443"/>
                </a:lnTo>
                <a:lnTo>
                  <a:pt x="945255" y="176911"/>
                </a:lnTo>
                <a:lnTo>
                  <a:pt x="944155" y="207891"/>
                </a:lnTo>
                <a:lnTo>
                  <a:pt x="935289" y="261993"/>
                </a:lnTo>
                <a:lnTo>
                  <a:pt x="917549" y="305020"/>
                </a:lnTo>
                <a:lnTo>
                  <a:pt x="891363" y="333353"/>
                </a:lnTo>
                <a:lnTo>
                  <a:pt x="875151" y="341757"/>
                </a:lnTo>
                <a:lnTo>
                  <a:pt x="878707" y="353568"/>
                </a:lnTo>
                <a:lnTo>
                  <a:pt x="918156" y="332486"/>
                </a:lnTo>
                <a:lnTo>
                  <a:pt x="947414" y="292735"/>
                </a:lnTo>
                <a:lnTo>
                  <a:pt x="965527" y="239283"/>
                </a:lnTo>
                <a:lnTo>
                  <a:pt x="971544" y="176784"/>
                </a:lnTo>
                <a:lnTo>
                  <a:pt x="970041" y="144395"/>
                </a:lnTo>
                <a:lnTo>
                  <a:pt x="957988" y="86379"/>
                </a:lnTo>
                <a:lnTo>
                  <a:pt x="934053" y="38558"/>
                </a:lnTo>
                <a:lnTo>
                  <a:pt x="899711" y="8217"/>
                </a:lnTo>
                <a:lnTo>
                  <a:pt x="878707" y="0"/>
                </a:lnTo>
                <a:close/>
              </a:path>
              <a:path w="971550" h="353695">
                <a:moveTo>
                  <a:pt x="92958" y="0"/>
                </a:moveTo>
                <a:lnTo>
                  <a:pt x="53445" y="21066"/>
                </a:lnTo>
                <a:lnTo>
                  <a:pt x="24124" y="60706"/>
                </a:lnTo>
                <a:lnTo>
                  <a:pt x="6058" y="114268"/>
                </a:lnTo>
                <a:lnTo>
                  <a:pt x="0" y="176911"/>
                </a:lnTo>
                <a:lnTo>
                  <a:pt x="1514" y="209170"/>
                </a:lnTo>
                <a:lnTo>
                  <a:pt x="13602" y="267134"/>
                </a:lnTo>
                <a:lnTo>
                  <a:pt x="37504" y="314956"/>
                </a:lnTo>
                <a:lnTo>
                  <a:pt x="71933" y="345348"/>
                </a:lnTo>
                <a:lnTo>
                  <a:pt x="92958" y="353568"/>
                </a:lnTo>
                <a:lnTo>
                  <a:pt x="96514" y="341757"/>
                </a:lnTo>
                <a:lnTo>
                  <a:pt x="80246" y="333353"/>
                </a:lnTo>
                <a:lnTo>
                  <a:pt x="66097" y="321103"/>
                </a:lnTo>
                <a:lnTo>
                  <a:pt x="44063" y="285115"/>
                </a:lnTo>
                <a:lnTo>
                  <a:pt x="30743" y="236251"/>
                </a:lnTo>
                <a:lnTo>
                  <a:pt x="26287" y="176784"/>
                </a:lnTo>
                <a:lnTo>
                  <a:pt x="27400" y="145855"/>
                </a:lnTo>
                <a:lnTo>
                  <a:pt x="36302" y="91650"/>
                </a:lnTo>
                <a:lnTo>
                  <a:pt x="54044" y="48547"/>
                </a:lnTo>
                <a:lnTo>
                  <a:pt x="80246" y="20214"/>
                </a:lnTo>
                <a:lnTo>
                  <a:pt x="96514" y="11811"/>
                </a:lnTo>
                <a:lnTo>
                  <a:pt x="92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6047" y="3945419"/>
            <a:ext cx="91525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2" b="0" i="0" u="none" strike="noStrike" kern="1200" cap="none" spc="3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𝑗</a:t>
            </a:r>
            <a:endParaRPr kumimoji="0" sz="12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3970" y="3760151"/>
            <a:ext cx="4080216" cy="351396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659193" marR="0" lvl="0" indent="0" algn="l" defTabSz="914293" rtl="0" eaLnBrk="1" fontAlgn="auto" latinLnBrk="0" hangingPunct="1">
              <a:lnSpc>
                <a:spcPts val="104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2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endParaRPr kumimoji="0" sz="12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46" marR="0" lvl="0" indent="0" algn="l" defTabSz="914293" rtl="0" eaLnBrk="1" fontAlgn="auto" latinLnBrk="0" hangingPunct="1">
              <a:lnSpc>
                <a:spcPts val="16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5294" algn="l"/>
                <a:tab pos="757656" algn="l"/>
              </a:tabLst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	−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𝜇	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is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standard deviation;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𝜎</a:t>
            </a:r>
            <a:r>
              <a:rPr kumimoji="0" sz="1675" b="0" i="0" u="none" strike="noStrike" kern="1200" cap="none" spc="1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675" b="0" i="0" u="none" strike="noStrike" kern="1200" cap="none" spc="9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ℝ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22004" y="5046110"/>
            <a:ext cx="846829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output</a:t>
            </a:r>
            <a:r>
              <a:rPr kumimoji="0" sz="1675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endParaRPr kumimoji="0" sz="1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17275" y="5199861"/>
            <a:ext cx="629112" cy="13405"/>
          </a:xfrm>
          <a:custGeom>
            <a:avLst/>
            <a:gdLst/>
            <a:ahLst/>
            <a:cxnLst/>
            <a:rect l="l" t="t" r="r" b="b"/>
            <a:pathLst>
              <a:path w="864235" h="18414">
                <a:moveTo>
                  <a:pt x="864108" y="0"/>
                </a:moveTo>
                <a:lnTo>
                  <a:pt x="0" y="0"/>
                </a:lnTo>
                <a:lnTo>
                  <a:pt x="0" y="18288"/>
                </a:lnTo>
                <a:lnTo>
                  <a:pt x="864108" y="18288"/>
                </a:lnTo>
                <a:lnTo>
                  <a:pt x="864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1666" y="4885250"/>
            <a:ext cx="556078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>
                <a:tab pos="223275" algn="l"/>
              </a:tabLst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	−</a:t>
            </a:r>
            <a:r>
              <a:rPr kumimoji="0" sz="1675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𝜇</a:t>
            </a:r>
            <a:endParaRPr kumimoji="0" sz="1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20880" y="5254221"/>
            <a:ext cx="266252" cy="205236"/>
          </a:xfrm>
          <a:custGeom>
            <a:avLst/>
            <a:gdLst/>
            <a:ahLst/>
            <a:cxnLst/>
            <a:rect l="l" t="t" r="r" b="b"/>
            <a:pathLst>
              <a:path w="365760" h="281939">
                <a:moveTo>
                  <a:pt x="365379" y="0"/>
                </a:moveTo>
                <a:lnTo>
                  <a:pt x="187071" y="0"/>
                </a:lnTo>
                <a:lnTo>
                  <a:pt x="187071" y="279"/>
                </a:lnTo>
                <a:lnTo>
                  <a:pt x="167894" y="279"/>
                </a:lnTo>
                <a:lnTo>
                  <a:pt x="97282" y="244170"/>
                </a:lnTo>
                <a:lnTo>
                  <a:pt x="46862" y="133299"/>
                </a:lnTo>
                <a:lnTo>
                  <a:pt x="0" y="154736"/>
                </a:lnTo>
                <a:lnTo>
                  <a:pt x="4445" y="165442"/>
                </a:lnTo>
                <a:lnTo>
                  <a:pt x="28575" y="154736"/>
                </a:lnTo>
                <a:lnTo>
                  <a:pt x="87757" y="281889"/>
                </a:lnTo>
                <a:lnTo>
                  <a:pt x="101600" y="281889"/>
                </a:lnTo>
                <a:lnTo>
                  <a:pt x="178435" y="19291"/>
                </a:lnTo>
                <a:lnTo>
                  <a:pt x="204343" y="19291"/>
                </a:lnTo>
                <a:lnTo>
                  <a:pt x="204343" y="18288"/>
                </a:lnTo>
                <a:lnTo>
                  <a:pt x="365379" y="18288"/>
                </a:lnTo>
                <a:lnTo>
                  <a:pt x="365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48183" y="5196986"/>
            <a:ext cx="501071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𝜎</a:t>
            </a:r>
            <a:r>
              <a:rPr kumimoji="0" sz="1675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1675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𝜖</a:t>
            </a:r>
            <a:endParaRPr kumimoji="0" sz="1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94646" y="5102470"/>
            <a:ext cx="2974069" cy="659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293" rtl="0" eaLnBrk="1" fontAlgn="auto" latinLnBrk="0" hangingPunct="1">
              <a:lnSpc>
                <a:spcPts val="1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675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𝛾</a:t>
            </a:r>
            <a:r>
              <a:rPr kumimoji="0" sz="1675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1675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𝛽</a:t>
            </a:r>
            <a:endParaRPr kumimoji="0" sz="1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185715" marR="0" lvl="0" indent="0" algn="l" defTabSz="914293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-8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Modulate</a:t>
            </a:r>
            <a:r>
              <a:rPr kumimoji="0" sz="1310" b="0" i="0" u="none" strike="noStrike" kern="1200" cap="none" spc="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1310" b="0" i="0" u="none" strike="noStrike" kern="1200" cap="none" spc="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learned </a:t>
            </a:r>
            <a:r>
              <a:rPr kumimoji="0" sz="1310" b="0" i="0" u="none" strike="noStrike" kern="1200" cap="none" spc="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elementwise</a:t>
            </a:r>
            <a:r>
              <a:rPr kumimoji="0" sz="1310" b="0" i="0" u="none" strike="noStrike" kern="1200" cap="none" spc="-15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8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gain 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bias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93992" y="5373387"/>
            <a:ext cx="902760" cy="240366"/>
          </a:xfrm>
          <a:custGeom>
            <a:avLst/>
            <a:gdLst/>
            <a:ahLst/>
            <a:cxnLst/>
            <a:rect l="l" t="t" r="r" b="b"/>
            <a:pathLst>
              <a:path w="1240154" h="330200">
                <a:moveTo>
                  <a:pt x="1164286" y="30844"/>
                </a:moveTo>
                <a:lnTo>
                  <a:pt x="0" y="317423"/>
                </a:lnTo>
                <a:lnTo>
                  <a:pt x="3048" y="329755"/>
                </a:lnTo>
                <a:lnTo>
                  <a:pt x="1167307" y="43152"/>
                </a:lnTo>
                <a:lnTo>
                  <a:pt x="1164286" y="30844"/>
                </a:lnTo>
                <a:close/>
              </a:path>
              <a:path w="1240154" h="330200">
                <a:moveTo>
                  <a:pt x="1229174" y="27800"/>
                </a:moveTo>
                <a:lnTo>
                  <a:pt x="1176655" y="27800"/>
                </a:lnTo>
                <a:lnTo>
                  <a:pt x="1179576" y="40131"/>
                </a:lnTo>
                <a:lnTo>
                  <a:pt x="1167307" y="43152"/>
                </a:lnTo>
                <a:lnTo>
                  <a:pt x="1174877" y="73990"/>
                </a:lnTo>
                <a:lnTo>
                  <a:pt x="1229174" y="27800"/>
                </a:lnTo>
                <a:close/>
              </a:path>
              <a:path w="1240154" h="330200">
                <a:moveTo>
                  <a:pt x="1176655" y="27800"/>
                </a:moveTo>
                <a:lnTo>
                  <a:pt x="1164286" y="30844"/>
                </a:lnTo>
                <a:lnTo>
                  <a:pt x="1167307" y="43152"/>
                </a:lnTo>
                <a:lnTo>
                  <a:pt x="1179576" y="40131"/>
                </a:lnTo>
                <a:lnTo>
                  <a:pt x="1176655" y="27800"/>
                </a:lnTo>
                <a:close/>
              </a:path>
              <a:path w="1240154" h="330200">
                <a:moveTo>
                  <a:pt x="1156715" y="0"/>
                </a:moveTo>
                <a:lnTo>
                  <a:pt x="1164286" y="30844"/>
                </a:lnTo>
                <a:lnTo>
                  <a:pt x="1176655" y="27800"/>
                </a:lnTo>
                <a:lnTo>
                  <a:pt x="1229174" y="27800"/>
                </a:lnTo>
                <a:lnTo>
                  <a:pt x="1239774" y="18783"/>
                </a:lnTo>
                <a:lnTo>
                  <a:pt x="1156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0408" y="5356514"/>
            <a:ext cx="1333570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-8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Normalize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1310" b="0" i="0" u="none" strike="noStrike" kern="1200" cap="none" spc="-19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scalar </a:t>
            </a:r>
            <a:r>
              <a:rPr kumimoji="0" sz="1310" b="0" i="0" u="none" strike="noStrike" kern="1200" cap="none" spc="-288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mean</a:t>
            </a:r>
            <a:r>
              <a:rPr kumimoji="0" sz="1310" b="0" i="0" u="none" strike="noStrike" kern="1200" cap="none" spc="-26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310" b="0" i="0" u="none" strike="noStrike" kern="1200" cap="none" spc="-11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variance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03706" y="4871197"/>
            <a:ext cx="3494554" cy="942051"/>
          </a:xfrm>
          <a:custGeom>
            <a:avLst/>
            <a:gdLst/>
            <a:ahLst/>
            <a:cxnLst/>
            <a:rect l="l" t="t" r="r" b="b"/>
            <a:pathLst>
              <a:path w="4800600" h="1294129">
                <a:moveTo>
                  <a:pt x="4800600" y="0"/>
                </a:moveTo>
                <a:lnTo>
                  <a:pt x="0" y="0"/>
                </a:lnTo>
                <a:lnTo>
                  <a:pt x="0" y="1293876"/>
                </a:lnTo>
                <a:lnTo>
                  <a:pt x="4800600" y="1293876"/>
                </a:lnTo>
                <a:lnTo>
                  <a:pt x="480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DBD350-DA99-40BF-8476-C81DE9F76876}"/>
              </a:ext>
            </a:extLst>
          </p:cNvPr>
          <p:cNvSpPr txBox="1"/>
          <p:nvPr/>
        </p:nvSpPr>
        <p:spPr>
          <a:xfrm>
            <a:off x="4830672" y="5017752"/>
            <a:ext cx="4437529" cy="361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lang="en-US" sz="1747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𝛾</a:t>
            </a:r>
            <a:r>
              <a:rPr kumimoji="0" lang="en-US" sz="1747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1747" b="0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𝛽</a:t>
            </a:r>
            <a:endParaRPr kumimoji="0" lang="en-US" sz="19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E778C00F-0BB0-4A37-95EC-17254D8509F7}"/>
              </a:ext>
            </a:extLst>
          </p:cNvPr>
          <p:cNvSpPr txBox="1"/>
          <p:nvPr/>
        </p:nvSpPr>
        <p:spPr>
          <a:xfrm>
            <a:off x="6071055" y="5356514"/>
            <a:ext cx="1806906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-8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Modulate</a:t>
            </a:r>
            <a:r>
              <a:rPr kumimoji="0" sz="1310" b="0" i="0" u="none" strike="noStrike" kern="1200" cap="none" spc="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1310" b="0" i="0" u="none" strike="noStrike" kern="1200" cap="none" spc="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learned </a:t>
            </a:r>
            <a:r>
              <a:rPr kumimoji="0" sz="1310" b="0" i="0" u="none" strike="noStrike" kern="1200" cap="none" spc="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elementwise</a:t>
            </a:r>
            <a:r>
              <a:rPr kumimoji="0" sz="1310" b="0" i="0" u="none" strike="noStrike" kern="1200" cap="none" spc="-15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8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gain 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175E5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bias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F8B94F33-7507-4448-8223-C4CB2E982829}"/>
              </a:ext>
            </a:extLst>
          </p:cNvPr>
          <p:cNvSpPr/>
          <p:nvPr/>
        </p:nvSpPr>
        <p:spPr>
          <a:xfrm>
            <a:off x="5291989" y="5380884"/>
            <a:ext cx="584275" cy="232508"/>
          </a:xfrm>
          <a:custGeom>
            <a:avLst/>
            <a:gdLst/>
            <a:ahLst/>
            <a:cxnLst/>
            <a:rect l="l" t="t" r="r" b="b"/>
            <a:pathLst>
              <a:path w="802640" h="319404">
                <a:moveTo>
                  <a:pt x="73437" y="29670"/>
                </a:moveTo>
                <a:lnTo>
                  <a:pt x="68923" y="41553"/>
                </a:lnTo>
                <a:lnTo>
                  <a:pt x="797814" y="319214"/>
                </a:lnTo>
                <a:lnTo>
                  <a:pt x="802385" y="307352"/>
                </a:lnTo>
                <a:lnTo>
                  <a:pt x="73437" y="29670"/>
                </a:lnTo>
                <a:close/>
              </a:path>
              <a:path w="802640" h="319404">
                <a:moveTo>
                  <a:pt x="84708" y="0"/>
                </a:moveTo>
                <a:lnTo>
                  <a:pt x="0" y="8483"/>
                </a:lnTo>
                <a:lnTo>
                  <a:pt x="57657" y="71208"/>
                </a:lnTo>
                <a:lnTo>
                  <a:pt x="68923" y="41553"/>
                </a:lnTo>
                <a:lnTo>
                  <a:pt x="57023" y="37020"/>
                </a:lnTo>
                <a:lnTo>
                  <a:pt x="61595" y="25158"/>
                </a:lnTo>
                <a:lnTo>
                  <a:pt x="75151" y="25158"/>
                </a:lnTo>
                <a:lnTo>
                  <a:pt x="84708" y="0"/>
                </a:lnTo>
                <a:close/>
              </a:path>
              <a:path w="802640" h="319404">
                <a:moveTo>
                  <a:pt x="61595" y="25158"/>
                </a:moveTo>
                <a:lnTo>
                  <a:pt x="57023" y="37020"/>
                </a:lnTo>
                <a:lnTo>
                  <a:pt x="68923" y="41553"/>
                </a:lnTo>
                <a:lnTo>
                  <a:pt x="73437" y="29670"/>
                </a:lnTo>
                <a:lnTo>
                  <a:pt x="61595" y="25158"/>
                </a:lnTo>
                <a:close/>
              </a:path>
              <a:path w="802640" h="319404">
                <a:moveTo>
                  <a:pt x="75151" y="25158"/>
                </a:moveTo>
                <a:lnTo>
                  <a:pt x="61595" y="25158"/>
                </a:lnTo>
                <a:lnTo>
                  <a:pt x="73437" y="29670"/>
                </a:lnTo>
                <a:lnTo>
                  <a:pt x="75151" y="25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BA65D0-4C0A-40F7-A052-62AFB30FAEAA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48570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09264" y="1725340"/>
            <a:ext cx="7403621" cy="2492231"/>
          </a:xfrm>
          <a:prstGeom prst="rect">
            <a:avLst/>
          </a:prstGeom>
        </p:spPr>
        <p:txBody>
          <a:bodyPr vert="horz" wrap="square" lIns="0" tIns="61478" rIns="0" bIns="0" rtlCol="0">
            <a:spAutoFit/>
          </a:bodyPr>
          <a:lstStyle/>
          <a:p>
            <a:pPr marL="277360" marR="0" lvl="0" indent="-250086" algn="l" defTabSz="914293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>
                <a:srgbClr val="8B1515"/>
              </a:buClr>
              <a:buSzTx/>
              <a:buFont typeface="Times New Roman"/>
              <a:buChar char="•"/>
              <a:tabLst>
                <a:tab pos="276898" algn="l"/>
                <a:tab pos="277823" algn="l"/>
              </a:tabLst>
              <a:defRPr/>
            </a:pPr>
            <a:r>
              <a:rPr kumimoji="0" sz="1675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“Scaled Dot</a:t>
            </a:r>
            <a:r>
              <a:rPr kumimoji="0" sz="1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Product”</a:t>
            </a:r>
            <a:r>
              <a:rPr kumimoji="0" sz="1675" b="1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attention</a:t>
            </a:r>
            <a:r>
              <a:rPr kumimoji="0" sz="1675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variation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aid in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Transformer</a:t>
            </a:r>
            <a:r>
              <a:rPr kumimoji="0" sz="1675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training.</a:t>
            </a:r>
          </a:p>
          <a:p>
            <a:pPr marL="277360" marR="271351" lvl="0" indent="-250086" algn="l" defTabSz="914293" rtl="0" eaLnBrk="1" fontAlgn="auto" latinLnBrk="0" hangingPunct="1">
              <a:lnSpc>
                <a:spcPts val="2002"/>
              </a:lnSpc>
              <a:spcBef>
                <a:spcPts val="484"/>
              </a:spcBef>
              <a:spcAft>
                <a:spcPts val="0"/>
              </a:spcAft>
              <a:buClr>
                <a:srgbClr val="8B1515"/>
              </a:buClr>
              <a:buSzTx/>
              <a:buFont typeface="Times New Roman"/>
              <a:buChar char="•"/>
              <a:tabLst>
                <a:tab pos="276898" algn="l"/>
                <a:tab pos="277823" algn="l"/>
              </a:tabLst>
              <a:defRPr/>
            </a:pP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</a:t>
            </a:r>
            <a:r>
              <a:rPr kumimoji="0" lang="en-US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dimensionality</a:t>
            </a:r>
            <a:r>
              <a:rPr kumimoji="0" lang="en-US" sz="1675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𝑑</a:t>
            </a:r>
            <a:r>
              <a:rPr kumimoji="0" lang="en-US" sz="1675" b="0" i="0" u="none" strike="noStrike" kern="1200" cap="none" spc="7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becomes</a:t>
            </a:r>
            <a:r>
              <a:rPr kumimoji="0" lang="en-US" sz="1675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large, </a:t>
            </a:r>
            <a:r>
              <a:rPr kumimoji="0" lang="en-US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dot</a:t>
            </a: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products</a:t>
            </a:r>
            <a:r>
              <a:rPr kumimoji="0" lang="en-US" sz="1675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</a:t>
            </a:r>
            <a:r>
              <a:rPr kumimoji="0" lang="en-US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vectors</a:t>
            </a:r>
            <a:r>
              <a:rPr kumimoji="0" lang="en-US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-3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become</a:t>
            </a:r>
            <a:r>
              <a:rPr kumimoji="0" lang="en-US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large, inputs</a:t>
            </a:r>
            <a:r>
              <a:rPr kumimoji="0" lang="en-US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the</a:t>
            </a:r>
            <a:r>
              <a:rPr kumimoji="0" lang="en-US" sz="1675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-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softmax</a:t>
            </a:r>
            <a:r>
              <a:rPr kumimoji="0" lang="en-US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function</a:t>
            </a:r>
            <a:r>
              <a:rPr kumimoji="0" lang="en-US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lang="en-US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lang="en-US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large,</a:t>
            </a:r>
            <a:r>
              <a:rPr kumimoji="0" lang="en-US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making</a:t>
            </a:r>
            <a:r>
              <a:rPr kumimoji="0" lang="en-US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gradients</a:t>
            </a:r>
            <a:r>
              <a:rPr kumimoji="0" lang="en-US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small.</a:t>
            </a:r>
            <a:endParaRPr kumimoji="0" lang="en-US" sz="1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7360" marR="0" lvl="0" indent="-250086" algn="l" defTabSz="914293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>
                <a:srgbClr val="8B1515"/>
              </a:buClr>
              <a:buSzTx/>
              <a:buFont typeface="Times New Roman"/>
              <a:buChar char="•"/>
              <a:tabLst>
                <a:tab pos="276898" algn="l"/>
                <a:tab pos="277823" algn="l"/>
              </a:tabLst>
              <a:defRPr/>
            </a:pPr>
            <a:endParaRPr kumimoji="0" lang="en-US" sz="1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7360" marR="0" lvl="0" indent="-250086" algn="l" defTabSz="914293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>
                <a:srgbClr val="8B1515"/>
              </a:buClr>
              <a:buSzTx/>
              <a:buFont typeface="Times New Roman"/>
              <a:buChar char="•"/>
              <a:tabLst>
                <a:tab pos="276898" algn="l"/>
                <a:tab pos="277823" algn="l"/>
              </a:tabLst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Instead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self-attention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function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we’ve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seen:</a:t>
            </a:r>
            <a:endParaRPr kumimoji="0" sz="1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2331" marR="0" lvl="0" indent="0" algn="ctr" defTabSz="914293" rtl="0" eaLnBrk="1" fontAlgn="auto" latinLnBrk="0" hangingPunct="1">
              <a:lnSpc>
                <a:spcPts val="1445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4112" algn="l"/>
                <a:tab pos="1965099" algn="l"/>
                <a:tab pos="3020455" algn="l"/>
              </a:tabLst>
              <a:defRPr/>
            </a:pP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output</a:t>
            </a:r>
            <a:r>
              <a:rPr kumimoji="0" sz="1802" b="0" i="0" u="none" strike="noStrike" kern="1200" cap="none" spc="-11" normalizeH="0" baseline="-151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𝑃</a:t>
            </a:r>
            <a:r>
              <a:rPr kumimoji="0" sz="1802" b="0" i="0" u="none" strike="noStrike" kern="1200" cap="none" spc="398" normalizeH="0" baseline="-151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	softmax	</a:t>
            </a:r>
            <a:r>
              <a:rPr kumimoji="0" sz="1675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𝑋𝑄</a:t>
            </a:r>
            <a:r>
              <a:rPr kumimoji="0" sz="1802" b="0" i="0" u="none" strike="noStrike" kern="1200" cap="none" spc="142" normalizeH="0" baseline="-151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𝑃</a:t>
            </a:r>
            <a:r>
              <a:rPr kumimoji="0" sz="1675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𝐾</a:t>
            </a:r>
            <a:r>
              <a:rPr kumimoji="0" sz="1802" b="0" i="0" u="none" strike="noStrike" kern="1200" cap="none" spc="142" normalizeH="0" baseline="3198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𝖳</a:t>
            </a:r>
            <a:r>
              <a:rPr kumimoji="0" sz="1675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</a:t>
            </a:r>
            <a:r>
              <a:rPr kumimoji="0" sz="1802" b="0" i="0" u="none" strike="noStrike" kern="1200" cap="none" spc="142" normalizeH="0" baseline="2861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𝖳	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675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𝑋𝑉</a:t>
            </a:r>
            <a:r>
              <a:rPr kumimoji="0" sz="1802" b="0" i="0" u="none" strike="noStrike" kern="1200" cap="none" spc="-169" normalizeH="0" baseline="-151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𝑃</a:t>
            </a:r>
            <a:endParaRPr kumimoji="0" sz="1802" b="0" i="0" u="none" strike="noStrike" kern="1200" cap="none" spc="0" normalizeH="0" baseline="-1515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518084" marR="0" lvl="0" indent="0" algn="ctr" defTabSz="914293" rtl="0" eaLnBrk="1" fontAlgn="auto" latinLnBrk="0" hangingPunct="1">
              <a:lnSpc>
                <a:spcPts val="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2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𝑃</a:t>
            </a:r>
            <a:endParaRPr kumimoji="0" sz="12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258407" marR="0" lvl="0" indent="-258407" algn="l" defTabSz="914293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8B1515"/>
              </a:buClr>
              <a:buSzTx/>
              <a:buFont typeface="Times New Roman"/>
              <a:buChar char="•"/>
              <a:tabLst>
                <a:tab pos="258407" algn="l"/>
                <a:tab pos="277823" algn="l"/>
                <a:tab pos="3382873" algn="l"/>
              </a:tabLst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divide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attention</a:t>
            </a:r>
            <a:r>
              <a:rPr kumimoji="0" sz="1675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scores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	</a:t>
            </a:r>
            <a:r>
              <a:rPr kumimoji="0" sz="1675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𝑑/ℎ</a:t>
            </a:r>
            <a:r>
              <a:rPr kumimoji="0" sz="1675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stop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75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scores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becoming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large</a:t>
            </a:r>
          </a:p>
          <a:p>
            <a:pPr marL="58246" marR="0" lvl="0" indent="0" algn="ctr" defTabSz="914293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just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as a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function of </a:t>
            </a:r>
            <a:r>
              <a:rPr kumimoji="0" sz="1675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𝑑/ℎ</a:t>
            </a:r>
            <a:r>
              <a:rPr kumimoji="0" sz="1675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(The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dimensionality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divided by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number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heads.)</a:t>
            </a:r>
            <a:endParaRPr kumimoji="0" sz="1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54273" y="3249216"/>
            <a:ext cx="1066856" cy="257469"/>
          </a:xfrm>
          <a:custGeom>
            <a:avLst/>
            <a:gdLst/>
            <a:ahLst/>
            <a:cxnLst/>
            <a:rect l="l" t="t" r="r" b="b"/>
            <a:pathLst>
              <a:path w="1465579" h="353695">
                <a:moveTo>
                  <a:pt x="1372483" y="0"/>
                </a:moveTo>
                <a:lnTo>
                  <a:pt x="1368927" y="11811"/>
                </a:lnTo>
                <a:lnTo>
                  <a:pt x="1385139" y="20214"/>
                </a:lnTo>
                <a:lnTo>
                  <a:pt x="1399280" y="32464"/>
                </a:lnTo>
                <a:lnTo>
                  <a:pt x="1421251" y="68453"/>
                </a:lnTo>
                <a:lnTo>
                  <a:pt x="1434617" y="117443"/>
                </a:lnTo>
                <a:lnTo>
                  <a:pt x="1439031" y="176911"/>
                </a:lnTo>
                <a:lnTo>
                  <a:pt x="1437931" y="207891"/>
                </a:lnTo>
                <a:lnTo>
                  <a:pt x="1429065" y="261993"/>
                </a:lnTo>
                <a:lnTo>
                  <a:pt x="1411325" y="305020"/>
                </a:lnTo>
                <a:lnTo>
                  <a:pt x="1385139" y="333353"/>
                </a:lnTo>
                <a:lnTo>
                  <a:pt x="1368927" y="341757"/>
                </a:lnTo>
                <a:lnTo>
                  <a:pt x="1372483" y="353568"/>
                </a:lnTo>
                <a:lnTo>
                  <a:pt x="1411932" y="332486"/>
                </a:lnTo>
                <a:lnTo>
                  <a:pt x="1441190" y="292735"/>
                </a:lnTo>
                <a:lnTo>
                  <a:pt x="1459303" y="239283"/>
                </a:lnTo>
                <a:lnTo>
                  <a:pt x="1465320" y="176784"/>
                </a:lnTo>
                <a:lnTo>
                  <a:pt x="1463817" y="144395"/>
                </a:lnTo>
                <a:lnTo>
                  <a:pt x="1451764" y="86379"/>
                </a:lnTo>
                <a:lnTo>
                  <a:pt x="1427829" y="38558"/>
                </a:lnTo>
                <a:lnTo>
                  <a:pt x="1393487" y="8217"/>
                </a:lnTo>
                <a:lnTo>
                  <a:pt x="1372483" y="0"/>
                </a:lnTo>
                <a:close/>
              </a:path>
              <a:path w="1465579" h="353695">
                <a:moveTo>
                  <a:pt x="92958" y="0"/>
                </a:moveTo>
                <a:lnTo>
                  <a:pt x="53445" y="21066"/>
                </a:lnTo>
                <a:lnTo>
                  <a:pt x="24124" y="60706"/>
                </a:lnTo>
                <a:lnTo>
                  <a:pt x="6058" y="114268"/>
                </a:lnTo>
                <a:lnTo>
                  <a:pt x="0" y="176911"/>
                </a:lnTo>
                <a:lnTo>
                  <a:pt x="1514" y="209170"/>
                </a:lnTo>
                <a:lnTo>
                  <a:pt x="13602" y="267134"/>
                </a:lnTo>
                <a:lnTo>
                  <a:pt x="37504" y="314956"/>
                </a:lnTo>
                <a:lnTo>
                  <a:pt x="71933" y="345348"/>
                </a:lnTo>
                <a:lnTo>
                  <a:pt x="92958" y="353568"/>
                </a:lnTo>
                <a:lnTo>
                  <a:pt x="96514" y="341757"/>
                </a:lnTo>
                <a:lnTo>
                  <a:pt x="80246" y="333353"/>
                </a:lnTo>
                <a:lnTo>
                  <a:pt x="66097" y="321103"/>
                </a:lnTo>
                <a:lnTo>
                  <a:pt x="44063" y="285115"/>
                </a:lnTo>
                <a:lnTo>
                  <a:pt x="30743" y="236251"/>
                </a:lnTo>
                <a:lnTo>
                  <a:pt x="26287" y="176784"/>
                </a:lnTo>
                <a:lnTo>
                  <a:pt x="27400" y="145855"/>
                </a:lnTo>
                <a:lnTo>
                  <a:pt x="36302" y="91650"/>
                </a:lnTo>
                <a:lnTo>
                  <a:pt x="54044" y="48547"/>
                </a:lnTo>
                <a:lnTo>
                  <a:pt x="80246" y="20214"/>
                </a:lnTo>
                <a:lnTo>
                  <a:pt x="96514" y="11811"/>
                </a:lnTo>
                <a:lnTo>
                  <a:pt x="92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5427" y="3631995"/>
            <a:ext cx="511241" cy="264865"/>
          </a:xfrm>
          <a:custGeom>
            <a:avLst/>
            <a:gdLst/>
            <a:ahLst/>
            <a:cxnLst/>
            <a:rect l="l" t="t" r="r" b="b"/>
            <a:pathLst>
              <a:path w="702310" h="363854">
                <a:moveTo>
                  <a:pt x="702183" y="0"/>
                </a:moveTo>
                <a:lnTo>
                  <a:pt x="212978" y="0"/>
                </a:lnTo>
                <a:lnTo>
                  <a:pt x="183007" y="0"/>
                </a:lnTo>
                <a:lnTo>
                  <a:pt x="96265" y="325119"/>
                </a:lnTo>
                <a:lnTo>
                  <a:pt x="46862" y="214756"/>
                </a:lnTo>
                <a:lnTo>
                  <a:pt x="0" y="236219"/>
                </a:lnTo>
                <a:lnTo>
                  <a:pt x="4445" y="246887"/>
                </a:lnTo>
                <a:lnTo>
                  <a:pt x="28575" y="236219"/>
                </a:lnTo>
                <a:lnTo>
                  <a:pt x="87757" y="363346"/>
                </a:lnTo>
                <a:lnTo>
                  <a:pt x="101600" y="363346"/>
                </a:lnTo>
                <a:lnTo>
                  <a:pt x="194437" y="19050"/>
                </a:lnTo>
                <a:lnTo>
                  <a:pt x="223012" y="19050"/>
                </a:lnTo>
                <a:lnTo>
                  <a:pt x="223012" y="18287"/>
                </a:lnTo>
                <a:lnTo>
                  <a:pt x="702183" y="18287"/>
                </a:lnTo>
                <a:lnTo>
                  <a:pt x="702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8512" y="4634529"/>
            <a:ext cx="1813378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>
                <a:tab pos="1059055" algn="l"/>
              </a:tabLst>
              <a:defRPr/>
            </a:pP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output</a:t>
            </a:r>
            <a:r>
              <a:rPr kumimoji="0" sz="1802" b="0" i="0" u="none" strike="noStrike" kern="1200" cap="none" spc="-11" normalizeH="0" baseline="-151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𝑃</a:t>
            </a:r>
            <a:r>
              <a:rPr kumimoji="0" sz="1802" b="0" i="0" u="none" strike="noStrike" kern="1200" cap="none" spc="398" normalizeH="0" baseline="-151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	softmax</a:t>
            </a:r>
            <a:endParaRPr kumimoji="0" sz="1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5188" y="4584699"/>
            <a:ext cx="905533" cy="421103"/>
          </a:xfrm>
          <a:custGeom>
            <a:avLst/>
            <a:gdLst/>
            <a:ahLst/>
            <a:cxnLst/>
            <a:rect l="l" t="t" r="r" b="b"/>
            <a:pathLst>
              <a:path w="1243965" h="578485">
                <a:moveTo>
                  <a:pt x="110998" y="9525"/>
                </a:moveTo>
                <a:lnTo>
                  <a:pt x="64071" y="42595"/>
                </a:lnTo>
                <a:lnTo>
                  <a:pt x="30734" y="105664"/>
                </a:lnTo>
                <a:lnTo>
                  <a:pt x="17297" y="144627"/>
                </a:lnTo>
                <a:lnTo>
                  <a:pt x="7696" y="188163"/>
                </a:lnTo>
                <a:lnTo>
                  <a:pt x="1917" y="236258"/>
                </a:lnTo>
                <a:lnTo>
                  <a:pt x="0" y="289052"/>
                </a:lnTo>
                <a:lnTo>
                  <a:pt x="1917" y="341693"/>
                </a:lnTo>
                <a:lnTo>
                  <a:pt x="7696" y="389877"/>
                </a:lnTo>
                <a:lnTo>
                  <a:pt x="17297" y="433463"/>
                </a:lnTo>
                <a:lnTo>
                  <a:pt x="30734" y="472440"/>
                </a:lnTo>
                <a:lnTo>
                  <a:pt x="64071" y="535508"/>
                </a:lnTo>
                <a:lnTo>
                  <a:pt x="102743" y="578078"/>
                </a:lnTo>
                <a:lnTo>
                  <a:pt x="110998" y="568452"/>
                </a:lnTo>
                <a:lnTo>
                  <a:pt x="93700" y="549452"/>
                </a:lnTo>
                <a:lnTo>
                  <a:pt x="78003" y="525792"/>
                </a:lnTo>
                <a:lnTo>
                  <a:pt x="51308" y="464439"/>
                </a:lnTo>
                <a:lnTo>
                  <a:pt x="40970" y="427037"/>
                </a:lnTo>
                <a:lnTo>
                  <a:pt x="33591" y="385318"/>
                </a:lnTo>
                <a:lnTo>
                  <a:pt x="29159" y="339318"/>
                </a:lnTo>
                <a:lnTo>
                  <a:pt x="27686" y="288925"/>
                </a:lnTo>
                <a:lnTo>
                  <a:pt x="29159" y="238734"/>
                </a:lnTo>
                <a:lnTo>
                  <a:pt x="33591" y="192722"/>
                </a:lnTo>
                <a:lnTo>
                  <a:pt x="40970" y="151003"/>
                </a:lnTo>
                <a:lnTo>
                  <a:pt x="51308" y="113538"/>
                </a:lnTo>
                <a:lnTo>
                  <a:pt x="78003" y="52298"/>
                </a:lnTo>
                <a:lnTo>
                  <a:pt x="93700" y="28600"/>
                </a:lnTo>
                <a:lnTo>
                  <a:pt x="110998" y="9525"/>
                </a:lnTo>
                <a:close/>
              </a:path>
              <a:path w="1243965" h="578485">
                <a:moveTo>
                  <a:pt x="1121791" y="279654"/>
                </a:moveTo>
                <a:lnTo>
                  <a:pt x="120510" y="279654"/>
                </a:lnTo>
                <a:lnTo>
                  <a:pt x="120510" y="297942"/>
                </a:lnTo>
                <a:lnTo>
                  <a:pt x="1121791" y="297942"/>
                </a:lnTo>
                <a:lnTo>
                  <a:pt x="1121791" y="279654"/>
                </a:lnTo>
                <a:close/>
              </a:path>
              <a:path w="1243965" h="578485">
                <a:moveTo>
                  <a:pt x="1243584" y="288925"/>
                </a:moveTo>
                <a:lnTo>
                  <a:pt x="1241653" y="236258"/>
                </a:lnTo>
                <a:lnTo>
                  <a:pt x="1235875" y="188163"/>
                </a:lnTo>
                <a:lnTo>
                  <a:pt x="1226273" y="144627"/>
                </a:lnTo>
                <a:lnTo>
                  <a:pt x="1212850" y="105664"/>
                </a:lnTo>
                <a:lnTo>
                  <a:pt x="1179512" y="42595"/>
                </a:lnTo>
                <a:lnTo>
                  <a:pt x="1140841" y="0"/>
                </a:lnTo>
                <a:lnTo>
                  <a:pt x="1132586" y="9525"/>
                </a:lnTo>
                <a:lnTo>
                  <a:pt x="1149870" y="28600"/>
                </a:lnTo>
                <a:lnTo>
                  <a:pt x="1165567" y="52298"/>
                </a:lnTo>
                <a:lnTo>
                  <a:pt x="1192276" y="113538"/>
                </a:lnTo>
                <a:lnTo>
                  <a:pt x="1202601" y="151003"/>
                </a:lnTo>
                <a:lnTo>
                  <a:pt x="1209979" y="192722"/>
                </a:lnTo>
                <a:lnTo>
                  <a:pt x="1214412" y="238734"/>
                </a:lnTo>
                <a:lnTo>
                  <a:pt x="1215898" y="289052"/>
                </a:lnTo>
                <a:lnTo>
                  <a:pt x="1214412" y="339318"/>
                </a:lnTo>
                <a:lnTo>
                  <a:pt x="1209979" y="385318"/>
                </a:lnTo>
                <a:lnTo>
                  <a:pt x="1202601" y="427037"/>
                </a:lnTo>
                <a:lnTo>
                  <a:pt x="1192276" y="464439"/>
                </a:lnTo>
                <a:lnTo>
                  <a:pt x="1165567" y="525780"/>
                </a:lnTo>
                <a:lnTo>
                  <a:pt x="1132586" y="568452"/>
                </a:lnTo>
                <a:lnTo>
                  <a:pt x="1140841" y="578078"/>
                </a:lnTo>
                <a:lnTo>
                  <a:pt x="1179512" y="535508"/>
                </a:lnTo>
                <a:lnTo>
                  <a:pt x="1212850" y="472440"/>
                </a:lnTo>
                <a:lnTo>
                  <a:pt x="1226273" y="433463"/>
                </a:lnTo>
                <a:lnTo>
                  <a:pt x="1235875" y="389877"/>
                </a:lnTo>
                <a:lnTo>
                  <a:pt x="1241653" y="341693"/>
                </a:lnTo>
                <a:lnTo>
                  <a:pt x="1243584" y="288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7044" y="4638967"/>
            <a:ext cx="84590" cy="163396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83" b="0" i="0" u="none" strike="noStrike" kern="1200" cap="none" spc="-1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𝑃</a:t>
            </a:r>
            <a:endParaRPr kumimoji="0" sz="98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5833" y="4566857"/>
            <a:ext cx="778879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27736" marR="0" lvl="0" indent="0" algn="l" defTabSz="914293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2" b="0" i="0" u="none" strike="noStrike" kern="1200" cap="none" spc="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𝑋𝑄</a:t>
            </a:r>
            <a:r>
              <a:rPr kumimoji="0" sz="1474" b="0" i="0" u="none" strike="noStrike" kern="1200" cap="none" spc="185" normalizeH="0" baseline="-1440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𝑃</a:t>
            </a:r>
            <a:r>
              <a:rPr kumimoji="0" sz="1202" b="0" i="0" u="none" strike="noStrike" kern="1200" cap="none" spc="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𝐾</a:t>
            </a:r>
            <a:r>
              <a:rPr kumimoji="0" sz="1474" b="0" i="0" u="none" strike="noStrike" kern="1200" cap="none" spc="185" normalizeH="0" baseline="3086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𝖳</a:t>
            </a:r>
            <a:r>
              <a:rPr kumimoji="0" sz="1202" b="0" i="0" u="none" strike="noStrike" kern="1200" cap="none" spc="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</a:t>
            </a:r>
            <a:r>
              <a:rPr kumimoji="0" sz="1474" b="0" i="0" u="none" strike="noStrike" kern="1200" cap="none" spc="185" normalizeH="0" baseline="2469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𝖳</a:t>
            </a:r>
            <a:endParaRPr kumimoji="0" sz="1474" b="0" i="0" u="none" strike="noStrike" kern="1200" cap="none" spc="0" normalizeH="0" baseline="2469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42009" y="4824880"/>
            <a:ext cx="393369" cy="193218"/>
          </a:xfrm>
          <a:custGeom>
            <a:avLst/>
            <a:gdLst/>
            <a:ahLst/>
            <a:cxnLst/>
            <a:rect l="l" t="t" r="r" b="b"/>
            <a:pathLst>
              <a:path w="540384" h="265429">
                <a:moveTo>
                  <a:pt x="540384" y="0"/>
                </a:moveTo>
                <a:lnTo>
                  <a:pt x="154812" y="0"/>
                </a:lnTo>
                <a:lnTo>
                  <a:pt x="154812" y="253"/>
                </a:lnTo>
                <a:lnTo>
                  <a:pt x="133350" y="253"/>
                </a:lnTo>
                <a:lnTo>
                  <a:pt x="70103" y="237235"/>
                </a:lnTo>
                <a:lnTo>
                  <a:pt x="34162" y="156844"/>
                </a:lnTo>
                <a:lnTo>
                  <a:pt x="0" y="172465"/>
                </a:lnTo>
                <a:lnTo>
                  <a:pt x="3175" y="180212"/>
                </a:lnTo>
                <a:lnTo>
                  <a:pt x="20827" y="172465"/>
                </a:lnTo>
                <a:lnTo>
                  <a:pt x="63880" y="265137"/>
                </a:lnTo>
                <a:lnTo>
                  <a:pt x="74040" y="265137"/>
                </a:lnTo>
                <a:lnTo>
                  <a:pt x="141731" y="14096"/>
                </a:lnTo>
                <a:lnTo>
                  <a:pt x="162559" y="14096"/>
                </a:lnTo>
                <a:lnTo>
                  <a:pt x="162559" y="13715"/>
                </a:lnTo>
                <a:lnTo>
                  <a:pt x="540384" y="13715"/>
                </a:lnTo>
                <a:lnTo>
                  <a:pt x="540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6105" y="4805375"/>
            <a:ext cx="296298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2" b="0" i="0" u="none" strike="noStrike" kern="1200" cap="none" spc="18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𝑑</a:t>
            </a:r>
            <a:r>
              <a:rPr kumimoji="0" sz="1202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/</a:t>
            </a:r>
            <a:r>
              <a:rPr kumimoji="0" sz="1202" b="0" i="0" u="none" strike="noStrike" kern="1200" cap="none" spc="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ℎ</a:t>
            </a:r>
            <a:endParaRPr kumimoji="0" sz="12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9D15494C-4103-48D9-8E76-D57863A3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>
                <a:cs typeface="Calibri"/>
              </a:rPr>
              <a:t>The</a:t>
            </a:r>
            <a:r>
              <a:rPr lang="en-US" sz="3106" spc="-15" dirty="0">
                <a:cs typeface="Calibri"/>
              </a:rPr>
              <a:t> </a:t>
            </a:r>
            <a:r>
              <a:rPr lang="en-US" sz="3106" spc="-4" dirty="0">
                <a:cs typeface="Calibri"/>
              </a:rPr>
              <a:t>Transformer</a:t>
            </a:r>
            <a:r>
              <a:rPr lang="en-US" sz="3106" spc="4" dirty="0">
                <a:cs typeface="Calibri"/>
              </a:rPr>
              <a:t> </a:t>
            </a:r>
            <a:r>
              <a:rPr lang="en-US" sz="3106" spc="-4" dirty="0">
                <a:cs typeface="Calibri"/>
              </a:rPr>
              <a:t>Encoder:</a:t>
            </a:r>
            <a:r>
              <a:rPr lang="en-US" sz="3106" spc="22" dirty="0">
                <a:cs typeface="Calibri"/>
              </a:rPr>
              <a:t> </a:t>
            </a:r>
            <a:br>
              <a:rPr lang="en-US" sz="3106" spc="22" dirty="0">
                <a:cs typeface="Calibri"/>
              </a:rPr>
            </a:br>
            <a:r>
              <a:rPr lang="en-US" sz="3106" spc="-4" dirty="0"/>
              <a:t>Scaled</a:t>
            </a:r>
            <a:r>
              <a:rPr lang="en-US" sz="3106" spc="-8" dirty="0"/>
              <a:t> </a:t>
            </a:r>
            <a:r>
              <a:rPr lang="en-US" sz="3106" spc="-4" dirty="0"/>
              <a:t>Dot</a:t>
            </a:r>
            <a:r>
              <a:rPr lang="en-US" sz="3106" spc="-11" dirty="0"/>
              <a:t> </a:t>
            </a:r>
            <a:r>
              <a:rPr lang="en-US" sz="3106" spc="-4" dirty="0"/>
              <a:t>Product</a:t>
            </a:r>
            <a:r>
              <a:rPr lang="en-US" sz="3106" spc="11" dirty="0"/>
              <a:t> </a:t>
            </a: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2017]</a:t>
            </a:r>
            <a:endParaRPr lang="en-US" dirty="0">
              <a:latin typeface="+mj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6684" y="4634529"/>
            <a:ext cx="530193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675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675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𝑋𝑉</a:t>
            </a:r>
            <a:r>
              <a:rPr kumimoji="0" sz="1802" b="0" i="0" u="none" strike="noStrike" kern="1200" cap="none" spc="-169" normalizeH="0" baseline="-151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𝑃</a:t>
            </a:r>
            <a:endParaRPr kumimoji="0" sz="1802" b="0" i="0" u="none" strike="noStrike" kern="1200" cap="none" spc="0" normalizeH="0" baseline="-1515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F0047-1C4D-4E3B-9FFF-0D1ECBEB8404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86967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560" y="3632016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34658" y="3624991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Transformer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27736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 </a:t>
            </a:r>
            <a:r>
              <a:rPr kumimoji="0" sz="1456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6" b="0" i="0" u="none" strike="noStrike" kern="1200" cap="none" spc="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ding</a:t>
            </a:r>
            <a:r>
              <a:rPr kumimoji="0" sz="1456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314804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Position 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6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Represent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56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56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endParaRPr kumimoji="0" sz="18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1794" y="2472712"/>
            <a:ext cx="1337730" cy="2126779"/>
            <a:chOff x="2359150" y="2115311"/>
            <a:chExt cx="1837689" cy="29216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6694" y="436854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50" y="2115311"/>
              <a:ext cx="1837183" cy="64084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026523" y="2466148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70113" marR="3698" lvl="0" indent="-160868" algn="l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sf</a:t>
            </a:r>
            <a:r>
              <a:rPr kumimoji="0" sz="1456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56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rmer  </a:t>
            </a:r>
            <a:r>
              <a:rPr kumimoji="0" sz="1456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32002" y="2870964"/>
            <a:ext cx="4816569" cy="1240197"/>
            <a:chOff x="3156204" y="2662402"/>
            <a:chExt cx="6616700" cy="170370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3430498"/>
              <a:ext cx="234670" cy="3048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8" y="3530346"/>
              <a:ext cx="76200" cy="146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332987"/>
              <a:ext cx="117347" cy="1173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2" y="2662402"/>
              <a:ext cx="234670" cy="3048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6" y="2762250"/>
              <a:ext cx="76199" cy="1466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2999231"/>
              <a:ext cx="117347" cy="1173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165348"/>
              <a:ext cx="117347" cy="1173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5466" y="3724655"/>
              <a:ext cx="1837183" cy="64084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7" b="0" i="0" u="none" strike="noStrike" kern="1200" cap="none" spc="0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[input</a:t>
            </a:r>
            <a:r>
              <a:rPr kumimoji="0" sz="1947" b="0" i="0" u="none" strike="noStrike" kern="1200" cap="none" spc="-55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sequence]</a:t>
            </a:r>
            <a:endParaRPr kumimoji="0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86585" y="3638119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66416" marR="3698" lvl="0" indent="-157633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sf</a:t>
            </a:r>
            <a:r>
              <a:rPr kumimoji="0" sz="1456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56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rmer  </a:t>
            </a:r>
            <a:r>
              <a:rPr kumimoji="0" sz="1456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049" y="4500664"/>
            <a:ext cx="1337361" cy="46649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142501" y="4493600"/>
            <a:ext cx="986888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Embeddings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3999" y="4500664"/>
            <a:ext cx="1337361" cy="46649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877851" y="4493600"/>
            <a:ext cx="1288733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Position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Representations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25254" y="4522445"/>
            <a:ext cx="138673" cy="301100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endParaRPr kumimoji="0" sz="18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903258" y="2486026"/>
            <a:ext cx="1337730" cy="2126779"/>
            <a:chOff x="7924798" y="2133600"/>
            <a:chExt cx="1837689" cy="292163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0808" y="4286986"/>
              <a:ext cx="234670" cy="76812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832342" y="4386833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09600"/>
                  </a:lnTo>
                  <a:lnTo>
                    <a:pt x="50800" y="609600"/>
                  </a:lnTo>
                  <a:lnTo>
                    <a:pt x="50800" y="63500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798" y="2133600"/>
              <a:ext cx="1837183" cy="640841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078634" y="2478999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66416" marR="3698" lvl="0" indent="-157633" algn="l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sf</a:t>
            </a:r>
            <a:r>
              <a:rPr kumimoji="0" sz="1456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56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rmer  </a:t>
            </a:r>
            <a:r>
              <a:rPr kumimoji="0" sz="1456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35608" y="3250389"/>
            <a:ext cx="85422" cy="85422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2513911" y="2315458"/>
            <a:ext cx="4148166" cy="1591039"/>
            <a:chOff x="3268726" y="1899285"/>
            <a:chExt cx="5698490" cy="2185670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2" y="3448786"/>
              <a:ext cx="234670" cy="30482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3548633"/>
              <a:ext cx="76200" cy="1466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93479" y="3351276"/>
              <a:ext cx="117348" cy="1173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0" y="2679166"/>
              <a:ext cx="234670" cy="30482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14054" y="2779013"/>
              <a:ext cx="76200" cy="1466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3479" y="3015996"/>
              <a:ext cx="117348" cy="11734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268726" y="1899284"/>
              <a:ext cx="4669155" cy="2185670"/>
            </a:xfrm>
            <a:custGeom>
              <a:avLst/>
              <a:gdLst/>
              <a:ahLst/>
              <a:cxnLst/>
              <a:rect l="l" t="t" r="r" b="b"/>
              <a:pathLst>
                <a:path w="4669155" h="2185670">
                  <a:moveTo>
                    <a:pt x="4644644" y="563892"/>
                  </a:moveTo>
                  <a:lnTo>
                    <a:pt x="4594225" y="563892"/>
                  </a:lnTo>
                  <a:lnTo>
                    <a:pt x="4581525" y="563892"/>
                  </a:lnTo>
                  <a:lnTo>
                    <a:pt x="4581271" y="594360"/>
                  </a:lnTo>
                  <a:lnTo>
                    <a:pt x="4644644" y="563892"/>
                  </a:lnTo>
                  <a:close/>
                </a:path>
                <a:path w="4669155" h="2185670">
                  <a:moveTo>
                    <a:pt x="4668901" y="2160270"/>
                  </a:moveTo>
                  <a:lnTo>
                    <a:pt x="4650003" y="2147570"/>
                  </a:lnTo>
                  <a:lnTo>
                    <a:pt x="4593336" y="2109470"/>
                  </a:lnTo>
                  <a:lnTo>
                    <a:pt x="4592637" y="2147570"/>
                  </a:lnTo>
                  <a:lnTo>
                    <a:pt x="4493895" y="2147570"/>
                  </a:lnTo>
                  <a:lnTo>
                    <a:pt x="4406646" y="2134870"/>
                  </a:lnTo>
                  <a:lnTo>
                    <a:pt x="4406773" y="2134870"/>
                  </a:lnTo>
                  <a:lnTo>
                    <a:pt x="4320032" y="2122170"/>
                  </a:lnTo>
                  <a:lnTo>
                    <a:pt x="4320286" y="2122170"/>
                  </a:lnTo>
                  <a:lnTo>
                    <a:pt x="4234180" y="2109470"/>
                  </a:lnTo>
                  <a:lnTo>
                    <a:pt x="4234307" y="2109470"/>
                  </a:lnTo>
                  <a:lnTo>
                    <a:pt x="4149090" y="2096770"/>
                  </a:lnTo>
                  <a:lnTo>
                    <a:pt x="4149217" y="2096770"/>
                  </a:lnTo>
                  <a:lnTo>
                    <a:pt x="4065016" y="2071370"/>
                  </a:lnTo>
                  <a:lnTo>
                    <a:pt x="4065270" y="2071370"/>
                  </a:lnTo>
                  <a:lnTo>
                    <a:pt x="3982339" y="2058670"/>
                  </a:lnTo>
                  <a:lnTo>
                    <a:pt x="3982466" y="2058670"/>
                  </a:lnTo>
                  <a:lnTo>
                    <a:pt x="3900805" y="2033270"/>
                  </a:lnTo>
                  <a:lnTo>
                    <a:pt x="3901059" y="2033270"/>
                  </a:lnTo>
                  <a:lnTo>
                    <a:pt x="3820922" y="2007870"/>
                  </a:lnTo>
                  <a:lnTo>
                    <a:pt x="3821176" y="2007870"/>
                  </a:lnTo>
                  <a:lnTo>
                    <a:pt x="3742690" y="1982470"/>
                  </a:lnTo>
                  <a:lnTo>
                    <a:pt x="3742944" y="1982470"/>
                  </a:lnTo>
                  <a:lnTo>
                    <a:pt x="3666490" y="1957070"/>
                  </a:lnTo>
                  <a:lnTo>
                    <a:pt x="3666617" y="1957070"/>
                  </a:lnTo>
                  <a:lnTo>
                    <a:pt x="3592195" y="1918970"/>
                  </a:lnTo>
                  <a:lnTo>
                    <a:pt x="3592322" y="1918970"/>
                  </a:lnTo>
                  <a:lnTo>
                    <a:pt x="3520186" y="1880870"/>
                  </a:lnTo>
                  <a:lnTo>
                    <a:pt x="3520313" y="1880870"/>
                  </a:lnTo>
                  <a:lnTo>
                    <a:pt x="3450463" y="1855470"/>
                  </a:lnTo>
                  <a:lnTo>
                    <a:pt x="3450717" y="1855470"/>
                  </a:lnTo>
                  <a:lnTo>
                    <a:pt x="3383521" y="1817370"/>
                  </a:lnTo>
                  <a:lnTo>
                    <a:pt x="3383788" y="1817370"/>
                  </a:lnTo>
                  <a:lnTo>
                    <a:pt x="3319272" y="1779270"/>
                  </a:lnTo>
                  <a:lnTo>
                    <a:pt x="3319399" y="1779270"/>
                  </a:lnTo>
                  <a:lnTo>
                    <a:pt x="3257804" y="1741170"/>
                  </a:lnTo>
                  <a:lnTo>
                    <a:pt x="3258045" y="1741170"/>
                  </a:lnTo>
                  <a:lnTo>
                    <a:pt x="3199511" y="1690370"/>
                  </a:lnTo>
                  <a:lnTo>
                    <a:pt x="3199765" y="1690370"/>
                  </a:lnTo>
                  <a:lnTo>
                    <a:pt x="3144647" y="1652270"/>
                  </a:lnTo>
                  <a:lnTo>
                    <a:pt x="3144774" y="1652270"/>
                  </a:lnTo>
                  <a:lnTo>
                    <a:pt x="3092958" y="1614170"/>
                  </a:lnTo>
                  <a:lnTo>
                    <a:pt x="3093212" y="1614170"/>
                  </a:lnTo>
                  <a:lnTo>
                    <a:pt x="3045079" y="1563370"/>
                  </a:lnTo>
                  <a:lnTo>
                    <a:pt x="3045333" y="1563370"/>
                  </a:lnTo>
                  <a:lnTo>
                    <a:pt x="3000883" y="1525270"/>
                  </a:lnTo>
                  <a:lnTo>
                    <a:pt x="3001137" y="1525270"/>
                  </a:lnTo>
                  <a:lnTo>
                    <a:pt x="2960624" y="1474470"/>
                  </a:lnTo>
                  <a:lnTo>
                    <a:pt x="2960878" y="1474470"/>
                  </a:lnTo>
                  <a:lnTo>
                    <a:pt x="2924556" y="1423670"/>
                  </a:lnTo>
                  <a:lnTo>
                    <a:pt x="2924810" y="1423670"/>
                  </a:lnTo>
                  <a:lnTo>
                    <a:pt x="2892806" y="1372870"/>
                  </a:lnTo>
                  <a:lnTo>
                    <a:pt x="2893060" y="1372870"/>
                  </a:lnTo>
                  <a:lnTo>
                    <a:pt x="2865374" y="1334770"/>
                  </a:lnTo>
                  <a:lnTo>
                    <a:pt x="2865628" y="1334770"/>
                  </a:lnTo>
                  <a:lnTo>
                    <a:pt x="2842641" y="1283970"/>
                  </a:lnTo>
                  <a:lnTo>
                    <a:pt x="2842895" y="1283970"/>
                  </a:lnTo>
                  <a:lnTo>
                    <a:pt x="2824607" y="1233170"/>
                  </a:lnTo>
                  <a:lnTo>
                    <a:pt x="2824861" y="1233170"/>
                  </a:lnTo>
                  <a:lnTo>
                    <a:pt x="2811653" y="1182370"/>
                  </a:lnTo>
                  <a:lnTo>
                    <a:pt x="2811780" y="1182370"/>
                  </a:lnTo>
                  <a:lnTo>
                    <a:pt x="2803779" y="1131570"/>
                  </a:lnTo>
                  <a:lnTo>
                    <a:pt x="2803906" y="1131570"/>
                  </a:lnTo>
                  <a:lnTo>
                    <a:pt x="2801112" y="1080770"/>
                  </a:lnTo>
                  <a:lnTo>
                    <a:pt x="2800604" y="1055370"/>
                  </a:lnTo>
                  <a:lnTo>
                    <a:pt x="2796540" y="1004570"/>
                  </a:lnTo>
                  <a:lnTo>
                    <a:pt x="2788539" y="953770"/>
                  </a:lnTo>
                  <a:lnTo>
                    <a:pt x="2776855" y="902970"/>
                  </a:lnTo>
                  <a:lnTo>
                    <a:pt x="2761361" y="852170"/>
                  </a:lnTo>
                  <a:lnTo>
                    <a:pt x="2742311" y="801370"/>
                  </a:lnTo>
                  <a:lnTo>
                    <a:pt x="2731643" y="788670"/>
                  </a:lnTo>
                  <a:lnTo>
                    <a:pt x="2719959" y="763270"/>
                  </a:lnTo>
                  <a:lnTo>
                    <a:pt x="2694432" y="712470"/>
                  </a:lnTo>
                  <a:lnTo>
                    <a:pt x="2665603" y="661670"/>
                  </a:lnTo>
                  <a:lnTo>
                    <a:pt x="2633853" y="610870"/>
                  </a:lnTo>
                  <a:lnTo>
                    <a:pt x="2616835" y="598170"/>
                  </a:lnTo>
                  <a:lnTo>
                    <a:pt x="2599309" y="572770"/>
                  </a:lnTo>
                  <a:lnTo>
                    <a:pt x="2580894" y="547370"/>
                  </a:lnTo>
                  <a:lnTo>
                    <a:pt x="2561844" y="521970"/>
                  </a:lnTo>
                  <a:lnTo>
                    <a:pt x="2542159" y="509270"/>
                  </a:lnTo>
                  <a:lnTo>
                    <a:pt x="2521839" y="483870"/>
                  </a:lnTo>
                  <a:lnTo>
                    <a:pt x="2500884" y="458470"/>
                  </a:lnTo>
                  <a:lnTo>
                    <a:pt x="2479294" y="445770"/>
                  </a:lnTo>
                  <a:lnTo>
                    <a:pt x="2457196" y="420370"/>
                  </a:lnTo>
                  <a:lnTo>
                    <a:pt x="2434463" y="394970"/>
                  </a:lnTo>
                  <a:lnTo>
                    <a:pt x="2411222" y="382270"/>
                  </a:lnTo>
                  <a:lnTo>
                    <a:pt x="2362962" y="344170"/>
                  </a:lnTo>
                  <a:lnTo>
                    <a:pt x="2312797" y="306070"/>
                  </a:lnTo>
                  <a:lnTo>
                    <a:pt x="2260727" y="267970"/>
                  </a:lnTo>
                  <a:lnTo>
                    <a:pt x="2206752" y="229870"/>
                  </a:lnTo>
                  <a:lnTo>
                    <a:pt x="2151126" y="204470"/>
                  </a:lnTo>
                  <a:lnTo>
                    <a:pt x="2093976" y="179070"/>
                  </a:lnTo>
                  <a:lnTo>
                    <a:pt x="2035429" y="140970"/>
                  </a:lnTo>
                  <a:lnTo>
                    <a:pt x="1975612" y="115570"/>
                  </a:lnTo>
                  <a:lnTo>
                    <a:pt x="1945386" y="115570"/>
                  </a:lnTo>
                  <a:lnTo>
                    <a:pt x="1821434" y="64770"/>
                  </a:lnTo>
                  <a:lnTo>
                    <a:pt x="1789811" y="64770"/>
                  </a:lnTo>
                  <a:lnTo>
                    <a:pt x="1726184" y="39370"/>
                  </a:lnTo>
                  <a:lnTo>
                    <a:pt x="1694053" y="39370"/>
                  </a:lnTo>
                  <a:lnTo>
                    <a:pt x="1661795" y="26670"/>
                  </a:lnTo>
                  <a:lnTo>
                    <a:pt x="1629410" y="26670"/>
                  </a:lnTo>
                  <a:lnTo>
                    <a:pt x="1604670" y="17018"/>
                  </a:lnTo>
                  <a:lnTo>
                    <a:pt x="1720977" y="21590"/>
                  </a:lnTo>
                  <a:lnTo>
                    <a:pt x="1784096" y="26682"/>
                  </a:lnTo>
                  <a:lnTo>
                    <a:pt x="1846580" y="30492"/>
                  </a:lnTo>
                  <a:lnTo>
                    <a:pt x="1908175" y="36842"/>
                  </a:lnTo>
                  <a:lnTo>
                    <a:pt x="1968627" y="41910"/>
                  </a:lnTo>
                  <a:lnTo>
                    <a:pt x="2028063" y="48260"/>
                  </a:lnTo>
                  <a:lnTo>
                    <a:pt x="2086356" y="55892"/>
                  </a:lnTo>
                  <a:lnTo>
                    <a:pt x="2086229" y="55892"/>
                  </a:lnTo>
                  <a:lnTo>
                    <a:pt x="2142998" y="63500"/>
                  </a:lnTo>
                  <a:lnTo>
                    <a:pt x="2142871" y="63500"/>
                  </a:lnTo>
                  <a:lnTo>
                    <a:pt x="2198116" y="71132"/>
                  </a:lnTo>
                  <a:lnTo>
                    <a:pt x="2251710" y="80010"/>
                  </a:lnTo>
                  <a:lnTo>
                    <a:pt x="2251583" y="80010"/>
                  </a:lnTo>
                  <a:lnTo>
                    <a:pt x="2303399" y="88900"/>
                  </a:lnTo>
                  <a:lnTo>
                    <a:pt x="2353310" y="99060"/>
                  </a:lnTo>
                  <a:lnTo>
                    <a:pt x="2353183" y="99060"/>
                  </a:lnTo>
                  <a:lnTo>
                    <a:pt x="2401062" y="107950"/>
                  </a:lnTo>
                  <a:lnTo>
                    <a:pt x="2400935" y="107950"/>
                  </a:lnTo>
                  <a:lnTo>
                    <a:pt x="2424176" y="113042"/>
                  </a:lnTo>
                  <a:lnTo>
                    <a:pt x="2424049" y="113042"/>
                  </a:lnTo>
                  <a:lnTo>
                    <a:pt x="2446655" y="119392"/>
                  </a:lnTo>
                  <a:lnTo>
                    <a:pt x="2468626" y="124460"/>
                  </a:lnTo>
                  <a:lnTo>
                    <a:pt x="2468499" y="124460"/>
                  </a:lnTo>
                  <a:lnTo>
                    <a:pt x="2530856" y="139700"/>
                  </a:lnTo>
                  <a:lnTo>
                    <a:pt x="2530729" y="139700"/>
                  </a:lnTo>
                  <a:lnTo>
                    <a:pt x="2550287" y="146050"/>
                  </a:lnTo>
                  <a:lnTo>
                    <a:pt x="2550160" y="146050"/>
                  </a:lnTo>
                  <a:lnTo>
                    <a:pt x="2569083" y="151142"/>
                  </a:lnTo>
                  <a:lnTo>
                    <a:pt x="2568956" y="151142"/>
                  </a:lnTo>
                  <a:lnTo>
                    <a:pt x="2587244" y="157492"/>
                  </a:lnTo>
                  <a:lnTo>
                    <a:pt x="2587117" y="157492"/>
                  </a:lnTo>
                  <a:lnTo>
                    <a:pt x="2604643" y="162560"/>
                  </a:lnTo>
                  <a:lnTo>
                    <a:pt x="2604516" y="162560"/>
                  </a:lnTo>
                  <a:lnTo>
                    <a:pt x="2621407" y="168910"/>
                  </a:lnTo>
                  <a:lnTo>
                    <a:pt x="2637409" y="175260"/>
                  </a:lnTo>
                  <a:lnTo>
                    <a:pt x="2637282" y="173990"/>
                  </a:lnTo>
                  <a:lnTo>
                    <a:pt x="2652776" y="180340"/>
                  </a:lnTo>
                  <a:lnTo>
                    <a:pt x="2652649" y="180340"/>
                  </a:lnTo>
                  <a:lnTo>
                    <a:pt x="2667381" y="186690"/>
                  </a:lnTo>
                  <a:lnTo>
                    <a:pt x="2667127" y="186690"/>
                  </a:lnTo>
                  <a:lnTo>
                    <a:pt x="2680970" y="193040"/>
                  </a:lnTo>
                  <a:lnTo>
                    <a:pt x="2680843" y="193040"/>
                  </a:lnTo>
                  <a:lnTo>
                    <a:pt x="2694051" y="198132"/>
                  </a:lnTo>
                  <a:lnTo>
                    <a:pt x="2693797" y="198132"/>
                  </a:lnTo>
                  <a:lnTo>
                    <a:pt x="2706116" y="204482"/>
                  </a:lnTo>
                  <a:lnTo>
                    <a:pt x="2705989" y="204482"/>
                  </a:lnTo>
                  <a:lnTo>
                    <a:pt x="2717546" y="210832"/>
                  </a:lnTo>
                  <a:lnTo>
                    <a:pt x="2717292" y="210832"/>
                  </a:lnTo>
                  <a:lnTo>
                    <a:pt x="2727960" y="217182"/>
                  </a:lnTo>
                  <a:lnTo>
                    <a:pt x="2727706" y="217182"/>
                  </a:lnTo>
                  <a:lnTo>
                    <a:pt x="2737612" y="223532"/>
                  </a:lnTo>
                  <a:lnTo>
                    <a:pt x="2737358" y="223532"/>
                  </a:lnTo>
                  <a:lnTo>
                    <a:pt x="2746248" y="229882"/>
                  </a:lnTo>
                  <a:lnTo>
                    <a:pt x="2745994" y="228600"/>
                  </a:lnTo>
                  <a:lnTo>
                    <a:pt x="2754122" y="234950"/>
                  </a:lnTo>
                  <a:lnTo>
                    <a:pt x="2753741" y="234950"/>
                  </a:lnTo>
                  <a:lnTo>
                    <a:pt x="2760980" y="241300"/>
                  </a:lnTo>
                  <a:lnTo>
                    <a:pt x="2760599" y="241300"/>
                  </a:lnTo>
                  <a:lnTo>
                    <a:pt x="2766949" y="247650"/>
                  </a:lnTo>
                  <a:lnTo>
                    <a:pt x="2766568" y="247650"/>
                  </a:lnTo>
                  <a:lnTo>
                    <a:pt x="2772029" y="254000"/>
                  </a:lnTo>
                  <a:lnTo>
                    <a:pt x="2771648" y="252742"/>
                  </a:lnTo>
                  <a:lnTo>
                    <a:pt x="2775966" y="259092"/>
                  </a:lnTo>
                  <a:lnTo>
                    <a:pt x="2775712" y="259092"/>
                  </a:lnTo>
                  <a:lnTo>
                    <a:pt x="2779141" y="265442"/>
                  </a:lnTo>
                  <a:lnTo>
                    <a:pt x="2778760" y="265442"/>
                  </a:lnTo>
                  <a:lnTo>
                    <a:pt x="2781211" y="271284"/>
                  </a:lnTo>
                  <a:lnTo>
                    <a:pt x="2781325" y="271792"/>
                  </a:lnTo>
                  <a:lnTo>
                    <a:pt x="2782405" y="276707"/>
                  </a:lnTo>
                  <a:lnTo>
                    <a:pt x="2782417" y="276860"/>
                  </a:lnTo>
                  <a:lnTo>
                    <a:pt x="2782951" y="283210"/>
                  </a:lnTo>
                  <a:lnTo>
                    <a:pt x="2809113" y="325132"/>
                  </a:lnTo>
                  <a:lnTo>
                    <a:pt x="2851277" y="351790"/>
                  </a:lnTo>
                  <a:lnTo>
                    <a:pt x="2911348" y="377190"/>
                  </a:lnTo>
                  <a:lnTo>
                    <a:pt x="2988437" y="401332"/>
                  </a:lnTo>
                  <a:lnTo>
                    <a:pt x="3032887" y="412750"/>
                  </a:lnTo>
                  <a:lnTo>
                    <a:pt x="3081147" y="424192"/>
                  </a:lnTo>
                  <a:lnTo>
                    <a:pt x="3132836" y="435610"/>
                  </a:lnTo>
                  <a:lnTo>
                    <a:pt x="3188081" y="447040"/>
                  </a:lnTo>
                  <a:lnTo>
                    <a:pt x="3307842" y="467360"/>
                  </a:lnTo>
                  <a:lnTo>
                    <a:pt x="3439414" y="487692"/>
                  </a:lnTo>
                  <a:lnTo>
                    <a:pt x="3581019" y="505460"/>
                  </a:lnTo>
                  <a:lnTo>
                    <a:pt x="3809873" y="528332"/>
                  </a:lnTo>
                  <a:lnTo>
                    <a:pt x="3889756" y="534682"/>
                  </a:lnTo>
                  <a:lnTo>
                    <a:pt x="4138041" y="549910"/>
                  </a:lnTo>
                  <a:lnTo>
                    <a:pt x="4308983" y="557542"/>
                  </a:lnTo>
                  <a:lnTo>
                    <a:pt x="4482719" y="562610"/>
                  </a:lnTo>
                  <a:lnTo>
                    <a:pt x="4581525" y="563740"/>
                  </a:lnTo>
                  <a:lnTo>
                    <a:pt x="4594225" y="563740"/>
                  </a:lnTo>
                  <a:lnTo>
                    <a:pt x="4644949" y="563740"/>
                  </a:lnTo>
                  <a:lnTo>
                    <a:pt x="4657852" y="557542"/>
                  </a:lnTo>
                  <a:lnTo>
                    <a:pt x="4581906" y="518160"/>
                  </a:lnTo>
                  <a:lnTo>
                    <a:pt x="4581626" y="551040"/>
                  </a:lnTo>
                  <a:lnTo>
                    <a:pt x="4482846" y="549910"/>
                  </a:lnTo>
                  <a:lnTo>
                    <a:pt x="4309491" y="544842"/>
                  </a:lnTo>
                  <a:lnTo>
                    <a:pt x="4138676" y="537210"/>
                  </a:lnTo>
                  <a:lnTo>
                    <a:pt x="3972052" y="527050"/>
                  </a:lnTo>
                  <a:lnTo>
                    <a:pt x="3890772" y="521982"/>
                  </a:lnTo>
                  <a:lnTo>
                    <a:pt x="3811016" y="515632"/>
                  </a:lnTo>
                  <a:lnTo>
                    <a:pt x="3732784" y="508000"/>
                  </a:lnTo>
                  <a:lnTo>
                    <a:pt x="3582416" y="492760"/>
                  </a:lnTo>
                  <a:lnTo>
                    <a:pt x="3582543" y="492760"/>
                  </a:lnTo>
                  <a:lnTo>
                    <a:pt x="3510534" y="483882"/>
                  </a:lnTo>
                  <a:lnTo>
                    <a:pt x="3510661" y="483882"/>
                  </a:lnTo>
                  <a:lnTo>
                    <a:pt x="3441065" y="474992"/>
                  </a:lnTo>
                  <a:lnTo>
                    <a:pt x="3373996" y="464832"/>
                  </a:lnTo>
                  <a:lnTo>
                    <a:pt x="3374123" y="464832"/>
                  </a:lnTo>
                  <a:lnTo>
                    <a:pt x="3309874" y="455942"/>
                  </a:lnTo>
                  <a:lnTo>
                    <a:pt x="3248520" y="444500"/>
                  </a:lnTo>
                  <a:lnTo>
                    <a:pt x="3248647" y="444500"/>
                  </a:lnTo>
                  <a:lnTo>
                    <a:pt x="3190367" y="434340"/>
                  </a:lnTo>
                  <a:lnTo>
                    <a:pt x="3190494" y="434340"/>
                  </a:lnTo>
                  <a:lnTo>
                    <a:pt x="3141497" y="424192"/>
                  </a:lnTo>
                  <a:lnTo>
                    <a:pt x="3135376" y="422910"/>
                  </a:lnTo>
                  <a:lnTo>
                    <a:pt x="3135503" y="424192"/>
                  </a:lnTo>
                  <a:lnTo>
                    <a:pt x="3083941" y="412750"/>
                  </a:lnTo>
                  <a:lnTo>
                    <a:pt x="3084068" y="412750"/>
                  </a:lnTo>
                  <a:lnTo>
                    <a:pt x="3035935" y="401332"/>
                  </a:lnTo>
                  <a:lnTo>
                    <a:pt x="3036062" y="401332"/>
                  </a:lnTo>
                  <a:lnTo>
                    <a:pt x="2991739" y="388632"/>
                  </a:lnTo>
                  <a:lnTo>
                    <a:pt x="2991993" y="388632"/>
                  </a:lnTo>
                  <a:lnTo>
                    <a:pt x="2951734" y="377190"/>
                  </a:lnTo>
                  <a:lnTo>
                    <a:pt x="2951861" y="377190"/>
                  </a:lnTo>
                  <a:lnTo>
                    <a:pt x="2915666" y="364490"/>
                  </a:lnTo>
                  <a:lnTo>
                    <a:pt x="2915920" y="364490"/>
                  </a:lnTo>
                  <a:lnTo>
                    <a:pt x="2883916" y="353060"/>
                  </a:lnTo>
                  <a:lnTo>
                    <a:pt x="2884297" y="353060"/>
                  </a:lnTo>
                  <a:lnTo>
                    <a:pt x="2856738" y="340360"/>
                  </a:lnTo>
                  <a:lnTo>
                    <a:pt x="2857246" y="340360"/>
                  </a:lnTo>
                  <a:lnTo>
                    <a:pt x="2834386" y="327660"/>
                  </a:lnTo>
                  <a:lnTo>
                    <a:pt x="2834894" y="327660"/>
                  </a:lnTo>
                  <a:lnTo>
                    <a:pt x="2818663" y="316242"/>
                  </a:lnTo>
                  <a:lnTo>
                    <a:pt x="2816860" y="314960"/>
                  </a:lnTo>
                  <a:lnTo>
                    <a:pt x="2817622" y="316242"/>
                  </a:lnTo>
                  <a:lnTo>
                    <a:pt x="2805734" y="304800"/>
                  </a:lnTo>
                  <a:lnTo>
                    <a:pt x="2804934" y="304050"/>
                  </a:lnTo>
                  <a:lnTo>
                    <a:pt x="2804617" y="303542"/>
                  </a:lnTo>
                  <a:lnTo>
                    <a:pt x="2797302" y="292100"/>
                  </a:lnTo>
                  <a:lnTo>
                    <a:pt x="2798191" y="293382"/>
                  </a:lnTo>
                  <a:lnTo>
                    <a:pt x="2797911" y="292100"/>
                  </a:lnTo>
                  <a:lnTo>
                    <a:pt x="2795524" y="280682"/>
                  </a:lnTo>
                  <a:lnTo>
                    <a:pt x="2795651" y="280682"/>
                  </a:lnTo>
                  <a:lnTo>
                    <a:pt x="2795130" y="275590"/>
                  </a:lnTo>
                  <a:lnTo>
                    <a:pt x="2776093" y="238760"/>
                  </a:lnTo>
                  <a:lnTo>
                    <a:pt x="2765069" y="228600"/>
                  </a:lnTo>
                  <a:lnTo>
                    <a:pt x="2762123" y="226060"/>
                  </a:lnTo>
                  <a:lnTo>
                    <a:pt x="2723642" y="199390"/>
                  </a:lnTo>
                  <a:lnTo>
                    <a:pt x="2686177" y="181610"/>
                  </a:lnTo>
                  <a:lnTo>
                    <a:pt x="2672207" y="175260"/>
                  </a:lnTo>
                  <a:lnTo>
                    <a:pt x="2669248" y="173990"/>
                  </a:lnTo>
                  <a:lnTo>
                    <a:pt x="2657475" y="168910"/>
                  </a:lnTo>
                  <a:lnTo>
                    <a:pt x="2641854" y="162560"/>
                  </a:lnTo>
                  <a:lnTo>
                    <a:pt x="2625725" y="156210"/>
                  </a:lnTo>
                  <a:lnTo>
                    <a:pt x="2608707" y="151142"/>
                  </a:lnTo>
                  <a:lnTo>
                    <a:pt x="2591054" y="144792"/>
                  </a:lnTo>
                  <a:lnTo>
                    <a:pt x="2572766" y="139700"/>
                  </a:lnTo>
                  <a:lnTo>
                    <a:pt x="2553843" y="133350"/>
                  </a:lnTo>
                  <a:lnTo>
                    <a:pt x="2534158" y="128282"/>
                  </a:lnTo>
                  <a:lnTo>
                    <a:pt x="2449576" y="106692"/>
                  </a:lnTo>
                  <a:lnTo>
                    <a:pt x="2355723" y="86360"/>
                  </a:lnTo>
                  <a:lnTo>
                    <a:pt x="2305685" y="76200"/>
                  </a:lnTo>
                  <a:lnTo>
                    <a:pt x="2200021" y="58432"/>
                  </a:lnTo>
                  <a:lnTo>
                    <a:pt x="2029587" y="35560"/>
                  </a:lnTo>
                  <a:lnTo>
                    <a:pt x="1970024" y="29210"/>
                  </a:lnTo>
                  <a:lnTo>
                    <a:pt x="1909318" y="24142"/>
                  </a:lnTo>
                  <a:lnTo>
                    <a:pt x="1847723" y="17792"/>
                  </a:lnTo>
                  <a:lnTo>
                    <a:pt x="1784985" y="13982"/>
                  </a:lnTo>
                  <a:lnTo>
                    <a:pt x="1769160" y="12700"/>
                  </a:lnTo>
                  <a:lnTo>
                    <a:pt x="1721739" y="8890"/>
                  </a:lnTo>
                  <a:lnTo>
                    <a:pt x="1528318" y="1282"/>
                  </a:lnTo>
                  <a:lnTo>
                    <a:pt x="1527416" y="1270"/>
                  </a:lnTo>
                  <a:lnTo>
                    <a:pt x="1527416" y="13970"/>
                  </a:lnTo>
                  <a:lnTo>
                    <a:pt x="1498981" y="13970"/>
                  </a:lnTo>
                  <a:lnTo>
                    <a:pt x="1497444" y="13385"/>
                  </a:lnTo>
                  <a:lnTo>
                    <a:pt x="1527416" y="13970"/>
                  </a:lnTo>
                  <a:lnTo>
                    <a:pt x="1527416" y="1270"/>
                  </a:lnTo>
                  <a:lnTo>
                    <a:pt x="1463167" y="0"/>
                  </a:lnTo>
                  <a:lnTo>
                    <a:pt x="1332484" y="0"/>
                  </a:lnTo>
                  <a:lnTo>
                    <a:pt x="1202563" y="2540"/>
                  </a:lnTo>
                  <a:lnTo>
                    <a:pt x="1074039" y="7632"/>
                  </a:lnTo>
                  <a:lnTo>
                    <a:pt x="886460" y="19050"/>
                  </a:lnTo>
                  <a:lnTo>
                    <a:pt x="825754" y="24142"/>
                  </a:lnTo>
                  <a:lnTo>
                    <a:pt x="766191" y="30492"/>
                  </a:lnTo>
                  <a:lnTo>
                    <a:pt x="707898" y="35560"/>
                  </a:lnTo>
                  <a:lnTo>
                    <a:pt x="651129" y="41910"/>
                  </a:lnTo>
                  <a:lnTo>
                    <a:pt x="595757" y="49542"/>
                  </a:lnTo>
                  <a:lnTo>
                    <a:pt x="542163" y="55892"/>
                  </a:lnTo>
                  <a:lnTo>
                    <a:pt x="440182" y="71132"/>
                  </a:lnTo>
                  <a:lnTo>
                    <a:pt x="392303" y="80010"/>
                  </a:lnTo>
                  <a:lnTo>
                    <a:pt x="346456" y="87642"/>
                  </a:lnTo>
                  <a:lnTo>
                    <a:pt x="324358" y="92710"/>
                  </a:lnTo>
                  <a:lnTo>
                    <a:pt x="281940" y="101600"/>
                  </a:lnTo>
                  <a:lnTo>
                    <a:pt x="261747" y="106692"/>
                  </a:lnTo>
                  <a:lnTo>
                    <a:pt x="242062" y="110490"/>
                  </a:lnTo>
                  <a:lnTo>
                    <a:pt x="223139" y="115582"/>
                  </a:lnTo>
                  <a:lnTo>
                    <a:pt x="187198" y="125742"/>
                  </a:lnTo>
                  <a:lnTo>
                    <a:pt x="170307" y="129540"/>
                  </a:lnTo>
                  <a:lnTo>
                    <a:pt x="123825" y="144792"/>
                  </a:lnTo>
                  <a:lnTo>
                    <a:pt x="84074" y="160032"/>
                  </a:lnTo>
                  <a:lnTo>
                    <a:pt x="61595" y="171450"/>
                  </a:lnTo>
                  <a:lnTo>
                    <a:pt x="51562" y="176542"/>
                  </a:lnTo>
                  <a:lnTo>
                    <a:pt x="42418" y="181610"/>
                  </a:lnTo>
                  <a:lnTo>
                    <a:pt x="33909" y="186690"/>
                  </a:lnTo>
                  <a:lnTo>
                    <a:pt x="26543" y="193040"/>
                  </a:lnTo>
                  <a:lnTo>
                    <a:pt x="19939" y="198132"/>
                  </a:lnTo>
                  <a:lnTo>
                    <a:pt x="0" y="234950"/>
                  </a:lnTo>
                  <a:lnTo>
                    <a:pt x="304" y="234950"/>
                  </a:lnTo>
                  <a:lnTo>
                    <a:pt x="0" y="242570"/>
                  </a:lnTo>
                  <a:lnTo>
                    <a:pt x="12700" y="242570"/>
                  </a:lnTo>
                  <a:lnTo>
                    <a:pt x="13182" y="230352"/>
                  </a:lnTo>
                  <a:lnTo>
                    <a:pt x="12941" y="242570"/>
                  </a:lnTo>
                  <a:lnTo>
                    <a:pt x="14465" y="229870"/>
                  </a:lnTo>
                  <a:lnTo>
                    <a:pt x="16116" y="229870"/>
                  </a:lnTo>
                  <a:lnTo>
                    <a:pt x="19672" y="217195"/>
                  </a:lnTo>
                  <a:lnTo>
                    <a:pt x="28321" y="217170"/>
                  </a:lnTo>
                  <a:lnTo>
                    <a:pt x="34544" y="204470"/>
                  </a:lnTo>
                  <a:lnTo>
                    <a:pt x="41148" y="204470"/>
                  </a:lnTo>
                  <a:lnTo>
                    <a:pt x="49085" y="192062"/>
                  </a:lnTo>
                  <a:lnTo>
                    <a:pt x="48895" y="193040"/>
                  </a:lnTo>
                  <a:lnTo>
                    <a:pt x="49250" y="192798"/>
                  </a:lnTo>
                  <a:lnTo>
                    <a:pt x="49022" y="204470"/>
                  </a:lnTo>
                  <a:lnTo>
                    <a:pt x="57912" y="191770"/>
                  </a:lnTo>
                  <a:lnTo>
                    <a:pt x="67310" y="191770"/>
                  </a:lnTo>
                  <a:lnTo>
                    <a:pt x="78105" y="179070"/>
                  </a:lnTo>
                  <a:lnTo>
                    <a:pt x="89281" y="179070"/>
                  </a:lnTo>
                  <a:lnTo>
                    <a:pt x="101600" y="166370"/>
                  </a:lnTo>
                  <a:lnTo>
                    <a:pt x="128270" y="166370"/>
                  </a:lnTo>
                  <a:lnTo>
                    <a:pt x="142875" y="153670"/>
                  </a:lnTo>
                  <a:lnTo>
                    <a:pt x="174244" y="153670"/>
                  </a:lnTo>
                  <a:lnTo>
                    <a:pt x="191135" y="140970"/>
                  </a:lnTo>
                  <a:lnTo>
                    <a:pt x="208407" y="140970"/>
                  </a:lnTo>
                  <a:lnTo>
                    <a:pt x="226695" y="128270"/>
                  </a:lnTo>
                  <a:lnTo>
                    <a:pt x="265176" y="128270"/>
                  </a:lnTo>
                  <a:lnTo>
                    <a:pt x="285369" y="115570"/>
                  </a:lnTo>
                  <a:lnTo>
                    <a:pt x="327406" y="115570"/>
                  </a:lnTo>
                  <a:lnTo>
                    <a:pt x="349504" y="102870"/>
                  </a:lnTo>
                  <a:lnTo>
                    <a:pt x="395097" y="102870"/>
                  </a:lnTo>
                  <a:lnTo>
                    <a:pt x="443103" y="90170"/>
                  </a:lnTo>
                  <a:lnTo>
                    <a:pt x="442976" y="90170"/>
                  </a:lnTo>
                  <a:lnTo>
                    <a:pt x="493014" y="77470"/>
                  </a:lnTo>
                  <a:lnTo>
                    <a:pt x="544830" y="77470"/>
                  </a:lnTo>
                  <a:lnTo>
                    <a:pt x="598551" y="64770"/>
                  </a:lnTo>
                  <a:lnTo>
                    <a:pt x="653669" y="64770"/>
                  </a:lnTo>
                  <a:lnTo>
                    <a:pt x="710692" y="52070"/>
                  </a:lnTo>
                  <a:lnTo>
                    <a:pt x="768858" y="52070"/>
                  </a:lnTo>
                  <a:lnTo>
                    <a:pt x="828421" y="39370"/>
                  </a:lnTo>
                  <a:lnTo>
                    <a:pt x="950722" y="39370"/>
                  </a:lnTo>
                  <a:lnTo>
                    <a:pt x="1013206" y="26670"/>
                  </a:lnTo>
                  <a:lnTo>
                    <a:pt x="1204976" y="26670"/>
                  </a:lnTo>
                  <a:lnTo>
                    <a:pt x="1269873" y="13970"/>
                  </a:lnTo>
                  <a:lnTo>
                    <a:pt x="1465580" y="13970"/>
                  </a:lnTo>
                  <a:lnTo>
                    <a:pt x="1498219" y="26670"/>
                  </a:lnTo>
                  <a:lnTo>
                    <a:pt x="1595120" y="26670"/>
                  </a:lnTo>
                  <a:lnTo>
                    <a:pt x="1627505" y="39370"/>
                  </a:lnTo>
                  <a:lnTo>
                    <a:pt x="1659509" y="39370"/>
                  </a:lnTo>
                  <a:lnTo>
                    <a:pt x="1691513" y="52070"/>
                  </a:lnTo>
                  <a:lnTo>
                    <a:pt x="1723263" y="52070"/>
                  </a:lnTo>
                  <a:lnTo>
                    <a:pt x="1755140" y="64770"/>
                  </a:lnTo>
                  <a:lnTo>
                    <a:pt x="1755013" y="64770"/>
                  </a:lnTo>
                  <a:lnTo>
                    <a:pt x="1786636" y="77470"/>
                  </a:lnTo>
                  <a:lnTo>
                    <a:pt x="1817751" y="77470"/>
                  </a:lnTo>
                  <a:lnTo>
                    <a:pt x="1848993" y="90170"/>
                  </a:lnTo>
                  <a:lnTo>
                    <a:pt x="1848866" y="90170"/>
                  </a:lnTo>
                  <a:lnTo>
                    <a:pt x="1879854" y="102870"/>
                  </a:lnTo>
                  <a:lnTo>
                    <a:pt x="1879727" y="102870"/>
                  </a:lnTo>
                  <a:lnTo>
                    <a:pt x="1910461" y="115570"/>
                  </a:lnTo>
                  <a:lnTo>
                    <a:pt x="1940814" y="115570"/>
                  </a:lnTo>
                  <a:lnTo>
                    <a:pt x="1970913" y="128270"/>
                  </a:lnTo>
                  <a:lnTo>
                    <a:pt x="1970786" y="128270"/>
                  </a:lnTo>
                  <a:lnTo>
                    <a:pt x="2030349" y="153670"/>
                  </a:lnTo>
                  <a:lnTo>
                    <a:pt x="2030222" y="153670"/>
                  </a:lnTo>
                  <a:lnTo>
                    <a:pt x="2088515" y="191770"/>
                  </a:lnTo>
                  <a:lnTo>
                    <a:pt x="2088261" y="191770"/>
                  </a:lnTo>
                  <a:lnTo>
                    <a:pt x="2145157" y="217170"/>
                  </a:lnTo>
                  <a:lnTo>
                    <a:pt x="2145030" y="217170"/>
                  </a:lnTo>
                  <a:lnTo>
                    <a:pt x="2200402" y="242570"/>
                  </a:lnTo>
                  <a:lnTo>
                    <a:pt x="2200148" y="242570"/>
                  </a:lnTo>
                  <a:lnTo>
                    <a:pt x="2253869" y="280670"/>
                  </a:lnTo>
                  <a:lnTo>
                    <a:pt x="2253615" y="280670"/>
                  </a:lnTo>
                  <a:lnTo>
                    <a:pt x="2305558" y="318770"/>
                  </a:lnTo>
                  <a:lnTo>
                    <a:pt x="2305304" y="318770"/>
                  </a:lnTo>
                  <a:lnTo>
                    <a:pt x="2355342" y="356870"/>
                  </a:lnTo>
                  <a:lnTo>
                    <a:pt x="2355215" y="356870"/>
                  </a:lnTo>
                  <a:lnTo>
                    <a:pt x="2403221" y="394970"/>
                  </a:lnTo>
                  <a:lnTo>
                    <a:pt x="2402967" y="394970"/>
                  </a:lnTo>
                  <a:lnTo>
                    <a:pt x="2426081" y="407670"/>
                  </a:lnTo>
                  <a:lnTo>
                    <a:pt x="2448687" y="433070"/>
                  </a:lnTo>
                  <a:lnTo>
                    <a:pt x="2448560" y="433070"/>
                  </a:lnTo>
                  <a:lnTo>
                    <a:pt x="2470658" y="445770"/>
                  </a:lnTo>
                  <a:lnTo>
                    <a:pt x="2470531" y="445770"/>
                  </a:lnTo>
                  <a:lnTo>
                    <a:pt x="2491994" y="471170"/>
                  </a:lnTo>
                  <a:lnTo>
                    <a:pt x="2491867" y="471170"/>
                  </a:lnTo>
                  <a:lnTo>
                    <a:pt x="2512695" y="496570"/>
                  </a:lnTo>
                  <a:lnTo>
                    <a:pt x="2512568" y="496570"/>
                  </a:lnTo>
                  <a:lnTo>
                    <a:pt x="2532761" y="509270"/>
                  </a:lnTo>
                  <a:lnTo>
                    <a:pt x="2552319" y="534670"/>
                  </a:lnTo>
                  <a:lnTo>
                    <a:pt x="2552192" y="534670"/>
                  </a:lnTo>
                  <a:lnTo>
                    <a:pt x="2571242" y="560070"/>
                  </a:lnTo>
                  <a:lnTo>
                    <a:pt x="2571115" y="560070"/>
                  </a:lnTo>
                  <a:lnTo>
                    <a:pt x="2589403" y="572770"/>
                  </a:lnTo>
                  <a:lnTo>
                    <a:pt x="2589276" y="572770"/>
                  </a:lnTo>
                  <a:lnTo>
                    <a:pt x="2606802" y="598170"/>
                  </a:lnTo>
                  <a:lnTo>
                    <a:pt x="2606675" y="598170"/>
                  </a:lnTo>
                  <a:lnTo>
                    <a:pt x="2623566" y="623570"/>
                  </a:lnTo>
                  <a:lnTo>
                    <a:pt x="2623439" y="623570"/>
                  </a:lnTo>
                  <a:lnTo>
                    <a:pt x="2639695" y="648970"/>
                  </a:lnTo>
                  <a:lnTo>
                    <a:pt x="2639568" y="648970"/>
                  </a:lnTo>
                  <a:lnTo>
                    <a:pt x="2655062" y="674370"/>
                  </a:lnTo>
                  <a:lnTo>
                    <a:pt x="2654935" y="674370"/>
                  </a:lnTo>
                  <a:lnTo>
                    <a:pt x="2669540" y="687070"/>
                  </a:lnTo>
                  <a:lnTo>
                    <a:pt x="2683383" y="712470"/>
                  </a:lnTo>
                  <a:lnTo>
                    <a:pt x="2683256" y="712470"/>
                  </a:lnTo>
                  <a:lnTo>
                    <a:pt x="2696464" y="737870"/>
                  </a:lnTo>
                  <a:lnTo>
                    <a:pt x="2696337" y="737870"/>
                  </a:lnTo>
                  <a:lnTo>
                    <a:pt x="2708656" y="763270"/>
                  </a:lnTo>
                  <a:lnTo>
                    <a:pt x="2708529" y="763270"/>
                  </a:lnTo>
                  <a:lnTo>
                    <a:pt x="2720086" y="788670"/>
                  </a:lnTo>
                  <a:lnTo>
                    <a:pt x="2719959" y="788670"/>
                  </a:lnTo>
                  <a:lnTo>
                    <a:pt x="2730627" y="814070"/>
                  </a:lnTo>
                  <a:lnTo>
                    <a:pt x="2740533" y="839470"/>
                  </a:lnTo>
                  <a:lnTo>
                    <a:pt x="2740406" y="839470"/>
                  </a:lnTo>
                  <a:lnTo>
                    <a:pt x="2749423" y="864870"/>
                  </a:lnTo>
                  <a:lnTo>
                    <a:pt x="2749296" y="864870"/>
                  </a:lnTo>
                  <a:lnTo>
                    <a:pt x="2757424" y="890270"/>
                  </a:lnTo>
                  <a:lnTo>
                    <a:pt x="2764663" y="915670"/>
                  </a:lnTo>
                  <a:lnTo>
                    <a:pt x="2764536" y="915670"/>
                  </a:lnTo>
                  <a:lnTo>
                    <a:pt x="2770886" y="928370"/>
                  </a:lnTo>
                  <a:lnTo>
                    <a:pt x="2770759" y="928370"/>
                  </a:lnTo>
                  <a:lnTo>
                    <a:pt x="2776093" y="953770"/>
                  </a:lnTo>
                  <a:lnTo>
                    <a:pt x="2780538" y="979170"/>
                  </a:lnTo>
                  <a:lnTo>
                    <a:pt x="2783967" y="1004570"/>
                  </a:lnTo>
                  <a:lnTo>
                    <a:pt x="2783840" y="1004570"/>
                  </a:lnTo>
                  <a:lnTo>
                    <a:pt x="2786380" y="1029970"/>
                  </a:lnTo>
                  <a:lnTo>
                    <a:pt x="2787904" y="1055370"/>
                  </a:lnTo>
                  <a:lnTo>
                    <a:pt x="2788412" y="1080770"/>
                  </a:lnTo>
                  <a:lnTo>
                    <a:pt x="2791206" y="1131570"/>
                  </a:lnTo>
                  <a:lnTo>
                    <a:pt x="2799334" y="1182370"/>
                  </a:lnTo>
                  <a:lnTo>
                    <a:pt x="2812669" y="1233170"/>
                  </a:lnTo>
                  <a:lnTo>
                    <a:pt x="2831084" y="1283970"/>
                  </a:lnTo>
                  <a:lnTo>
                    <a:pt x="2854198" y="1334770"/>
                  </a:lnTo>
                  <a:lnTo>
                    <a:pt x="2882011" y="1385570"/>
                  </a:lnTo>
                  <a:lnTo>
                    <a:pt x="2914269" y="1436370"/>
                  </a:lnTo>
                  <a:lnTo>
                    <a:pt x="2950972" y="1487170"/>
                  </a:lnTo>
                  <a:lnTo>
                    <a:pt x="2991612" y="1525270"/>
                  </a:lnTo>
                  <a:lnTo>
                    <a:pt x="3036316" y="1576070"/>
                  </a:lnTo>
                  <a:lnTo>
                    <a:pt x="3084703" y="1614170"/>
                  </a:lnTo>
                  <a:lnTo>
                    <a:pt x="3136773" y="1664970"/>
                  </a:lnTo>
                  <a:lnTo>
                    <a:pt x="3192145" y="1703070"/>
                  </a:lnTo>
                  <a:lnTo>
                    <a:pt x="3250819" y="1741170"/>
                  </a:lnTo>
                  <a:lnTo>
                    <a:pt x="3312668" y="1791970"/>
                  </a:lnTo>
                  <a:lnTo>
                    <a:pt x="3377298" y="1830070"/>
                  </a:lnTo>
                  <a:lnTo>
                    <a:pt x="3444621" y="1868170"/>
                  </a:lnTo>
                  <a:lnTo>
                    <a:pt x="3514725" y="1893570"/>
                  </a:lnTo>
                  <a:lnTo>
                    <a:pt x="3587115" y="1931670"/>
                  </a:lnTo>
                  <a:lnTo>
                    <a:pt x="3661791" y="1957070"/>
                  </a:lnTo>
                  <a:lnTo>
                    <a:pt x="3738372" y="1995170"/>
                  </a:lnTo>
                  <a:lnTo>
                    <a:pt x="3979164" y="2071370"/>
                  </a:lnTo>
                  <a:lnTo>
                    <a:pt x="4062222" y="2084070"/>
                  </a:lnTo>
                  <a:lnTo>
                    <a:pt x="4146677" y="2109470"/>
                  </a:lnTo>
                  <a:lnTo>
                    <a:pt x="4493006" y="2160270"/>
                  </a:lnTo>
                  <a:lnTo>
                    <a:pt x="4592396" y="2160270"/>
                  </a:lnTo>
                  <a:lnTo>
                    <a:pt x="4591939" y="2185670"/>
                  </a:lnTo>
                  <a:lnTo>
                    <a:pt x="4668901" y="2160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807482" y="5223390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[output</a:t>
            </a:r>
            <a:r>
              <a:rPr kumimoji="0" sz="1947" b="0" i="0" u="none" strike="noStrike" kern="1200" cap="none" spc="-48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sequence]</a:t>
            </a:r>
            <a:endParaRPr kumimoji="0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20629" y="2929408"/>
            <a:ext cx="1240658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[decoder </a:t>
            </a:r>
            <a:r>
              <a:rPr kumimoji="0" sz="1310" b="0" i="0" u="none" strike="noStrike" kern="1200" cap="none" spc="-11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attends </a:t>
            </a:r>
            <a:r>
              <a:rPr kumimoji="0" sz="1310" b="0" i="0" u="none" strike="noStrike" kern="1200" cap="none" spc="-8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to</a:t>
            </a:r>
            <a:r>
              <a:rPr kumimoji="0" sz="1310" b="0" i="0" u="none" strike="noStrike" kern="1200" cap="none" spc="-29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</a:t>
            </a:r>
            <a:r>
              <a:rPr kumimoji="0" sz="1310" b="0" i="0" u="none" strike="noStrike" kern="1200" cap="none" spc="-22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11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states]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483467" y="2307396"/>
            <a:ext cx="171030" cy="222339"/>
            <a:chOff x="8721852" y="1888210"/>
            <a:chExt cx="234950" cy="305435"/>
          </a:xfrm>
        </p:grpSpPr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2" y="1888210"/>
              <a:ext cx="234670" cy="30482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6" y="1988057"/>
              <a:ext cx="76200" cy="146684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532590" y="1737008"/>
            <a:ext cx="6511151" cy="61022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Looking back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whole model,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zooming in</a:t>
            </a:r>
            <a:r>
              <a:rPr kumimoji="0" sz="1675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 block:</a:t>
            </a:r>
            <a:endParaRPr kumimoji="0" sz="1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3698" lvl="0" indent="0" algn="r" defTabSz="914293" rtl="0" eaLnBrk="1" fontAlgn="auto" latinLnBrk="0" hangingPunct="1">
              <a:lnSpc>
                <a:spcPct val="100000"/>
              </a:lnSpc>
              <a:spcBef>
                <a:spcPts val="10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[predictions!]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CB375437-A96B-4B11-983F-443FEAF4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 Transformer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Encoder-Decoder </a:t>
            </a:r>
            <a:br>
              <a:rPr lang="en-US" sz="3106" spc="4" dirty="0">
                <a:latin typeface="Calibri"/>
                <a:cs typeface="Calibri"/>
              </a:rPr>
            </a:b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2017]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A3B79A-864C-40F9-B34B-E08FA018918E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279718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27736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 </a:t>
            </a:r>
            <a:r>
              <a:rPr kumimoji="0" sz="1456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6" b="0" i="0" u="none" strike="noStrike" kern="1200" cap="none" spc="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ding</a:t>
            </a:r>
            <a:r>
              <a:rPr kumimoji="0" sz="1456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314804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Position 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6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Represent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56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56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endParaRPr kumimoji="0" sz="18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51794" y="2217554"/>
            <a:ext cx="1337730" cy="2381936"/>
            <a:chOff x="2359150" y="1764792"/>
            <a:chExt cx="1837689" cy="327215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66694" y="4368546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150" y="1764792"/>
              <a:ext cx="1837183" cy="64084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26522" y="2210953"/>
            <a:ext cx="984577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Transformer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71423" y="2942752"/>
            <a:ext cx="4777278" cy="1168087"/>
            <a:chOff x="3210358" y="2761022"/>
            <a:chExt cx="6562725" cy="16046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0358" y="3529118"/>
              <a:ext cx="126361" cy="197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7" y="3530345"/>
              <a:ext cx="76200" cy="146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1026" y="2761022"/>
              <a:ext cx="126361" cy="197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5" y="2762249"/>
              <a:ext cx="76199" cy="1466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2999231"/>
              <a:ext cx="117347" cy="1173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3165347"/>
              <a:ext cx="117347" cy="1173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3332987"/>
              <a:ext cx="117347" cy="117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5466" y="3724655"/>
              <a:ext cx="1837183" cy="64084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7" b="0" i="0" u="none" strike="noStrike" kern="1200" cap="none" spc="0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[input</a:t>
            </a:r>
            <a:r>
              <a:rPr kumimoji="0" sz="1947" b="0" i="0" u="none" strike="noStrike" kern="1200" cap="none" spc="-55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sequence]</a:t>
            </a:r>
            <a:endParaRPr kumimoji="0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86585" y="3638119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66416" marR="3698" lvl="0" indent="-157633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sf</a:t>
            </a:r>
            <a:r>
              <a:rPr kumimoji="0" sz="1456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56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rmer  </a:t>
            </a:r>
            <a:r>
              <a:rPr kumimoji="0" sz="1456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049" y="4500664"/>
            <a:ext cx="1337361" cy="46649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142501" y="4493600"/>
            <a:ext cx="986888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Embeddings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999" y="4500664"/>
            <a:ext cx="1337361" cy="46649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877851" y="4493600"/>
            <a:ext cx="1288733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Position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Representations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25254" y="4522445"/>
            <a:ext cx="138673" cy="301100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endParaRPr kumimoji="0" sz="18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03258" y="2486026"/>
            <a:ext cx="1337730" cy="2126779"/>
            <a:chOff x="7924798" y="2133600"/>
            <a:chExt cx="1837689" cy="2921635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0808" y="4286986"/>
              <a:ext cx="234670" cy="76812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832342" y="4386833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09600"/>
                  </a:lnTo>
                  <a:lnTo>
                    <a:pt x="50800" y="609600"/>
                  </a:lnTo>
                  <a:lnTo>
                    <a:pt x="50800" y="63500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798" y="2133600"/>
              <a:ext cx="1837183" cy="64084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078634" y="2478999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66416" marR="3698" lvl="0" indent="-157633" algn="l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sf</a:t>
            </a:r>
            <a:r>
              <a:rPr kumimoji="0" sz="1456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56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rmer  </a:t>
            </a:r>
            <a:r>
              <a:rPr kumimoji="0" sz="1456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35608" y="3250389"/>
            <a:ext cx="85422" cy="85422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2513911" y="2060485"/>
            <a:ext cx="4148166" cy="1845735"/>
            <a:chOff x="3268726" y="1549019"/>
            <a:chExt cx="5698490" cy="2535555"/>
          </a:xfrm>
        </p:grpSpPr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1852" y="3448786"/>
              <a:ext cx="234670" cy="3048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3548633"/>
              <a:ext cx="76200" cy="1466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93479" y="3351276"/>
              <a:ext cx="117348" cy="1173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32520" y="2679166"/>
              <a:ext cx="234670" cy="3048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14054" y="2779013"/>
              <a:ext cx="76200" cy="14668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3479" y="3015996"/>
              <a:ext cx="117348" cy="11734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268726" y="1549018"/>
              <a:ext cx="4669155" cy="2535555"/>
            </a:xfrm>
            <a:custGeom>
              <a:avLst/>
              <a:gdLst/>
              <a:ahLst/>
              <a:cxnLst/>
              <a:rect l="l" t="t" r="r" b="b"/>
              <a:pathLst>
                <a:path w="4669155" h="2535554">
                  <a:moveTo>
                    <a:pt x="4644593" y="913130"/>
                  </a:moveTo>
                  <a:lnTo>
                    <a:pt x="4594225" y="913130"/>
                  </a:lnTo>
                  <a:lnTo>
                    <a:pt x="4581474" y="913130"/>
                  </a:lnTo>
                  <a:lnTo>
                    <a:pt x="4581017" y="943610"/>
                  </a:lnTo>
                  <a:lnTo>
                    <a:pt x="4644593" y="913130"/>
                  </a:lnTo>
                  <a:close/>
                </a:path>
                <a:path w="4669155" h="2535554">
                  <a:moveTo>
                    <a:pt x="4668901" y="2509647"/>
                  </a:moveTo>
                  <a:lnTo>
                    <a:pt x="4650041" y="2496947"/>
                  </a:lnTo>
                  <a:lnTo>
                    <a:pt x="4593463" y="2458847"/>
                  </a:lnTo>
                  <a:lnTo>
                    <a:pt x="4592637" y="2496947"/>
                  </a:lnTo>
                  <a:lnTo>
                    <a:pt x="4494022" y="2496947"/>
                  </a:lnTo>
                  <a:lnTo>
                    <a:pt x="4406646" y="2484247"/>
                  </a:lnTo>
                  <a:lnTo>
                    <a:pt x="4406900" y="2484247"/>
                  </a:lnTo>
                  <a:lnTo>
                    <a:pt x="4320159" y="2471547"/>
                  </a:lnTo>
                  <a:lnTo>
                    <a:pt x="4320413" y="2471547"/>
                  </a:lnTo>
                  <a:lnTo>
                    <a:pt x="4234307" y="2458847"/>
                  </a:lnTo>
                  <a:lnTo>
                    <a:pt x="4234561" y="2458847"/>
                  </a:lnTo>
                  <a:lnTo>
                    <a:pt x="4149217" y="2433447"/>
                  </a:lnTo>
                  <a:lnTo>
                    <a:pt x="4149471" y="2433447"/>
                  </a:lnTo>
                  <a:lnTo>
                    <a:pt x="4065270" y="2420747"/>
                  </a:lnTo>
                  <a:lnTo>
                    <a:pt x="4065524" y="2420747"/>
                  </a:lnTo>
                  <a:lnTo>
                    <a:pt x="3982466" y="2395347"/>
                  </a:lnTo>
                  <a:lnTo>
                    <a:pt x="3982720" y="2395347"/>
                  </a:lnTo>
                  <a:lnTo>
                    <a:pt x="3901059" y="2369947"/>
                  </a:lnTo>
                  <a:lnTo>
                    <a:pt x="3901313" y="2369947"/>
                  </a:lnTo>
                  <a:lnTo>
                    <a:pt x="3821176" y="2331847"/>
                  </a:lnTo>
                  <a:lnTo>
                    <a:pt x="3821430" y="2331847"/>
                  </a:lnTo>
                  <a:lnTo>
                    <a:pt x="3743071" y="2306447"/>
                  </a:lnTo>
                  <a:lnTo>
                    <a:pt x="3743198" y="2306447"/>
                  </a:lnTo>
                  <a:lnTo>
                    <a:pt x="3666744" y="2268347"/>
                  </a:lnTo>
                  <a:lnTo>
                    <a:pt x="3666998" y="2268347"/>
                  </a:lnTo>
                  <a:lnTo>
                    <a:pt x="3592449" y="2230247"/>
                  </a:lnTo>
                  <a:lnTo>
                    <a:pt x="3592703" y="2230247"/>
                  </a:lnTo>
                  <a:lnTo>
                    <a:pt x="3520440" y="2192147"/>
                  </a:lnTo>
                  <a:lnTo>
                    <a:pt x="3520694" y="2192147"/>
                  </a:lnTo>
                  <a:lnTo>
                    <a:pt x="3450844" y="2154047"/>
                  </a:lnTo>
                  <a:lnTo>
                    <a:pt x="3451098" y="2154047"/>
                  </a:lnTo>
                  <a:lnTo>
                    <a:pt x="3383915" y="2115947"/>
                  </a:lnTo>
                  <a:lnTo>
                    <a:pt x="3384169" y="2115947"/>
                  </a:lnTo>
                  <a:lnTo>
                    <a:pt x="3319653" y="2065147"/>
                  </a:lnTo>
                  <a:lnTo>
                    <a:pt x="3319780" y="2065147"/>
                  </a:lnTo>
                  <a:lnTo>
                    <a:pt x="3258172" y="2014359"/>
                  </a:lnTo>
                  <a:lnTo>
                    <a:pt x="3258439" y="2014359"/>
                  </a:lnTo>
                  <a:lnTo>
                    <a:pt x="3199892" y="1976259"/>
                  </a:lnTo>
                  <a:lnTo>
                    <a:pt x="3200146" y="1976259"/>
                  </a:lnTo>
                  <a:lnTo>
                    <a:pt x="3145028" y="1925459"/>
                  </a:lnTo>
                  <a:lnTo>
                    <a:pt x="3145155" y="1925459"/>
                  </a:lnTo>
                  <a:lnTo>
                    <a:pt x="3093339" y="1874659"/>
                  </a:lnTo>
                  <a:lnTo>
                    <a:pt x="3093593" y="1874659"/>
                  </a:lnTo>
                  <a:lnTo>
                    <a:pt x="3045333" y="1823859"/>
                  </a:lnTo>
                  <a:lnTo>
                    <a:pt x="3045587" y="1823859"/>
                  </a:lnTo>
                  <a:lnTo>
                    <a:pt x="3001264" y="1760359"/>
                  </a:lnTo>
                  <a:lnTo>
                    <a:pt x="3001391" y="1760359"/>
                  </a:lnTo>
                  <a:lnTo>
                    <a:pt x="2961005" y="1709559"/>
                  </a:lnTo>
                  <a:lnTo>
                    <a:pt x="2961132" y="1709559"/>
                  </a:lnTo>
                  <a:lnTo>
                    <a:pt x="2924810" y="1658759"/>
                  </a:lnTo>
                  <a:lnTo>
                    <a:pt x="2924937" y="1658759"/>
                  </a:lnTo>
                  <a:lnTo>
                    <a:pt x="2892933" y="1607959"/>
                  </a:lnTo>
                  <a:lnTo>
                    <a:pt x="2893187" y="1607959"/>
                  </a:lnTo>
                  <a:lnTo>
                    <a:pt x="2865501" y="1544459"/>
                  </a:lnTo>
                  <a:lnTo>
                    <a:pt x="2865755" y="1544459"/>
                  </a:lnTo>
                  <a:lnTo>
                    <a:pt x="2842768" y="1493659"/>
                  </a:lnTo>
                  <a:lnTo>
                    <a:pt x="2842895" y="1493659"/>
                  </a:lnTo>
                  <a:lnTo>
                    <a:pt x="2824734" y="1430159"/>
                  </a:lnTo>
                  <a:lnTo>
                    <a:pt x="2824861" y="1430159"/>
                  </a:lnTo>
                  <a:lnTo>
                    <a:pt x="2811780" y="1379359"/>
                  </a:lnTo>
                  <a:lnTo>
                    <a:pt x="2811907" y="1379359"/>
                  </a:lnTo>
                  <a:lnTo>
                    <a:pt x="2803906" y="1315859"/>
                  </a:lnTo>
                  <a:lnTo>
                    <a:pt x="2801112" y="1252359"/>
                  </a:lnTo>
                  <a:lnTo>
                    <a:pt x="2800604" y="1226959"/>
                  </a:lnTo>
                  <a:lnTo>
                    <a:pt x="2799080" y="1201559"/>
                  </a:lnTo>
                  <a:lnTo>
                    <a:pt x="2796540" y="1176159"/>
                  </a:lnTo>
                  <a:lnTo>
                    <a:pt x="2793111" y="1138059"/>
                  </a:lnTo>
                  <a:lnTo>
                    <a:pt x="2788539" y="1112659"/>
                  </a:lnTo>
                  <a:lnTo>
                    <a:pt x="2783205" y="1087259"/>
                  </a:lnTo>
                  <a:lnTo>
                    <a:pt x="2776855" y="1049159"/>
                  </a:lnTo>
                  <a:lnTo>
                    <a:pt x="2769616" y="1023759"/>
                  </a:lnTo>
                  <a:lnTo>
                    <a:pt x="2761488" y="998359"/>
                  </a:lnTo>
                  <a:lnTo>
                    <a:pt x="2752471" y="960259"/>
                  </a:lnTo>
                  <a:lnTo>
                    <a:pt x="2742438" y="934859"/>
                  </a:lnTo>
                  <a:lnTo>
                    <a:pt x="2731770" y="909459"/>
                  </a:lnTo>
                  <a:lnTo>
                    <a:pt x="2720213" y="884059"/>
                  </a:lnTo>
                  <a:lnTo>
                    <a:pt x="2707767" y="858659"/>
                  </a:lnTo>
                  <a:lnTo>
                    <a:pt x="2694559" y="820559"/>
                  </a:lnTo>
                  <a:lnTo>
                    <a:pt x="2665857" y="769759"/>
                  </a:lnTo>
                  <a:lnTo>
                    <a:pt x="2634107" y="718959"/>
                  </a:lnTo>
                  <a:lnTo>
                    <a:pt x="2599563" y="668159"/>
                  </a:lnTo>
                  <a:lnTo>
                    <a:pt x="2562098" y="617359"/>
                  </a:lnTo>
                  <a:lnTo>
                    <a:pt x="2522093" y="566559"/>
                  </a:lnTo>
                  <a:lnTo>
                    <a:pt x="2479675" y="515759"/>
                  </a:lnTo>
                  <a:lnTo>
                    <a:pt x="2434844" y="464959"/>
                  </a:lnTo>
                  <a:lnTo>
                    <a:pt x="2363343" y="401459"/>
                  </a:lnTo>
                  <a:lnTo>
                    <a:pt x="2313178" y="350659"/>
                  </a:lnTo>
                  <a:lnTo>
                    <a:pt x="2260981" y="312559"/>
                  </a:lnTo>
                  <a:lnTo>
                    <a:pt x="2207133" y="274459"/>
                  </a:lnTo>
                  <a:lnTo>
                    <a:pt x="2151634" y="236359"/>
                  </a:lnTo>
                  <a:lnTo>
                    <a:pt x="2123186" y="223659"/>
                  </a:lnTo>
                  <a:lnTo>
                    <a:pt x="2094357" y="198259"/>
                  </a:lnTo>
                  <a:lnTo>
                    <a:pt x="2006092" y="160159"/>
                  </a:lnTo>
                  <a:lnTo>
                    <a:pt x="1975993" y="134759"/>
                  </a:lnTo>
                  <a:lnTo>
                    <a:pt x="1852930" y="83959"/>
                  </a:lnTo>
                  <a:lnTo>
                    <a:pt x="1821688" y="83959"/>
                  </a:lnTo>
                  <a:lnTo>
                    <a:pt x="1726438" y="45859"/>
                  </a:lnTo>
                  <a:lnTo>
                    <a:pt x="1694180" y="45859"/>
                  </a:lnTo>
                  <a:lnTo>
                    <a:pt x="1661922" y="33159"/>
                  </a:lnTo>
                  <a:lnTo>
                    <a:pt x="1629664" y="33159"/>
                  </a:lnTo>
                  <a:lnTo>
                    <a:pt x="1597025" y="20459"/>
                  </a:lnTo>
                  <a:lnTo>
                    <a:pt x="1564513" y="20459"/>
                  </a:lnTo>
                  <a:lnTo>
                    <a:pt x="1553705" y="16256"/>
                  </a:lnTo>
                  <a:lnTo>
                    <a:pt x="1592453" y="17780"/>
                  </a:lnTo>
                  <a:lnTo>
                    <a:pt x="1656842" y="22860"/>
                  </a:lnTo>
                  <a:lnTo>
                    <a:pt x="1720723" y="27940"/>
                  </a:lnTo>
                  <a:lnTo>
                    <a:pt x="1783842" y="34290"/>
                  </a:lnTo>
                  <a:lnTo>
                    <a:pt x="1846326" y="41910"/>
                  </a:lnTo>
                  <a:lnTo>
                    <a:pt x="1846199" y="41910"/>
                  </a:lnTo>
                  <a:lnTo>
                    <a:pt x="1907921" y="50800"/>
                  </a:lnTo>
                  <a:lnTo>
                    <a:pt x="1907794" y="50800"/>
                  </a:lnTo>
                  <a:lnTo>
                    <a:pt x="1968373" y="60960"/>
                  </a:lnTo>
                  <a:lnTo>
                    <a:pt x="1968246" y="60960"/>
                  </a:lnTo>
                  <a:lnTo>
                    <a:pt x="2027809" y="71120"/>
                  </a:lnTo>
                  <a:lnTo>
                    <a:pt x="2027682" y="71120"/>
                  </a:lnTo>
                  <a:lnTo>
                    <a:pt x="2085848" y="82550"/>
                  </a:lnTo>
                  <a:lnTo>
                    <a:pt x="2085721" y="82550"/>
                  </a:lnTo>
                  <a:lnTo>
                    <a:pt x="2142490" y="95250"/>
                  </a:lnTo>
                  <a:lnTo>
                    <a:pt x="2142363" y="95250"/>
                  </a:lnTo>
                  <a:lnTo>
                    <a:pt x="2197608" y="109220"/>
                  </a:lnTo>
                  <a:lnTo>
                    <a:pt x="2197481" y="109220"/>
                  </a:lnTo>
                  <a:lnTo>
                    <a:pt x="2251075" y="123190"/>
                  </a:lnTo>
                  <a:lnTo>
                    <a:pt x="2250948" y="123190"/>
                  </a:lnTo>
                  <a:lnTo>
                    <a:pt x="2302764" y="137160"/>
                  </a:lnTo>
                  <a:lnTo>
                    <a:pt x="2302637" y="137160"/>
                  </a:lnTo>
                  <a:lnTo>
                    <a:pt x="2352548" y="153670"/>
                  </a:lnTo>
                  <a:lnTo>
                    <a:pt x="2352421" y="153670"/>
                  </a:lnTo>
                  <a:lnTo>
                    <a:pt x="2400300" y="168910"/>
                  </a:lnTo>
                  <a:lnTo>
                    <a:pt x="2400173" y="168910"/>
                  </a:lnTo>
                  <a:lnTo>
                    <a:pt x="2423287" y="177800"/>
                  </a:lnTo>
                  <a:lnTo>
                    <a:pt x="2445893" y="185420"/>
                  </a:lnTo>
                  <a:lnTo>
                    <a:pt x="2445766" y="185420"/>
                  </a:lnTo>
                  <a:lnTo>
                    <a:pt x="2467737" y="194310"/>
                  </a:lnTo>
                  <a:lnTo>
                    <a:pt x="2489073" y="203200"/>
                  </a:lnTo>
                  <a:lnTo>
                    <a:pt x="2488946" y="203200"/>
                  </a:lnTo>
                  <a:lnTo>
                    <a:pt x="2509774" y="212090"/>
                  </a:lnTo>
                  <a:lnTo>
                    <a:pt x="2509647" y="212090"/>
                  </a:lnTo>
                  <a:lnTo>
                    <a:pt x="2529840" y="220980"/>
                  </a:lnTo>
                  <a:lnTo>
                    <a:pt x="2549271" y="229870"/>
                  </a:lnTo>
                  <a:lnTo>
                    <a:pt x="2568067" y="238760"/>
                  </a:lnTo>
                  <a:lnTo>
                    <a:pt x="2567940" y="238760"/>
                  </a:lnTo>
                  <a:lnTo>
                    <a:pt x="2586228" y="248920"/>
                  </a:lnTo>
                  <a:lnTo>
                    <a:pt x="2586101" y="248920"/>
                  </a:lnTo>
                  <a:lnTo>
                    <a:pt x="2603627" y="257810"/>
                  </a:lnTo>
                  <a:lnTo>
                    <a:pt x="2603500" y="257810"/>
                  </a:lnTo>
                  <a:lnTo>
                    <a:pt x="2620391" y="267970"/>
                  </a:lnTo>
                  <a:lnTo>
                    <a:pt x="2620264" y="267970"/>
                  </a:lnTo>
                  <a:lnTo>
                    <a:pt x="2636393" y="276860"/>
                  </a:lnTo>
                  <a:lnTo>
                    <a:pt x="2636266" y="276860"/>
                  </a:lnTo>
                  <a:lnTo>
                    <a:pt x="2651633" y="287020"/>
                  </a:lnTo>
                  <a:lnTo>
                    <a:pt x="2651506" y="287020"/>
                  </a:lnTo>
                  <a:lnTo>
                    <a:pt x="2666238" y="295910"/>
                  </a:lnTo>
                  <a:lnTo>
                    <a:pt x="2665984" y="295910"/>
                  </a:lnTo>
                  <a:lnTo>
                    <a:pt x="2679827" y="306070"/>
                  </a:lnTo>
                  <a:lnTo>
                    <a:pt x="2679700" y="306070"/>
                  </a:lnTo>
                  <a:lnTo>
                    <a:pt x="2692781" y="316230"/>
                  </a:lnTo>
                  <a:lnTo>
                    <a:pt x="2692654" y="316230"/>
                  </a:lnTo>
                  <a:lnTo>
                    <a:pt x="2704973" y="326390"/>
                  </a:lnTo>
                  <a:lnTo>
                    <a:pt x="2704719" y="326390"/>
                  </a:lnTo>
                  <a:lnTo>
                    <a:pt x="2716276" y="336550"/>
                  </a:lnTo>
                  <a:lnTo>
                    <a:pt x="2716149" y="336550"/>
                  </a:lnTo>
                  <a:lnTo>
                    <a:pt x="2726817" y="346710"/>
                  </a:lnTo>
                  <a:lnTo>
                    <a:pt x="2726563" y="346710"/>
                  </a:lnTo>
                  <a:lnTo>
                    <a:pt x="2736342" y="356870"/>
                  </a:lnTo>
                  <a:lnTo>
                    <a:pt x="2736215" y="355600"/>
                  </a:lnTo>
                  <a:lnTo>
                    <a:pt x="2745105" y="367030"/>
                  </a:lnTo>
                  <a:lnTo>
                    <a:pt x="2744978" y="365760"/>
                  </a:lnTo>
                  <a:lnTo>
                    <a:pt x="2752979" y="377190"/>
                  </a:lnTo>
                  <a:lnTo>
                    <a:pt x="2752725" y="375920"/>
                  </a:lnTo>
                  <a:lnTo>
                    <a:pt x="2759964" y="387350"/>
                  </a:lnTo>
                  <a:lnTo>
                    <a:pt x="2759710" y="386080"/>
                  </a:lnTo>
                  <a:lnTo>
                    <a:pt x="2766060" y="396240"/>
                  </a:lnTo>
                  <a:lnTo>
                    <a:pt x="2765806" y="396240"/>
                  </a:lnTo>
                  <a:lnTo>
                    <a:pt x="2771267" y="406400"/>
                  </a:lnTo>
                  <a:lnTo>
                    <a:pt x="2771013" y="406400"/>
                  </a:lnTo>
                  <a:lnTo>
                    <a:pt x="2775458" y="416560"/>
                  </a:lnTo>
                  <a:lnTo>
                    <a:pt x="2775204" y="416560"/>
                  </a:lnTo>
                  <a:lnTo>
                    <a:pt x="2778633" y="426720"/>
                  </a:lnTo>
                  <a:lnTo>
                    <a:pt x="2778506" y="426720"/>
                  </a:lnTo>
                  <a:lnTo>
                    <a:pt x="2781046" y="436880"/>
                  </a:lnTo>
                  <a:lnTo>
                    <a:pt x="2780919" y="436880"/>
                  </a:lnTo>
                  <a:lnTo>
                    <a:pt x="2782443" y="447040"/>
                  </a:lnTo>
                  <a:lnTo>
                    <a:pt x="2782316" y="447040"/>
                  </a:lnTo>
                  <a:lnTo>
                    <a:pt x="2782951" y="457200"/>
                  </a:lnTo>
                  <a:lnTo>
                    <a:pt x="2794381" y="501650"/>
                  </a:lnTo>
                  <a:lnTo>
                    <a:pt x="2826766" y="544830"/>
                  </a:lnTo>
                  <a:lnTo>
                    <a:pt x="2878074" y="586740"/>
                  </a:lnTo>
                  <a:lnTo>
                    <a:pt x="2910332" y="607060"/>
                  </a:lnTo>
                  <a:lnTo>
                    <a:pt x="2946908" y="627380"/>
                  </a:lnTo>
                  <a:lnTo>
                    <a:pt x="2987548" y="647700"/>
                  </a:lnTo>
                  <a:lnTo>
                    <a:pt x="3031998" y="666750"/>
                  </a:lnTo>
                  <a:lnTo>
                    <a:pt x="3080258" y="685800"/>
                  </a:lnTo>
                  <a:lnTo>
                    <a:pt x="3132074" y="704850"/>
                  </a:lnTo>
                  <a:lnTo>
                    <a:pt x="3187319" y="722630"/>
                  </a:lnTo>
                  <a:lnTo>
                    <a:pt x="3307194" y="756920"/>
                  </a:lnTo>
                  <a:lnTo>
                    <a:pt x="3438779" y="788670"/>
                  </a:lnTo>
                  <a:lnTo>
                    <a:pt x="3654933" y="830580"/>
                  </a:lnTo>
                  <a:lnTo>
                    <a:pt x="3731260" y="843280"/>
                  </a:lnTo>
                  <a:lnTo>
                    <a:pt x="3809619" y="854710"/>
                  </a:lnTo>
                  <a:lnTo>
                    <a:pt x="3971036" y="875030"/>
                  </a:lnTo>
                  <a:lnTo>
                    <a:pt x="4137914" y="891540"/>
                  </a:lnTo>
                  <a:lnTo>
                    <a:pt x="4308856" y="902970"/>
                  </a:lnTo>
                  <a:lnTo>
                    <a:pt x="4482592" y="910590"/>
                  </a:lnTo>
                  <a:lnTo>
                    <a:pt x="4581474" y="912850"/>
                  </a:lnTo>
                  <a:lnTo>
                    <a:pt x="4594225" y="912850"/>
                  </a:lnTo>
                  <a:lnTo>
                    <a:pt x="4645203" y="912850"/>
                  </a:lnTo>
                  <a:lnTo>
                    <a:pt x="4657852" y="906780"/>
                  </a:lnTo>
                  <a:lnTo>
                    <a:pt x="4582160" y="867410"/>
                  </a:lnTo>
                  <a:lnTo>
                    <a:pt x="4581664" y="900150"/>
                  </a:lnTo>
                  <a:lnTo>
                    <a:pt x="4482846" y="897890"/>
                  </a:lnTo>
                  <a:lnTo>
                    <a:pt x="4309491" y="890270"/>
                  </a:lnTo>
                  <a:lnTo>
                    <a:pt x="4309745" y="890270"/>
                  </a:lnTo>
                  <a:lnTo>
                    <a:pt x="4138803" y="878840"/>
                  </a:lnTo>
                  <a:lnTo>
                    <a:pt x="4139057" y="878840"/>
                  </a:lnTo>
                  <a:lnTo>
                    <a:pt x="3972306" y="862330"/>
                  </a:lnTo>
                  <a:lnTo>
                    <a:pt x="3972433" y="862330"/>
                  </a:lnTo>
                  <a:lnTo>
                    <a:pt x="3891026" y="852170"/>
                  </a:lnTo>
                  <a:lnTo>
                    <a:pt x="3891153" y="852170"/>
                  </a:lnTo>
                  <a:lnTo>
                    <a:pt x="3811270" y="842010"/>
                  </a:lnTo>
                  <a:lnTo>
                    <a:pt x="3811397" y="842010"/>
                  </a:lnTo>
                  <a:lnTo>
                    <a:pt x="3733165" y="830580"/>
                  </a:lnTo>
                  <a:lnTo>
                    <a:pt x="3733292" y="830580"/>
                  </a:lnTo>
                  <a:lnTo>
                    <a:pt x="3656965" y="817880"/>
                  </a:lnTo>
                  <a:lnTo>
                    <a:pt x="3657092" y="817880"/>
                  </a:lnTo>
                  <a:lnTo>
                    <a:pt x="3582924" y="805180"/>
                  </a:lnTo>
                  <a:lnTo>
                    <a:pt x="3511042" y="791210"/>
                  </a:lnTo>
                  <a:lnTo>
                    <a:pt x="3511169" y="791210"/>
                  </a:lnTo>
                  <a:lnTo>
                    <a:pt x="3441573" y="775970"/>
                  </a:lnTo>
                  <a:lnTo>
                    <a:pt x="3441700" y="775970"/>
                  </a:lnTo>
                  <a:lnTo>
                    <a:pt x="3374644" y="760730"/>
                  </a:lnTo>
                  <a:lnTo>
                    <a:pt x="3310369" y="744220"/>
                  </a:lnTo>
                  <a:lnTo>
                    <a:pt x="3310496" y="744220"/>
                  </a:lnTo>
                  <a:lnTo>
                    <a:pt x="3249168" y="727710"/>
                  </a:lnTo>
                  <a:lnTo>
                    <a:pt x="3249295" y="727710"/>
                  </a:lnTo>
                  <a:lnTo>
                    <a:pt x="3191002" y="709930"/>
                  </a:lnTo>
                  <a:lnTo>
                    <a:pt x="3191129" y="709930"/>
                  </a:lnTo>
                  <a:lnTo>
                    <a:pt x="3136138" y="692150"/>
                  </a:lnTo>
                  <a:lnTo>
                    <a:pt x="3136265" y="692150"/>
                  </a:lnTo>
                  <a:lnTo>
                    <a:pt x="3084703" y="674370"/>
                  </a:lnTo>
                  <a:lnTo>
                    <a:pt x="3084830" y="674370"/>
                  </a:lnTo>
                  <a:lnTo>
                    <a:pt x="3036824" y="655320"/>
                  </a:lnTo>
                  <a:lnTo>
                    <a:pt x="3036951" y="655320"/>
                  </a:lnTo>
                  <a:lnTo>
                    <a:pt x="2992628" y="636270"/>
                  </a:lnTo>
                  <a:lnTo>
                    <a:pt x="2992882" y="636270"/>
                  </a:lnTo>
                  <a:lnTo>
                    <a:pt x="2955137" y="617220"/>
                  </a:lnTo>
                  <a:lnTo>
                    <a:pt x="2952623" y="615950"/>
                  </a:lnTo>
                  <a:lnTo>
                    <a:pt x="2952877" y="617220"/>
                  </a:lnTo>
                  <a:lnTo>
                    <a:pt x="2916682" y="596900"/>
                  </a:lnTo>
                  <a:lnTo>
                    <a:pt x="2916936" y="596900"/>
                  </a:lnTo>
                  <a:lnTo>
                    <a:pt x="2885059" y="576580"/>
                  </a:lnTo>
                  <a:lnTo>
                    <a:pt x="2885440" y="576580"/>
                  </a:lnTo>
                  <a:lnTo>
                    <a:pt x="2857881" y="556260"/>
                  </a:lnTo>
                  <a:lnTo>
                    <a:pt x="2858389" y="556260"/>
                  </a:lnTo>
                  <a:lnTo>
                    <a:pt x="2836951" y="537210"/>
                  </a:lnTo>
                  <a:lnTo>
                    <a:pt x="2835529" y="535940"/>
                  </a:lnTo>
                  <a:lnTo>
                    <a:pt x="2836037" y="537210"/>
                  </a:lnTo>
                  <a:lnTo>
                    <a:pt x="2819057" y="516890"/>
                  </a:lnTo>
                  <a:lnTo>
                    <a:pt x="2818003" y="515620"/>
                  </a:lnTo>
                  <a:lnTo>
                    <a:pt x="2818511" y="516890"/>
                  </a:lnTo>
                  <a:lnTo>
                    <a:pt x="2806192" y="496570"/>
                  </a:lnTo>
                  <a:lnTo>
                    <a:pt x="2805430" y="495300"/>
                  </a:lnTo>
                  <a:lnTo>
                    <a:pt x="2798318" y="477520"/>
                  </a:lnTo>
                  <a:lnTo>
                    <a:pt x="2798127" y="477062"/>
                  </a:lnTo>
                  <a:lnTo>
                    <a:pt x="2798026" y="476250"/>
                  </a:lnTo>
                  <a:lnTo>
                    <a:pt x="2795524" y="455930"/>
                  </a:lnTo>
                  <a:lnTo>
                    <a:pt x="2795651" y="455930"/>
                  </a:lnTo>
                  <a:lnTo>
                    <a:pt x="2795016" y="445770"/>
                  </a:lnTo>
                  <a:lnTo>
                    <a:pt x="2782697" y="401320"/>
                  </a:lnTo>
                  <a:lnTo>
                    <a:pt x="2774543" y="386080"/>
                  </a:lnTo>
                  <a:lnTo>
                    <a:pt x="2770505" y="379730"/>
                  </a:lnTo>
                  <a:lnTo>
                    <a:pt x="2768041" y="375920"/>
                  </a:lnTo>
                  <a:lnTo>
                    <a:pt x="2763139" y="368300"/>
                  </a:lnTo>
                  <a:lnTo>
                    <a:pt x="2761069" y="365760"/>
                  </a:lnTo>
                  <a:lnTo>
                    <a:pt x="2754884" y="358140"/>
                  </a:lnTo>
                  <a:lnTo>
                    <a:pt x="2752598" y="355600"/>
                  </a:lnTo>
                  <a:lnTo>
                    <a:pt x="2745740" y="347980"/>
                  </a:lnTo>
                  <a:lnTo>
                    <a:pt x="2735707" y="337820"/>
                  </a:lnTo>
                  <a:lnTo>
                    <a:pt x="2724785" y="326390"/>
                  </a:lnTo>
                  <a:lnTo>
                    <a:pt x="2713101" y="316230"/>
                  </a:lnTo>
                  <a:lnTo>
                    <a:pt x="2673350" y="285750"/>
                  </a:lnTo>
                  <a:lnTo>
                    <a:pt x="2642997" y="266700"/>
                  </a:lnTo>
                  <a:lnTo>
                    <a:pt x="2626741" y="256540"/>
                  </a:lnTo>
                  <a:lnTo>
                    <a:pt x="2609723" y="246380"/>
                  </a:lnTo>
                  <a:lnTo>
                    <a:pt x="2592070" y="237490"/>
                  </a:lnTo>
                  <a:lnTo>
                    <a:pt x="2573655" y="227330"/>
                  </a:lnTo>
                  <a:lnTo>
                    <a:pt x="2535174" y="209550"/>
                  </a:lnTo>
                  <a:lnTo>
                    <a:pt x="2493899" y="191770"/>
                  </a:lnTo>
                  <a:lnTo>
                    <a:pt x="2427732" y="165100"/>
                  </a:lnTo>
                  <a:lnTo>
                    <a:pt x="2404491" y="157480"/>
                  </a:lnTo>
                  <a:lnTo>
                    <a:pt x="2356358" y="140970"/>
                  </a:lnTo>
                  <a:lnTo>
                    <a:pt x="2306320" y="125730"/>
                  </a:lnTo>
                  <a:lnTo>
                    <a:pt x="2254377" y="110490"/>
                  </a:lnTo>
                  <a:lnTo>
                    <a:pt x="2145284" y="82550"/>
                  </a:lnTo>
                  <a:lnTo>
                    <a:pt x="1970405" y="48260"/>
                  </a:lnTo>
                  <a:lnTo>
                    <a:pt x="1909699" y="38100"/>
                  </a:lnTo>
                  <a:lnTo>
                    <a:pt x="1847977" y="29210"/>
                  </a:lnTo>
                  <a:lnTo>
                    <a:pt x="1785239" y="21590"/>
                  </a:lnTo>
                  <a:lnTo>
                    <a:pt x="1721993" y="15240"/>
                  </a:lnTo>
                  <a:lnTo>
                    <a:pt x="1593342" y="5080"/>
                  </a:lnTo>
                  <a:lnTo>
                    <a:pt x="1463167" y="0"/>
                  </a:lnTo>
                  <a:lnTo>
                    <a:pt x="1332484" y="0"/>
                  </a:lnTo>
                  <a:lnTo>
                    <a:pt x="1202563" y="2540"/>
                  </a:lnTo>
                  <a:lnTo>
                    <a:pt x="1074039" y="7620"/>
                  </a:lnTo>
                  <a:lnTo>
                    <a:pt x="886460" y="19050"/>
                  </a:lnTo>
                  <a:lnTo>
                    <a:pt x="766191" y="29210"/>
                  </a:lnTo>
                  <a:lnTo>
                    <a:pt x="595757" y="48260"/>
                  </a:lnTo>
                  <a:lnTo>
                    <a:pt x="440182" y="71120"/>
                  </a:lnTo>
                  <a:lnTo>
                    <a:pt x="392303" y="80010"/>
                  </a:lnTo>
                  <a:lnTo>
                    <a:pt x="346456" y="87630"/>
                  </a:lnTo>
                  <a:lnTo>
                    <a:pt x="324358" y="92710"/>
                  </a:lnTo>
                  <a:lnTo>
                    <a:pt x="305511" y="96659"/>
                  </a:lnTo>
                  <a:lnTo>
                    <a:pt x="303403" y="96659"/>
                  </a:lnTo>
                  <a:lnTo>
                    <a:pt x="302298" y="97345"/>
                  </a:lnTo>
                  <a:lnTo>
                    <a:pt x="281940" y="101600"/>
                  </a:lnTo>
                  <a:lnTo>
                    <a:pt x="261747" y="105410"/>
                  </a:lnTo>
                  <a:lnTo>
                    <a:pt x="242062" y="110490"/>
                  </a:lnTo>
                  <a:lnTo>
                    <a:pt x="204851" y="120650"/>
                  </a:lnTo>
                  <a:lnTo>
                    <a:pt x="187198" y="124460"/>
                  </a:lnTo>
                  <a:lnTo>
                    <a:pt x="170307" y="129540"/>
                  </a:lnTo>
                  <a:lnTo>
                    <a:pt x="123825" y="144780"/>
                  </a:lnTo>
                  <a:lnTo>
                    <a:pt x="84074" y="160020"/>
                  </a:lnTo>
                  <a:lnTo>
                    <a:pt x="51562" y="176530"/>
                  </a:lnTo>
                  <a:lnTo>
                    <a:pt x="42418" y="181610"/>
                  </a:lnTo>
                  <a:lnTo>
                    <a:pt x="33909" y="186690"/>
                  </a:lnTo>
                  <a:lnTo>
                    <a:pt x="26543" y="193040"/>
                  </a:lnTo>
                  <a:lnTo>
                    <a:pt x="19939" y="198120"/>
                  </a:lnTo>
                  <a:lnTo>
                    <a:pt x="0" y="233680"/>
                  </a:lnTo>
                  <a:lnTo>
                    <a:pt x="889" y="233781"/>
                  </a:lnTo>
                  <a:lnTo>
                    <a:pt x="508" y="236359"/>
                  </a:lnTo>
                  <a:lnTo>
                    <a:pt x="14097" y="236359"/>
                  </a:lnTo>
                  <a:lnTo>
                    <a:pt x="16637" y="223659"/>
                  </a:lnTo>
                  <a:lnTo>
                    <a:pt x="23228" y="223659"/>
                  </a:lnTo>
                  <a:lnTo>
                    <a:pt x="28575" y="210959"/>
                  </a:lnTo>
                  <a:lnTo>
                    <a:pt x="34163" y="210959"/>
                  </a:lnTo>
                  <a:lnTo>
                    <a:pt x="41402" y="198259"/>
                  </a:lnTo>
                  <a:lnTo>
                    <a:pt x="57785" y="198259"/>
                  </a:lnTo>
                  <a:lnTo>
                    <a:pt x="67564" y="185559"/>
                  </a:lnTo>
                  <a:lnTo>
                    <a:pt x="77851" y="185559"/>
                  </a:lnTo>
                  <a:lnTo>
                    <a:pt x="89408" y="172859"/>
                  </a:lnTo>
                  <a:lnTo>
                    <a:pt x="114427" y="172859"/>
                  </a:lnTo>
                  <a:lnTo>
                    <a:pt x="128397" y="160159"/>
                  </a:lnTo>
                  <a:lnTo>
                    <a:pt x="142748" y="160159"/>
                  </a:lnTo>
                  <a:lnTo>
                    <a:pt x="158242" y="147459"/>
                  </a:lnTo>
                  <a:lnTo>
                    <a:pt x="191008" y="147459"/>
                  </a:lnTo>
                  <a:lnTo>
                    <a:pt x="208534" y="134759"/>
                  </a:lnTo>
                  <a:lnTo>
                    <a:pt x="245618" y="134759"/>
                  </a:lnTo>
                  <a:lnTo>
                    <a:pt x="265176" y="122059"/>
                  </a:lnTo>
                  <a:lnTo>
                    <a:pt x="285242" y="122059"/>
                  </a:lnTo>
                  <a:lnTo>
                    <a:pt x="306070" y="109359"/>
                  </a:lnTo>
                  <a:lnTo>
                    <a:pt x="349504" y="109359"/>
                  </a:lnTo>
                  <a:lnTo>
                    <a:pt x="372110" y="96659"/>
                  </a:lnTo>
                  <a:lnTo>
                    <a:pt x="395097" y="96659"/>
                  </a:lnTo>
                  <a:lnTo>
                    <a:pt x="443103" y="83959"/>
                  </a:lnTo>
                  <a:lnTo>
                    <a:pt x="492887" y="83959"/>
                  </a:lnTo>
                  <a:lnTo>
                    <a:pt x="544830" y="71259"/>
                  </a:lnTo>
                  <a:lnTo>
                    <a:pt x="598424" y="71259"/>
                  </a:lnTo>
                  <a:lnTo>
                    <a:pt x="653796" y="58559"/>
                  </a:lnTo>
                  <a:lnTo>
                    <a:pt x="710565" y="58559"/>
                  </a:lnTo>
                  <a:lnTo>
                    <a:pt x="768858" y="45859"/>
                  </a:lnTo>
                  <a:lnTo>
                    <a:pt x="828294" y="45859"/>
                  </a:lnTo>
                  <a:lnTo>
                    <a:pt x="889127" y="33159"/>
                  </a:lnTo>
                  <a:lnTo>
                    <a:pt x="1013206" y="33159"/>
                  </a:lnTo>
                  <a:lnTo>
                    <a:pt x="1076579" y="20459"/>
                  </a:lnTo>
                  <a:lnTo>
                    <a:pt x="1530477" y="20459"/>
                  </a:lnTo>
                  <a:lnTo>
                    <a:pt x="1562862" y="33159"/>
                  </a:lnTo>
                  <a:lnTo>
                    <a:pt x="1594993" y="33159"/>
                  </a:lnTo>
                  <a:lnTo>
                    <a:pt x="1627378" y="45859"/>
                  </a:lnTo>
                  <a:lnTo>
                    <a:pt x="1659255" y="45859"/>
                  </a:lnTo>
                  <a:lnTo>
                    <a:pt x="1691386" y="58559"/>
                  </a:lnTo>
                  <a:lnTo>
                    <a:pt x="1723009" y="58559"/>
                  </a:lnTo>
                  <a:lnTo>
                    <a:pt x="1754886" y="71259"/>
                  </a:lnTo>
                  <a:lnTo>
                    <a:pt x="1754759" y="71259"/>
                  </a:lnTo>
                  <a:lnTo>
                    <a:pt x="1786382" y="83959"/>
                  </a:lnTo>
                  <a:lnTo>
                    <a:pt x="1817497" y="83959"/>
                  </a:lnTo>
                  <a:lnTo>
                    <a:pt x="1848612" y="96659"/>
                  </a:lnTo>
                  <a:lnTo>
                    <a:pt x="1848485" y="96659"/>
                  </a:lnTo>
                  <a:lnTo>
                    <a:pt x="1879600" y="109359"/>
                  </a:lnTo>
                  <a:lnTo>
                    <a:pt x="1879473" y="109359"/>
                  </a:lnTo>
                  <a:lnTo>
                    <a:pt x="1910207" y="122059"/>
                  </a:lnTo>
                  <a:lnTo>
                    <a:pt x="1910080" y="122059"/>
                  </a:lnTo>
                  <a:lnTo>
                    <a:pt x="1940560" y="134759"/>
                  </a:lnTo>
                  <a:lnTo>
                    <a:pt x="1940433" y="134759"/>
                  </a:lnTo>
                  <a:lnTo>
                    <a:pt x="1970659" y="147459"/>
                  </a:lnTo>
                  <a:lnTo>
                    <a:pt x="1970532" y="147459"/>
                  </a:lnTo>
                  <a:lnTo>
                    <a:pt x="2000504" y="160159"/>
                  </a:lnTo>
                  <a:lnTo>
                    <a:pt x="2000377" y="160159"/>
                  </a:lnTo>
                  <a:lnTo>
                    <a:pt x="2029968" y="185559"/>
                  </a:lnTo>
                  <a:lnTo>
                    <a:pt x="2029841" y="185559"/>
                  </a:lnTo>
                  <a:lnTo>
                    <a:pt x="2059178" y="198259"/>
                  </a:lnTo>
                  <a:lnTo>
                    <a:pt x="2059051" y="198259"/>
                  </a:lnTo>
                  <a:lnTo>
                    <a:pt x="2116582" y="223659"/>
                  </a:lnTo>
                  <a:lnTo>
                    <a:pt x="2116455" y="223659"/>
                  </a:lnTo>
                  <a:lnTo>
                    <a:pt x="2144776" y="249059"/>
                  </a:lnTo>
                  <a:lnTo>
                    <a:pt x="2144649" y="249059"/>
                  </a:lnTo>
                  <a:lnTo>
                    <a:pt x="2200021" y="287159"/>
                  </a:lnTo>
                  <a:lnTo>
                    <a:pt x="2199767" y="287159"/>
                  </a:lnTo>
                  <a:lnTo>
                    <a:pt x="2253488" y="325259"/>
                  </a:lnTo>
                  <a:lnTo>
                    <a:pt x="2253234" y="325259"/>
                  </a:lnTo>
                  <a:lnTo>
                    <a:pt x="2305177" y="363359"/>
                  </a:lnTo>
                  <a:lnTo>
                    <a:pt x="2304923" y="363359"/>
                  </a:lnTo>
                  <a:lnTo>
                    <a:pt x="2354961" y="401459"/>
                  </a:lnTo>
                  <a:lnTo>
                    <a:pt x="2354834" y="401459"/>
                  </a:lnTo>
                  <a:lnTo>
                    <a:pt x="2402840" y="452259"/>
                  </a:lnTo>
                  <a:lnTo>
                    <a:pt x="2402713" y="452259"/>
                  </a:lnTo>
                  <a:lnTo>
                    <a:pt x="2425827" y="477659"/>
                  </a:lnTo>
                  <a:lnTo>
                    <a:pt x="2425700" y="477659"/>
                  </a:lnTo>
                  <a:lnTo>
                    <a:pt x="2448433" y="503059"/>
                  </a:lnTo>
                  <a:lnTo>
                    <a:pt x="2448306" y="503059"/>
                  </a:lnTo>
                  <a:lnTo>
                    <a:pt x="2470277" y="515759"/>
                  </a:lnTo>
                  <a:lnTo>
                    <a:pt x="2470150" y="515759"/>
                  </a:lnTo>
                  <a:lnTo>
                    <a:pt x="2491613" y="541159"/>
                  </a:lnTo>
                  <a:lnTo>
                    <a:pt x="2491486" y="541159"/>
                  </a:lnTo>
                  <a:lnTo>
                    <a:pt x="2512441" y="566559"/>
                  </a:lnTo>
                  <a:lnTo>
                    <a:pt x="2512314" y="566559"/>
                  </a:lnTo>
                  <a:lnTo>
                    <a:pt x="2532507" y="591959"/>
                  </a:lnTo>
                  <a:lnTo>
                    <a:pt x="2532380" y="591959"/>
                  </a:lnTo>
                  <a:lnTo>
                    <a:pt x="2552065" y="617359"/>
                  </a:lnTo>
                  <a:lnTo>
                    <a:pt x="2551938" y="617359"/>
                  </a:lnTo>
                  <a:lnTo>
                    <a:pt x="2570861" y="642759"/>
                  </a:lnTo>
                  <a:lnTo>
                    <a:pt x="2589149" y="668159"/>
                  </a:lnTo>
                  <a:lnTo>
                    <a:pt x="2589022" y="668159"/>
                  </a:lnTo>
                  <a:lnTo>
                    <a:pt x="2606548" y="693559"/>
                  </a:lnTo>
                  <a:lnTo>
                    <a:pt x="2606421" y="693559"/>
                  </a:lnTo>
                  <a:lnTo>
                    <a:pt x="2623312" y="718959"/>
                  </a:lnTo>
                  <a:lnTo>
                    <a:pt x="2623185" y="718959"/>
                  </a:lnTo>
                  <a:lnTo>
                    <a:pt x="2639441" y="744359"/>
                  </a:lnTo>
                  <a:lnTo>
                    <a:pt x="2639314" y="744359"/>
                  </a:lnTo>
                  <a:lnTo>
                    <a:pt x="2654808" y="782459"/>
                  </a:lnTo>
                  <a:lnTo>
                    <a:pt x="2654681" y="782459"/>
                  </a:lnTo>
                  <a:lnTo>
                    <a:pt x="2669413" y="807859"/>
                  </a:lnTo>
                  <a:lnTo>
                    <a:pt x="2669286" y="807859"/>
                  </a:lnTo>
                  <a:lnTo>
                    <a:pt x="2683256" y="833259"/>
                  </a:lnTo>
                  <a:lnTo>
                    <a:pt x="2683129" y="833259"/>
                  </a:lnTo>
                  <a:lnTo>
                    <a:pt x="2696337" y="858659"/>
                  </a:lnTo>
                  <a:lnTo>
                    <a:pt x="2696210" y="858659"/>
                  </a:lnTo>
                  <a:lnTo>
                    <a:pt x="2708529" y="884059"/>
                  </a:lnTo>
                  <a:lnTo>
                    <a:pt x="2708402" y="884059"/>
                  </a:lnTo>
                  <a:lnTo>
                    <a:pt x="2719959" y="909459"/>
                  </a:lnTo>
                  <a:lnTo>
                    <a:pt x="2719832" y="909459"/>
                  </a:lnTo>
                  <a:lnTo>
                    <a:pt x="2730500" y="947559"/>
                  </a:lnTo>
                  <a:lnTo>
                    <a:pt x="2740406" y="972959"/>
                  </a:lnTo>
                  <a:lnTo>
                    <a:pt x="2749296" y="998359"/>
                  </a:lnTo>
                  <a:lnTo>
                    <a:pt x="2757297" y="1023759"/>
                  </a:lnTo>
                  <a:lnTo>
                    <a:pt x="2764536" y="1061859"/>
                  </a:lnTo>
                  <a:lnTo>
                    <a:pt x="2770759" y="1087259"/>
                  </a:lnTo>
                  <a:lnTo>
                    <a:pt x="2776093" y="1112659"/>
                  </a:lnTo>
                  <a:lnTo>
                    <a:pt x="2780538" y="1138059"/>
                  </a:lnTo>
                  <a:lnTo>
                    <a:pt x="2783967" y="1176159"/>
                  </a:lnTo>
                  <a:lnTo>
                    <a:pt x="2783840" y="1176159"/>
                  </a:lnTo>
                  <a:lnTo>
                    <a:pt x="2786380" y="1201559"/>
                  </a:lnTo>
                  <a:lnTo>
                    <a:pt x="2787904" y="1226959"/>
                  </a:lnTo>
                  <a:lnTo>
                    <a:pt x="2788412" y="1252359"/>
                  </a:lnTo>
                  <a:lnTo>
                    <a:pt x="2791206" y="1315859"/>
                  </a:lnTo>
                  <a:lnTo>
                    <a:pt x="2799334" y="1379359"/>
                  </a:lnTo>
                  <a:lnTo>
                    <a:pt x="2812542" y="1430159"/>
                  </a:lnTo>
                  <a:lnTo>
                    <a:pt x="2830957" y="1493659"/>
                  </a:lnTo>
                  <a:lnTo>
                    <a:pt x="2854071" y="1544459"/>
                  </a:lnTo>
                  <a:lnTo>
                    <a:pt x="2881884" y="1607959"/>
                  </a:lnTo>
                  <a:lnTo>
                    <a:pt x="2914015" y="1658759"/>
                  </a:lnTo>
                  <a:lnTo>
                    <a:pt x="2950718" y="1722259"/>
                  </a:lnTo>
                  <a:lnTo>
                    <a:pt x="2991358" y="1773059"/>
                  </a:lnTo>
                  <a:lnTo>
                    <a:pt x="3035935" y="1823859"/>
                  </a:lnTo>
                  <a:lnTo>
                    <a:pt x="3084322" y="1874659"/>
                  </a:lnTo>
                  <a:lnTo>
                    <a:pt x="3136392" y="1925459"/>
                  </a:lnTo>
                  <a:lnTo>
                    <a:pt x="3191764" y="1976259"/>
                  </a:lnTo>
                  <a:lnTo>
                    <a:pt x="3250438" y="2027059"/>
                  </a:lnTo>
                  <a:lnTo>
                    <a:pt x="3312287" y="2077847"/>
                  </a:lnTo>
                  <a:lnTo>
                    <a:pt x="3376930" y="2115947"/>
                  </a:lnTo>
                  <a:lnTo>
                    <a:pt x="3444367" y="2166747"/>
                  </a:lnTo>
                  <a:lnTo>
                    <a:pt x="3514344" y="2204847"/>
                  </a:lnTo>
                  <a:lnTo>
                    <a:pt x="3586734" y="2242947"/>
                  </a:lnTo>
                  <a:lnTo>
                    <a:pt x="3661410" y="2281047"/>
                  </a:lnTo>
                  <a:lnTo>
                    <a:pt x="3738118" y="2319147"/>
                  </a:lnTo>
                  <a:lnTo>
                    <a:pt x="3816731" y="2344547"/>
                  </a:lnTo>
                  <a:lnTo>
                    <a:pt x="3896995" y="2382647"/>
                  </a:lnTo>
                  <a:lnTo>
                    <a:pt x="4062095" y="2433447"/>
                  </a:lnTo>
                  <a:lnTo>
                    <a:pt x="4146423" y="2446147"/>
                  </a:lnTo>
                  <a:lnTo>
                    <a:pt x="4231894" y="2471547"/>
                  </a:lnTo>
                  <a:lnTo>
                    <a:pt x="4492879" y="2509647"/>
                  </a:lnTo>
                  <a:lnTo>
                    <a:pt x="4592358" y="2509647"/>
                  </a:lnTo>
                  <a:lnTo>
                    <a:pt x="4591812" y="2535047"/>
                  </a:lnTo>
                  <a:lnTo>
                    <a:pt x="4668901" y="2509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807482" y="5223390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[output</a:t>
            </a:r>
            <a:r>
              <a:rPr kumimoji="0" sz="1947" b="0" i="0" u="none" strike="noStrike" kern="1200" cap="none" spc="-48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sequence]</a:t>
            </a:r>
            <a:endParaRPr kumimoji="0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20629" y="2929408"/>
            <a:ext cx="1240658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[decoder </a:t>
            </a:r>
            <a:r>
              <a:rPr kumimoji="0" sz="1310" b="0" i="0" u="none" strike="noStrike" kern="1200" cap="none" spc="-11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attends </a:t>
            </a:r>
            <a:r>
              <a:rPr kumimoji="0" sz="1310" b="0" i="0" u="none" strike="noStrike" kern="1200" cap="none" spc="-8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to</a:t>
            </a:r>
            <a:r>
              <a:rPr kumimoji="0" sz="1310" b="0" i="0" u="none" strike="noStrike" kern="1200" cap="none" spc="-29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</a:t>
            </a:r>
            <a:r>
              <a:rPr kumimoji="0" sz="1310" b="0" i="0" u="none" strike="noStrike" kern="1200" cap="none" spc="-22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11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states]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2591" y="1737008"/>
            <a:ext cx="5784505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Looking back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whole model,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zooming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75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 block:</a:t>
            </a:r>
            <a:endParaRPr kumimoji="0" sz="1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483467" y="2307396"/>
            <a:ext cx="171030" cy="222339"/>
            <a:chOff x="8721852" y="1888210"/>
            <a:chExt cx="234950" cy="305435"/>
          </a:xfrm>
        </p:grpSpPr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1852" y="1888210"/>
              <a:ext cx="234670" cy="30482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6" y="1988057"/>
              <a:ext cx="76200" cy="14668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6113210" y="2129968"/>
            <a:ext cx="93049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[p</a:t>
            </a:r>
            <a:r>
              <a:rPr kumimoji="0" sz="1310" b="0" i="0" u="none" strike="noStrike" kern="1200" cap="none" spc="-22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edi</a:t>
            </a:r>
            <a:r>
              <a:rPr kumimoji="0" sz="1310" b="0" i="0" u="none" strike="noStrike" kern="1200" cap="none" spc="-8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310" b="0" i="0" u="none" strike="noStrike" kern="1200" cap="none" spc="0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310" b="0" i="0" u="none" strike="noStrike" kern="1200" cap="none" spc="-11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ons!]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258275" y="2741183"/>
            <a:ext cx="2547881" cy="1438499"/>
            <a:chOff x="1543811" y="2484120"/>
            <a:chExt cx="3500120" cy="1976120"/>
          </a:xfrm>
        </p:grpSpPr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3811" y="2484120"/>
              <a:ext cx="3499866" cy="197586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418587" y="3968496"/>
              <a:ext cx="2101850" cy="289560"/>
            </a:xfrm>
            <a:custGeom>
              <a:avLst/>
              <a:gdLst/>
              <a:ahLst/>
              <a:cxnLst/>
              <a:rect l="l" t="t" r="r" b="b"/>
              <a:pathLst>
                <a:path w="2101850" h="289560">
                  <a:moveTo>
                    <a:pt x="2101595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2101595" y="289559"/>
                  </a:lnTo>
                  <a:lnTo>
                    <a:pt x="2101595" y="0"/>
                  </a:lnTo>
                  <a:close/>
                </a:path>
              </a:pathLst>
            </a:custGeom>
            <a:solidFill>
              <a:srgbClr val="F6C2C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920854" y="3808280"/>
            <a:ext cx="147871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Multi-Head</a:t>
            </a:r>
            <a:r>
              <a:rPr kumimoji="0" sz="1310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Attention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826280" y="3508876"/>
            <a:ext cx="1677478" cy="194142"/>
          </a:xfrm>
          <a:custGeom>
            <a:avLst/>
            <a:gdLst/>
            <a:ahLst/>
            <a:cxnLst/>
            <a:rect l="l" t="t" r="r" b="b"/>
            <a:pathLst>
              <a:path w="2304415" h="266700">
                <a:moveTo>
                  <a:pt x="2304288" y="0"/>
                </a:moveTo>
                <a:lnTo>
                  <a:pt x="0" y="0"/>
                </a:lnTo>
                <a:lnTo>
                  <a:pt x="0" y="266700"/>
                </a:lnTo>
                <a:lnTo>
                  <a:pt x="2304288" y="266700"/>
                </a:lnTo>
                <a:lnTo>
                  <a:pt x="2304288" y="0"/>
                </a:lnTo>
                <a:close/>
              </a:path>
            </a:pathLst>
          </a:custGeom>
          <a:solidFill>
            <a:srgbClr val="F6C2C2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94505" y="3487428"/>
            <a:ext cx="154111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</a:t>
            </a:r>
            <a:r>
              <a:rPr kumimoji="0" sz="1310" b="0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1310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LayerNorm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477749" y="3187154"/>
            <a:ext cx="1953900" cy="985502"/>
            <a:chOff x="1845310" y="3096767"/>
            <a:chExt cx="2684145" cy="1353820"/>
          </a:xfrm>
        </p:grpSpPr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85744" y="4258055"/>
              <a:ext cx="183895" cy="19227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36366" y="3805427"/>
              <a:ext cx="76073" cy="16344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845310" y="3641597"/>
              <a:ext cx="1451610" cy="806450"/>
            </a:xfrm>
            <a:custGeom>
              <a:avLst/>
              <a:gdLst/>
              <a:ahLst/>
              <a:cxnLst/>
              <a:rect l="l" t="t" r="r" b="b"/>
              <a:pathLst>
                <a:path w="1451610" h="806450">
                  <a:moveTo>
                    <a:pt x="1438020" y="804227"/>
                  </a:moveTo>
                  <a:lnTo>
                    <a:pt x="1438910" y="806450"/>
                  </a:lnTo>
                  <a:lnTo>
                    <a:pt x="1445006" y="805180"/>
                  </a:lnTo>
                  <a:lnTo>
                    <a:pt x="1439164" y="805180"/>
                  </a:lnTo>
                  <a:lnTo>
                    <a:pt x="1438020" y="804227"/>
                  </a:lnTo>
                  <a:close/>
                </a:path>
                <a:path w="1451610" h="806450">
                  <a:moveTo>
                    <a:pt x="1437893" y="803910"/>
                  </a:moveTo>
                  <a:lnTo>
                    <a:pt x="1438020" y="804227"/>
                  </a:lnTo>
                  <a:lnTo>
                    <a:pt x="1439164" y="805180"/>
                  </a:lnTo>
                  <a:lnTo>
                    <a:pt x="1437893" y="803910"/>
                  </a:lnTo>
                  <a:close/>
                </a:path>
                <a:path w="1451610" h="806450">
                  <a:moveTo>
                    <a:pt x="1451102" y="803910"/>
                  </a:moveTo>
                  <a:lnTo>
                    <a:pt x="1437893" y="803910"/>
                  </a:lnTo>
                  <a:lnTo>
                    <a:pt x="1439164" y="805180"/>
                  </a:lnTo>
                  <a:lnTo>
                    <a:pt x="1445006" y="805180"/>
                  </a:lnTo>
                  <a:lnTo>
                    <a:pt x="1451102" y="803910"/>
                  </a:lnTo>
                  <a:close/>
                </a:path>
                <a:path w="1451610" h="806450">
                  <a:moveTo>
                    <a:pt x="1450752" y="802639"/>
                  </a:moveTo>
                  <a:lnTo>
                    <a:pt x="1436115" y="802639"/>
                  </a:lnTo>
                  <a:lnTo>
                    <a:pt x="1438020" y="804227"/>
                  </a:lnTo>
                  <a:lnTo>
                    <a:pt x="1437893" y="803910"/>
                  </a:lnTo>
                  <a:lnTo>
                    <a:pt x="1451102" y="803910"/>
                  </a:lnTo>
                  <a:lnTo>
                    <a:pt x="1450752" y="802639"/>
                  </a:lnTo>
                  <a:close/>
                </a:path>
                <a:path w="1451610" h="806450">
                  <a:moveTo>
                    <a:pt x="1447482" y="796289"/>
                  </a:moveTo>
                  <a:lnTo>
                    <a:pt x="1425955" y="796289"/>
                  </a:lnTo>
                  <a:lnTo>
                    <a:pt x="1433067" y="800100"/>
                  </a:lnTo>
                  <a:lnTo>
                    <a:pt x="1432178" y="800100"/>
                  </a:lnTo>
                  <a:lnTo>
                    <a:pt x="1437259" y="803910"/>
                  </a:lnTo>
                  <a:lnTo>
                    <a:pt x="1436115" y="802639"/>
                  </a:lnTo>
                  <a:lnTo>
                    <a:pt x="1450752" y="802639"/>
                  </a:lnTo>
                  <a:lnTo>
                    <a:pt x="1449704" y="798830"/>
                  </a:lnTo>
                  <a:lnTo>
                    <a:pt x="1447482" y="796289"/>
                  </a:lnTo>
                  <a:close/>
                </a:path>
                <a:path w="1451610" h="806450">
                  <a:moveTo>
                    <a:pt x="402282" y="31748"/>
                  </a:moveTo>
                  <a:lnTo>
                    <a:pt x="345820" y="43180"/>
                  </a:lnTo>
                  <a:lnTo>
                    <a:pt x="303275" y="55880"/>
                  </a:lnTo>
                  <a:lnTo>
                    <a:pt x="262127" y="71119"/>
                  </a:lnTo>
                  <a:lnTo>
                    <a:pt x="242062" y="81280"/>
                  </a:lnTo>
                  <a:lnTo>
                    <a:pt x="222631" y="90169"/>
                  </a:lnTo>
                  <a:lnTo>
                    <a:pt x="185165" y="111760"/>
                  </a:lnTo>
                  <a:lnTo>
                    <a:pt x="150240" y="135889"/>
                  </a:lnTo>
                  <a:lnTo>
                    <a:pt x="117982" y="161289"/>
                  </a:lnTo>
                  <a:lnTo>
                    <a:pt x="88900" y="189230"/>
                  </a:lnTo>
                  <a:lnTo>
                    <a:pt x="63372" y="218439"/>
                  </a:lnTo>
                  <a:lnTo>
                    <a:pt x="32257" y="264160"/>
                  </a:lnTo>
                  <a:lnTo>
                    <a:pt x="10921" y="313689"/>
                  </a:lnTo>
                  <a:lnTo>
                    <a:pt x="634" y="363219"/>
                  </a:lnTo>
                  <a:lnTo>
                    <a:pt x="0" y="381000"/>
                  </a:lnTo>
                  <a:lnTo>
                    <a:pt x="1142" y="397510"/>
                  </a:lnTo>
                  <a:lnTo>
                    <a:pt x="16890" y="448310"/>
                  </a:lnTo>
                  <a:lnTo>
                    <a:pt x="36702" y="481330"/>
                  </a:lnTo>
                  <a:lnTo>
                    <a:pt x="63626" y="513080"/>
                  </a:lnTo>
                  <a:lnTo>
                    <a:pt x="96646" y="543560"/>
                  </a:lnTo>
                  <a:lnTo>
                    <a:pt x="135508" y="572769"/>
                  </a:lnTo>
                  <a:lnTo>
                    <a:pt x="179577" y="600710"/>
                  </a:lnTo>
                  <a:lnTo>
                    <a:pt x="228345" y="626110"/>
                  </a:lnTo>
                  <a:lnTo>
                    <a:pt x="281304" y="648969"/>
                  </a:lnTo>
                  <a:lnTo>
                    <a:pt x="367410" y="680719"/>
                  </a:lnTo>
                  <a:lnTo>
                    <a:pt x="492251" y="712469"/>
                  </a:lnTo>
                  <a:lnTo>
                    <a:pt x="590803" y="727710"/>
                  </a:lnTo>
                  <a:lnTo>
                    <a:pt x="657987" y="732789"/>
                  </a:lnTo>
                  <a:lnTo>
                    <a:pt x="691769" y="735330"/>
                  </a:lnTo>
                  <a:lnTo>
                    <a:pt x="792860" y="735330"/>
                  </a:lnTo>
                  <a:lnTo>
                    <a:pt x="859789" y="736600"/>
                  </a:lnTo>
                  <a:lnTo>
                    <a:pt x="925448" y="739139"/>
                  </a:lnTo>
                  <a:lnTo>
                    <a:pt x="989583" y="741680"/>
                  </a:lnTo>
                  <a:lnTo>
                    <a:pt x="1020826" y="742950"/>
                  </a:lnTo>
                  <a:lnTo>
                    <a:pt x="1051559" y="745489"/>
                  </a:lnTo>
                  <a:lnTo>
                    <a:pt x="1081532" y="746760"/>
                  </a:lnTo>
                  <a:lnTo>
                    <a:pt x="1139444" y="751839"/>
                  </a:lnTo>
                  <a:lnTo>
                    <a:pt x="1139316" y="751839"/>
                  </a:lnTo>
                  <a:lnTo>
                    <a:pt x="1167129" y="754380"/>
                  </a:lnTo>
                  <a:lnTo>
                    <a:pt x="1219581" y="759460"/>
                  </a:lnTo>
                  <a:lnTo>
                    <a:pt x="1219453" y="759460"/>
                  </a:lnTo>
                  <a:lnTo>
                    <a:pt x="1267840" y="764539"/>
                  </a:lnTo>
                  <a:lnTo>
                    <a:pt x="1290192" y="767080"/>
                  </a:lnTo>
                  <a:lnTo>
                    <a:pt x="1311275" y="770889"/>
                  </a:lnTo>
                  <a:lnTo>
                    <a:pt x="1331087" y="773430"/>
                  </a:lnTo>
                  <a:lnTo>
                    <a:pt x="1349502" y="777239"/>
                  </a:lnTo>
                  <a:lnTo>
                    <a:pt x="1366520" y="779780"/>
                  </a:lnTo>
                  <a:lnTo>
                    <a:pt x="1366392" y="779780"/>
                  </a:lnTo>
                  <a:lnTo>
                    <a:pt x="1381887" y="783589"/>
                  </a:lnTo>
                  <a:lnTo>
                    <a:pt x="1381633" y="783589"/>
                  </a:lnTo>
                  <a:lnTo>
                    <a:pt x="1395602" y="787400"/>
                  </a:lnTo>
                  <a:lnTo>
                    <a:pt x="1395348" y="787400"/>
                  </a:lnTo>
                  <a:lnTo>
                    <a:pt x="1407794" y="789939"/>
                  </a:lnTo>
                  <a:lnTo>
                    <a:pt x="1407540" y="789939"/>
                  </a:lnTo>
                  <a:lnTo>
                    <a:pt x="1418081" y="793750"/>
                  </a:lnTo>
                  <a:lnTo>
                    <a:pt x="1417701" y="793750"/>
                  </a:lnTo>
                  <a:lnTo>
                    <a:pt x="1426464" y="797560"/>
                  </a:lnTo>
                  <a:lnTo>
                    <a:pt x="1425955" y="796289"/>
                  </a:lnTo>
                  <a:lnTo>
                    <a:pt x="1447482" y="796289"/>
                  </a:lnTo>
                  <a:lnTo>
                    <a:pt x="1445260" y="793750"/>
                  </a:lnTo>
                  <a:lnTo>
                    <a:pt x="1439164" y="788669"/>
                  </a:lnTo>
                  <a:lnTo>
                    <a:pt x="1431416" y="784860"/>
                  </a:lnTo>
                  <a:lnTo>
                    <a:pt x="1422273" y="781050"/>
                  </a:lnTo>
                  <a:lnTo>
                    <a:pt x="1411351" y="778510"/>
                  </a:lnTo>
                  <a:lnTo>
                    <a:pt x="1398651" y="774700"/>
                  </a:lnTo>
                  <a:lnTo>
                    <a:pt x="1384553" y="770889"/>
                  </a:lnTo>
                  <a:lnTo>
                    <a:pt x="1368933" y="767080"/>
                  </a:lnTo>
                  <a:lnTo>
                    <a:pt x="1351788" y="764539"/>
                  </a:lnTo>
                  <a:lnTo>
                    <a:pt x="1333119" y="760730"/>
                  </a:lnTo>
                  <a:lnTo>
                    <a:pt x="1291970" y="755650"/>
                  </a:lnTo>
                  <a:lnTo>
                    <a:pt x="1269364" y="751839"/>
                  </a:lnTo>
                  <a:lnTo>
                    <a:pt x="1140459" y="739139"/>
                  </a:lnTo>
                  <a:lnTo>
                    <a:pt x="1111758" y="736600"/>
                  </a:lnTo>
                  <a:lnTo>
                    <a:pt x="1082420" y="735330"/>
                  </a:lnTo>
                  <a:lnTo>
                    <a:pt x="1052321" y="732789"/>
                  </a:lnTo>
                  <a:lnTo>
                    <a:pt x="1021460" y="731519"/>
                  </a:lnTo>
                  <a:lnTo>
                    <a:pt x="990091" y="728980"/>
                  </a:lnTo>
                  <a:lnTo>
                    <a:pt x="860044" y="723900"/>
                  </a:lnTo>
                  <a:lnTo>
                    <a:pt x="793114" y="722630"/>
                  </a:lnTo>
                  <a:lnTo>
                    <a:pt x="692276" y="722630"/>
                  </a:lnTo>
                  <a:lnTo>
                    <a:pt x="658621" y="720089"/>
                  </a:lnTo>
                  <a:lnTo>
                    <a:pt x="625220" y="718819"/>
                  </a:lnTo>
                  <a:lnTo>
                    <a:pt x="625475" y="718819"/>
                  </a:lnTo>
                  <a:lnTo>
                    <a:pt x="592073" y="715010"/>
                  </a:lnTo>
                  <a:lnTo>
                    <a:pt x="592327" y="715010"/>
                  </a:lnTo>
                  <a:lnTo>
                    <a:pt x="559181" y="711200"/>
                  </a:lnTo>
                  <a:lnTo>
                    <a:pt x="559434" y="711200"/>
                  </a:lnTo>
                  <a:lnTo>
                    <a:pt x="526795" y="706119"/>
                  </a:lnTo>
                  <a:lnTo>
                    <a:pt x="494664" y="699769"/>
                  </a:lnTo>
                  <a:lnTo>
                    <a:pt x="462914" y="693419"/>
                  </a:lnTo>
                  <a:lnTo>
                    <a:pt x="431672" y="685800"/>
                  </a:lnTo>
                  <a:lnTo>
                    <a:pt x="431800" y="685800"/>
                  </a:lnTo>
                  <a:lnTo>
                    <a:pt x="401065" y="676910"/>
                  </a:lnTo>
                  <a:lnTo>
                    <a:pt x="401319" y="676910"/>
                  </a:lnTo>
                  <a:lnTo>
                    <a:pt x="371220" y="668019"/>
                  </a:lnTo>
                  <a:lnTo>
                    <a:pt x="342010" y="659130"/>
                  </a:lnTo>
                  <a:lnTo>
                    <a:pt x="342138" y="659130"/>
                  </a:lnTo>
                  <a:lnTo>
                    <a:pt x="313563" y="648969"/>
                  </a:lnTo>
                  <a:lnTo>
                    <a:pt x="313816" y="648969"/>
                  </a:lnTo>
                  <a:lnTo>
                    <a:pt x="286003" y="637539"/>
                  </a:lnTo>
                  <a:lnTo>
                    <a:pt x="286257" y="637539"/>
                  </a:lnTo>
                  <a:lnTo>
                    <a:pt x="259460" y="626110"/>
                  </a:lnTo>
                  <a:lnTo>
                    <a:pt x="259587" y="626110"/>
                  </a:lnTo>
                  <a:lnTo>
                    <a:pt x="233806" y="614680"/>
                  </a:lnTo>
                  <a:lnTo>
                    <a:pt x="209169" y="601980"/>
                  </a:lnTo>
                  <a:lnTo>
                    <a:pt x="209422" y="601980"/>
                  </a:lnTo>
                  <a:lnTo>
                    <a:pt x="185800" y="589280"/>
                  </a:lnTo>
                  <a:lnTo>
                    <a:pt x="186054" y="589280"/>
                  </a:lnTo>
                  <a:lnTo>
                    <a:pt x="163575" y="575310"/>
                  </a:lnTo>
                  <a:lnTo>
                    <a:pt x="142620" y="562610"/>
                  </a:lnTo>
                  <a:lnTo>
                    <a:pt x="142875" y="562610"/>
                  </a:lnTo>
                  <a:lnTo>
                    <a:pt x="124597" y="548639"/>
                  </a:lnTo>
                  <a:lnTo>
                    <a:pt x="123189" y="548639"/>
                  </a:lnTo>
                  <a:lnTo>
                    <a:pt x="104647" y="533400"/>
                  </a:lnTo>
                  <a:lnTo>
                    <a:pt x="104901" y="533400"/>
                  </a:lnTo>
                  <a:lnTo>
                    <a:pt x="87883" y="519430"/>
                  </a:lnTo>
                  <a:lnTo>
                    <a:pt x="88137" y="519430"/>
                  </a:lnTo>
                  <a:lnTo>
                    <a:pt x="72643" y="504189"/>
                  </a:lnTo>
                  <a:lnTo>
                    <a:pt x="72897" y="504189"/>
                  </a:lnTo>
                  <a:lnTo>
                    <a:pt x="58927" y="488950"/>
                  </a:lnTo>
                  <a:lnTo>
                    <a:pt x="59308" y="488950"/>
                  </a:lnTo>
                  <a:lnTo>
                    <a:pt x="46862" y="473710"/>
                  </a:lnTo>
                  <a:lnTo>
                    <a:pt x="47116" y="473710"/>
                  </a:lnTo>
                  <a:lnTo>
                    <a:pt x="36575" y="458469"/>
                  </a:lnTo>
                  <a:lnTo>
                    <a:pt x="36829" y="458469"/>
                  </a:lnTo>
                  <a:lnTo>
                    <a:pt x="28741" y="443230"/>
                  </a:lnTo>
                  <a:lnTo>
                    <a:pt x="28320" y="443230"/>
                  </a:lnTo>
                  <a:lnTo>
                    <a:pt x="21873" y="427989"/>
                  </a:lnTo>
                  <a:lnTo>
                    <a:pt x="21589" y="427989"/>
                  </a:lnTo>
                  <a:lnTo>
                    <a:pt x="16509" y="411480"/>
                  </a:lnTo>
                  <a:lnTo>
                    <a:pt x="16637" y="411480"/>
                  </a:lnTo>
                  <a:lnTo>
                    <a:pt x="13588" y="396239"/>
                  </a:lnTo>
                  <a:lnTo>
                    <a:pt x="12778" y="381000"/>
                  </a:lnTo>
                  <a:lnTo>
                    <a:pt x="13334" y="364489"/>
                  </a:lnTo>
                  <a:lnTo>
                    <a:pt x="15366" y="347980"/>
                  </a:lnTo>
                  <a:lnTo>
                    <a:pt x="15493" y="347980"/>
                  </a:lnTo>
                  <a:lnTo>
                    <a:pt x="18541" y="332739"/>
                  </a:lnTo>
                  <a:lnTo>
                    <a:pt x="22987" y="317500"/>
                  </a:lnTo>
                  <a:lnTo>
                    <a:pt x="22859" y="317500"/>
                  </a:lnTo>
                  <a:lnTo>
                    <a:pt x="28701" y="300989"/>
                  </a:lnTo>
                  <a:lnTo>
                    <a:pt x="29112" y="300989"/>
                  </a:lnTo>
                  <a:lnTo>
                    <a:pt x="35559" y="285750"/>
                  </a:lnTo>
                  <a:lnTo>
                    <a:pt x="35931" y="285750"/>
                  </a:lnTo>
                  <a:lnTo>
                    <a:pt x="43433" y="270510"/>
                  </a:lnTo>
                  <a:lnTo>
                    <a:pt x="52450" y="255269"/>
                  </a:lnTo>
                  <a:lnTo>
                    <a:pt x="53043" y="255269"/>
                  </a:lnTo>
                  <a:lnTo>
                    <a:pt x="62356" y="241300"/>
                  </a:lnTo>
                  <a:lnTo>
                    <a:pt x="62229" y="241300"/>
                  </a:lnTo>
                  <a:lnTo>
                    <a:pt x="73406" y="226060"/>
                  </a:lnTo>
                  <a:lnTo>
                    <a:pt x="73278" y="226060"/>
                  </a:lnTo>
                  <a:lnTo>
                    <a:pt x="85343" y="212089"/>
                  </a:lnTo>
                  <a:lnTo>
                    <a:pt x="85089" y="212089"/>
                  </a:lnTo>
                  <a:lnTo>
                    <a:pt x="98170" y="198119"/>
                  </a:lnTo>
                  <a:lnTo>
                    <a:pt x="97916" y="198119"/>
                  </a:lnTo>
                  <a:lnTo>
                    <a:pt x="112013" y="184150"/>
                  </a:lnTo>
                  <a:lnTo>
                    <a:pt x="111759" y="184150"/>
                  </a:lnTo>
                  <a:lnTo>
                    <a:pt x="126491" y="171450"/>
                  </a:lnTo>
                  <a:lnTo>
                    <a:pt x="126237" y="171450"/>
                  </a:lnTo>
                  <a:lnTo>
                    <a:pt x="141731" y="158750"/>
                  </a:lnTo>
                  <a:lnTo>
                    <a:pt x="141604" y="158750"/>
                  </a:lnTo>
                  <a:lnTo>
                    <a:pt x="157860" y="146050"/>
                  </a:lnTo>
                  <a:lnTo>
                    <a:pt x="157606" y="146050"/>
                  </a:lnTo>
                  <a:lnTo>
                    <a:pt x="174625" y="133350"/>
                  </a:lnTo>
                  <a:lnTo>
                    <a:pt x="176332" y="133350"/>
                  </a:lnTo>
                  <a:lnTo>
                    <a:pt x="192023" y="123189"/>
                  </a:lnTo>
                  <a:lnTo>
                    <a:pt x="210057" y="111760"/>
                  </a:lnTo>
                  <a:lnTo>
                    <a:pt x="209803" y="111760"/>
                  </a:lnTo>
                  <a:lnTo>
                    <a:pt x="228600" y="101600"/>
                  </a:lnTo>
                  <a:lnTo>
                    <a:pt x="228345" y="101600"/>
                  </a:lnTo>
                  <a:lnTo>
                    <a:pt x="247650" y="92710"/>
                  </a:lnTo>
                  <a:lnTo>
                    <a:pt x="247395" y="92710"/>
                  </a:lnTo>
                  <a:lnTo>
                    <a:pt x="267207" y="83819"/>
                  </a:lnTo>
                  <a:lnTo>
                    <a:pt x="266953" y="83819"/>
                  </a:lnTo>
                  <a:lnTo>
                    <a:pt x="287146" y="74930"/>
                  </a:lnTo>
                  <a:lnTo>
                    <a:pt x="286892" y="74930"/>
                  </a:lnTo>
                  <a:lnTo>
                    <a:pt x="307466" y="67310"/>
                  </a:lnTo>
                  <a:lnTo>
                    <a:pt x="328167" y="60960"/>
                  </a:lnTo>
                  <a:lnTo>
                    <a:pt x="327913" y="60960"/>
                  </a:lnTo>
                  <a:lnTo>
                    <a:pt x="349122" y="54610"/>
                  </a:lnTo>
                  <a:lnTo>
                    <a:pt x="348869" y="54610"/>
                  </a:lnTo>
                  <a:lnTo>
                    <a:pt x="370458" y="49530"/>
                  </a:lnTo>
                  <a:lnTo>
                    <a:pt x="370204" y="49530"/>
                  </a:lnTo>
                  <a:lnTo>
                    <a:pt x="391921" y="45719"/>
                  </a:lnTo>
                  <a:lnTo>
                    <a:pt x="391413" y="45719"/>
                  </a:lnTo>
                  <a:lnTo>
                    <a:pt x="403282" y="44502"/>
                  </a:lnTo>
                  <a:lnTo>
                    <a:pt x="402282" y="31748"/>
                  </a:lnTo>
                  <a:close/>
                </a:path>
                <a:path w="1451610" h="806450">
                  <a:moveTo>
                    <a:pt x="122935" y="547369"/>
                  </a:moveTo>
                  <a:lnTo>
                    <a:pt x="123189" y="548639"/>
                  </a:lnTo>
                  <a:lnTo>
                    <a:pt x="124597" y="548639"/>
                  </a:lnTo>
                  <a:lnTo>
                    <a:pt x="122935" y="547369"/>
                  </a:lnTo>
                  <a:close/>
                </a:path>
                <a:path w="1451610" h="806450">
                  <a:moveTo>
                    <a:pt x="28066" y="441960"/>
                  </a:moveTo>
                  <a:lnTo>
                    <a:pt x="28320" y="443230"/>
                  </a:lnTo>
                  <a:lnTo>
                    <a:pt x="28741" y="443230"/>
                  </a:lnTo>
                  <a:lnTo>
                    <a:pt x="28066" y="441960"/>
                  </a:lnTo>
                  <a:close/>
                </a:path>
                <a:path w="1451610" h="806450">
                  <a:moveTo>
                    <a:pt x="21335" y="426719"/>
                  </a:moveTo>
                  <a:lnTo>
                    <a:pt x="21589" y="427989"/>
                  </a:lnTo>
                  <a:lnTo>
                    <a:pt x="21873" y="427989"/>
                  </a:lnTo>
                  <a:lnTo>
                    <a:pt x="21335" y="426719"/>
                  </a:lnTo>
                  <a:close/>
                </a:path>
                <a:path w="1451610" h="806450">
                  <a:moveTo>
                    <a:pt x="12730" y="380218"/>
                  </a:moveTo>
                  <a:lnTo>
                    <a:pt x="12700" y="381000"/>
                  </a:lnTo>
                  <a:lnTo>
                    <a:pt x="12730" y="380218"/>
                  </a:lnTo>
                  <a:close/>
                </a:path>
                <a:path w="1451610" h="806450">
                  <a:moveTo>
                    <a:pt x="12748" y="379730"/>
                  </a:moveTo>
                  <a:lnTo>
                    <a:pt x="12730" y="380218"/>
                  </a:lnTo>
                  <a:lnTo>
                    <a:pt x="12748" y="379730"/>
                  </a:lnTo>
                  <a:close/>
                </a:path>
                <a:path w="1451610" h="806450">
                  <a:moveTo>
                    <a:pt x="15493" y="347980"/>
                  </a:moveTo>
                  <a:lnTo>
                    <a:pt x="15366" y="347980"/>
                  </a:lnTo>
                  <a:lnTo>
                    <a:pt x="15239" y="349250"/>
                  </a:lnTo>
                  <a:lnTo>
                    <a:pt x="15493" y="347980"/>
                  </a:lnTo>
                  <a:close/>
                </a:path>
                <a:path w="1451610" h="806450">
                  <a:moveTo>
                    <a:pt x="29112" y="300989"/>
                  </a:moveTo>
                  <a:lnTo>
                    <a:pt x="28701" y="300989"/>
                  </a:lnTo>
                  <a:lnTo>
                    <a:pt x="28575" y="302260"/>
                  </a:lnTo>
                  <a:lnTo>
                    <a:pt x="29112" y="300989"/>
                  </a:lnTo>
                  <a:close/>
                </a:path>
                <a:path w="1451610" h="806450">
                  <a:moveTo>
                    <a:pt x="35931" y="285750"/>
                  </a:moveTo>
                  <a:lnTo>
                    <a:pt x="35559" y="285750"/>
                  </a:lnTo>
                  <a:lnTo>
                    <a:pt x="35306" y="287019"/>
                  </a:lnTo>
                  <a:lnTo>
                    <a:pt x="35931" y="285750"/>
                  </a:lnTo>
                  <a:close/>
                </a:path>
                <a:path w="1451610" h="806450">
                  <a:moveTo>
                    <a:pt x="53043" y="255269"/>
                  </a:moveTo>
                  <a:lnTo>
                    <a:pt x="52450" y="255269"/>
                  </a:lnTo>
                  <a:lnTo>
                    <a:pt x="52196" y="256539"/>
                  </a:lnTo>
                  <a:lnTo>
                    <a:pt x="53043" y="255269"/>
                  </a:lnTo>
                  <a:close/>
                </a:path>
                <a:path w="1451610" h="806450">
                  <a:moveTo>
                    <a:pt x="176332" y="133350"/>
                  </a:moveTo>
                  <a:lnTo>
                    <a:pt x="174625" y="133350"/>
                  </a:lnTo>
                  <a:lnTo>
                    <a:pt x="174370" y="134619"/>
                  </a:lnTo>
                  <a:lnTo>
                    <a:pt x="176332" y="133350"/>
                  </a:lnTo>
                  <a:close/>
                </a:path>
                <a:path w="1451610" h="806450">
                  <a:moveTo>
                    <a:pt x="475630" y="30480"/>
                  </a:moveTo>
                  <a:lnTo>
                    <a:pt x="414781" y="30480"/>
                  </a:lnTo>
                  <a:lnTo>
                    <a:pt x="416178" y="43180"/>
                  </a:lnTo>
                  <a:lnTo>
                    <a:pt x="403282" y="44502"/>
                  </a:lnTo>
                  <a:lnTo>
                    <a:pt x="405764" y="76200"/>
                  </a:lnTo>
                  <a:lnTo>
                    <a:pt x="478789" y="31750"/>
                  </a:lnTo>
                  <a:lnTo>
                    <a:pt x="475630" y="30480"/>
                  </a:lnTo>
                  <a:close/>
                </a:path>
                <a:path w="1451610" h="806450">
                  <a:moveTo>
                    <a:pt x="414781" y="30480"/>
                  </a:moveTo>
                  <a:lnTo>
                    <a:pt x="402282" y="31748"/>
                  </a:lnTo>
                  <a:lnTo>
                    <a:pt x="403282" y="44502"/>
                  </a:lnTo>
                  <a:lnTo>
                    <a:pt x="416178" y="43180"/>
                  </a:lnTo>
                  <a:lnTo>
                    <a:pt x="414781" y="30480"/>
                  </a:lnTo>
                  <a:close/>
                </a:path>
                <a:path w="1451610" h="806450">
                  <a:moveTo>
                    <a:pt x="399795" y="0"/>
                  </a:moveTo>
                  <a:lnTo>
                    <a:pt x="402282" y="31748"/>
                  </a:lnTo>
                  <a:lnTo>
                    <a:pt x="414781" y="30480"/>
                  </a:lnTo>
                  <a:lnTo>
                    <a:pt x="475630" y="30480"/>
                  </a:lnTo>
                  <a:lnTo>
                    <a:pt x="3997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2429256" y="3096767"/>
              <a:ext cx="2100580" cy="288290"/>
            </a:xfrm>
            <a:custGeom>
              <a:avLst/>
              <a:gdLst/>
              <a:ahLst/>
              <a:cxnLst/>
              <a:rect l="l" t="t" r="r" b="b"/>
              <a:pathLst>
                <a:path w="2100579" h="288289">
                  <a:moveTo>
                    <a:pt x="2100072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100072" y="288036"/>
                  </a:lnTo>
                  <a:lnTo>
                    <a:pt x="2100072" y="0"/>
                  </a:lnTo>
                  <a:close/>
                </a:path>
              </a:pathLst>
            </a:custGeom>
            <a:solidFill>
              <a:srgbClr val="F6C2C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170926" y="3173473"/>
            <a:ext cx="99289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Feed-Forward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837374" y="2898715"/>
            <a:ext cx="1676554" cy="194142"/>
          </a:xfrm>
          <a:custGeom>
            <a:avLst/>
            <a:gdLst/>
            <a:ahLst/>
            <a:cxnLst/>
            <a:rect l="l" t="t" r="r" b="b"/>
            <a:pathLst>
              <a:path w="2303145" h="266700">
                <a:moveTo>
                  <a:pt x="2302764" y="0"/>
                </a:moveTo>
                <a:lnTo>
                  <a:pt x="0" y="0"/>
                </a:lnTo>
                <a:lnTo>
                  <a:pt x="0" y="266700"/>
                </a:lnTo>
                <a:lnTo>
                  <a:pt x="2302764" y="266700"/>
                </a:lnTo>
                <a:lnTo>
                  <a:pt x="2302764" y="0"/>
                </a:lnTo>
                <a:close/>
              </a:path>
            </a:pathLst>
          </a:custGeom>
          <a:solidFill>
            <a:srgbClr val="F6C2C2"/>
          </a:solidFill>
        </p:spPr>
        <p:txBody>
          <a:bodyPr wrap="square" lIns="0" tIns="0" rIns="0" bIns="0" rtlCol="0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04860" y="2877268"/>
            <a:ext cx="154111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</a:t>
            </a:r>
            <a:r>
              <a:rPr kumimoji="0" sz="1310" b="0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1310" b="0" i="0" u="none" strike="noStrike" kern="1200" cap="none" spc="-4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LayerNorm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581852" y="2674620"/>
            <a:ext cx="1112156" cy="836659"/>
            <a:chOff x="1988321" y="2392679"/>
            <a:chExt cx="1527810" cy="1149350"/>
          </a:xfrm>
        </p:grpSpPr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39921" y="3384803"/>
              <a:ext cx="76200" cy="15367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988312" y="2392679"/>
              <a:ext cx="1508760" cy="1149350"/>
            </a:xfrm>
            <a:custGeom>
              <a:avLst/>
              <a:gdLst/>
              <a:ahLst/>
              <a:cxnLst/>
              <a:rect l="l" t="t" r="r" b="b"/>
              <a:pathLst>
                <a:path w="1508760" h="1149350">
                  <a:moveTo>
                    <a:pt x="168275" y="946785"/>
                  </a:moveTo>
                  <a:lnTo>
                    <a:pt x="168046" y="946658"/>
                  </a:lnTo>
                  <a:lnTo>
                    <a:pt x="168275" y="946785"/>
                  </a:lnTo>
                  <a:close/>
                </a:path>
                <a:path w="1508760" h="1149350">
                  <a:moveTo>
                    <a:pt x="1494282" y="1144524"/>
                  </a:moveTo>
                  <a:lnTo>
                    <a:pt x="1493380" y="1142238"/>
                  </a:lnTo>
                  <a:lnTo>
                    <a:pt x="1492631" y="1140333"/>
                  </a:lnTo>
                  <a:lnTo>
                    <a:pt x="1488757" y="1137158"/>
                  </a:lnTo>
                  <a:lnTo>
                    <a:pt x="1487678" y="1136269"/>
                  </a:lnTo>
                  <a:lnTo>
                    <a:pt x="1484503" y="1134618"/>
                  </a:lnTo>
                  <a:lnTo>
                    <a:pt x="1481582" y="1133094"/>
                  </a:lnTo>
                  <a:lnTo>
                    <a:pt x="1440180" y="1122172"/>
                  </a:lnTo>
                  <a:lnTo>
                    <a:pt x="1391920" y="1114679"/>
                  </a:lnTo>
                  <a:lnTo>
                    <a:pt x="1330452" y="1107567"/>
                  </a:lnTo>
                  <a:lnTo>
                    <a:pt x="1257300" y="1101217"/>
                  </a:lnTo>
                  <a:lnTo>
                    <a:pt x="1145032" y="1093851"/>
                  </a:lnTo>
                  <a:lnTo>
                    <a:pt x="1019683" y="1088263"/>
                  </a:lnTo>
                  <a:lnTo>
                    <a:pt x="816737" y="1083564"/>
                  </a:lnTo>
                  <a:lnTo>
                    <a:pt x="747395" y="1083310"/>
                  </a:lnTo>
                  <a:lnTo>
                    <a:pt x="712724" y="1082802"/>
                  </a:lnTo>
                  <a:lnTo>
                    <a:pt x="678307" y="1081405"/>
                  </a:lnTo>
                  <a:lnTo>
                    <a:pt x="643890" y="1079246"/>
                  </a:lnTo>
                  <a:lnTo>
                    <a:pt x="609727" y="1076071"/>
                  </a:lnTo>
                  <a:lnTo>
                    <a:pt x="609854" y="1076071"/>
                  </a:lnTo>
                  <a:lnTo>
                    <a:pt x="575818" y="1072134"/>
                  </a:lnTo>
                  <a:lnTo>
                    <a:pt x="575945" y="1072134"/>
                  </a:lnTo>
                  <a:lnTo>
                    <a:pt x="543166" y="1067435"/>
                  </a:lnTo>
                  <a:lnTo>
                    <a:pt x="542290" y="1067308"/>
                  </a:lnTo>
                  <a:lnTo>
                    <a:pt x="542417" y="1067435"/>
                  </a:lnTo>
                  <a:lnTo>
                    <a:pt x="509143" y="1061847"/>
                  </a:lnTo>
                  <a:lnTo>
                    <a:pt x="509270" y="1061847"/>
                  </a:lnTo>
                  <a:lnTo>
                    <a:pt x="476377" y="1055624"/>
                  </a:lnTo>
                  <a:lnTo>
                    <a:pt x="476631" y="1055624"/>
                  </a:lnTo>
                  <a:lnTo>
                    <a:pt x="444373" y="1048639"/>
                  </a:lnTo>
                  <a:lnTo>
                    <a:pt x="444500" y="1048639"/>
                  </a:lnTo>
                  <a:lnTo>
                    <a:pt x="412750" y="1041019"/>
                  </a:lnTo>
                  <a:lnTo>
                    <a:pt x="413004" y="1041019"/>
                  </a:lnTo>
                  <a:lnTo>
                    <a:pt x="382473" y="1032764"/>
                  </a:lnTo>
                  <a:lnTo>
                    <a:pt x="382016" y="1032637"/>
                  </a:lnTo>
                  <a:lnTo>
                    <a:pt x="382143" y="1032764"/>
                  </a:lnTo>
                  <a:lnTo>
                    <a:pt x="351917" y="1023747"/>
                  </a:lnTo>
                  <a:lnTo>
                    <a:pt x="352044" y="1023747"/>
                  </a:lnTo>
                  <a:lnTo>
                    <a:pt x="322961" y="1014349"/>
                  </a:lnTo>
                  <a:lnTo>
                    <a:pt x="322580" y="1014222"/>
                  </a:lnTo>
                  <a:lnTo>
                    <a:pt x="322707" y="1014349"/>
                  </a:lnTo>
                  <a:lnTo>
                    <a:pt x="294601" y="1004316"/>
                  </a:lnTo>
                  <a:lnTo>
                    <a:pt x="294259" y="1004189"/>
                  </a:lnTo>
                  <a:lnTo>
                    <a:pt x="294513" y="1004316"/>
                  </a:lnTo>
                  <a:lnTo>
                    <a:pt x="266827" y="993648"/>
                  </a:lnTo>
                  <a:lnTo>
                    <a:pt x="266954" y="993648"/>
                  </a:lnTo>
                  <a:lnTo>
                    <a:pt x="240411" y="982599"/>
                  </a:lnTo>
                  <a:lnTo>
                    <a:pt x="240538" y="982599"/>
                  </a:lnTo>
                  <a:lnTo>
                    <a:pt x="215290" y="971169"/>
                  </a:lnTo>
                  <a:lnTo>
                    <a:pt x="215011" y="971042"/>
                  </a:lnTo>
                  <a:lnTo>
                    <a:pt x="191262" y="959231"/>
                  </a:lnTo>
                  <a:lnTo>
                    <a:pt x="191008" y="959104"/>
                  </a:lnTo>
                  <a:lnTo>
                    <a:pt x="191135" y="959231"/>
                  </a:lnTo>
                  <a:lnTo>
                    <a:pt x="168021" y="946658"/>
                  </a:lnTo>
                  <a:lnTo>
                    <a:pt x="146431" y="933958"/>
                  </a:lnTo>
                  <a:lnTo>
                    <a:pt x="146685" y="934085"/>
                  </a:lnTo>
                  <a:lnTo>
                    <a:pt x="146481" y="933958"/>
                  </a:lnTo>
                  <a:lnTo>
                    <a:pt x="126111" y="920877"/>
                  </a:lnTo>
                  <a:lnTo>
                    <a:pt x="126365" y="921004"/>
                  </a:lnTo>
                  <a:lnTo>
                    <a:pt x="126174" y="920877"/>
                  </a:lnTo>
                  <a:lnTo>
                    <a:pt x="107315" y="907542"/>
                  </a:lnTo>
                  <a:lnTo>
                    <a:pt x="107569" y="907669"/>
                  </a:lnTo>
                  <a:lnTo>
                    <a:pt x="107403" y="907542"/>
                  </a:lnTo>
                  <a:lnTo>
                    <a:pt x="89916" y="893826"/>
                  </a:lnTo>
                  <a:lnTo>
                    <a:pt x="90297" y="894080"/>
                  </a:lnTo>
                  <a:lnTo>
                    <a:pt x="90004" y="893826"/>
                  </a:lnTo>
                  <a:lnTo>
                    <a:pt x="74574" y="880237"/>
                  </a:lnTo>
                  <a:lnTo>
                    <a:pt x="74383" y="880084"/>
                  </a:lnTo>
                  <a:lnTo>
                    <a:pt x="48209" y="852043"/>
                  </a:lnTo>
                  <a:lnTo>
                    <a:pt x="47879" y="851662"/>
                  </a:lnTo>
                  <a:lnTo>
                    <a:pt x="48133" y="852043"/>
                  </a:lnTo>
                  <a:lnTo>
                    <a:pt x="37211" y="837311"/>
                  </a:lnTo>
                  <a:lnTo>
                    <a:pt x="37592" y="837692"/>
                  </a:lnTo>
                  <a:lnTo>
                    <a:pt x="37350" y="837311"/>
                  </a:lnTo>
                  <a:lnTo>
                    <a:pt x="28829" y="823468"/>
                  </a:lnTo>
                  <a:lnTo>
                    <a:pt x="28752" y="823341"/>
                  </a:lnTo>
                  <a:lnTo>
                    <a:pt x="28511" y="822833"/>
                  </a:lnTo>
                  <a:lnTo>
                    <a:pt x="21945" y="809244"/>
                  </a:lnTo>
                  <a:lnTo>
                    <a:pt x="21602" y="808532"/>
                  </a:lnTo>
                  <a:lnTo>
                    <a:pt x="17018" y="794766"/>
                  </a:lnTo>
                  <a:lnTo>
                    <a:pt x="16764" y="794004"/>
                  </a:lnTo>
                  <a:lnTo>
                    <a:pt x="12712" y="765657"/>
                  </a:lnTo>
                  <a:lnTo>
                    <a:pt x="12712" y="765429"/>
                  </a:lnTo>
                  <a:lnTo>
                    <a:pt x="13182" y="751332"/>
                  </a:lnTo>
                  <a:lnTo>
                    <a:pt x="13208" y="751128"/>
                  </a:lnTo>
                  <a:lnTo>
                    <a:pt x="13208" y="751332"/>
                  </a:lnTo>
                  <a:lnTo>
                    <a:pt x="13258" y="750824"/>
                  </a:lnTo>
                  <a:lnTo>
                    <a:pt x="13322" y="750189"/>
                  </a:lnTo>
                  <a:lnTo>
                    <a:pt x="14693" y="736473"/>
                  </a:lnTo>
                  <a:lnTo>
                    <a:pt x="14732" y="736346"/>
                  </a:lnTo>
                  <a:lnTo>
                    <a:pt x="14732" y="736473"/>
                  </a:lnTo>
                  <a:lnTo>
                    <a:pt x="14770" y="736219"/>
                  </a:lnTo>
                  <a:lnTo>
                    <a:pt x="17018" y="721360"/>
                  </a:lnTo>
                  <a:lnTo>
                    <a:pt x="17018" y="721741"/>
                  </a:lnTo>
                  <a:lnTo>
                    <a:pt x="17094" y="721360"/>
                  </a:lnTo>
                  <a:lnTo>
                    <a:pt x="20231" y="707136"/>
                  </a:lnTo>
                  <a:lnTo>
                    <a:pt x="20320" y="706755"/>
                  </a:lnTo>
                  <a:lnTo>
                    <a:pt x="20193" y="707136"/>
                  </a:lnTo>
                  <a:lnTo>
                    <a:pt x="24396" y="692658"/>
                  </a:lnTo>
                  <a:lnTo>
                    <a:pt x="24447" y="692454"/>
                  </a:lnTo>
                  <a:lnTo>
                    <a:pt x="29337" y="678180"/>
                  </a:lnTo>
                  <a:lnTo>
                    <a:pt x="29489" y="677799"/>
                  </a:lnTo>
                  <a:lnTo>
                    <a:pt x="35306" y="663575"/>
                  </a:lnTo>
                  <a:lnTo>
                    <a:pt x="35179" y="663956"/>
                  </a:lnTo>
                  <a:lnTo>
                    <a:pt x="35344" y="663575"/>
                  </a:lnTo>
                  <a:lnTo>
                    <a:pt x="41656" y="649859"/>
                  </a:lnTo>
                  <a:lnTo>
                    <a:pt x="48945" y="636016"/>
                  </a:lnTo>
                  <a:lnTo>
                    <a:pt x="49149" y="635635"/>
                  </a:lnTo>
                  <a:lnTo>
                    <a:pt x="48895" y="636016"/>
                  </a:lnTo>
                  <a:lnTo>
                    <a:pt x="57150" y="622173"/>
                  </a:lnTo>
                  <a:lnTo>
                    <a:pt x="57023" y="622427"/>
                  </a:lnTo>
                  <a:lnTo>
                    <a:pt x="57175" y="622173"/>
                  </a:lnTo>
                  <a:lnTo>
                    <a:pt x="65786" y="608838"/>
                  </a:lnTo>
                  <a:lnTo>
                    <a:pt x="65659" y="609092"/>
                  </a:lnTo>
                  <a:lnTo>
                    <a:pt x="65836" y="608838"/>
                  </a:lnTo>
                  <a:lnTo>
                    <a:pt x="75184" y="595884"/>
                  </a:lnTo>
                  <a:lnTo>
                    <a:pt x="75057" y="596138"/>
                  </a:lnTo>
                  <a:lnTo>
                    <a:pt x="75247" y="595884"/>
                  </a:lnTo>
                  <a:lnTo>
                    <a:pt x="85090" y="583184"/>
                  </a:lnTo>
                  <a:lnTo>
                    <a:pt x="84963" y="583438"/>
                  </a:lnTo>
                  <a:lnTo>
                    <a:pt x="85178" y="583184"/>
                  </a:lnTo>
                  <a:lnTo>
                    <a:pt x="95529" y="571246"/>
                  </a:lnTo>
                  <a:lnTo>
                    <a:pt x="95758" y="570992"/>
                  </a:lnTo>
                  <a:lnTo>
                    <a:pt x="95377" y="571246"/>
                  </a:lnTo>
                  <a:lnTo>
                    <a:pt x="118237" y="547878"/>
                  </a:lnTo>
                  <a:lnTo>
                    <a:pt x="118618" y="547497"/>
                  </a:lnTo>
                  <a:lnTo>
                    <a:pt x="118287" y="547839"/>
                  </a:lnTo>
                  <a:lnTo>
                    <a:pt x="118668" y="547497"/>
                  </a:lnTo>
                  <a:lnTo>
                    <a:pt x="143383" y="526161"/>
                  </a:lnTo>
                  <a:lnTo>
                    <a:pt x="143129" y="526415"/>
                  </a:lnTo>
                  <a:lnTo>
                    <a:pt x="143459" y="526161"/>
                  </a:lnTo>
                  <a:lnTo>
                    <a:pt x="156286" y="516509"/>
                  </a:lnTo>
                  <a:lnTo>
                    <a:pt x="156464" y="516382"/>
                  </a:lnTo>
                  <a:lnTo>
                    <a:pt x="156210" y="516509"/>
                  </a:lnTo>
                  <a:lnTo>
                    <a:pt x="169735" y="507111"/>
                  </a:lnTo>
                  <a:lnTo>
                    <a:pt x="169926" y="506984"/>
                  </a:lnTo>
                  <a:lnTo>
                    <a:pt x="169672" y="507111"/>
                  </a:lnTo>
                  <a:lnTo>
                    <a:pt x="183565" y="498348"/>
                  </a:lnTo>
                  <a:lnTo>
                    <a:pt x="183769" y="498221"/>
                  </a:lnTo>
                  <a:lnTo>
                    <a:pt x="183515" y="498348"/>
                  </a:lnTo>
                  <a:lnTo>
                    <a:pt x="197637" y="490093"/>
                  </a:lnTo>
                  <a:lnTo>
                    <a:pt x="197866" y="489966"/>
                  </a:lnTo>
                  <a:lnTo>
                    <a:pt x="212344" y="482473"/>
                  </a:lnTo>
                  <a:lnTo>
                    <a:pt x="212217" y="482600"/>
                  </a:lnTo>
                  <a:lnTo>
                    <a:pt x="212483" y="482473"/>
                  </a:lnTo>
                  <a:lnTo>
                    <a:pt x="226923" y="475615"/>
                  </a:lnTo>
                  <a:lnTo>
                    <a:pt x="227203" y="475488"/>
                  </a:lnTo>
                  <a:lnTo>
                    <a:pt x="226822" y="475615"/>
                  </a:lnTo>
                  <a:lnTo>
                    <a:pt x="242189" y="469392"/>
                  </a:lnTo>
                  <a:lnTo>
                    <a:pt x="241935" y="469519"/>
                  </a:lnTo>
                  <a:lnTo>
                    <a:pt x="242277" y="469392"/>
                  </a:lnTo>
                  <a:lnTo>
                    <a:pt x="257302" y="463931"/>
                  </a:lnTo>
                  <a:lnTo>
                    <a:pt x="257048" y="464058"/>
                  </a:lnTo>
                  <a:lnTo>
                    <a:pt x="257454" y="463931"/>
                  </a:lnTo>
                  <a:lnTo>
                    <a:pt x="271957" y="459486"/>
                  </a:lnTo>
                  <a:lnTo>
                    <a:pt x="273405" y="459232"/>
                  </a:lnTo>
                  <a:lnTo>
                    <a:pt x="276402" y="458736"/>
                  </a:lnTo>
                  <a:lnTo>
                    <a:pt x="280543" y="489839"/>
                  </a:lnTo>
                  <a:lnTo>
                    <a:pt x="347840" y="444119"/>
                  </a:lnTo>
                  <a:lnTo>
                    <a:pt x="351028" y="441960"/>
                  </a:lnTo>
                  <a:lnTo>
                    <a:pt x="270510" y="414274"/>
                  </a:lnTo>
                  <a:lnTo>
                    <a:pt x="274739" y="446176"/>
                  </a:lnTo>
                  <a:lnTo>
                    <a:pt x="269494" y="447040"/>
                  </a:lnTo>
                  <a:lnTo>
                    <a:pt x="221869" y="463931"/>
                  </a:lnTo>
                  <a:lnTo>
                    <a:pt x="177038" y="487426"/>
                  </a:lnTo>
                  <a:lnTo>
                    <a:pt x="135255" y="516509"/>
                  </a:lnTo>
                  <a:lnTo>
                    <a:pt x="86233" y="562483"/>
                  </a:lnTo>
                  <a:lnTo>
                    <a:pt x="55245" y="601853"/>
                  </a:lnTo>
                  <a:lnTo>
                    <a:pt x="30353" y="644144"/>
                  </a:lnTo>
                  <a:lnTo>
                    <a:pt x="12319" y="688594"/>
                  </a:lnTo>
                  <a:lnTo>
                    <a:pt x="2159" y="734695"/>
                  </a:lnTo>
                  <a:lnTo>
                    <a:pt x="0" y="766064"/>
                  </a:lnTo>
                  <a:lnTo>
                    <a:pt x="1143" y="781812"/>
                  </a:lnTo>
                  <a:lnTo>
                    <a:pt x="17526" y="829183"/>
                  </a:lnTo>
                  <a:lnTo>
                    <a:pt x="51054" y="874776"/>
                  </a:lnTo>
                  <a:lnTo>
                    <a:pt x="81915" y="903732"/>
                  </a:lnTo>
                  <a:lnTo>
                    <a:pt x="119126" y="931418"/>
                  </a:lnTo>
                  <a:lnTo>
                    <a:pt x="161925" y="957834"/>
                  </a:lnTo>
                  <a:lnTo>
                    <a:pt x="209677" y="982599"/>
                  </a:lnTo>
                  <a:lnTo>
                    <a:pt x="262128" y="1005459"/>
                  </a:lnTo>
                  <a:lnTo>
                    <a:pt x="318643" y="1026287"/>
                  </a:lnTo>
                  <a:lnTo>
                    <a:pt x="378587" y="1044956"/>
                  </a:lnTo>
                  <a:lnTo>
                    <a:pt x="441579" y="1060958"/>
                  </a:lnTo>
                  <a:lnTo>
                    <a:pt x="506984" y="1074420"/>
                  </a:lnTo>
                  <a:lnTo>
                    <a:pt x="574294" y="1084707"/>
                  </a:lnTo>
                  <a:lnTo>
                    <a:pt x="643001" y="1091946"/>
                  </a:lnTo>
                  <a:lnTo>
                    <a:pt x="712470" y="1095502"/>
                  </a:lnTo>
                  <a:lnTo>
                    <a:pt x="816610" y="1096264"/>
                  </a:lnTo>
                  <a:lnTo>
                    <a:pt x="953135" y="1098804"/>
                  </a:lnTo>
                  <a:lnTo>
                    <a:pt x="1083056" y="1103503"/>
                  </a:lnTo>
                  <a:lnTo>
                    <a:pt x="1229741" y="1111885"/>
                  </a:lnTo>
                  <a:lnTo>
                    <a:pt x="1281684" y="1115949"/>
                  </a:lnTo>
                  <a:lnTo>
                    <a:pt x="1329182" y="1120267"/>
                  </a:lnTo>
                  <a:lnTo>
                    <a:pt x="1390396" y="1127252"/>
                  </a:lnTo>
                  <a:lnTo>
                    <a:pt x="1390269" y="1127252"/>
                  </a:lnTo>
                  <a:lnTo>
                    <a:pt x="1407795" y="1129665"/>
                  </a:lnTo>
                  <a:lnTo>
                    <a:pt x="1407668" y="1129665"/>
                  </a:lnTo>
                  <a:lnTo>
                    <a:pt x="1423670" y="1132205"/>
                  </a:lnTo>
                  <a:lnTo>
                    <a:pt x="1438021" y="1134745"/>
                  </a:lnTo>
                  <a:lnTo>
                    <a:pt x="1437767" y="1134618"/>
                  </a:lnTo>
                  <a:lnTo>
                    <a:pt x="1450467" y="1137285"/>
                  </a:lnTo>
                  <a:lnTo>
                    <a:pt x="1450340" y="1137158"/>
                  </a:lnTo>
                  <a:lnTo>
                    <a:pt x="1461262" y="1139698"/>
                  </a:lnTo>
                  <a:lnTo>
                    <a:pt x="1460881" y="1139698"/>
                  </a:lnTo>
                  <a:lnTo>
                    <a:pt x="1469707" y="1142314"/>
                  </a:lnTo>
                  <a:lnTo>
                    <a:pt x="1469859" y="1142377"/>
                  </a:lnTo>
                  <a:lnTo>
                    <a:pt x="1476679" y="1144892"/>
                  </a:lnTo>
                  <a:lnTo>
                    <a:pt x="1480654" y="1146924"/>
                  </a:lnTo>
                  <a:lnTo>
                    <a:pt x="1482001" y="1148003"/>
                  </a:lnTo>
                  <a:lnTo>
                    <a:pt x="1482471" y="1149223"/>
                  </a:lnTo>
                  <a:lnTo>
                    <a:pt x="1483169" y="1148956"/>
                  </a:lnTo>
                  <a:lnTo>
                    <a:pt x="1483360" y="1149096"/>
                  </a:lnTo>
                  <a:lnTo>
                    <a:pt x="1483220" y="1148930"/>
                  </a:lnTo>
                  <a:lnTo>
                    <a:pt x="1489163" y="1146556"/>
                  </a:lnTo>
                  <a:lnTo>
                    <a:pt x="1489481" y="1146441"/>
                  </a:lnTo>
                  <a:lnTo>
                    <a:pt x="1494282" y="1144524"/>
                  </a:lnTo>
                  <a:close/>
                </a:path>
                <a:path w="1508760" h="1149350">
                  <a:moveTo>
                    <a:pt x="1508633" y="307467"/>
                  </a:moveTo>
                  <a:lnTo>
                    <a:pt x="1508150" y="293497"/>
                  </a:lnTo>
                  <a:lnTo>
                    <a:pt x="1508125" y="292735"/>
                  </a:lnTo>
                  <a:lnTo>
                    <a:pt x="1506220" y="277876"/>
                  </a:lnTo>
                  <a:lnTo>
                    <a:pt x="1503172" y="263398"/>
                  </a:lnTo>
                  <a:lnTo>
                    <a:pt x="1499108" y="249174"/>
                  </a:lnTo>
                  <a:lnTo>
                    <a:pt x="1494155" y="235458"/>
                  </a:lnTo>
                  <a:lnTo>
                    <a:pt x="1490599" y="227838"/>
                  </a:lnTo>
                  <a:lnTo>
                    <a:pt x="1488059" y="222377"/>
                  </a:lnTo>
                  <a:lnTo>
                    <a:pt x="1481455" y="209931"/>
                  </a:lnTo>
                  <a:lnTo>
                    <a:pt x="1478381" y="205232"/>
                  </a:lnTo>
                  <a:lnTo>
                    <a:pt x="1473835" y="198247"/>
                  </a:lnTo>
                  <a:lnTo>
                    <a:pt x="1471726" y="195453"/>
                  </a:lnTo>
                  <a:lnTo>
                    <a:pt x="1465707" y="187452"/>
                  </a:lnTo>
                  <a:lnTo>
                    <a:pt x="1464779" y="186436"/>
                  </a:lnTo>
                  <a:lnTo>
                    <a:pt x="1456944" y="177800"/>
                  </a:lnTo>
                  <a:lnTo>
                    <a:pt x="1450721" y="172085"/>
                  </a:lnTo>
                  <a:lnTo>
                    <a:pt x="1447546" y="169164"/>
                  </a:lnTo>
                  <a:lnTo>
                    <a:pt x="1444510" y="166878"/>
                  </a:lnTo>
                  <a:lnTo>
                    <a:pt x="1439443" y="163068"/>
                  </a:lnTo>
                  <a:lnTo>
                    <a:pt x="1437767" y="161798"/>
                  </a:lnTo>
                  <a:lnTo>
                    <a:pt x="1436052" y="160782"/>
                  </a:lnTo>
                  <a:lnTo>
                    <a:pt x="1427480" y="155702"/>
                  </a:lnTo>
                  <a:lnTo>
                    <a:pt x="1416685" y="151257"/>
                  </a:lnTo>
                  <a:lnTo>
                    <a:pt x="1405763" y="148463"/>
                  </a:lnTo>
                  <a:lnTo>
                    <a:pt x="1395095" y="147447"/>
                  </a:lnTo>
                  <a:lnTo>
                    <a:pt x="1386725" y="146812"/>
                  </a:lnTo>
                  <a:lnTo>
                    <a:pt x="1385785" y="146748"/>
                  </a:lnTo>
                  <a:lnTo>
                    <a:pt x="1385570" y="146685"/>
                  </a:lnTo>
                  <a:lnTo>
                    <a:pt x="1377048" y="144526"/>
                  </a:lnTo>
                  <a:lnTo>
                    <a:pt x="1376756" y="144462"/>
                  </a:lnTo>
                  <a:lnTo>
                    <a:pt x="1376324" y="144272"/>
                  </a:lnTo>
                  <a:lnTo>
                    <a:pt x="1367917" y="140716"/>
                  </a:lnTo>
                  <a:lnTo>
                    <a:pt x="1367409" y="140500"/>
                  </a:lnTo>
                  <a:lnTo>
                    <a:pt x="1367129" y="140335"/>
                  </a:lnTo>
                  <a:lnTo>
                    <a:pt x="1358785" y="135509"/>
                  </a:lnTo>
                  <a:lnTo>
                    <a:pt x="1358607" y="135407"/>
                  </a:lnTo>
                  <a:lnTo>
                    <a:pt x="1358265" y="135128"/>
                  </a:lnTo>
                  <a:lnTo>
                    <a:pt x="1349502" y="128524"/>
                  </a:lnTo>
                  <a:lnTo>
                    <a:pt x="1350010" y="128905"/>
                  </a:lnTo>
                  <a:lnTo>
                    <a:pt x="1349578" y="128524"/>
                  </a:lnTo>
                  <a:lnTo>
                    <a:pt x="1340993" y="120777"/>
                  </a:lnTo>
                  <a:lnTo>
                    <a:pt x="1341501" y="121158"/>
                  </a:lnTo>
                  <a:lnTo>
                    <a:pt x="1341145" y="120777"/>
                  </a:lnTo>
                  <a:lnTo>
                    <a:pt x="1333106" y="111887"/>
                  </a:lnTo>
                  <a:lnTo>
                    <a:pt x="1333500" y="112268"/>
                  </a:lnTo>
                  <a:lnTo>
                    <a:pt x="1333195" y="111887"/>
                  </a:lnTo>
                  <a:lnTo>
                    <a:pt x="1325499" y="101854"/>
                  </a:lnTo>
                  <a:lnTo>
                    <a:pt x="1325867" y="102235"/>
                  </a:lnTo>
                  <a:lnTo>
                    <a:pt x="1325626" y="101854"/>
                  </a:lnTo>
                  <a:lnTo>
                    <a:pt x="1318882" y="91440"/>
                  </a:lnTo>
                  <a:lnTo>
                    <a:pt x="1318641" y="91059"/>
                  </a:lnTo>
                  <a:lnTo>
                    <a:pt x="1310360" y="72821"/>
                  </a:lnTo>
                  <a:lnTo>
                    <a:pt x="1340218" y="66294"/>
                  </a:lnTo>
                  <a:lnTo>
                    <a:pt x="1335303" y="60198"/>
                  </a:lnTo>
                  <a:lnTo>
                    <a:pt x="1286764" y="0"/>
                  </a:lnTo>
                  <a:lnTo>
                    <a:pt x="1265809" y="82550"/>
                  </a:lnTo>
                  <a:lnTo>
                    <a:pt x="1297838" y="75565"/>
                  </a:lnTo>
                  <a:lnTo>
                    <a:pt x="1300734" y="84963"/>
                  </a:lnTo>
                  <a:lnTo>
                    <a:pt x="1323454" y="120142"/>
                  </a:lnTo>
                  <a:lnTo>
                    <a:pt x="1361694" y="151892"/>
                  </a:lnTo>
                  <a:lnTo>
                    <a:pt x="1404010" y="161036"/>
                  </a:lnTo>
                  <a:lnTo>
                    <a:pt x="1413129" y="163449"/>
                  </a:lnTo>
                  <a:lnTo>
                    <a:pt x="1421726" y="167093"/>
                  </a:lnTo>
                  <a:lnTo>
                    <a:pt x="1422019" y="167259"/>
                  </a:lnTo>
                  <a:lnTo>
                    <a:pt x="1431036" y="172593"/>
                  </a:lnTo>
                  <a:lnTo>
                    <a:pt x="1430401" y="172085"/>
                  </a:lnTo>
                  <a:lnTo>
                    <a:pt x="1439164" y="178689"/>
                  </a:lnTo>
                  <a:lnTo>
                    <a:pt x="1439570" y="179070"/>
                  </a:lnTo>
                  <a:lnTo>
                    <a:pt x="1448054" y="186944"/>
                  </a:lnTo>
                  <a:lnTo>
                    <a:pt x="1447673" y="186436"/>
                  </a:lnTo>
                  <a:lnTo>
                    <a:pt x="1456055" y="195834"/>
                  </a:lnTo>
                  <a:lnTo>
                    <a:pt x="1455801" y="195453"/>
                  </a:lnTo>
                  <a:lnTo>
                    <a:pt x="1463332" y="205295"/>
                  </a:lnTo>
                  <a:lnTo>
                    <a:pt x="1463611" y="205740"/>
                  </a:lnTo>
                  <a:lnTo>
                    <a:pt x="1470279" y="216154"/>
                  </a:lnTo>
                  <a:lnTo>
                    <a:pt x="1470482" y="216535"/>
                  </a:lnTo>
                  <a:lnTo>
                    <a:pt x="1476756" y="228219"/>
                  </a:lnTo>
                  <a:lnTo>
                    <a:pt x="1476629" y="227838"/>
                  </a:lnTo>
                  <a:lnTo>
                    <a:pt x="1482471" y="240538"/>
                  </a:lnTo>
                  <a:lnTo>
                    <a:pt x="1482217" y="240030"/>
                  </a:lnTo>
                  <a:lnTo>
                    <a:pt x="1482394" y="240538"/>
                  </a:lnTo>
                  <a:lnTo>
                    <a:pt x="1487170" y="253365"/>
                  </a:lnTo>
                  <a:lnTo>
                    <a:pt x="1486916" y="252857"/>
                  </a:lnTo>
                  <a:lnTo>
                    <a:pt x="1487055" y="253365"/>
                  </a:lnTo>
                  <a:lnTo>
                    <a:pt x="1490853" y="266573"/>
                  </a:lnTo>
                  <a:lnTo>
                    <a:pt x="1490726" y="266192"/>
                  </a:lnTo>
                  <a:lnTo>
                    <a:pt x="1490802" y="266573"/>
                  </a:lnTo>
                  <a:lnTo>
                    <a:pt x="1493774" y="280289"/>
                  </a:lnTo>
                  <a:lnTo>
                    <a:pt x="1493647" y="279781"/>
                  </a:lnTo>
                  <a:lnTo>
                    <a:pt x="1493697" y="280289"/>
                  </a:lnTo>
                  <a:lnTo>
                    <a:pt x="1495425" y="294132"/>
                  </a:lnTo>
                  <a:lnTo>
                    <a:pt x="1495425" y="293497"/>
                  </a:lnTo>
                  <a:lnTo>
                    <a:pt x="1495933" y="307848"/>
                  </a:lnTo>
                  <a:lnTo>
                    <a:pt x="1508633" y="3074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878C420A-186F-4388-842B-53FF116C64B2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72" name="Title 52">
            <a:extLst>
              <a:ext uri="{FF2B5EF4-FFF2-40B4-BE49-F238E27FC236}">
                <a16:creationId xmlns:a16="http://schemas.microsoft.com/office/drawing/2014/main" id="{FAF734BE-C413-43C7-9986-F9437B46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7" y="222578"/>
            <a:ext cx="8109277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 Transformer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Encoder-Decoder </a:t>
            </a:r>
            <a:br>
              <a:rPr lang="en-US" sz="3106" spc="4" dirty="0">
                <a:latin typeface="Calibri"/>
                <a:cs typeface="Calibri"/>
              </a:rPr>
            </a:b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2017]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3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560" y="3632016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34658" y="3624991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Transformer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27736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 </a:t>
            </a:r>
            <a:r>
              <a:rPr kumimoji="0" sz="1456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6" b="0" i="0" u="none" strike="noStrike" kern="1200" cap="none" spc="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ding</a:t>
            </a:r>
            <a:r>
              <a:rPr kumimoji="0" sz="1456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314804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Position </a:t>
            </a: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6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Represent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56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56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endParaRPr kumimoji="0" sz="18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1794" y="2472713"/>
            <a:ext cx="6098830" cy="2938476"/>
            <a:chOff x="2359150" y="2115311"/>
            <a:chExt cx="8378190" cy="40366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6694" y="436854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3430498"/>
              <a:ext cx="234670" cy="3048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8" y="3530345"/>
              <a:ext cx="76200" cy="146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332987"/>
              <a:ext cx="117347" cy="1173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50" y="2115311"/>
              <a:ext cx="1837183" cy="6408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2" y="2662402"/>
              <a:ext cx="234670" cy="3048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6" y="2762249"/>
              <a:ext cx="76199" cy="1466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2999231"/>
              <a:ext cx="117347" cy="1173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165347"/>
              <a:ext cx="117347" cy="117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6805" y="2171697"/>
              <a:ext cx="3510540" cy="3167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6350" y="5510783"/>
              <a:ext cx="1837183" cy="64084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7" b="0" i="0" u="none" strike="noStrike" kern="1200" cap="none" spc="0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[input</a:t>
            </a:r>
            <a:r>
              <a:rPr kumimoji="0" sz="1947" b="0" i="0" u="none" strike="noStrike" kern="1200" cap="none" spc="-55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sequence]</a:t>
            </a:r>
            <a:endParaRPr kumimoji="0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2054" y="4938722"/>
            <a:ext cx="98781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Embeddings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014" y="4944417"/>
            <a:ext cx="1337361" cy="46649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867405" y="4938722"/>
            <a:ext cx="1289194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Position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Representations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14807" y="4967565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endParaRPr kumimoji="0" sz="18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14004" y="2014537"/>
            <a:ext cx="4726894" cy="1888724"/>
            <a:chOff x="3268853" y="1485900"/>
            <a:chExt cx="6493510" cy="259461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798" y="1485900"/>
              <a:ext cx="1837183" cy="64084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0" y="2031466"/>
              <a:ext cx="234670" cy="3048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14054" y="2131313"/>
              <a:ext cx="76200" cy="14668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268853" y="1771268"/>
              <a:ext cx="4657725" cy="2309495"/>
            </a:xfrm>
            <a:custGeom>
              <a:avLst/>
              <a:gdLst/>
              <a:ahLst/>
              <a:cxnLst/>
              <a:rect l="l" t="t" r="r" b="b"/>
              <a:pathLst>
                <a:path w="4657725" h="2309495">
                  <a:moveTo>
                    <a:pt x="1344422" y="188087"/>
                  </a:moveTo>
                  <a:lnTo>
                    <a:pt x="1313561" y="175387"/>
                  </a:lnTo>
                  <a:lnTo>
                    <a:pt x="1191006" y="188087"/>
                  </a:lnTo>
                  <a:lnTo>
                    <a:pt x="1313434" y="188087"/>
                  </a:lnTo>
                  <a:lnTo>
                    <a:pt x="1344422" y="188087"/>
                  </a:lnTo>
                  <a:close/>
                </a:path>
                <a:path w="4657725" h="2309495">
                  <a:moveTo>
                    <a:pt x="4321048" y="2283587"/>
                  </a:moveTo>
                  <a:lnTo>
                    <a:pt x="4302188" y="2270887"/>
                  </a:lnTo>
                  <a:lnTo>
                    <a:pt x="4245610" y="2232787"/>
                  </a:lnTo>
                  <a:lnTo>
                    <a:pt x="4244848" y="2270887"/>
                  </a:lnTo>
                  <a:lnTo>
                    <a:pt x="4162425" y="2270887"/>
                  </a:lnTo>
                  <a:lnTo>
                    <a:pt x="4083177" y="2258187"/>
                  </a:lnTo>
                  <a:lnTo>
                    <a:pt x="4083431" y="2258187"/>
                  </a:lnTo>
                  <a:lnTo>
                    <a:pt x="4004818" y="2245487"/>
                  </a:lnTo>
                  <a:lnTo>
                    <a:pt x="4004945" y="2245487"/>
                  </a:lnTo>
                  <a:lnTo>
                    <a:pt x="3926840" y="2232787"/>
                  </a:lnTo>
                  <a:lnTo>
                    <a:pt x="3926967" y="2232787"/>
                  </a:lnTo>
                  <a:lnTo>
                    <a:pt x="3849751" y="2220087"/>
                  </a:lnTo>
                  <a:lnTo>
                    <a:pt x="3850005" y="2220087"/>
                  </a:lnTo>
                  <a:lnTo>
                    <a:pt x="3773424" y="2207387"/>
                  </a:lnTo>
                  <a:lnTo>
                    <a:pt x="3773678" y="2207387"/>
                  </a:lnTo>
                  <a:lnTo>
                    <a:pt x="3698494" y="2181987"/>
                  </a:lnTo>
                  <a:lnTo>
                    <a:pt x="3698621" y="2181987"/>
                  </a:lnTo>
                  <a:lnTo>
                    <a:pt x="3624580" y="2156587"/>
                  </a:lnTo>
                  <a:lnTo>
                    <a:pt x="3624707" y="2156587"/>
                  </a:lnTo>
                  <a:lnTo>
                    <a:pt x="3552063" y="2131187"/>
                  </a:lnTo>
                  <a:lnTo>
                    <a:pt x="3552190" y="2131187"/>
                  </a:lnTo>
                  <a:lnTo>
                    <a:pt x="3481197" y="2105787"/>
                  </a:lnTo>
                  <a:lnTo>
                    <a:pt x="3481324" y="2105787"/>
                  </a:lnTo>
                  <a:lnTo>
                    <a:pt x="3411982" y="2080387"/>
                  </a:lnTo>
                  <a:lnTo>
                    <a:pt x="3412109" y="2080387"/>
                  </a:lnTo>
                  <a:lnTo>
                    <a:pt x="3344672" y="2054987"/>
                  </a:lnTo>
                  <a:lnTo>
                    <a:pt x="3344799" y="2054987"/>
                  </a:lnTo>
                  <a:lnTo>
                    <a:pt x="3279267" y="2016887"/>
                  </a:lnTo>
                  <a:lnTo>
                    <a:pt x="3279521" y="2016887"/>
                  </a:lnTo>
                  <a:lnTo>
                    <a:pt x="3216148" y="1978787"/>
                  </a:lnTo>
                  <a:lnTo>
                    <a:pt x="3216275" y="1978787"/>
                  </a:lnTo>
                  <a:lnTo>
                    <a:pt x="3155315" y="1940687"/>
                  </a:lnTo>
                  <a:lnTo>
                    <a:pt x="3155569" y="1940687"/>
                  </a:lnTo>
                  <a:lnTo>
                    <a:pt x="3097149" y="1915287"/>
                  </a:lnTo>
                  <a:lnTo>
                    <a:pt x="3097276" y="1915287"/>
                  </a:lnTo>
                  <a:lnTo>
                    <a:pt x="3041523" y="1864487"/>
                  </a:lnTo>
                  <a:lnTo>
                    <a:pt x="3041650" y="1864487"/>
                  </a:lnTo>
                  <a:lnTo>
                    <a:pt x="2988564" y="1826387"/>
                  </a:lnTo>
                  <a:lnTo>
                    <a:pt x="2988818" y="1826387"/>
                  </a:lnTo>
                  <a:lnTo>
                    <a:pt x="2938780" y="1788287"/>
                  </a:lnTo>
                  <a:lnTo>
                    <a:pt x="2938907" y="1788287"/>
                  </a:lnTo>
                  <a:lnTo>
                    <a:pt x="2891917" y="1750187"/>
                  </a:lnTo>
                  <a:lnTo>
                    <a:pt x="2892171" y="1750187"/>
                  </a:lnTo>
                  <a:lnTo>
                    <a:pt x="2848356" y="1699387"/>
                  </a:lnTo>
                  <a:lnTo>
                    <a:pt x="2848610" y="1699387"/>
                  </a:lnTo>
                  <a:lnTo>
                    <a:pt x="2808351" y="1661287"/>
                  </a:lnTo>
                  <a:lnTo>
                    <a:pt x="2808605" y="1661287"/>
                  </a:lnTo>
                  <a:lnTo>
                    <a:pt x="2771902" y="1610487"/>
                  </a:lnTo>
                  <a:lnTo>
                    <a:pt x="2772156" y="1610487"/>
                  </a:lnTo>
                  <a:lnTo>
                    <a:pt x="2739136" y="1572387"/>
                  </a:lnTo>
                  <a:lnTo>
                    <a:pt x="2739390" y="1572387"/>
                  </a:lnTo>
                  <a:lnTo>
                    <a:pt x="2710180" y="1521587"/>
                  </a:lnTo>
                  <a:lnTo>
                    <a:pt x="2710434" y="1521587"/>
                  </a:lnTo>
                  <a:lnTo>
                    <a:pt x="2685542" y="1470787"/>
                  </a:lnTo>
                  <a:lnTo>
                    <a:pt x="2685669" y="1470787"/>
                  </a:lnTo>
                  <a:lnTo>
                    <a:pt x="2664841" y="1419987"/>
                  </a:lnTo>
                  <a:lnTo>
                    <a:pt x="2665095" y="1419987"/>
                  </a:lnTo>
                  <a:lnTo>
                    <a:pt x="2648585" y="1381887"/>
                  </a:lnTo>
                  <a:lnTo>
                    <a:pt x="2648712" y="1381887"/>
                  </a:lnTo>
                  <a:lnTo>
                    <a:pt x="2636774" y="1331087"/>
                  </a:lnTo>
                  <a:lnTo>
                    <a:pt x="2629535" y="1280287"/>
                  </a:lnTo>
                  <a:lnTo>
                    <a:pt x="2629662" y="1280287"/>
                  </a:lnTo>
                  <a:lnTo>
                    <a:pt x="2626868" y="1229487"/>
                  </a:lnTo>
                  <a:lnTo>
                    <a:pt x="2626360" y="1204087"/>
                  </a:lnTo>
                  <a:lnTo>
                    <a:pt x="2624963" y="1178687"/>
                  </a:lnTo>
                  <a:lnTo>
                    <a:pt x="2622677" y="1153287"/>
                  </a:lnTo>
                  <a:lnTo>
                    <a:pt x="2619375" y="1140587"/>
                  </a:lnTo>
                  <a:lnTo>
                    <a:pt x="2615184" y="1115187"/>
                  </a:lnTo>
                  <a:lnTo>
                    <a:pt x="2604262" y="1064387"/>
                  </a:lnTo>
                  <a:lnTo>
                    <a:pt x="2589657" y="1013587"/>
                  </a:lnTo>
                  <a:lnTo>
                    <a:pt x="2572004" y="962787"/>
                  </a:lnTo>
                  <a:lnTo>
                    <a:pt x="2551049" y="911987"/>
                  </a:lnTo>
                  <a:lnTo>
                    <a:pt x="2526919" y="873887"/>
                  </a:lnTo>
                  <a:lnTo>
                    <a:pt x="2513838" y="848487"/>
                  </a:lnTo>
                  <a:lnTo>
                    <a:pt x="2499995" y="823087"/>
                  </a:lnTo>
                  <a:lnTo>
                    <a:pt x="2485517" y="797687"/>
                  </a:lnTo>
                  <a:lnTo>
                    <a:pt x="2470277" y="772287"/>
                  </a:lnTo>
                  <a:lnTo>
                    <a:pt x="2454275" y="759587"/>
                  </a:lnTo>
                  <a:lnTo>
                    <a:pt x="2437765" y="734187"/>
                  </a:lnTo>
                  <a:lnTo>
                    <a:pt x="2420493" y="708787"/>
                  </a:lnTo>
                  <a:lnTo>
                    <a:pt x="2402713" y="696087"/>
                  </a:lnTo>
                  <a:lnTo>
                    <a:pt x="2384171" y="670687"/>
                  </a:lnTo>
                  <a:lnTo>
                    <a:pt x="2365121" y="645287"/>
                  </a:lnTo>
                  <a:lnTo>
                    <a:pt x="2345563" y="632587"/>
                  </a:lnTo>
                  <a:lnTo>
                    <a:pt x="2304542" y="581787"/>
                  </a:lnTo>
                  <a:lnTo>
                    <a:pt x="2261489" y="543687"/>
                  </a:lnTo>
                  <a:lnTo>
                    <a:pt x="2216277" y="505587"/>
                  </a:lnTo>
                  <a:lnTo>
                    <a:pt x="2169160" y="467487"/>
                  </a:lnTo>
                  <a:lnTo>
                    <a:pt x="2120265" y="442087"/>
                  </a:lnTo>
                  <a:lnTo>
                    <a:pt x="2069719" y="403987"/>
                  </a:lnTo>
                  <a:lnTo>
                    <a:pt x="2017522" y="378587"/>
                  </a:lnTo>
                  <a:lnTo>
                    <a:pt x="1963928" y="340487"/>
                  </a:lnTo>
                  <a:lnTo>
                    <a:pt x="1853057" y="289687"/>
                  </a:lnTo>
                  <a:lnTo>
                    <a:pt x="1824482" y="276987"/>
                  </a:lnTo>
                  <a:lnTo>
                    <a:pt x="1795780" y="276987"/>
                  </a:lnTo>
                  <a:lnTo>
                    <a:pt x="1708150" y="238887"/>
                  </a:lnTo>
                  <a:lnTo>
                    <a:pt x="1678686" y="238887"/>
                  </a:lnTo>
                  <a:lnTo>
                    <a:pt x="1618869" y="213487"/>
                  </a:lnTo>
                  <a:lnTo>
                    <a:pt x="1588770" y="213487"/>
                  </a:lnTo>
                  <a:lnTo>
                    <a:pt x="1558544" y="200787"/>
                  </a:lnTo>
                  <a:lnTo>
                    <a:pt x="1497838" y="200787"/>
                  </a:lnTo>
                  <a:lnTo>
                    <a:pt x="1467104" y="188087"/>
                  </a:lnTo>
                  <a:lnTo>
                    <a:pt x="1313459" y="188099"/>
                  </a:lnTo>
                  <a:lnTo>
                    <a:pt x="1344041" y="200787"/>
                  </a:lnTo>
                  <a:lnTo>
                    <a:pt x="1465580" y="200787"/>
                  </a:lnTo>
                  <a:lnTo>
                    <a:pt x="1496060" y="213487"/>
                  </a:lnTo>
                  <a:lnTo>
                    <a:pt x="1556131" y="213487"/>
                  </a:lnTo>
                  <a:lnTo>
                    <a:pt x="1586230" y="226187"/>
                  </a:lnTo>
                  <a:lnTo>
                    <a:pt x="1615948" y="226187"/>
                  </a:lnTo>
                  <a:lnTo>
                    <a:pt x="1645793" y="238887"/>
                  </a:lnTo>
                  <a:lnTo>
                    <a:pt x="1645666" y="238887"/>
                  </a:lnTo>
                  <a:lnTo>
                    <a:pt x="1675257" y="251587"/>
                  </a:lnTo>
                  <a:lnTo>
                    <a:pt x="1704467" y="251587"/>
                  </a:lnTo>
                  <a:lnTo>
                    <a:pt x="1733804" y="264287"/>
                  </a:lnTo>
                  <a:lnTo>
                    <a:pt x="1733677" y="264287"/>
                  </a:lnTo>
                  <a:lnTo>
                    <a:pt x="1762760" y="276987"/>
                  </a:lnTo>
                  <a:lnTo>
                    <a:pt x="1762506" y="276987"/>
                  </a:lnTo>
                  <a:lnTo>
                    <a:pt x="1791462" y="289687"/>
                  </a:lnTo>
                  <a:lnTo>
                    <a:pt x="1819783" y="289687"/>
                  </a:lnTo>
                  <a:lnTo>
                    <a:pt x="1848104" y="302387"/>
                  </a:lnTo>
                  <a:lnTo>
                    <a:pt x="1847977" y="302387"/>
                  </a:lnTo>
                  <a:lnTo>
                    <a:pt x="1903730" y="327787"/>
                  </a:lnTo>
                  <a:lnTo>
                    <a:pt x="1903603" y="327787"/>
                  </a:lnTo>
                  <a:lnTo>
                    <a:pt x="1958213" y="353187"/>
                  </a:lnTo>
                  <a:lnTo>
                    <a:pt x="1957959" y="353187"/>
                  </a:lnTo>
                  <a:lnTo>
                    <a:pt x="2011299" y="391287"/>
                  </a:lnTo>
                  <a:lnTo>
                    <a:pt x="2011172" y="391287"/>
                  </a:lnTo>
                  <a:lnTo>
                    <a:pt x="2063115" y="416687"/>
                  </a:lnTo>
                  <a:lnTo>
                    <a:pt x="2062988" y="416687"/>
                  </a:lnTo>
                  <a:lnTo>
                    <a:pt x="2113280" y="454787"/>
                  </a:lnTo>
                  <a:lnTo>
                    <a:pt x="2113026" y="454787"/>
                  </a:lnTo>
                  <a:lnTo>
                    <a:pt x="2161667" y="480187"/>
                  </a:lnTo>
                  <a:lnTo>
                    <a:pt x="2161540" y="480187"/>
                  </a:lnTo>
                  <a:lnTo>
                    <a:pt x="2208403" y="518287"/>
                  </a:lnTo>
                  <a:lnTo>
                    <a:pt x="2208276" y="518287"/>
                  </a:lnTo>
                  <a:lnTo>
                    <a:pt x="2253234" y="556387"/>
                  </a:lnTo>
                  <a:lnTo>
                    <a:pt x="2252980" y="556387"/>
                  </a:lnTo>
                  <a:lnTo>
                    <a:pt x="2295906" y="594487"/>
                  </a:lnTo>
                  <a:lnTo>
                    <a:pt x="2295779" y="594487"/>
                  </a:lnTo>
                  <a:lnTo>
                    <a:pt x="2336546" y="632587"/>
                  </a:lnTo>
                  <a:lnTo>
                    <a:pt x="2336419" y="632587"/>
                  </a:lnTo>
                  <a:lnTo>
                    <a:pt x="2355850" y="657987"/>
                  </a:lnTo>
                  <a:lnTo>
                    <a:pt x="2374773" y="683387"/>
                  </a:lnTo>
                  <a:lnTo>
                    <a:pt x="2374646" y="683387"/>
                  </a:lnTo>
                  <a:lnTo>
                    <a:pt x="2393061" y="696087"/>
                  </a:lnTo>
                  <a:lnTo>
                    <a:pt x="2392934" y="696087"/>
                  </a:lnTo>
                  <a:lnTo>
                    <a:pt x="2410714" y="721487"/>
                  </a:lnTo>
                  <a:lnTo>
                    <a:pt x="2410587" y="721487"/>
                  </a:lnTo>
                  <a:lnTo>
                    <a:pt x="2427732" y="746887"/>
                  </a:lnTo>
                  <a:lnTo>
                    <a:pt x="2427605" y="746887"/>
                  </a:lnTo>
                  <a:lnTo>
                    <a:pt x="2444115" y="759587"/>
                  </a:lnTo>
                  <a:lnTo>
                    <a:pt x="2443988" y="759587"/>
                  </a:lnTo>
                  <a:lnTo>
                    <a:pt x="2459863" y="784987"/>
                  </a:lnTo>
                  <a:lnTo>
                    <a:pt x="2459736" y="784987"/>
                  </a:lnTo>
                  <a:lnTo>
                    <a:pt x="2474849" y="810387"/>
                  </a:lnTo>
                  <a:lnTo>
                    <a:pt x="2489327" y="835787"/>
                  </a:lnTo>
                  <a:lnTo>
                    <a:pt x="2489200" y="835787"/>
                  </a:lnTo>
                  <a:lnTo>
                    <a:pt x="2502916" y="848487"/>
                  </a:lnTo>
                  <a:lnTo>
                    <a:pt x="2502789" y="848487"/>
                  </a:lnTo>
                  <a:lnTo>
                    <a:pt x="2515870" y="873887"/>
                  </a:lnTo>
                  <a:lnTo>
                    <a:pt x="2515743" y="873887"/>
                  </a:lnTo>
                  <a:lnTo>
                    <a:pt x="2528062" y="899287"/>
                  </a:lnTo>
                  <a:lnTo>
                    <a:pt x="2527935" y="899287"/>
                  </a:lnTo>
                  <a:lnTo>
                    <a:pt x="2539619" y="924687"/>
                  </a:lnTo>
                  <a:lnTo>
                    <a:pt x="2539492" y="924687"/>
                  </a:lnTo>
                  <a:lnTo>
                    <a:pt x="2550287" y="950087"/>
                  </a:lnTo>
                  <a:lnTo>
                    <a:pt x="2550160" y="950087"/>
                  </a:lnTo>
                  <a:lnTo>
                    <a:pt x="2560193" y="962787"/>
                  </a:lnTo>
                  <a:lnTo>
                    <a:pt x="2569337" y="988187"/>
                  </a:lnTo>
                  <a:lnTo>
                    <a:pt x="2577719" y="1013587"/>
                  </a:lnTo>
                  <a:lnTo>
                    <a:pt x="2577592" y="1013587"/>
                  </a:lnTo>
                  <a:lnTo>
                    <a:pt x="2585212" y="1038987"/>
                  </a:lnTo>
                  <a:lnTo>
                    <a:pt x="2591943" y="1064387"/>
                  </a:lnTo>
                  <a:lnTo>
                    <a:pt x="2597785" y="1089787"/>
                  </a:lnTo>
                  <a:lnTo>
                    <a:pt x="2602738" y="1115187"/>
                  </a:lnTo>
                  <a:lnTo>
                    <a:pt x="2602611" y="1115187"/>
                  </a:lnTo>
                  <a:lnTo>
                    <a:pt x="2606802" y="1140587"/>
                  </a:lnTo>
                  <a:lnTo>
                    <a:pt x="2610104" y="1165987"/>
                  </a:lnTo>
                  <a:lnTo>
                    <a:pt x="2609977" y="1165987"/>
                  </a:lnTo>
                  <a:lnTo>
                    <a:pt x="2612263" y="1178687"/>
                  </a:lnTo>
                  <a:lnTo>
                    <a:pt x="2613787" y="1204087"/>
                  </a:lnTo>
                  <a:lnTo>
                    <a:pt x="2614168" y="1229487"/>
                  </a:lnTo>
                  <a:lnTo>
                    <a:pt x="2616962" y="1280287"/>
                  </a:lnTo>
                  <a:lnTo>
                    <a:pt x="2624328" y="1331087"/>
                  </a:lnTo>
                  <a:lnTo>
                    <a:pt x="2636393" y="1381887"/>
                  </a:lnTo>
                  <a:lnTo>
                    <a:pt x="2653157" y="1432687"/>
                  </a:lnTo>
                  <a:lnTo>
                    <a:pt x="2674112" y="1483487"/>
                  </a:lnTo>
                  <a:lnTo>
                    <a:pt x="2699385" y="1521587"/>
                  </a:lnTo>
                  <a:lnTo>
                    <a:pt x="2728722" y="1572387"/>
                  </a:lnTo>
                  <a:lnTo>
                    <a:pt x="2761869" y="1623187"/>
                  </a:lnTo>
                  <a:lnTo>
                    <a:pt x="2798826" y="1661287"/>
                  </a:lnTo>
                  <a:lnTo>
                    <a:pt x="2839339" y="1712087"/>
                  </a:lnTo>
                  <a:lnTo>
                    <a:pt x="2883281" y="1750187"/>
                  </a:lnTo>
                  <a:lnTo>
                    <a:pt x="2930525" y="1800987"/>
                  </a:lnTo>
                  <a:lnTo>
                    <a:pt x="2980817" y="1839087"/>
                  </a:lnTo>
                  <a:lnTo>
                    <a:pt x="3034157" y="1877187"/>
                  </a:lnTo>
                  <a:lnTo>
                    <a:pt x="3090164" y="1915287"/>
                  </a:lnTo>
                  <a:lnTo>
                    <a:pt x="3148838" y="1953387"/>
                  </a:lnTo>
                  <a:lnTo>
                    <a:pt x="3209925" y="1991487"/>
                  </a:lnTo>
                  <a:lnTo>
                    <a:pt x="3273552" y="2029587"/>
                  </a:lnTo>
                  <a:lnTo>
                    <a:pt x="3339211" y="2054987"/>
                  </a:lnTo>
                  <a:lnTo>
                    <a:pt x="3407029" y="2093087"/>
                  </a:lnTo>
                  <a:lnTo>
                    <a:pt x="3547872" y="2143887"/>
                  </a:lnTo>
                  <a:lnTo>
                    <a:pt x="3770503" y="2220087"/>
                  </a:lnTo>
                  <a:lnTo>
                    <a:pt x="4161409" y="2283587"/>
                  </a:lnTo>
                  <a:lnTo>
                    <a:pt x="4244594" y="2283587"/>
                  </a:lnTo>
                  <a:lnTo>
                    <a:pt x="4244086" y="2308987"/>
                  </a:lnTo>
                  <a:lnTo>
                    <a:pt x="4321048" y="2283587"/>
                  </a:lnTo>
                  <a:close/>
                </a:path>
                <a:path w="4657725" h="2309495">
                  <a:moveTo>
                    <a:pt x="4657598" y="37719"/>
                  </a:moveTo>
                  <a:lnTo>
                    <a:pt x="4645253" y="31623"/>
                  </a:lnTo>
                  <a:lnTo>
                    <a:pt x="4581271" y="0"/>
                  </a:lnTo>
                  <a:lnTo>
                    <a:pt x="4581423" y="31686"/>
                  </a:lnTo>
                  <a:lnTo>
                    <a:pt x="4222115" y="33274"/>
                  </a:lnTo>
                  <a:lnTo>
                    <a:pt x="3576193" y="42672"/>
                  </a:lnTo>
                  <a:lnTo>
                    <a:pt x="2548001" y="74041"/>
                  </a:lnTo>
                  <a:lnTo>
                    <a:pt x="1712087" y="116459"/>
                  </a:lnTo>
                  <a:lnTo>
                    <a:pt x="1221867" y="150749"/>
                  </a:lnTo>
                  <a:lnTo>
                    <a:pt x="864108" y="182245"/>
                  </a:lnTo>
                  <a:lnTo>
                    <a:pt x="848055" y="183959"/>
                  </a:lnTo>
                  <a:lnTo>
                    <a:pt x="848055" y="197523"/>
                  </a:lnTo>
                  <a:lnTo>
                    <a:pt x="833120" y="200787"/>
                  </a:lnTo>
                  <a:lnTo>
                    <a:pt x="814222" y="200787"/>
                  </a:lnTo>
                  <a:lnTo>
                    <a:pt x="848055" y="197523"/>
                  </a:lnTo>
                  <a:lnTo>
                    <a:pt x="848055" y="183959"/>
                  </a:lnTo>
                  <a:lnTo>
                    <a:pt x="674497" y="202438"/>
                  </a:lnTo>
                  <a:lnTo>
                    <a:pt x="505587" y="223139"/>
                  </a:lnTo>
                  <a:lnTo>
                    <a:pt x="483831" y="226187"/>
                  </a:lnTo>
                  <a:lnTo>
                    <a:pt x="460883" y="226187"/>
                  </a:lnTo>
                  <a:lnTo>
                    <a:pt x="436156" y="232879"/>
                  </a:lnTo>
                  <a:lnTo>
                    <a:pt x="405003" y="237236"/>
                  </a:lnTo>
                  <a:lnTo>
                    <a:pt x="394703" y="238887"/>
                  </a:lnTo>
                  <a:lnTo>
                    <a:pt x="368808" y="238887"/>
                  </a:lnTo>
                  <a:lnTo>
                    <a:pt x="337959" y="247992"/>
                  </a:lnTo>
                  <a:lnTo>
                    <a:pt x="314706" y="251714"/>
                  </a:lnTo>
                  <a:lnTo>
                    <a:pt x="246037" y="264287"/>
                  </a:lnTo>
                  <a:lnTo>
                    <a:pt x="227838" y="264287"/>
                  </a:lnTo>
                  <a:lnTo>
                    <a:pt x="205701" y="272338"/>
                  </a:lnTo>
                  <a:lnTo>
                    <a:pt x="199136" y="273685"/>
                  </a:lnTo>
                  <a:lnTo>
                    <a:pt x="184632" y="276987"/>
                  </a:lnTo>
                  <a:lnTo>
                    <a:pt x="176276" y="276987"/>
                  </a:lnTo>
                  <a:lnTo>
                    <a:pt x="172935" y="279654"/>
                  </a:lnTo>
                  <a:lnTo>
                    <a:pt x="166243" y="281178"/>
                  </a:lnTo>
                  <a:lnTo>
                    <a:pt x="136144" y="288798"/>
                  </a:lnTo>
                  <a:lnTo>
                    <a:pt x="132918" y="289687"/>
                  </a:lnTo>
                  <a:lnTo>
                    <a:pt x="130556" y="289687"/>
                  </a:lnTo>
                  <a:lnTo>
                    <a:pt x="127228" y="291261"/>
                  </a:lnTo>
                  <a:lnTo>
                    <a:pt x="108966" y="296291"/>
                  </a:lnTo>
                  <a:lnTo>
                    <a:pt x="89115" y="302387"/>
                  </a:lnTo>
                  <a:lnTo>
                    <a:pt x="79502" y="302387"/>
                  </a:lnTo>
                  <a:lnTo>
                    <a:pt x="75488" y="307060"/>
                  </a:lnTo>
                  <a:lnTo>
                    <a:pt x="63373" y="311404"/>
                  </a:lnTo>
                  <a:lnTo>
                    <a:pt x="54749" y="315087"/>
                  </a:lnTo>
                  <a:lnTo>
                    <a:pt x="48895" y="315087"/>
                  </a:lnTo>
                  <a:lnTo>
                    <a:pt x="46482" y="318630"/>
                  </a:lnTo>
                  <a:lnTo>
                    <a:pt x="44958" y="319278"/>
                  </a:lnTo>
                  <a:lnTo>
                    <a:pt x="29718" y="327025"/>
                  </a:lnTo>
                  <a:lnTo>
                    <a:pt x="28562" y="327787"/>
                  </a:lnTo>
                  <a:lnTo>
                    <a:pt x="25273" y="327787"/>
                  </a:lnTo>
                  <a:lnTo>
                    <a:pt x="23698" y="331000"/>
                  </a:lnTo>
                  <a:lnTo>
                    <a:pt x="17399" y="335153"/>
                  </a:lnTo>
                  <a:lnTo>
                    <a:pt x="8115" y="343662"/>
                  </a:lnTo>
                  <a:lnTo>
                    <a:pt x="2032" y="352806"/>
                  </a:lnTo>
                  <a:lnTo>
                    <a:pt x="0" y="361569"/>
                  </a:lnTo>
                  <a:lnTo>
                    <a:pt x="1066" y="361823"/>
                  </a:lnTo>
                  <a:lnTo>
                    <a:pt x="508" y="365887"/>
                  </a:lnTo>
                  <a:lnTo>
                    <a:pt x="13576" y="365887"/>
                  </a:lnTo>
                  <a:lnTo>
                    <a:pt x="15570" y="355333"/>
                  </a:lnTo>
                  <a:lnTo>
                    <a:pt x="15925" y="354825"/>
                  </a:lnTo>
                  <a:lnTo>
                    <a:pt x="15494" y="365887"/>
                  </a:lnTo>
                  <a:lnTo>
                    <a:pt x="18796" y="353187"/>
                  </a:lnTo>
                  <a:lnTo>
                    <a:pt x="26543" y="353187"/>
                  </a:lnTo>
                  <a:lnTo>
                    <a:pt x="32385" y="340487"/>
                  </a:lnTo>
                  <a:lnTo>
                    <a:pt x="45974" y="340487"/>
                  </a:lnTo>
                  <a:lnTo>
                    <a:pt x="53187" y="329539"/>
                  </a:lnTo>
                  <a:lnTo>
                    <a:pt x="57315" y="327787"/>
                  </a:lnTo>
                  <a:lnTo>
                    <a:pt x="73152" y="327787"/>
                  </a:lnTo>
                  <a:lnTo>
                    <a:pt x="80899" y="318668"/>
                  </a:lnTo>
                  <a:lnTo>
                    <a:pt x="88773" y="315849"/>
                  </a:lnTo>
                  <a:lnTo>
                    <a:pt x="88519" y="315849"/>
                  </a:lnTo>
                  <a:lnTo>
                    <a:pt x="90970" y="315087"/>
                  </a:lnTo>
                  <a:lnTo>
                    <a:pt x="107442" y="315087"/>
                  </a:lnTo>
                  <a:lnTo>
                    <a:pt x="114871" y="307797"/>
                  </a:lnTo>
                  <a:lnTo>
                    <a:pt x="134391" y="302387"/>
                  </a:lnTo>
                  <a:lnTo>
                    <a:pt x="163449" y="302387"/>
                  </a:lnTo>
                  <a:lnTo>
                    <a:pt x="176390" y="291947"/>
                  </a:lnTo>
                  <a:lnTo>
                    <a:pt x="186309" y="289687"/>
                  </a:lnTo>
                  <a:lnTo>
                    <a:pt x="212725" y="289687"/>
                  </a:lnTo>
                  <a:lnTo>
                    <a:pt x="224040" y="281546"/>
                  </a:lnTo>
                  <a:lnTo>
                    <a:pt x="237490" y="278765"/>
                  </a:lnTo>
                  <a:lnTo>
                    <a:pt x="237363" y="278892"/>
                  </a:lnTo>
                  <a:lnTo>
                    <a:pt x="238023" y="278765"/>
                  </a:lnTo>
                  <a:lnTo>
                    <a:pt x="247307" y="276987"/>
                  </a:lnTo>
                  <a:lnTo>
                    <a:pt x="287147" y="276987"/>
                  </a:lnTo>
                  <a:lnTo>
                    <a:pt x="327914" y="264287"/>
                  </a:lnTo>
                  <a:lnTo>
                    <a:pt x="327787" y="264287"/>
                  </a:lnTo>
                  <a:lnTo>
                    <a:pt x="341680" y="260184"/>
                  </a:lnTo>
                  <a:lnTo>
                    <a:pt x="360553" y="257048"/>
                  </a:lnTo>
                  <a:lnTo>
                    <a:pt x="360426" y="257048"/>
                  </a:lnTo>
                  <a:lnTo>
                    <a:pt x="395490" y="251587"/>
                  </a:lnTo>
                  <a:lnTo>
                    <a:pt x="415544" y="251587"/>
                  </a:lnTo>
                  <a:lnTo>
                    <a:pt x="438594" y="245364"/>
                  </a:lnTo>
                  <a:lnTo>
                    <a:pt x="484632" y="238887"/>
                  </a:lnTo>
                  <a:lnTo>
                    <a:pt x="561467" y="238887"/>
                  </a:lnTo>
                  <a:lnTo>
                    <a:pt x="613283" y="226187"/>
                  </a:lnTo>
                  <a:lnTo>
                    <a:pt x="666496" y="226187"/>
                  </a:lnTo>
                  <a:lnTo>
                    <a:pt x="721233" y="213487"/>
                  </a:lnTo>
                  <a:lnTo>
                    <a:pt x="834009" y="213487"/>
                  </a:lnTo>
                  <a:lnTo>
                    <a:pt x="891794" y="200787"/>
                  </a:lnTo>
                  <a:lnTo>
                    <a:pt x="1191133" y="200787"/>
                  </a:lnTo>
                  <a:lnTo>
                    <a:pt x="1313459" y="188099"/>
                  </a:lnTo>
                  <a:lnTo>
                    <a:pt x="945261" y="188099"/>
                  </a:lnTo>
                  <a:lnTo>
                    <a:pt x="1073912" y="175641"/>
                  </a:lnTo>
                  <a:lnTo>
                    <a:pt x="1626997" y="134493"/>
                  </a:lnTo>
                  <a:lnTo>
                    <a:pt x="1712976" y="129159"/>
                  </a:lnTo>
                  <a:lnTo>
                    <a:pt x="1979549" y="113665"/>
                  </a:lnTo>
                  <a:lnTo>
                    <a:pt x="2164207" y="104013"/>
                  </a:lnTo>
                  <a:lnTo>
                    <a:pt x="3155950" y="65659"/>
                  </a:lnTo>
                  <a:lnTo>
                    <a:pt x="3576574" y="55372"/>
                  </a:lnTo>
                  <a:lnTo>
                    <a:pt x="3790188" y="51435"/>
                  </a:lnTo>
                  <a:lnTo>
                    <a:pt x="4581487" y="44386"/>
                  </a:lnTo>
                  <a:lnTo>
                    <a:pt x="4581652" y="76200"/>
                  </a:lnTo>
                  <a:lnTo>
                    <a:pt x="4657598" y="37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2590" y="1686419"/>
            <a:ext cx="2928769" cy="1242750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lvl="0" indent="0" algn="l" defTabSz="914293" rtl="0" eaLnBrk="1" fontAlgn="auto" latinLnBrk="0" hangingPunct="1">
              <a:lnSpc>
                <a:spcPct val="12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Looking back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the whole model, </a:t>
            </a:r>
            <a:r>
              <a:rPr kumimoji="0" sz="1675" b="0" i="0" u="none" strike="noStrike" kern="1200" cap="none" spc="-3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zooming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75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1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Decoder</a:t>
            </a:r>
            <a:r>
              <a:rPr kumimoji="0" sz="1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block:</a:t>
            </a:r>
            <a:endParaRPr kumimoji="0" sz="1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63700" marR="454871" lvl="0" indent="-160868" algn="l" defTabSz="914293" rtl="0" eaLnBrk="1" fontAlgn="auto" latinLnBrk="0" hangingPunct="1">
              <a:lnSpc>
                <a:spcPct val="100000"/>
              </a:lnSpc>
              <a:spcBef>
                <a:spcPts val="13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sf</a:t>
            </a:r>
            <a:r>
              <a:rPr kumimoji="0" sz="1456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56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rmer  </a:t>
            </a:r>
            <a:r>
              <a:rPr kumimoji="0" sz="1456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07482" y="5478547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0" lvl="0" indent="0" algn="l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[output</a:t>
            </a:r>
            <a:r>
              <a:rPr kumimoji="0" sz="1947" b="0" i="0" u="none" strike="noStrike" kern="1200" cap="none" spc="-48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47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sequence]</a:t>
            </a:r>
            <a:endParaRPr kumimoji="0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231713" y="1835909"/>
            <a:ext cx="3172371" cy="3142788"/>
            <a:chOff x="7002271" y="1240510"/>
            <a:chExt cx="4358005" cy="431736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1" y="1240510"/>
              <a:ext cx="234670" cy="3048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1340358"/>
              <a:ext cx="76200" cy="1466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2271" y="2398776"/>
              <a:ext cx="4357624" cy="315874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481970" y="1658297"/>
            <a:ext cx="2389795" cy="307030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0" marR="191379" lvl="0" indent="0" algn="ctr" defTabSz="914293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srgbClr val="8B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[predictions!]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05571" marR="813128" lvl="0" indent="0" algn="ctr" defTabSz="914293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6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</a:t>
            </a:r>
            <a:r>
              <a:rPr kumimoji="0" sz="1456" b="0" i="0" u="none" strike="noStrike" kern="1200" cap="none" spc="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56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sf</a:t>
            </a:r>
            <a:r>
              <a:rPr kumimoji="0" sz="1456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56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rmer  </a:t>
            </a:r>
            <a:r>
              <a:rPr kumimoji="0" sz="1456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Decoder</a:t>
            </a:r>
            <a:endParaRPr kumimoji="0" sz="14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70588" marR="364267" lvl="0" indent="26349" algn="ctr" defTabSz="914293" rtl="0" eaLnBrk="1" fontAlgn="auto" latinLnBrk="0" hangingPunct="1">
              <a:lnSpc>
                <a:spcPct val="182700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</a:t>
            </a:r>
            <a:r>
              <a:rPr kumimoji="0" sz="1310" b="0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131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LayerNorm </a:t>
            </a:r>
            <a:r>
              <a:rPr kumimoji="0" sz="1310" b="0" i="0" u="none" strike="noStrike" kern="1200" cap="none" spc="-2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Feed-Forward </a:t>
            </a:r>
            <a:r>
              <a:rPr kumimoji="0" sz="131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</a:t>
            </a:r>
            <a:r>
              <a:rPr kumimoji="0" sz="131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1310" b="0" i="0" u="none" strike="noStrike" kern="1200" cap="none" spc="-4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LayerNorm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2738" marR="193690" lvl="0" indent="0" algn="ctr" defTabSz="914293" rtl="0" eaLnBrk="1" fontAlgn="auto" latinLnBrk="0" hangingPunct="1">
              <a:lnSpc>
                <a:spcPts val="2920"/>
              </a:lnSpc>
              <a:spcBef>
                <a:spcPts val="2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</a:t>
            </a:r>
            <a:r>
              <a:rPr kumimoji="0" sz="131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31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310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</a:t>
            </a:r>
            <a:r>
              <a:rPr kumimoji="0" sz="1310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31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1" i="0" u="none" strike="noStrike" kern="1200" cap="none" spc="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Cro</a:t>
            </a:r>
            <a:r>
              <a:rPr kumimoji="0" sz="1310" b="1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310" b="1" i="0" u="none" strike="noStrike" kern="1200" cap="none" spc="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310" b="1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310" b="0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31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310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tention  </a:t>
            </a:r>
            <a:r>
              <a:rPr kumimoji="0" sz="1310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Residual</a:t>
            </a:r>
            <a:r>
              <a:rPr kumimoji="0" sz="131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1310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LayerNorm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9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Masked</a:t>
            </a:r>
            <a:r>
              <a:rPr kumimoji="0" sz="1310" b="1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Multi-Head</a:t>
            </a:r>
            <a:r>
              <a:rPr kumimoji="0" sz="131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10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Self-Attention</a:t>
            </a:r>
            <a:endParaRPr kumimoji="0" sz="13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D5523D-51EC-4467-A7F3-EFE515CC7767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44" name="Title 52">
            <a:extLst>
              <a:ext uri="{FF2B5EF4-FFF2-40B4-BE49-F238E27FC236}">
                <a16:creationId xmlns:a16="http://schemas.microsoft.com/office/drawing/2014/main" id="{60C841FB-2C37-43BD-95E2-A8814849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7" y="222578"/>
            <a:ext cx="8109277" cy="955918"/>
          </a:xfrm>
        </p:spPr>
        <p:txBody>
          <a:bodyPr/>
          <a:lstStyle/>
          <a:p>
            <a:r>
              <a:rPr lang="en-US" sz="3106" b="0" spc="4" dirty="0">
                <a:latin typeface="Calibri"/>
                <a:cs typeface="Calibri"/>
              </a:rPr>
              <a:t>The Transformer</a:t>
            </a:r>
            <a:r>
              <a:rPr lang="en-US" sz="3106" b="0" dirty="0">
                <a:latin typeface="Calibri"/>
                <a:cs typeface="Calibri"/>
              </a:rPr>
              <a:t> </a:t>
            </a:r>
            <a:r>
              <a:rPr lang="en-US" sz="3106" b="0" spc="4" dirty="0">
                <a:latin typeface="Calibri"/>
                <a:cs typeface="Calibri"/>
              </a:rPr>
              <a:t>Encoder-Decoder </a:t>
            </a:r>
            <a:br>
              <a:rPr lang="en-US" sz="3106" b="0" spc="4" dirty="0">
                <a:latin typeface="Calibri"/>
                <a:cs typeface="Calibri"/>
              </a:rPr>
            </a:br>
            <a:r>
              <a:rPr lang="en-US" sz="3106" b="0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[Vaswani</a:t>
            </a:r>
            <a:r>
              <a:rPr lang="en-US" sz="3106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 et </a:t>
            </a:r>
            <a:r>
              <a:rPr lang="en-US" sz="3106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al., </a:t>
            </a:r>
            <a:r>
              <a:rPr lang="en-US" sz="3106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2017]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9067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8280</TotalTime>
  <Words>2254</Words>
  <Application>Microsoft Macintosh PowerPoint</Application>
  <PresentationFormat>Letter Paper (8.5x11 in)</PresentationFormat>
  <Paragraphs>372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Times New Roman</vt:lpstr>
      <vt:lpstr>Trebuchet MS</vt:lpstr>
      <vt:lpstr>lecture_title</vt:lpstr>
      <vt:lpstr>1_isip_default</vt:lpstr>
      <vt:lpstr>isip_default</vt:lpstr>
      <vt:lpstr>1_lecture_title</vt:lpstr>
      <vt:lpstr>2_isip_default</vt:lpstr>
      <vt:lpstr>2_lecture_title</vt:lpstr>
      <vt:lpstr>3_isip_default</vt:lpstr>
      <vt:lpstr>4_isip_default</vt:lpstr>
      <vt:lpstr>3_lecture_title</vt:lpstr>
      <vt:lpstr>2_ISIP Content Slide</vt:lpstr>
      <vt:lpstr>5_isip_default</vt:lpstr>
      <vt:lpstr>Office Theme</vt:lpstr>
      <vt:lpstr>3_ISIP Content Slide</vt:lpstr>
      <vt:lpstr>PowerPoint Presentation</vt:lpstr>
      <vt:lpstr>PowerPoint Presentation</vt:lpstr>
      <vt:lpstr>A Typical Transformer Network</vt:lpstr>
      <vt:lpstr>The Transformer Encoder:  Residual connections [He et al., 2016]</vt:lpstr>
      <vt:lpstr>The Transformer Encoder:  Layer normalization [Ba et al., 2016]</vt:lpstr>
      <vt:lpstr>The Transformer Encoder:  Scaled Dot Product [Vaswani et al., 2017]</vt:lpstr>
      <vt:lpstr>The Transformer Encoder-Decoder  [Vaswani et al., 2017]</vt:lpstr>
      <vt:lpstr>The Transformer Encoder-Decoder  [Vaswani et al., 2017]</vt:lpstr>
      <vt:lpstr>The Transformer Encoder-Decoder  [Vaswani et al., 2017]</vt:lpstr>
      <vt:lpstr>The Transformer Encoder-Decoder  [Vaswani et al., 2017]</vt:lpstr>
      <vt:lpstr>PowerPoint Presentation</vt:lpstr>
      <vt:lpstr>A Typical Transformer Network</vt:lpstr>
      <vt:lpstr>Input Embedding and Positional Encoding</vt:lpstr>
      <vt:lpstr>Self Attention</vt:lpstr>
      <vt:lpstr>PowerPoint Presentation</vt:lpstr>
      <vt:lpstr>Multi Head Attention</vt:lpstr>
      <vt:lpstr>Transformer In Vision (ViT)</vt:lpstr>
      <vt:lpstr>Multi Head Attention in Vision Backbone</vt:lpstr>
      <vt:lpstr>Contextual Transformer (CoT) Block</vt:lpstr>
      <vt:lpstr>Conventional Transformer and CoT Blocks</vt:lpstr>
      <vt:lpstr>PowerPoint Presentation</vt:lpstr>
      <vt:lpstr>Outline</vt:lpstr>
      <vt:lpstr>Machine Learning/Deep Learning Pipeline</vt:lpstr>
      <vt:lpstr>A Brief Introduction to PyTorch</vt:lpstr>
      <vt:lpstr>Deep Learning Pipeline Implementation with PyTorch </vt:lpstr>
      <vt:lpstr>Run a PyTorch Process on GPU</vt:lpstr>
      <vt:lpstr>Data Collection and Preparation</vt:lpstr>
      <vt:lpstr>Batch Processing for Model Training</vt:lpstr>
      <vt:lpstr>Model Design and Implementation in PyTorch</vt:lpstr>
      <vt:lpstr>Hyperparameter Tuning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497</cp:revision>
  <dcterms:created xsi:type="dcterms:W3CDTF">2002-09-12T17:13:32Z</dcterms:created>
  <dcterms:modified xsi:type="dcterms:W3CDTF">2024-12-06T14:33:50Z</dcterms:modified>
</cp:coreProperties>
</file>