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4" r:id="rId1"/>
    <p:sldMasterId id="2147483689" r:id="rId2"/>
  </p:sldMasterIdLst>
  <p:notesMasterIdLst>
    <p:notesMasterId r:id="rId4"/>
  </p:notesMasterIdLst>
  <p:handoutMasterIdLst>
    <p:handoutMasterId r:id="rId5"/>
  </p:handoutMasterIdLst>
  <p:sldIdLst>
    <p:sldId id="312" r:id="rId3"/>
  </p:sldIdLst>
  <p:sldSz cx="9144000" cy="6858000" type="letter"/>
  <p:notesSz cx="7302500" cy="95885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  <p15:guide id="3" pos="144" userDrawn="1">
          <p15:clr>
            <a:srgbClr val="A4A3A4"/>
          </p15:clr>
        </p15:guide>
        <p15:guide id="4" pos="5616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19">
          <p15:clr>
            <a:srgbClr val="A4A3A4"/>
          </p15:clr>
        </p15:guide>
        <p15:guide id="2" pos="230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92034"/>
    <a:srgbClr val="EFF755"/>
    <a:srgbClr val="CC6600"/>
    <a:srgbClr val="6666FF"/>
    <a:srgbClr val="008000"/>
    <a:srgbClr val="000080"/>
    <a:srgbClr val="004000"/>
    <a:srgbClr val="9966FF"/>
    <a:srgbClr val="CCE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3135" autoAdjust="0"/>
    <p:restoredTop sz="95089" autoAdjust="0"/>
  </p:normalViewPr>
  <p:slideViewPr>
    <p:cSldViewPr>
      <p:cViewPr varScale="1">
        <p:scale>
          <a:sx n="126" d="100"/>
          <a:sy n="126" d="100"/>
        </p:scale>
        <p:origin x="512" y="184"/>
      </p:cViewPr>
      <p:guideLst>
        <p:guide orient="horz" pos="2160"/>
        <p:guide pos="2880"/>
        <p:guide pos="144"/>
        <p:guide pos="561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74" d="100"/>
          <a:sy n="74" d="100"/>
        </p:scale>
        <p:origin x="-1836" y="-96"/>
      </p:cViewPr>
      <p:guideLst>
        <p:guide orient="horz" pos="3019"/>
        <p:guide pos="230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>
            <a:lvl1pPr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782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37025" y="0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>
            <a:lvl1pPr algn="r"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782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09075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b" anchorCtr="0" compatLnSpc="1">
            <a:prstTxWarp prst="textNoShape">
              <a:avLst/>
            </a:prstTxWarp>
          </a:bodyPr>
          <a:lstStyle>
            <a:lvl1pPr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782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37025" y="9109075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b" anchorCtr="0" compatLnSpc="1">
            <a:prstTxWarp prst="textNoShape">
              <a:avLst/>
            </a:prstTxWarp>
          </a:bodyPr>
          <a:lstStyle>
            <a:lvl1pPr algn="r"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66158826-EADE-4792-AB13-43381F09BF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925437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>
            <a:lvl1pPr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37025" y="0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>
            <a:lvl1pPr algn="r"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53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4125" y="719138"/>
            <a:ext cx="4794250" cy="3595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54538"/>
            <a:ext cx="5353050" cy="431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307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09075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b" anchorCtr="0" compatLnSpc="1">
            <a:prstTxWarp prst="textNoShape">
              <a:avLst/>
            </a:prstTxWarp>
          </a:bodyPr>
          <a:lstStyle>
            <a:lvl1pPr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37025" y="9109075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b" anchorCtr="0" compatLnSpc="1">
            <a:prstTxWarp prst="textNoShape">
              <a:avLst/>
            </a:prstTxWarp>
          </a:bodyPr>
          <a:lstStyle>
            <a:lvl1pPr algn="r"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ECC53042-5A96-4DBC-B738-B843823BA6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075550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351240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304800" y="277813"/>
            <a:ext cx="8605838" cy="6254750"/>
          </a:xfrm>
          <a:prstGeom prst="rect">
            <a:avLst/>
          </a:prstGeom>
          <a:noFill/>
          <a:ln w="38100">
            <a:solidFill>
              <a:srgbClr val="333399"/>
            </a:solidFill>
            <a:miter lim="800000"/>
            <a:headEnd/>
            <a:tailEnd/>
          </a:ln>
          <a:effectLst>
            <a:outerShdw dist="107763" dir="2700000" algn="ctr" rotWithShape="0">
              <a:srgbClr val="892034"/>
            </a:outerShdw>
          </a:effectLst>
        </p:spPr>
        <p:txBody>
          <a:bodyPr wrap="none" anchor="ctr"/>
          <a:lstStyle/>
          <a:p>
            <a:pPr algn="ctr">
              <a:defRPr/>
            </a:pPr>
            <a:endParaRPr lang="en-US">
              <a:solidFill>
                <a:schemeClr val="hlink"/>
              </a:solidFill>
              <a:latin typeface="Times New Roman" pitchFamily="18" charset="0"/>
            </a:endParaRPr>
          </a:p>
        </p:txBody>
      </p:sp>
      <p:sp>
        <p:nvSpPr>
          <p:cNvPr id="8" name="Text Box 8"/>
          <p:cNvSpPr txBox="1">
            <a:spLocks noChangeArrowheads="1"/>
          </p:cNvSpPr>
          <p:nvPr/>
        </p:nvSpPr>
        <p:spPr bwMode="auto">
          <a:xfrm>
            <a:off x="479425" y="130175"/>
            <a:ext cx="3821113" cy="366713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anchor="ctr" anchorCtr="1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 dirty="0">
                <a:solidFill>
                  <a:srgbClr val="333399"/>
                </a:solidFill>
              </a:rPr>
              <a:t>ECE 8443 – Pattern Recognition</a:t>
            </a:r>
          </a:p>
        </p:txBody>
      </p:sp>
      <p:sp>
        <p:nvSpPr>
          <p:cNvPr id="4" name="Rectangle 5"/>
          <p:cNvSpPr>
            <a:spLocks noChangeArrowheads="1"/>
          </p:cNvSpPr>
          <p:nvPr userDrawn="1"/>
        </p:nvSpPr>
        <p:spPr bwMode="auto">
          <a:xfrm>
            <a:off x="304800" y="277813"/>
            <a:ext cx="8605838" cy="6254750"/>
          </a:xfrm>
          <a:prstGeom prst="rect">
            <a:avLst/>
          </a:prstGeom>
          <a:noFill/>
          <a:ln w="38100">
            <a:solidFill>
              <a:srgbClr val="333399"/>
            </a:solidFill>
            <a:miter lim="800000"/>
            <a:headEnd/>
            <a:tailEnd/>
          </a:ln>
          <a:effectLst>
            <a:outerShdw dist="107763" dir="2700000" algn="ctr" rotWithShape="0">
              <a:srgbClr val="892034"/>
            </a:outerShdw>
          </a:effectLst>
        </p:spPr>
        <p:txBody>
          <a:bodyPr wrap="none" anchor="ctr"/>
          <a:lstStyle/>
          <a:p>
            <a:pPr algn="ctr">
              <a:defRPr/>
            </a:pPr>
            <a:endParaRPr lang="en-US">
              <a:solidFill>
                <a:schemeClr val="hlink"/>
              </a:solidFill>
              <a:latin typeface="Times New Roman" pitchFamily="18" charset="0"/>
            </a:endParaRPr>
          </a:p>
        </p:txBody>
      </p:sp>
      <p:sp>
        <p:nvSpPr>
          <p:cNvPr id="5" name="Text Box 8"/>
          <p:cNvSpPr txBox="1">
            <a:spLocks noChangeArrowheads="1"/>
          </p:cNvSpPr>
          <p:nvPr userDrawn="1"/>
        </p:nvSpPr>
        <p:spPr bwMode="auto">
          <a:xfrm>
            <a:off x="558719" y="191825"/>
            <a:ext cx="4622882" cy="276999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wrap="square" tIns="0" bIns="0" anchor="ctr" anchorCtr="1">
            <a:spAutoFit/>
          </a:bodyPr>
          <a:lstStyle/>
          <a:p>
            <a:pPr>
              <a:spcBef>
                <a:spcPts val="0"/>
              </a:spcBef>
            </a:pPr>
            <a:r>
              <a:rPr lang="en-US" sz="1800" b="1" dirty="0">
                <a:solidFill>
                  <a:srgbClr val="333399"/>
                </a:solidFill>
              </a:rPr>
              <a:t>ECE 4822 – Engineering Computation IV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6" name="Rectangle 12"/>
          <p:cNvSpPr>
            <a:spLocks noChangeArrowheads="1"/>
          </p:cNvSpPr>
          <p:nvPr/>
        </p:nvSpPr>
        <p:spPr bwMode="auto">
          <a:xfrm>
            <a:off x="227013" y="455613"/>
            <a:ext cx="8683625" cy="42862"/>
          </a:xfrm>
          <a:prstGeom prst="rect">
            <a:avLst/>
          </a:prstGeom>
          <a:gradFill rotWithShape="0">
            <a:gsLst>
              <a:gs pos="0">
                <a:srgbClr val="892034"/>
              </a:gs>
              <a:gs pos="100000">
                <a:srgbClr val="95CAFF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pic>
        <p:nvPicPr>
          <p:cNvPr id="1027" name="Picture 37" descr="isip_logo_plain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772525" y="6492875"/>
            <a:ext cx="333375" cy="327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69" name="Text Box 45"/>
          <p:cNvSpPr txBox="1">
            <a:spLocks noChangeArrowheads="1"/>
          </p:cNvSpPr>
          <p:nvPr/>
        </p:nvSpPr>
        <p:spPr bwMode="auto">
          <a:xfrm>
            <a:off x="252413" y="6648450"/>
            <a:ext cx="8158162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1200" b="1" dirty="0">
                <a:solidFill>
                  <a:srgbClr val="892034"/>
                </a:solidFill>
              </a:rPr>
              <a:t>ECE 4822: Lecture 31, Slide </a:t>
            </a:r>
            <a:fld id="{56D32A91-0AE1-4806-AC33-D8959F4B7E0D}" type="slidenum">
              <a:rPr lang="en-US" sz="1200" b="1">
                <a:solidFill>
                  <a:srgbClr val="892034"/>
                </a:solidFill>
              </a:rPr>
              <a:pPr>
                <a:spcBef>
                  <a:spcPct val="50000"/>
                </a:spcBef>
                <a:defRPr/>
              </a:pPr>
              <a:t>‹#›</a:t>
            </a:fld>
            <a:endParaRPr lang="en-US" sz="1200" b="1" dirty="0">
              <a:solidFill>
                <a:srgbClr val="89203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977172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s://en.wikipedia.org/wiki/OpenCL" TargetMode="External"/><Relationship Id="rId13" Type="http://schemas.openxmlformats.org/officeDocument/2006/relationships/image" Target="../media/image3.png"/><Relationship Id="rId3" Type="http://schemas.openxmlformats.org/officeDocument/2006/relationships/hyperlink" Target="https://www.youtube.com/watch?v=QA483lIvL-4" TargetMode="External"/><Relationship Id="rId7" Type="http://schemas.openxmlformats.org/officeDocument/2006/relationships/hyperlink" Target="https://hpc.llnl.gov/documentation/tutorials/introduction-parallel-computing-tutorial" TargetMode="External"/><Relationship Id="rId12" Type="http://schemas.openxmlformats.org/officeDocument/2006/relationships/image" Target="../media/image2.jpg"/><Relationship Id="rId17" Type="http://schemas.openxmlformats.org/officeDocument/2006/relationships/image" Target="../media/image5.png"/><Relationship Id="rId2" Type="http://schemas.openxmlformats.org/officeDocument/2006/relationships/hyperlink" Target="https://link.springer.com/content/pdf/10.1007%2F978-3-319-98833-7.pdf" TargetMode="External"/><Relationship Id="rId16" Type="http://schemas.openxmlformats.org/officeDocument/2006/relationships/hyperlink" Target="https://www.researchgate.net/profile/Jan-Vanek-4/publication/260691836/figure/fig5/AS:667053878943746@1536049446493/Memory-organization-for-a-conceptual-OpenCL-device-from-10.ppm" TargetMode="Externa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en.wikipedia.org/wiki/List_of_concurrent_and_parallel_programming_languages" TargetMode="External"/><Relationship Id="rId11" Type="http://schemas.openxmlformats.org/officeDocument/2006/relationships/hyperlink" Target="https://www.incredibuild.com/blog/cuda-vs-opencl-which-to-use-for-gpu-programming" TargetMode="External"/><Relationship Id="rId5" Type="http://schemas.openxmlformats.org/officeDocument/2006/relationships/hyperlink" Target="https://www.youtube.com/watch?v=ROTE_yjRi9s" TargetMode="External"/><Relationship Id="rId15" Type="http://schemas.openxmlformats.org/officeDocument/2006/relationships/image" Target="../media/image4.png"/><Relationship Id="rId10" Type="http://schemas.openxmlformats.org/officeDocument/2006/relationships/hyperlink" Target="https://www.nersc.gov/assets/pubs_presos/MattsonTutorialSC14.pdf" TargetMode="External"/><Relationship Id="rId4" Type="http://schemas.openxmlformats.org/officeDocument/2006/relationships/hyperlink" Target="https://www.youtube.com/watch?v=mtA94WAxkPM&amp;list=PLzy5q1NUJKCJocUKsRxZ0IPz29p38xeM-" TargetMode="External"/><Relationship Id="rId9" Type="http://schemas.openxmlformats.org/officeDocument/2006/relationships/hyperlink" Target="https://www.lei.chat/posts/what-is-vulkan-compute/" TargetMode="External"/><Relationship Id="rId14" Type="http://schemas.openxmlformats.org/officeDocument/2006/relationships/hyperlink" Target="https://hsto.org/files/29b/af2/759/29baf27597b14d40820e9fba7d0df6a1.png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Box 29">
            <a:extLst>
              <a:ext uri="{FF2B5EF4-FFF2-40B4-BE49-F238E27FC236}">
                <a16:creationId xmlns:a16="http://schemas.microsoft.com/office/drawing/2014/main" id="{AA42D0AD-B820-DB45-AFB4-1313D13CB42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9575" y="552450"/>
            <a:ext cx="8467725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800" b="1" dirty="0">
                <a:solidFill>
                  <a:schemeClr val="accent1"/>
                </a:solidFill>
                <a:latin typeface="+mn-lt"/>
              </a:rPr>
              <a:t>Lecture 23: </a:t>
            </a:r>
            <a:r>
              <a:rPr lang="en-US" sz="1800" b="1" dirty="0">
                <a:solidFill>
                  <a:schemeClr val="tx2"/>
                </a:solidFill>
                <a:latin typeface="+mn-lt"/>
              </a:rPr>
              <a:t>Parallel Computing – Alternatives to CUDA</a:t>
            </a:r>
          </a:p>
        </p:txBody>
      </p:sp>
      <p:sp>
        <p:nvSpPr>
          <p:cNvPr id="17" name="Rectangle 3">
            <a:extLst>
              <a:ext uri="{FF2B5EF4-FFF2-40B4-BE49-F238E27FC236}">
                <a16:creationId xmlns:a16="http://schemas.microsoft.com/office/drawing/2014/main" id="{63712A37-4E08-2A43-B87B-12703156136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8831" y="1211202"/>
            <a:ext cx="6019800" cy="5257799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</a:bodyPr>
          <a:lstStyle/>
          <a:p>
            <a:pPr marL="176213" marR="0" lvl="0" indent="-176213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60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1800" b="1" dirty="0">
                <a:solidFill>
                  <a:schemeClr val="accent1"/>
                </a:solidFill>
                <a:latin typeface="+mn-lt"/>
              </a:rPr>
              <a:t>Books:</a:t>
            </a:r>
          </a:p>
          <a:p>
            <a:pPr marL="165100" marR="0" lvl="0" defTabSz="914400" eaLnBrk="1" fontAlgn="auto" latinLnBrk="0" hangingPunct="1">
              <a:lnSpc>
                <a:spcPct val="100000"/>
              </a:lnSpc>
              <a:spcAft>
                <a:spcPts val="0"/>
              </a:spcAft>
              <a:buClrTx/>
              <a:buSzTx/>
              <a:tabLst>
                <a:tab pos="2290763" algn="l"/>
                <a:tab pos="4113213" algn="l"/>
              </a:tabLst>
              <a:defRPr/>
            </a:pPr>
            <a:r>
              <a:rPr lang="en-US" sz="1800" b="1" dirty="0">
                <a:solidFill>
                  <a:schemeClr val="tx2"/>
                </a:solidFill>
                <a:hlinkClick r:id="rId2"/>
              </a:rPr>
              <a:t>Introduction to Parallel Computing</a:t>
            </a:r>
            <a:endParaRPr lang="en-US" sz="1800" b="1" dirty="0">
              <a:solidFill>
                <a:schemeClr val="tx2"/>
              </a:solidFill>
            </a:endParaRPr>
          </a:p>
          <a:p>
            <a:pPr marL="176213" indent="-176213" fontAlgn="auto">
              <a:spcBef>
                <a:spcPts val="1200"/>
              </a:spcBef>
              <a:spcAft>
                <a:spcPts val="600"/>
              </a:spcAft>
              <a:buFont typeface="Arial" pitchFamily="34" charset="0"/>
              <a:buChar char="•"/>
              <a:defRPr/>
            </a:pPr>
            <a:r>
              <a:rPr lang="en-US" sz="1800" b="1" dirty="0">
                <a:solidFill>
                  <a:schemeClr val="accent1"/>
                </a:solidFill>
                <a:latin typeface="+mn-lt"/>
              </a:rPr>
              <a:t>Lectures:</a:t>
            </a:r>
          </a:p>
          <a:p>
            <a:pPr marL="165100" fontAlgn="auto">
              <a:spcAft>
                <a:spcPts val="0"/>
              </a:spcAft>
              <a:tabLst>
                <a:tab pos="2290763" algn="l"/>
                <a:tab pos="4113213" algn="l"/>
              </a:tabLst>
              <a:defRPr/>
            </a:pPr>
            <a:r>
              <a:rPr lang="en-US" sz="1800" b="1" dirty="0">
                <a:solidFill>
                  <a:schemeClr val="tx2"/>
                </a:solidFill>
                <a:hlinkClick r:id="rId3"/>
              </a:rPr>
              <a:t>Introduction to OpenCL</a:t>
            </a:r>
            <a:endParaRPr lang="en-US" sz="1800" b="1" dirty="0">
              <a:solidFill>
                <a:schemeClr val="tx2"/>
              </a:solidFill>
            </a:endParaRPr>
          </a:p>
          <a:p>
            <a:pPr marL="165100" marR="0" lvl="0" defTabSz="914400" eaLnBrk="1" fontAlgn="auto" latinLnBrk="0" hangingPunct="1">
              <a:lnSpc>
                <a:spcPct val="100000"/>
              </a:lnSpc>
              <a:spcAft>
                <a:spcPts val="0"/>
              </a:spcAft>
              <a:buClrTx/>
              <a:buSzTx/>
              <a:tabLst>
                <a:tab pos="2290763" algn="l"/>
                <a:tab pos="4113213" algn="l"/>
              </a:tabLst>
              <a:defRPr/>
            </a:pPr>
            <a:r>
              <a:rPr lang="en-US" sz="1800" b="1" dirty="0">
                <a:solidFill>
                  <a:schemeClr val="tx2"/>
                </a:solidFill>
                <a:hlinkClick r:id="rId4"/>
              </a:rPr>
              <a:t>Using OpenCL</a:t>
            </a:r>
            <a:endParaRPr lang="en-US" sz="1800" b="1" dirty="0">
              <a:solidFill>
                <a:schemeClr val="tx2"/>
              </a:solidFill>
            </a:endParaRPr>
          </a:p>
          <a:p>
            <a:pPr marL="165100" marR="0" lvl="0" defTabSz="914400" eaLnBrk="1" fontAlgn="auto" latinLnBrk="0" hangingPunct="1">
              <a:lnSpc>
                <a:spcPct val="100000"/>
              </a:lnSpc>
              <a:spcAft>
                <a:spcPts val="0"/>
              </a:spcAft>
              <a:buClrTx/>
              <a:buSzTx/>
              <a:tabLst>
                <a:tab pos="2290763" algn="l"/>
                <a:tab pos="4113213" algn="l"/>
              </a:tabLst>
              <a:defRPr/>
            </a:pPr>
            <a:r>
              <a:rPr lang="en-US" sz="1800" b="1" dirty="0">
                <a:solidFill>
                  <a:schemeClr val="tx2"/>
                </a:solidFill>
                <a:hlinkClick r:id="rId5"/>
              </a:rPr>
              <a:t>Hello World in OpenCL</a:t>
            </a:r>
            <a:endParaRPr lang="en-US" sz="1800" b="1" dirty="0">
              <a:solidFill>
                <a:schemeClr val="tx2"/>
              </a:solidFill>
            </a:endParaRPr>
          </a:p>
          <a:p>
            <a:pPr marL="176213" marR="0" lvl="0" indent="-176213" defTabSz="91440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60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1800" b="1" dirty="0">
                <a:solidFill>
                  <a:schemeClr val="accent1"/>
                </a:solidFill>
                <a:latin typeface="+mn-lt"/>
              </a:rPr>
              <a:t>Topics:</a:t>
            </a:r>
          </a:p>
          <a:p>
            <a:pPr marL="165100" fontAlgn="auto">
              <a:spcAft>
                <a:spcPts val="0"/>
              </a:spcAft>
              <a:tabLst>
                <a:tab pos="2290763" algn="l"/>
                <a:tab pos="4113213" algn="l"/>
              </a:tabLst>
              <a:defRPr/>
            </a:pPr>
            <a:r>
              <a:rPr lang="en-US" sz="1800" b="1" dirty="0">
                <a:solidFill>
                  <a:schemeClr val="tx2"/>
                </a:solidFill>
                <a:latin typeface="+mn-lt"/>
                <a:hlinkClick r:id="rId6"/>
              </a:rPr>
              <a:t>Parallel Computing Models</a:t>
            </a:r>
            <a:endParaRPr lang="en-US" sz="1800" b="1" dirty="0">
              <a:solidFill>
                <a:schemeClr val="tx2"/>
              </a:solidFill>
              <a:latin typeface="+mn-lt"/>
            </a:endParaRPr>
          </a:p>
          <a:p>
            <a:pPr marL="165100" fontAlgn="auto">
              <a:spcAft>
                <a:spcPts val="0"/>
              </a:spcAft>
              <a:tabLst>
                <a:tab pos="2290763" algn="l"/>
                <a:tab pos="4113213" algn="l"/>
              </a:tabLst>
              <a:defRPr/>
            </a:pPr>
            <a:r>
              <a:rPr lang="en-US" sz="1800" b="1" dirty="0">
                <a:solidFill>
                  <a:schemeClr val="tx2"/>
                </a:solidFill>
                <a:latin typeface="+mn-lt"/>
                <a:hlinkClick r:id="rId7"/>
              </a:rPr>
              <a:t>Introduction to Parallel Models</a:t>
            </a:r>
            <a:endParaRPr lang="en-US" sz="1800" b="1" dirty="0">
              <a:solidFill>
                <a:schemeClr val="tx2"/>
              </a:solidFill>
              <a:latin typeface="+mn-lt"/>
            </a:endParaRPr>
          </a:p>
          <a:p>
            <a:pPr marL="165100" marR="0" lvl="0" defTabSz="914400" eaLnBrk="1" fontAlgn="auto" latinLnBrk="0" hangingPunct="1">
              <a:lnSpc>
                <a:spcPct val="100000"/>
              </a:lnSpc>
              <a:spcAft>
                <a:spcPts val="0"/>
              </a:spcAft>
              <a:buClrTx/>
              <a:buSzTx/>
              <a:tabLst>
                <a:tab pos="2290763" algn="l"/>
                <a:tab pos="4113213" algn="l"/>
              </a:tabLst>
              <a:defRPr/>
            </a:pPr>
            <a:r>
              <a:rPr lang="en-US" sz="1800" b="1" dirty="0">
                <a:solidFill>
                  <a:schemeClr val="tx2"/>
                </a:solidFill>
                <a:latin typeface="+mn-lt"/>
                <a:hlinkClick r:id="rId8"/>
              </a:rPr>
              <a:t>Open Computing Language</a:t>
            </a:r>
            <a:endParaRPr lang="en-US" sz="1800" b="1" dirty="0">
              <a:solidFill>
                <a:schemeClr val="tx2"/>
              </a:solidFill>
              <a:latin typeface="+mn-lt"/>
            </a:endParaRPr>
          </a:p>
          <a:p>
            <a:pPr marL="165100" marR="0" lvl="0" defTabSz="914400" eaLnBrk="1" fontAlgn="auto" latinLnBrk="0" hangingPunct="1">
              <a:lnSpc>
                <a:spcPct val="100000"/>
              </a:lnSpc>
              <a:spcAft>
                <a:spcPts val="0"/>
              </a:spcAft>
              <a:buClrTx/>
              <a:buSzTx/>
              <a:tabLst>
                <a:tab pos="2290763" algn="l"/>
                <a:tab pos="4113213" algn="l"/>
              </a:tabLst>
              <a:defRPr/>
            </a:pPr>
            <a:r>
              <a:rPr lang="en-US" sz="1800" b="1" dirty="0">
                <a:solidFill>
                  <a:schemeClr val="tx2"/>
                </a:solidFill>
                <a:latin typeface="+mn-lt"/>
                <a:hlinkClick r:id="rId9"/>
              </a:rPr>
              <a:t>Vulkan Compute</a:t>
            </a:r>
            <a:endParaRPr lang="en-US" sz="1800" b="1" dirty="0">
              <a:solidFill>
                <a:schemeClr val="tx2"/>
              </a:solidFill>
              <a:latin typeface="+mn-lt"/>
            </a:endParaRPr>
          </a:p>
          <a:p>
            <a:pPr marL="165100" marR="0" lvl="0" defTabSz="914400" eaLnBrk="1" fontAlgn="auto" latinLnBrk="0" hangingPunct="1">
              <a:lnSpc>
                <a:spcPct val="100000"/>
              </a:lnSpc>
              <a:spcAft>
                <a:spcPts val="0"/>
              </a:spcAft>
              <a:buClrTx/>
              <a:buSzTx/>
              <a:tabLst>
                <a:tab pos="2290763" algn="l"/>
                <a:tab pos="4113213" algn="l"/>
              </a:tabLst>
              <a:defRPr/>
            </a:pPr>
            <a:r>
              <a:rPr lang="en-US" sz="1800" b="1" dirty="0">
                <a:solidFill>
                  <a:schemeClr val="tx2"/>
                </a:solidFill>
                <a:latin typeface="+mn-lt"/>
                <a:hlinkClick r:id="rId10"/>
              </a:rPr>
              <a:t>Hands-On Introduction</a:t>
            </a:r>
            <a:endParaRPr lang="en-US" sz="1800" b="1" dirty="0">
              <a:solidFill>
                <a:schemeClr val="tx2"/>
              </a:solidFill>
              <a:latin typeface="+mn-lt"/>
            </a:endParaRPr>
          </a:p>
          <a:p>
            <a:pPr marL="165100" marR="0" lvl="0" defTabSz="914400" eaLnBrk="1" fontAlgn="auto" latinLnBrk="0" hangingPunct="1">
              <a:lnSpc>
                <a:spcPct val="100000"/>
              </a:lnSpc>
              <a:spcAft>
                <a:spcPts val="0"/>
              </a:spcAft>
              <a:buClrTx/>
              <a:buSzTx/>
              <a:tabLst>
                <a:tab pos="2290763" algn="l"/>
                <a:tab pos="4113213" algn="l"/>
              </a:tabLst>
              <a:defRPr/>
            </a:pPr>
            <a:r>
              <a:rPr lang="en-US" sz="1800" b="1" dirty="0">
                <a:solidFill>
                  <a:schemeClr val="tx2"/>
                </a:solidFill>
                <a:latin typeface="+mn-lt"/>
                <a:hlinkClick r:id="rId11"/>
              </a:rPr>
              <a:t>CUDA vs. OpenCL</a:t>
            </a:r>
            <a:endParaRPr lang="en-US" sz="1800" b="1" dirty="0">
              <a:solidFill>
                <a:schemeClr val="tx2"/>
              </a:solidFill>
              <a:latin typeface="+mn-lt"/>
            </a:endParaRPr>
          </a:p>
          <a:p>
            <a:pPr marL="165100" marR="0" lvl="0" defTabSz="914400" eaLnBrk="1" fontAlgn="auto" latinLnBrk="0" hangingPunct="1">
              <a:lnSpc>
                <a:spcPct val="100000"/>
              </a:lnSpc>
              <a:spcAft>
                <a:spcPts val="0"/>
              </a:spcAft>
              <a:buClrTx/>
              <a:buSzTx/>
              <a:tabLst>
                <a:tab pos="2290763" algn="l"/>
                <a:tab pos="4113213" algn="l"/>
              </a:tabLst>
              <a:defRPr/>
            </a:pPr>
            <a:endParaRPr lang="en-US" sz="1800" b="1" dirty="0">
              <a:solidFill>
                <a:schemeClr val="tx2"/>
              </a:solidFill>
              <a:latin typeface="+mn-lt"/>
            </a:endParaRPr>
          </a:p>
        </p:txBody>
      </p:sp>
      <p:pic>
        <p:nvPicPr>
          <p:cNvPr id="7" name="Picture 6">
            <a:hlinkClick r:id="rId2"/>
            <a:extLst>
              <a:ext uri="{FF2B5EF4-FFF2-40B4-BE49-F238E27FC236}">
                <a16:creationId xmlns:a16="http://schemas.microsoft.com/office/drawing/2014/main" id="{1A4BE62B-B818-3E41-B15B-53203C525520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724400" y="1388615"/>
            <a:ext cx="1686337" cy="255831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026" name="Picture 2">
            <a:hlinkClick r:id="rId8"/>
            <a:extLst>
              <a:ext uri="{FF2B5EF4-FFF2-40B4-BE49-F238E27FC236}">
                <a16:creationId xmlns:a16="http://schemas.microsoft.com/office/drawing/2014/main" id="{560CD192-E910-D44F-917B-739FC15944C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1017" y="1371600"/>
            <a:ext cx="2226583" cy="99655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>
            <a:hlinkClick r:id="rId14"/>
            <a:extLst>
              <a:ext uri="{FF2B5EF4-FFF2-40B4-BE49-F238E27FC236}">
                <a16:creationId xmlns:a16="http://schemas.microsoft.com/office/drawing/2014/main" id="{797A2D1B-94EB-7C46-A8F2-BE9411BFB1F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4400" y="4129087"/>
            <a:ext cx="4038600" cy="2271713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>
            <a:hlinkClick r:id="rId16"/>
            <a:extLst>
              <a:ext uri="{FF2B5EF4-FFF2-40B4-BE49-F238E27FC236}">
                <a16:creationId xmlns:a16="http://schemas.microsoft.com/office/drawing/2014/main" id="{FFC468C5-E013-B44D-B2A6-73D71D5D0E4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1017" y="2339291"/>
            <a:ext cx="2251983" cy="1607639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29384361"/>
      </p:ext>
    </p:extLst>
  </p:cSld>
  <p:clrMapOvr>
    <a:masterClrMapping/>
  </p:clrMapOvr>
</p:sld>
</file>

<file path=ppt/theme/theme1.xml><?xml version="1.0" encoding="utf-8"?>
<a:theme xmlns:a="http://schemas.openxmlformats.org/drawingml/2006/main" name="lecture_title">
  <a:themeElements>
    <a:clrScheme name="ISIP Standard">
      <a:dk1>
        <a:srgbClr val="000000"/>
      </a:dk1>
      <a:lt1>
        <a:srgbClr val="000000"/>
      </a:lt1>
      <a:dk2>
        <a:srgbClr val="000000"/>
      </a:dk2>
      <a:lt2>
        <a:srgbClr val="000000"/>
      </a:lt2>
      <a:accent1>
        <a:srgbClr val="333399"/>
      </a:accent1>
      <a:accent2>
        <a:srgbClr val="892034"/>
      </a:accent2>
      <a:accent3>
        <a:srgbClr val="FFFFE2"/>
      </a:accent3>
      <a:accent4>
        <a:srgbClr val="FFFFE2"/>
      </a:accent4>
      <a:accent5>
        <a:srgbClr val="FFFFE2"/>
      </a:accent5>
      <a:accent6>
        <a:srgbClr val="FFFFE2"/>
      </a:accent6>
      <a:hlink>
        <a:srgbClr val="892034"/>
      </a:hlink>
      <a:folHlink>
        <a:srgbClr val="892034"/>
      </a:folHlink>
    </a:clrScheme>
    <a:fontScheme name="ISIP Standard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 bwMode="auto">
        <a:noFill/>
        <a:ln>
          <a:miter lim="800000"/>
          <a:headEnd/>
          <a:tailEnd/>
        </a:ln>
      </a:spPr>
      <a:bodyPr vert="horz" wrap="none" lIns="0" tIns="0" rIns="0" bIns="0" numCol="1" anchor="t" anchorCtr="0" compatLnSpc="1">
        <a:prstTxWarp prst="textNoShape">
          <a:avLst/>
        </a:prstTxWarp>
      </a:bodyPr>
      <a:lstStyle>
        <a:defPPr marL="176213" indent="-176213" algn="l" fontAlgn="auto">
          <a:spcBef>
            <a:spcPts val="1200"/>
          </a:spcBef>
          <a:spcAft>
            <a:spcPts val="1200"/>
          </a:spcAft>
          <a:buFont typeface="Arial" pitchFamily="34" charset="0"/>
          <a:buChar char="•"/>
          <a:defRPr b="1" dirty="0" smtClean="0">
            <a:solidFill>
              <a:schemeClr val="accent1"/>
            </a:solidFill>
            <a:latin typeface="+mn-lt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1_isip_default">
  <a:themeElements>
    <a:clrScheme name="ISIP Standard">
      <a:dk1>
        <a:srgbClr val="000000"/>
      </a:dk1>
      <a:lt1>
        <a:srgbClr val="000000"/>
      </a:lt1>
      <a:dk2>
        <a:srgbClr val="000000"/>
      </a:dk2>
      <a:lt2>
        <a:srgbClr val="000000"/>
      </a:lt2>
      <a:accent1>
        <a:srgbClr val="333399"/>
      </a:accent1>
      <a:accent2>
        <a:srgbClr val="892034"/>
      </a:accent2>
      <a:accent3>
        <a:srgbClr val="FFFFE2"/>
      </a:accent3>
      <a:accent4>
        <a:srgbClr val="FFFFE2"/>
      </a:accent4>
      <a:accent5>
        <a:srgbClr val="FFFFE2"/>
      </a:accent5>
      <a:accent6>
        <a:srgbClr val="FFFFE2"/>
      </a:accent6>
      <a:hlink>
        <a:srgbClr val="892034"/>
      </a:hlink>
      <a:folHlink>
        <a:srgbClr val="892034"/>
      </a:folHlink>
    </a:clrScheme>
    <a:fontScheme name="ISIP Standard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7805</TotalTime>
  <Words>46</Words>
  <Application>Microsoft Macintosh PowerPoint</Application>
  <PresentationFormat>Letter Paper (8.5x11 in)</PresentationFormat>
  <Paragraphs>14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Times New Roman</vt:lpstr>
      <vt:lpstr>lecture_title</vt:lpstr>
      <vt:lpstr>1_isip_default</vt:lpstr>
      <vt:lpstr>PowerPoint Presentation</vt:lpstr>
    </vt:vector>
  </TitlesOfParts>
  <Company>Gateway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Valued Gateway Client</dc:creator>
  <cp:lastModifiedBy>Joseph Picone</cp:lastModifiedBy>
  <cp:revision>442</cp:revision>
  <dcterms:created xsi:type="dcterms:W3CDTF">2002-09-12T17:13:32Z</dcterms:created>
  <dcterms:modified xsi:type="dcterms:W3CDTF">2024-10-21T12:17:58Z</dcterms:modified>
</cp:coreProperties>
</file>