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  <p:sldMasterId id="2147483689" r:id="rId3"/>
  </p:sldMasterIdLst>
  <p:notesMasterIdLst>
    <p:notesMasterId r:id="rId25"/>
  </p:notesMasterIdLst>
  <p:handoutMasterIdLst>
    <p:handoutMasterId r:id="rId26"/>
  </p:handoutMasterIdLst>
  <p:sldIdLst>
    <p:sldId id="312" r:id="rId4"/>
    <p:sldId id="256" r:id="rId5"/>
    <p:sldId id="258" r:id="rId6"/>
    <p:sldId id="260" r:id="rId7"/>
    <p:sldId id="259" r:id="rId8"/>
    <p:sldId id="257" r:id="rId9"/>
    <p:sldId id="262" r:id="rId10"/>
    <p:sldId id="264" r:id="rId11"/>
    <p:sldId id="263" r:id="rId12"/>
    <p:sldId id="274" r:id="rId13"/>
    <p:sldId id="261" r:id="rId14"/>
    <p:sldId id="267" r:id="rId15"/>
    <p:sldId id="265" r:id="rId16"/>
    <p:sldId id="268" r:id="rId17"/>
    <p:sldId id="273" r:id="rId18"/>
    <p:sldId id="266" r:id="rId19"/>
    <p:sldId id="271" r:id="rId20"/>
    <p:sldId id="270" r:id="rId21"/>
    <p:sldId id="276" r:id="rId22"/>
    <p:sldId id="275" r:id="rId23"/>
    <p:sldId id="272" r:id="rId24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43" autoAdjust="0"/>
    <p:restoredTop sz="95102" autoAdjust="0"/>
  </p:normalViewPr>
  <p:slideViewPr>
    <p:cSldViewPr>
      <p:cViewPr varScale="1">
        <p:scale>
          <a:sx n="117" d="100"/>
          <a:sy n="117" d="100"/>
        </p:scale>
        <p:origin x="261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13" Type="http://schemas.openxmlformats.org/officeDocument/2006/relationships/slide" Target="slides/slide13.xml"/><Relationship Id="rId18" Type="http://schemas.openxmlformats.org/officeDocument/2006/relationships/slide" Target="slides/slide18.xml"/><Relationship Id="rId3" Type="http://schemas.openxmlformats.org/officeDocument/2006/relationships/slide" Target="slides/slide3.xml"/><Relationship Id="rId21" Type="http://schemas.openxmlformats.org/officeDocument/2006/relationships/slide" Target="slides/slide21.xml"/><Relationship Id="rId7" Type="http://schemas.openxmlformats.org/officeDocument/2006/relationships/slide" Target="slides/slide7.xml"/><Relationship Id="rId12" Type="http://schemas.openxmlformats.org/officeDocument/2006/relationships/slide" Target="slides/slide12.xml"/><Relationship Id="rId17" Type="http://schemas.openxmlformats.org/officeDocument/2006/relationships/slide" Target="slides/slide17.xml"/><Relationship Id="rId2" Type="http://schemas.openxmlformats.org/officeDocument/2006/relationships/slide" Target="slides/slide2.xml"/><Relationship Id="rId16" Type="http://schemas.openxmlformats.org/officeDocument/2006/relationships/slide" Target="slides/slide16.xml"/><Relationship Id="rId20" Type="http://schemas.openxmlformats.org/officeDocument/2006/relationships/slide" Target="slides/slide20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1.xml"/><Relationship Id="rId5" Type="http://schemas.openxmlformats.org/officeDocument/2006/relationships/slide" Target="slides/slide5.xml"/><Relationship Id="rId15" Type="http://schemas.openxmlformats.org/officeDocument/2006/relationships/slide" Target="slides/slide15.xml"/><Relationship Id="rId10" Type="http://schemas.openxmlformats.org/officeDocument/2006/relationships/slide" Target="slides/slide10.xml"/><Relationship Id="rId19" Type="http://schemas.openxmlformats.org/officeDocument/2006/relationships/slide" Target="slides/slide19.xml"/><Relationship Id="rId4" Type="http://schemas.openxmlformats.org/officeDocument/2006/relationships/slide" Target="slides/slide4.xml"/><Relationship Id="rId9" Type="http://schemas.openxmlformats.org/officeDocument/2006/relationships/slide" Target="slides/slide9.xml"/><Relationship Id="rId14" Type="http://schemas.openxmlformats.org/officeDocument/2006/relationships/slide" Target="slides/slide1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484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9925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4437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0058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741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5499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1470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5020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9007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112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561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0006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7508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438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050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890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094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857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148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451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306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3E384-935C-44CA-AE03-23C8513BF185}" type="datetimeFigureOut">
              <a:rPr lang="en-US" smtClean="0"/>
              <a:t>9/8/25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6B0C5-7383-482A-BA2C-FE7E32434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026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3E384-935C-44CA-AE03-23C8513BF185}" type="datetimeFigureOut">
              <a:rPr lang="en-US" smtClean="0"/>
              <a:t>9/8/25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6B0C5-7383-482A-BA2C-FE7E32434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603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3E384-935C-44CA-AE03-23C8513BF185}" type="datetimeFigureOut">
              <a:rPr lang="en-US" smtClean="0"/>
              <a:t>9/8/25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6B0C5-7383-482A-BA2C-FE7E32434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433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1042353"/>
            <a:ext cx="7886700" cy="2387600"/>
          </a:xfrm>
        </p:spPr>
        <p:txBody>
          <a:bodyPr anchor="ctr" anchorCtr="0">
            <a:norm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36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01270"/>
            <a:ext cx="6858000" cy="1655762"/>
          </a:xfrm>
        </p:spPr>
        <p:txBody>
          <a:bodyPr anchor="ctr" anchorCtr="1"/>
          <a:lstStyle>
            <a:lvl1pPr marL="0" indent="0" algn="ctr">
              <a:buNone/>
              <a:defRPr sz="1800">
                <a:solidFill>
                  <a:srgbClr val="000066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3E384-935C-44CA-AE03-23C8513BF185}" type="datetimeFigureOut">
              <a:rPr lang="en-US" smtClean="0"/>
              <a:t>9/8/25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6B0C5-7383-482A-BA2C-FE7E324349F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Line 60"/>
          <p:cNvSpPr>
            <a:spLocks noChangeShapeType="1"/>
          </p:cNvSpPr>
          <p:nvPr userDrawn="1"/>
        </p:nvSpPr>
        <p:spPr bwMode="ltGray">
          <a:xfrm flipH="1">
            <a:off x="3665210" y="3658741"/>
            <a:ext cx="1782763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Char char="•"/>
              <a:defRPr/>
            </a:pPr>
            <a:endParaRPr lang="en-US" sz="1500">
              <a:solidFill>
                <a:srgbClr val="40458C"/>
              </a:solidFill>
            </a:endParaRPr>
          </a:p>
        </p:txBody>
      </p:sp>
      <p:sp>
        <p:nvSpPr>
          <p:cNvPr id="9" name="Line 61"/>
          <p:cNvSpPr>
            <a:spLocks noChangeShapeType="1"/>
          </p:cNvSpPr>
          <p:nvPr userDrawn="1"/>
        </p:nvSpPr>
        <p:spPr bwMode="ltGray">
          <a:xfrm>
            <a:off x="4557950" y="3536821"/>
            <a:ext cx="0" cy="24384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Char char="•"/>
              <a:defRPr/>
            </a:pPr>
            <a:endParaRPr lang="en-US" sz="1500">
              <a:solidFill>
                <a:srgbClr val="40458C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4469258" y="3534081"/>
            <a:ext cx="184935" cy="24658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lv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Char char="•"/>
            </a:pPr>
            <a:endParaRPr lang="en-US" sz="1500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547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312" y="365126"/>
            <a:ext cx="8417378" cy="132556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312" y="1825625"/>
            <a:ext cx="8417378" cy="435133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3311" y="6355443"/>
            <a:ext cx="2057400" cy="365125"/>
          </a:xfrm>
        </p:spPr>
        <p:txBody>
          <a:bodyPr/>
          <a:lstStyle/>
          <a:p>
            <a:fld id="{2183E384-935C-44CA-AE03-23C8513BF185}" type="datetimeFigureOut">
              <a:rPr lang="en-US" smtClean="0"/>
              <a:t>9/8/25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23290" y="6355442"/>
            <a:ext cx="2057400" cy="365125"/>
          </a:xfrm>
        </p:spPr>
        <p:txBody>
          <a:bodyPr/>
          <a:lstStyle/>
          <a:p>
            <a:fld id="{6006B0C5-7383-482A-BA2C-FE7E32434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187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3E384-935C-44CA-AE03-23C8513BF185}" type="datetimeFigureOut">
              <a:rPr lang="en-US" smtClean="0"/>
              <a:t>9/8/25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6B0C5-7383-482A-BA2C-FE7E32434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06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3E384-935C-44CA-AE03-23C8513BF185}" type="datetimeFigureOut">
              <a:rPr lang="en-US" smtClean="0"/>
              <a:t>9/8/25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6B0C5-7383-482A-BA2C-FE7E32434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766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3E384-935C-44CA-AE03-23C8513BF185}" type="datetimeFigureOut">
              <a:rPr lang="en-US" smtClean="0"/>
              <a:t>9/8/25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6B0C5-7383-482A-BA2C-FE7E32434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491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3E384-935C-44CA-AE03-23C8513BF185}" type="datetimeFigureOut">
              <a:rPr lang="en-US" smtClean="0"/>
              <a:t>9/8/25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6B0C5-7383-482A-BA2C-FE7E32434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84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3E384-935C-44CA-AE03-23C8513BF185}" type="datetimeFigureOut">
              <a:rPr lang="en-US" smtClean="0"/>
              <a:t>9/8/25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6B0C5-7383-482A-BA2C-FE7E32434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58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3E384-935C-44CA-AE03-23C8513BF185}" type="datetimeFigureOut">
              <a:rPr lang="en-US" smtClean="0"/>
              <a:t>9/8/25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6B0C5-7383-482A-BA2C-FE7E32434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570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58719" y="191825"/>
            <a:ext cx="4622882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4822 – Engineering Computation IV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4822: Lecture 06,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3E384-935C-44CA-AE03-23C8513BF185}" type="datetimeFigureOut">
              <a:rPr lang="en-US" smtClean="0"/>
              <a:t>9/8/25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6B0C5-7383-482A-BA2C-FE7E324349F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76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656042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0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342900" algn="l" defTabSz="685800" rtl="0" eaLnBrk="1" latinLnBrk="0" hangingPunct="1">
        <a:lnSpc>
          <a:spcPct val="90000"/>
        </a:lnSpc>
        <a:spcBef>
          <a:spcPts val="750"/>
        </a:spcBef>
        <a:buFont typeface="Wingdings" panose="05000000000000000000" pitchFamily="2" charset="2"/>
        <a:buChar char="q"/>
        <a:defRPr sz="21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1pPr>
      <a:lvl2pPr marL="617220" indent="-274320" algn="l" defTabSz="685800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aws.amazon.com/what-is/gpu/" TargetMode="External"/><Relationship Id="rId13" Type="http://schemas.openxmlformats.org/officeDocument/2006/relationships/hyperlink" Target="https://www.nvidia.com/content/dam/en-zz/Solutions/Data-Center/nvidia-ampere-architecture-whitepaper.pdf" TargetMode="External"/><Relationship Id="rId18" Type="http://schemas.openxmlformats.org/officeDocument/2006/relationships/hyperlink" Target="https://qengineering.eu/google-corals-tpu-explained.html" TargetMode="External"/><Relationship Id="rId26" Type="http://schemas.openxmlformats.org/officeDocument/2006/relationships/hyperlink" Target="https://cdn.mos.cms.futurecdn.net/DHPLFxTSwXVCZQeF7wJ5j4.jpg" TargetMode="External"/><Relationship Id="rId3" Type="http://schemas.openxmlformats.org/officeDocument/2006/relationships/hyperlink" Target="https://www.google.com/search?q=history+of+nvidia+stock&amp;rlz=1C5CHFA_enUS866US866&amp;oq=history+of+Nvidia+stock&amp;aqs=chrome.0.0l2.5476j1j7&amp;sourceid=chrome&amp;ie=UTF-8" TargetMode="External"/><Relationship Id="rId21" Type="http://schemas.openxmlformats.org/officeDocument/2006/relationships/hyperlink" Target="https://www.researchgate.net/profile/Yoshiki-Yamaguchi-2/publication/220759541_Performance_comparison_of_FPGA_GPU_and_CPU_in_image_processing/links/555fd5e608ae9963a118b6c7/Performance-comparison-of-FPGA-GPU-and-CPU-in-image-processing.pdf" TargetMode="External"/><Relationship Id="rId7" Type="http://schemas.openxmlformats.org/officeDocument/2006/relationships/hyperlink" Target="https://www.ics.uci.edu/~swjun/courses/2019S-CS295/slides/gpu1%20-%20GPU%20Introduction.pptx" TargetMode="External"/><Relationship Id="rId12" Type="http://schemas.openxmlformats.org/officeDocument/2006/relationships/hyperlink" Target="https://en.wikipedia.org/wiki/Tensor_processing_unit" TargetMode="External"/><Relationship Id="rId17" Type="http://schemas.openxmlformats.org/officeDocument/2006/relationships/hyperlink" Target="https://developer.download.nvidia.com/video/gputechconf/gtc/2020/presentations/s21730-inside-the-nvidia-ampere-architecture.pdf" TargetMode="External"/><Relationship Id="rId25" Type="http://schemas.openxmlformats.org/officeDocument/2006/relationships/hyperlink" Target="https://bloggers.feedspot.com/gpu_blogs/?_src=recent_changes/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resources.nvidia.com/en-us-blackwell-architecture" TargetMode="External"/><Relationship Id="rId20" Type="http://schemas.openxmlformats.org/officeDocument/2006/relationships/hyperlink" Target="https://medium.com/@lightworld/a-survey-paper-comparing-modern-cpu-gpu-tpu-hardware-in-relation-to-neural-network-training-and-255c8626c168" TargetMode="External"/><Relationship Id="rId2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statista.com/statistics/754557/worldwide-gpu-shipments-market-share-by-vendor/" TargetMode="External"/><Relationship Id="rId11" Type="http://schemas.openxmlformats.org/officeDocument/2006/relationships/hyperlink" Target="https://en.wikipedia.org/wiki/List_of_Intel_graphics_processing_units" TargetMode="External"/><Relationship Id="rId24" Type="http://schemas.openxmlformats.org/officeDocument/2006/relationships/hyperlink" Target="https://developer.nvidia.com/" TargetMode="External"/><Relationship Id="rId5" Type="http://schemas.openxmlformats.org/officeDocument/2006/relationships/hyperlink" Target="https://www.mordorintelligence.com/industry-reports/graphics-processing-unit-market" TargetMode="External"/><Relationship Id="rId15" Type="http://schemas.openxmlformats.org/officeDocument/2006/relationships/hyperlink" Target="https://software.intel.com/sites/default/files/managed/c5/9a/The-Compute-Architecture-of-Intel-Processor-Graphics-Gen9-v1d0.pdf" TargetMode="External"/><Relationship Id="rId23" Type="http://schemas.openxmlformats.org/officeDocument/2006/relationships/hyperlink" Target="https://blogs.nvidia.com/" TargetMode="External"/><Relationship Id="rId28" Type="http://schemas.openxmlformats.org/officeDocument/2006/relationships/hyperlink" Target="https://images.app.goo.gl/GJFJkhhSgkL1yCb2A" TargetMode="External"/><Relationship Id="rId10" Type="http://schemas.openxmlformats.org/officeDocument/2006/relationships/hyperlink" Target="https://en.wikipedia.org/wiki/List_of_AMD_graphics_processing_units" TargetMode="External"/><Relationship Id="rId19" Type="http://schemas.openxmlformats.org/officeDocument/2006/relationships/hyperlink" Target="https://www.tomshardware.com/reviews/gpu-hierarchy,4388.html" TargetMode="External"/><Relationship Id="rId4" Type="http://schemas.openxmlformats.org/officeDocument/2006/relationships/hyperlink" Target="https://market.us/report/graphics-processing-unit-gpu-market/" TargetMode="External"/><Relationship Id="rId9" Type="http://schemas.openxmlformats.org/officeDocument/2006/relationships/hyperlink" Target="https://en.wikipedia.org/wiki/List_of_Nvidia_graphics_processing_units" TargetMode="External"/><Relationship Id="rId14" Type="http://schemas.openxmlformats.org/officeDocument/2006/relationships/hyperlink" Target="https://www.amd.com/system/files/documents/rdna-whitepaper.pdf" TargetMode="External"/><Relationship Id="rId22" Type="http://schemas.openxmlformats.org/officeDocument/2006/relationships/hyperlink" Target="https://ieeexplore.ieee.org/stamp/stamp.jsp?tp=&amp;arnumber=8192463" TargetMode="External"/><Relationship Id="rId27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evblogs.nvidia.com/even-easier-introduction-cuda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D385CF77-F796-E644-9E7B-718FD44D8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546458"/>
            <a:ext cx="8153400" cy="29305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sz="1800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3"/>
              </a:rPr>
              <a:t>Nvidia Stock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4"/>
              </a:rPr>
              <a:t>The </a:t>
            </a:r>
            <a:r>
              <a:rPr lang="en-US" sz="1800" b="1" dirty="0">
                <a:solidFill>
                  <a:schemeClr val="tx2"/>
                </a:solidFill>
                <a:latin typeface="+mn-lt"/>
                <a:hlinkClick r:id="rId5"/>
              </a:rPr>
              <a:t>GPU</a:t>
            </a:r>
            <a:r>
              <a:rPr lang="en-US" sz="1800" b="1" dirty="0">
                <a:solidFill>
                  <a:schemeClr val="tx2"/>
                </a:solidFill>
                <a:latin typeface="+mn-lt"/>
                <a:hlinkClick r:id="rId4"/>
              </a:rPr>
              <a:t> Marketplace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, </a:t>
            </a:r>
            <a:r>
              <a:rPr lang="en-US" sz="1800" b="1" dirty="0">
                <a:solidFill>
                  <a:schemeClr val="tx2"/>
                </a:solidFill>
                <a:latin typeface="+mn-lt"/>
                <a:hlinkClick r:id="rId6"/>
              </a:rPr>
              <a:t>Market Share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7"/>
              </a:rPr>
              <a:t>What is a GPU?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8"/>
              </a:rPr>
              <a:t>High-Level Overview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Vendors: </a:t>
            </a:r>
            <a:r>
              <a:rPr lang="en-US" sz="1800" b="1" dirty="0">
                <a:solidFill>
                  <a:schemeClr val="tx2"/>
                </a:solidFill>
                <a:hlinkClick r:id="rId9"/>
              </a:rPr>
              <a:t>Nvidia</a:t>
            </a:r>
            <a:r>
              <a:rPr lang="en-US" sz="1800" b="1" dirty="0">
                <a:solidFill>
                  <a:schemeClr val="tx2"/>
                </a:solidFill>
              </a:rPr>
              <a:t>, </a:t>
            </a:r>
            <a:r>
              <a:rPr lang="en-US" sz="1800" b="1" dirty="0">
                <a:solidFill>
                  <a:schemeClr val="tx2"/>
                </a:solidFill>
                <a:hlinkClick r:id="rId10"/>
              </a:rPr>
              <a:t>AMD</a:t>
            </a:r>
            <a:r>
              <a:rPr lang="en-US" sz="1800" b="1" dirty="0">
                <a:solidFill>
                  <a:schemeClr val="tx2"/>
                </a:solidFill>
              </a:rPr>
              <a:t>, </a:t>
            </a:r>
            <a:r>
              <a:rPr lang="en-US" sz="1800" b="1" dirty="0">
                <a:solidFill>
                  <a:schemeClr val="tx2"/>
                </a:solidFill>
                <a:hlinkClick r:id="rId11"/>
              </a:rPr>
              <a:t>Intel</a:t>
            </a:r>
            <a:r>
              <a:rPr lang="en-US" sz="1800" b="1" dirty="0">
                <a:solidFill>
                  <a:schemeClr val="tx2"/>
                </a:solidFill>
              </a:rPr>
              <a:t>, </a:t>
            </a:r>
            <a:r>
              <a:rPr lang="en-US" sz="1800" b="1" dirty="0">
                <a:solidFill>
                  <a:schemeClr val="tx2"/>
                </a:solidFill>
                <a:hlinkClick r:id="rId12"/>
              </a:rPr>
              <a:t>Google</a:t>
            </a:r>
            <a:r>
              <a:rPr lang="en-US" sz="1800" b="1" dirty="0">
                <a:solidFill>
                  <a:schemeClr val="tx2"/>
                </a:solidFill>
              </a:rPr>
              <a:t>, 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Chips:</a:t>
            </a:r>
            <a:r>
              <a:rPr lang="en-US" sz="1800" b="1" dirty="0">
                <a:solidFill>
                  <a:schemeClr val="tx2"/>
                </a:solidFill>
                <a:hlinkClick r:id="rId13"/>
              </a:rPr>
              <a:t> Ampere</a:t>
            </a:r>
            <a:r>
              <a:rPr lang="en-US" sz="1800" b="1" dirty="0">
                <a:solidFill>
                  <a:schemeClr val="tx2"/>
                </a:solidFill>
              </a:rPr>
              <a:t>, </a:t>
            </a:r>
            <a:r>
              <a:rPr lang="en-US" sz="1800" b="1" dirty="0">
                <a:solidFill>
                  <a:schemeClr val="tx2"/>
                </a:solidFill>
                <a:hlinkClick r:id="rId14"/>
              </a:rPr>
              <a:t>Radeon</a:t>
            </a:r>
            <a:r>
              <a:rPr lang="en-US" sz="1800" b="1" dirty="0">
                <a:solidFill>
                  <a:schemeClr val="tx2"/>
                </a:solidFill>
              </a:rPr>
              <a:t>, </a:t>
            </a:r>
            <a:r>
              <a:rPr lang="en-US" sz="1800" b="1" dirty="0">
                <a:solidFill>
                  <a:schemeClr val="tx2"/>
                </a:solidFill>
                <a:hlinkClick r:id="rId15"/>
              </a:rPr>
              <a:t>Gen9</a:t>
            </a:r>
            <a:r>
              <a:rPr lang="en-US" sz="1800" b="1" dirty="0">
                <a:solidFill>
                  <a:schemeClr val="tx2"/>
                </a:solidFill>
              </a:rPr>
              <a:t>, </a:t>
            </a:r>
            <a:r>
              <a:rPr lang="en-US" sz="1800" b="1" dirty="0">
                <a:solidFill>
                  <a:schemeClr val="tx2"/>
                </a:solidFill>
                <a:hlinkClick r:id="rId16"/>
              </a:rPr>
              <a:t>Nvidia Blackwell</a:t>
            </a:r>
            <a:r>
              <a:rPr lang="en-US" sz="1800" b="1" dirty="0">
                <a:solidFill>
                  <a:schemeClr val="tx2"/>
                </a:solidFill>
              </a:rPr>
              <a:t>, </a:t>
            </a:r>
            <a:r>
              <a:rPr lang="en-US" sz="1800" b="1" dirty="0">
                <a:solidFill>
                  <a:schemeClr val="tx2"/>
                </a:solidFill>
                <a:hlinkClick r:id="rId17"/>
              </a:rPr>
              <a:t>Nvidia Ampere</a:t>
            </a:r>
            <a:r>
              <a:rPr lang="en-US" sz="1800" b="1" dirty="0">
                <a:solidFill>
                  <a:schemeClr val="tx2"/>
                </a:solidFill>
              </a:rPr>
              <a:t>, </a:t>
            </a:r>
            <a:r>
              <a:rPr lang="en-US" sz="1800" b="1" dirty="0">
                <a:solidFill>
                  <a:schemeClr val="tx2"/>
                </a:solidFill>
                <a:hlinkClick r:id="rId18"/>
              </a:rPr>
              <a:t>TPU </a:t>
            </a:r>
            <a:endParaRPr lang="en-US" sz="1800" b="1" dirty="0">
              <a:solidFill>
                <a:schemeClr val="tx2"/>
              </a:solidFill>
            </a:endParaRPr>
          </a:p>
          <a:p>
            <a:pPr marL="466725" indent="-301625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Comparisons: </a:t>
            </a:r>
            <a:r>
              <a:rPr lang="en-US" sz="1800" b="1" dirty="0">
                <a:solidFill>
                  <a:schemeClr val="tx2"/>
                </a:solidFill>
                <a:hlinkClick r:id="rId19"/>
              </a:rPr>
              <a:t>Ranking</a:t>
            </a:r>
            <a:r>
              <a:rPr lang="en-US" sz="1800" b="1" dirty="0">
                <a:solidFill>
                  <a:schemeClr val="tx2"/>
                </a:solidFill>
              </a:rPr>
              <a:t>, </a:t>
            </a:r>
            <a:r>
              <a:rPr lang="en-US" sz="1800" b="1" dirty="0">
                <a:solidFill>
                  <a:schemeClr val="tx2"/>
                </a:solidFill>
                <a:hlinkClick r:id="rId20"/>
              </a:rPr>
              <a:t>Medium</a:t>
            </a:r>
            <a:r>
              <a:rPr lang="en-US" sz="1800" b="1" dirty="0">
                <a:solidFill>
                  <a:schemeClr val="tx2"/>
                </a:solidFill>
              </a:rPr>
              <a:t>, </a:t>
            </a:r>
            <a:r>
              <a:rPr lang="en-US" sz="1800" b="1" dirty="0">
                <a:solidFill>
                  <a:schemeClr val="tx2"/>
                </a:solidFill>
                <a:hlinkClick r:id="rId21"/>
              </a:rPr>
              <a:t>vs FPGA</a:t>
            </a:r>
            <a:r>
              <a:rPr lang="en-US" sz="1800" b="1" dirty="0">
                <a:solidFill>
                  <a:schemeClr val="tx2"/>
                </a:solidFill>
              </a:rPr>
              <a:t>, </a:t>
            </a:r>
            <a:r>
              <a:rPr lang="en-US" sz="1800" b="1" dirty="0">
                <a:solidFill>
                  <a:schemeClr val="tx2"/>
                </a:solidFill>
                <a:hlinkClick r:id="rId22"/>
              </a:rPr>
              <a:t>IEEE</a:t>
            </a:r>
            <a:endParaRPr lang="en-US" sz="1800" b="1" dirty="0">
              <a:solidFill>
                <a:schemeClr val="tx2"/>
              </a:solidFill>
            </a:endParaRPr>
          </a:p>
          <a:p>
            <a:pPr marL="466725" indent="-301625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Blogs: </a:t>
            </a:r>
            <a:r>
              <a:rPr lang="en-US" sz="1800" b="1" dirty="0">
                <a:solidFill>
                  <a:schemeClr val="tx2"/>
                </a:solidFill>
                <a:hlinkClick r:id="rId23"/>
              </a:rPr>
              <a:t>Nvidia Blog</a:t>
            </a:r>
            <a:r>
              <a:rPr lang="en-US" sz="1800" b="1" dirty="0">
                <a:solidFill>
                  <a:schemeClr val="tx2"/>
                </a:solidFill>
              </a:rPr>
              <a:t>, </a:t>
            </a:r>
            <a:r>
              <a:rPr lang="en-US" sz="1800" b="1" dirty="0">
                <a:solidFill>
                  <a:schemeClr val="tx2"/>
                </a:solidFill>
                <a:hlinkClick r:id="rId24"/>
              </a:rPr>
              <a:t>Nvidia Developer</a:t>
            </a:r>
            <a:r>
              <a:rPr lang="en-US" sz="1800" b="1" dirty="0">
                <a:solidFill>
                  <a:schemeClr val="tx2"/>
                </a:solidFill>
              </a:rPr>
              <a:t>, </a:t>
            </a:r>
            <a:r>
              <a:rPr lang="en-US" sz="1800" b="1" dirty="0">
                <a:solidFill>
                  <a:schemeClr val="tx2"/>
                </a:solidFill>
                <a:hlinkClick r:id="rId25"/>
              </a:rPr>
              <a:t>15 Best</a:t>
            </a:r>
            <a:endParaRPr lang="en-US" sz="1800" b="1" dirty="0">
              <a:solidFill>
                <a:schemeClr val="tx2"/>
              </a:solidFill>
            </a:endParaRPr>
          </a:p>
        </p:txBody>
      </p:sp>
      <p:sp>
        <p:nvSpPr>
          <p:cNvPr id="8" name="Text Box 29">
            <a:extLst>
              <a:ext uri="{FF2B5EF4-FFF2-40B4-BE49-F238E27FC236}">
                <a16:creationId xmlns:a16="http://schemas.microsoft.com/office/drawing/2014/main" id="{63E73E31-53B7-A541-ACF8-3FE1FC00E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Lecture 06: 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Basic GPU Programming – The GPU Economy</a:t>
            </a:r>
          </a:p>
        </p:txBody>
      </p:sp>
      <p:pic>
        <p:nvPicPr>
          <p:cNvPr id="10" name="Picture 4">
            <a:hlinkClick r:id="rId26"/>
            <a:extLst>
              <a:ext uri="{FF2B5EF4-FFF2-40B4-BE49-F238E27FC236}">
                <a16:creationId xmlns:a16="http://schemas.microsoft.com/office/drawing/2014/main" id="{85A01B8A-7DC5-414C-83A8-68C6399DB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59" y="1146827"/>
            <a:ext cx="3848381" cy="2164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circuit board&#10;&#10;Description automatically generated">
            <a:hlinkClick r:id="rId28"/>
            <a:extLst>
              <a:ext uri="{FF2B5EF4-FFF2-40B4-BE49-F238E27FC236}">
                <a16:creationId xmlns:a16="http://schemas.microsoft.com/office/drawing/2014/main" id="{8FE6851F-2898-9745-808D-FC583039B66B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205" y="1143000"/>
            <a:ext cx="3635497" cy="2168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9384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High-Performance Graphics Memory</a:t>
            </a:r>
          </a:p>
        </p:txBody>
      </p:sp>
      <p:pic>
        <p:nvPicPr>
          <p:cNvPr id="1026" name="Picture 2" descr="hbm2-aquavolt-second-gen-memory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535" y="3093933"/>
            <a:ext cx="5551802" cy="249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63312" y="2226469"/>
            <a:ext cx="8417378" cy="173492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822960" indent="-36576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/>
              <a:t>Modern GPUs even employing 3D-stacked memory via silicon interposer</a:t>
            </a:r>
          </a:p>
          <a:p>
            <a:pPr lvl="1"/>
            <a:r>
              <a:rPr lang="en-US" sz="1800" dirty="0"/>
              <a:t>Very wide bus, very high bandwidth</a:t>
            </a:r>
          </a:p>
          <a:p>
            <a:pPr lvl="1"/>
            <a:r>
              <a:rPr lang="en-US" sz="1800" dirty="0"/>
              <a:t>e.g., HBM2 in Volta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746835"/>
            <a:ext cx="65601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Graphics Card Hub, “GDDR5 vs GDDR5X vs HBM vs HBM2 vs GDDR6 Memory Comparison,” 2019</a:t>
            </a:r>
          </a:p>
        </p:txBody>
      </p:sp>
    </p:spTree>
    <p:extLst>
      <p:ext uri="{BB962C8B-B14F-4D97-AF65-F5344CB8AC3E}">
        <p14:creationId xmlns:p14="http://schemas.microsoft.com/office/powerpoint/2010/main" val="852675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Massively Parallel Architecture For</a:t>
            </a:r>
            <a:br>
              <a:rPr lang="en-US" dirty="0"/>
            </a:br>
            <a:r>
              <a:rPr lang="en-US" dirty="0"/>
              <a:t>Massively Parallel Workloads!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312" y="2226469"/>
            <a:ext cx="8417378" cy="173492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NVIDIA CUDA (Compute Uniform Device Architecture) – 2007</a:t>
            </a:r>
          </a:p>
          <a:p>
            <a:pPr lvl="1"/>
            <a:r>
              <a:rPr lang="en-US" dirty="0"/>
              <a:t>A way to run custom programs on the massively parallel architecture!</a:t>
            </a:r>
          </a:p>
          <a:p>
            <a:r>
              <a:rPr lang="en-US" dirty="0" err="1"/>
              <a:t>OpenCL</a:t>
            </a:r>
            <a:r>
              <a:rPr lang="en-US" dirty="0"/>
              <a:t> specification released – 2008</a:t>
            </a:r>
          </a:p>
          <a:p>
            <a:r>
              <a:rPr lang="en-US" dirty="0"/>
              <a:t>Both platforms expose synchronous execution of a massive number of threads</a:t>
            </a:r>
          </a:p>
        </p:txBody>
      </p:sp>
      <p:sp>
        <p:nvSpPr>
          <p:cNvPr id="4" name="Right Arrow 3"/>
          <p:cNvSpPr/>
          <p:nvPr/>
        </p:nvSpPr>
        <p:spPr>
          <a:xfrm>
            <a:off x="1876927" y="5608521"/>
            <a:ext cx="5349239" cy="222584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ight Arrow 5"/>
          <p:cNvSpPr/>
          <p:nvPr/>
        </p:nvSpPr>
        <p:spPr>
          <a:xfrm>
            <a:off x="1876927" y="4329564"/>
            <a:ext cx="5349239" cy="222584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extBox 6"/>
          <p:cNvSpPr txBox="1"/>
          <p:nvPr/>
        </p:nvSpPr>
        <p:spPr>
          <a:xfrm>
            <a:off x="1232895" y="5546688"/>
            <a:ext cx="644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CPU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32895" y="4267731"/>
            <a:ext cx="644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GPU</a:t>
            </a:r>
          </a:p>
        </p:txBody>
      </p:sp>
      <p:sp>
        <p:nvSpPr>
          <p:cNvPr id="9" name="Freeform 8"/>
          <p:cNvSpPr/>
          <p:nvPr/>
        </p:nvSpPr>
        <p:spPr>
          <a:xfrm>
            <a:off x="2216217" y="5202219"/>
            <a:ext cx="166036" cy="375386"/>
          </a:xfrm>
          <a:custGeom>
            <a:avLst/>
            <a:gdLst>
              <a:gd name="connsiteX0" fmla="*/ 221381 w 221381"/>
              <a:gd name="connsiteY0" fmla="*/ 0 h 500514"/>
              <a:gd name="connsiteX1" fmla="*/ 96252 w 221381"/>
              <a:gd name="connsiteY1" fmla="*/ 115503 h 500514"/>
              <a:gd name="connsiteX2" fmla="*/ 77002 w 221381"/>
              <a:gd name="connsiteY2" fmla="*/ 154004 h 500514"/>
              <a:gd name="connsiteX3" fmla="*/ 125128 w 221381"/>
              <a:gd name="connsiteY3" fmla="*/ 202131 h 500514"/>
              <a:gd name="connsiteX4" fmla="*/ 144379 w 221381"/>
              <a:gd name="connsiteY4" fmla="*/ 231006 h 500514"/>
              <a:gd name="connsiteX5" fmla="*/ 134753 w 221381"/>
              <a:gd name="connsiteY5" fmla="*/ 298383 h 500514"/>
              <a:gd name="connsiteX6" fmla="*/ 125128 w 221381"/>
              <a:gd name="connsiteY6" fmla="*/ 327259 h 500514"/>
              <a:gd name="connsiteX7" fmla="*/ 57751 w 221381"/>
              <a:gd name="connsiteY7" fmla="*/ 413886 h 500514"/>
              <a:gd name="connsiteX8" fmla="*/ 9625 w 221381"/>
              <a:gd name="connsiteY8" fmla="*/ 462013 h 500514"/>
              <a:gd name="connsiteX9" fmla="*/ 0 w 221381"/>
              <a:gd name="connsiteY9" fmla="*/ 500514 h 50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1381" h="500514">
                <a:moveTo>
                  <a:pt x="221381" y="0"/>
                </a:moveTo>
                <a:cubicBezTo>
                  <a:pt x="179671" y="38501"/>
                  <a:pt x="135074" y="74092"/>
                  <a:pt x="96252" y="115503"/>
                </a:cubicBezTo>
                <a:cubicBezTo>
                  <a:pt x="86439" y="125971"/>
                  <a:pt x="77002" y="139656"/>
                  <a:pt x="77002" y="154004"/>
                </a:cubicBezTo>
                <a:cubicBezTo>
                  <a:pt x="77002" y="175394"/>
                  <a:pt x="112294" y="193575"/>
                  <a:pt x="125128" y="202131"/>
                </a:cubicBezTo>
                <a:cubicBezTo>
                  <a:pt x="131545" y="211756"/>
                  <a:pt x="143228" y="219495"/>
                  <a:pt x="144379" y="231006"/>
                </a:cubicBezTo>
                <a:cubicBezTo>
                  <a:pt x="146636" y="253580"/>
                  <a:pt x="139202" y="276137"/>
                  <a:pt x="134753" y="298383"/>
                </a:cubicBezTo>
                <a:cubicBezTo>
                  <a:pt x="132763" y="308332"/>
                  <a:pt x="129665" y="318184"/>
                  <a:pt x="125128" y="327259"/>
                </a:cubicBezTo>
                <a:cubicBezTo>
                  <a:pt x="112105" y="353307"/>
                  <a:pt x="69687" y="398540"/>
                  <a:pt x="57751" y="413886"/>
                </a:cubicBezTo>
                <a:cubicBezTo>
                  <a:pt x="23197" y="458313"/>
                  <a:pt x="57014" y="430420"/>
                  <a:pt x="9625" y="462013"/>
                </a:cubicBezTo>
                <a:lnTo>
                  <a:pt x="0" y="500514"/>
                </a:lnTo>
              </a:path>
            </a:pathLst>
          </a:cu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Box 9"/>
          <p:cNvSpPr txBox="1"/>
          <p:nvPr/>
        </p:nvSpPr>
        <p:spPr>
          <a:xfrm>
            <a:off x="2060237" y="4907210"/>
            <a:ext cx="644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Thread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822608" y="4613980"/>
            <a:ext cx="628049" cy="994541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3615490" y="3957788"/>
            <a:ext cx="166036" cy="375386"/>
          </a:xfrm>
          <a:custGeom>
            <a:avLst/>
            <a:gdLst>
              <a:gd name="connsiteX0" fmla="*/ 221381 w 221381"/>
              <a:gd name="connsiteY0" fmla="*/ 0 h 500514"/>
              <a:gd name="connsiteX1" fmla="*/ 96252 w 221381"/>
              <a:gd name="connsiteY1" fmla="*/ 115503 h 500514"/>
              <a:gd name="connsiteX2" fmla="*/ 77002 w 221381"/>
              <a:gd name="connsiteY2" fmla="*/ 154004 h 500514"/>
              <a:gd name="connsiteX3" fmla="*/ 125128 w 221381"/>
              <a:gd name="connsiteY3" fmla="*/ 202131 h 500514"/>
              <a:gd name="connsiteX4" fmla="*/ 144379 w 221381"/>
              <a:gd name="connsiteY4" fmla="*/ 231006 h 500514"/>
              <a:gd name="connsiteX5" fmla="*/ 134753 w 221381"/>
              <a:gd name="connsiteY5" fmla="*/ 298383 h 500514"/>
              <a:gd name="connsiteX6" fmla="*/ 125128 w 221381"/>
              <a:gd name="connsiteY6" fmla="*/ 327259 h 500514"/>
              <a:gd name="connsiteX7" fmla="*/ 57751 w 221381"/>
              <a:gd name="connsiteY7" fmla="*/ 413886 h 500514"/>
              <a:gd name="connsiteX8" fmla="*/ 9625 w 221381"/>
              <a:gd name="connsiteY8" fmla="*/ 462013 h 500514"/>
              <a:gd name="connsiteX9" fmla="*/ 0 w 221381"/>
              <a:gd name="connsiteY9" fmla="*/ 500514 h 50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1381" h="500514">
                <a:moveTo>
                  <a:pt x="221381" y="0"/>
                </a:moveTo>
                <a:cubicBezTo>
                  <a:pt x="179671" y="38501"/>
                  <a:pt x="135074" y="74092"/>
                  <a:pt x="96252" y="115503"/>
                </a:cubicBezTo>
                <a:cubicBezTo>
                  <a:pt x="86439" y="125971"/>
                  <a:pt x="77002" y="139656"/>
                  <a:pt x="77002" y="154004"/>
                </a:cubicBezTo>
                <a:cubicBezTo>
                  <a:pt x="77002" y="175394"/>
                  <a:pt x="112294" y="193575"/>
                  <a:pt x="125128" y="202131"/>
                </a:cubicBezTo>
                <a:cubicBezTo>
                  <a:pt x="131545" y="211756"/>
                  <a:pt x="143228" y="219495"/>
                  <a:pt x="144379" y="231006"/>
                </a:cubicBezTo>
                <a:cubicBezTo>
                  <a:pt x="146636" y="253580"/>
                  <a:pt x="139202" y="276137"/>
                  <a:pt x="134753" y="298383"/>
                </a:cubicBezTo>
                <a:cubicBezTo>
                  <a:pt x="132763" y="308332"/>
                  <a:pt x="129665" y="318184"/>
                  <a:pt x="125128" y="327259"/>
                </a:cubicBezTo>
                <a:cubicBezTo>
                  <a:pt x="112105" y="353307"/>
                  <a:pt x="69687" y="398540"/>
                  <a:pt x="57751" y="413886"/>
                </a:cubicBezTo>
                <a:cubicBezTo>
                  <a:pt x="23197" y="458313"/>
                  <a:pt x="57014" y="430420"/>
                  <a:pt x="9625" y="462013"/>
                </a:cubicBezTo>
                <a:lnTo>
                  <a:pt x="0" y="500514"/>
                </a:lnTo>
              </a:path>
            </a:pathLst>
          </a:cu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Freeform 13"/>
          <p:cNvSpPr/>
          <p:nvPr/>
        </p:nvSpPr>
        <p:spPr>
          <a:xfrm>
            <a:off x="3698508" y="3957788"/>
            <a:ext cx="166036" cy="375386"/>
          </a:xfrm>
          <a:custGeom>
            <a:avLst/>
            <a:gdLst>
              <a:gd name="connsiteX0" fmla="*/ 221381 w 221381"/>
              <a:gd name="connsiteY0" fmla="*/ 0 h 500514"/>
              <a:gd name="connsiteX1" fmla="*/ 96252 w 221381"/>
              <a:gd name="connsiteY1" fmla="*/ 115503 h 500514"/>
              <a:gd name="connsiteX2" fmla="*/ 77002 w 221381"/>
              <a:gd name="connsiteY2" fmla="*/ 154004 h 500514"/>
              <a:gd name="connsiteX3" fmla="*/ 125128 w 221381"/>
              <a:gd name="connsiteY3" fmla="*/ 202131 h 500514"/>
              <a:gd name="connsiteX4" fmla="*/ 144379 w 221381"/>
              <a:gd name="connsiteY4" fmla="*/ 231006 h 500514"/>
              <a:gd name="connsiteX5" fmla="*/ 134753 w 221381"/>
              <a:gd name="connsiteY5" fmla="*/ 298383 h 500514"/>
              <a:gd name="connsiteX6" fmla="*/ 125128 w 221381"/>
              <a:gd name="connsiteY6" fmla="*/ 327259 h 500514"/>
              <a:gd name="connsiteX7" fmla="*/ 57751 w 221381"/>
              <a:gd name="connsiteY7" fmla="*/ 413886 h 500514"/>
              <a:gd name="connsiteX8" fmla="*/ 9625 w 221381"/>
              <a:gd name="connsiteY8" fmla="*/ 462013 h 500514"/>
              <a:gd name="connsiteX9" fmla="*/ 0 w 221381"/>
              <a:gd name="connsiteY9" fmla="*/ 500514 h 50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1381" h="500514">
                <a:moveTo>
                  <a:pt x="221381" y="0"/>
                </a:moveTo>
                <a:cubicBezTo>
                  <a:pt x="179671" y="38501"/>
                  <a:pt x="135074" y="74092"/>
                  <a:pt x="96252" y="115503"/>
                </a:cubicBezTo>
                <a:cubicBezTo>
                  <a:pt x="86439" y="125971"/>
                  <a:pt x="77002" y="139656"/>
                  <a:pt x="77002" y="154004"/>
                </a:cubicBezTo>
                <a:cubicBezTo>
                  <a:pt x="77002" y="175394"/>
                  <a:pt x="112294" y="193575"/>
                  <a:pt x="125128" y="202131"/>
                </a:cubicBezTo>
                <a:cubicBezTo>
                  <a:pt x="131545" y="211756"/>
                  <a:pt x="143228" y="219495"/>
                  <a:pt x="144379" y="231006"/>
                </a:cubicBezTo>
                <a:cubicBezTo>
                  <a:pt x="146636" y="253580"/>
                  <a:pt x="139202" y="276137"/>
                  <a:pt x="134753" y="298383"/>
                </a:cubicBezTo>
                <a:cubicBezTo>
                  <a:pt x="132763" y="308332"/>
                  <a:pt x="129665" y="318184"/>
                  <a:pt x="125128" y="327259"/>
                </a:cubicBezTo>
                <a:cubicBezTo>
                  <a:pt x="112105" y="353307"/>
                  <a:pt x="69687" y="398540"/>
                  <a:pt x="57751" y="413886"/>
                </a:cubicBezTo>
                <a:cubicBezTo>
                  <a:pt x="23197" y="458313"/>
                  <a:pt x="57014" y="430420"/>
                  <a:pt x="9625" y="462013"/>
                </a:cubicBezTo>
                <a:lnTo>
                  <a:pt x="0" y="500514"/>
                </a:lnTo>
              </a:path>
            </a:pathLst>
          </a:cu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Freeform 14"/>
          <p:cNvSpPr/>
          <p:nvPr/>
        </p:nvSpPr>
        <p:spPr>
          <a:xfrm>
            <a:off x="3781526" y="3954178"/>
            <a:ext cx="166036" cy="375386"/>
          </a:xfrm>
          <a:custGeom>
            <a:avLst/>
            <a:gdLst>
              <a:gd name="connsiteX0" fmla="*/ 221381 w 221381"/>
              <a:gd name="connsiteY0" fmla="*/ 0 h 500514"/>
              <a:gd name="connsiteX1" fmla="*/ 96252 w 221381"/>
              <a:gd name="connsiteY1" fmla="*/ 115503 h 500514"/>
              <a:gd name="connsiteX2" fmla="*/ 77002 w 221381"/>
              <a:gd name="connsiteY2" fmla="*/ 154004 h 500514"/>
              <a:gd name="connsiteX3" fmla="*/ 125128 w 221381"/>
              <a:gd name="connsiteY3" fmla="*/ 202131 h 500514"/>
              <a:gd name="connsiteX4" fmla="*/ 144379 w 221381"/>
              <a:gd name="connsiteY4" fmla="*/ 231006 h 500514"/>
              <a:gd name="connsiteX5" fmla="*/ 134753 w 221381"/>
              <a:gd name="connsiteY5" fmla="*/ 298383 h 500514"/>
              <a:gd name="connsiteX6" fmla="*/ 125128 w 221381"/>
              <a:gd name="connsiteY6" fmla="*/ 327259 h 500514"/>
              <a:gd name="connsiteX7" fmla="*/ 57751 w 221381"/>
              <a:gd name="connsiteY7" fmla="*/ 413886 h 500514"/>
              <a:gd name="connsiteX8" fmla="*/ 9625 w 221381"/>
              <a:gd name="connsiteY8" fmla="*/ 462013 h 500514"/>
              <a:gd name="connsiteX9" fmla="*/ 0 w 221381"/>
              <a:gd name="connsiteY9" fmla="*/ 500514 h 50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1381" h="500514">
                <a:moveTo>
                  <a:pt x="221381" y="0"/>
                </a:moveTo>
                <a:cubicBezTo>
                  <a:pt x="179671" y="38501"/>
                  <a:pt x="135074" y="74092"/>
                  <a:pt x="96252" y="115503"/>
                </a:cubicBezTo>
                <a:cubicBezTo>
                  <a:pt x="86439" y="125971"/>
                  <a:pt x="77002" y="139656"/>
                  <a:pt x="77002" y="154004"/>
                </a:cubicBezTo>
                <a:cubicBezTo>
                  <a:pt x="77002" y="175394"/>
                  <a:pt x="112294" y="193575"/>
                  <a:pt x="125128" y="202131"/>
                </a:cubicBezTo>
                <a:cubicBezTo>
                  <a:pt x="131545" y="211756"/>
                  <a:pt x="143228" y="219495"/>
                  <a:pt x="144379" y="231006"/>
                </a:cubicBezTo>
                <a:cubicBezTo>
                  <a:pt x="146636" y="253580"/>
                  <a:pt x="139202" y="276137"/>
                  <a:pt x="134753" y="298383"/>
                </a:cubicBezTo>
                <a:cubicBezTo>
                  <a:pt x="132763" y="308332"/>
                  <a:pt x="129665" y="318184"/>
                  <a:pt x="125128" y="327259"/>
                </a:cubicBezTo>
                <a:cubicBezTo>
                  <a:pt x="112105" y="353307"/>
                  <a:pt x="69687" y="398540"/>
                  <a:pt x="57751" y="413886"/>
                </a:cubicBezTo>
                <a:cubicBezTo>
                  <a:pt x="23197" y="458313"/>
                  <a:pt x="57014" y="430420"/>
                  <a:pt x="9625" y="462013"/>
                </a:cubicBezTo>
                <a:lnTo>
                  <a:pt x="0" y="500514"/>
                </a:lnTo>
              </a:path>
            </a:pathLst>
          </a:cu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Freeform 15"/>
          <p:cNvSpPr/>
          <p:nvPr/>
        </p:nvSpPr>
        <p:spPr>
          <a:xfrm>
            <a:off x="3864543" y="3954178"/>
            <a:ext cx="166036" cy="375386"/>
          </a:xfrm>
          <a:custGeom>
            <a:avLst/>
            <a:gdLst>
              <a:gd name="connsiteX0" fmla="*/ 221381 w 221381"/>
              <a:gd name="connsiteY0" fmla="*/ 0 h 500514"/>
              <a:gd name="connsiteX1" fmla="*/ 96252 w 221381"/>
              <a:gd name="connsiteY1" fmla="*/ 115503 h 500514"/>
              <a:gd name="connsiteX2" fmla="*/ 77002 w 221381"/>
              <a:gd name="connsiteY2" fmla="*/ 154004 h 500514"/>
              <a:gd name="connsiteX3" fmla="*/ 125128 w 221381"/>
              <a:gd name="connsiteY3" fmla="*/ 202131 h 500514"/>
              <a:gd name="connsiteX4" fmla="*/ 144379 w 221381"/>
              <a:gd name="connsiteY4" fmla="*/ 231006 h 500514"/>
              <a:gd name="connsiteX5" fmla="*/ 134753 w 221381"/>
              <a:gd name="connsiteY5" fmla="*/ 298383 h 500514"/>
              <a:gd name="connsiteX6" fmla="*/ 125128 w 221381"/>
              <a:gd name="connsiteY6" fmla="*/ 327259 h 500514"/>
              <a:gd name="connsiteX7" fmla="*/ 57751 w 221381"/>
              <a:gd name="connsiteY7" fmla="*/ 413886 h 500514"/>
              <a:gd name="connsiteX8" fmla="*/ 9625 w 221381"/>
              <a:gd name="connsiteY8" fmla="*/ 462013 h 500514"/>
              <a:gd name="connsiteX9" fmla="*/ 0 w 221381"/>
              <a:gd name="connsiteY9" fmla="*/ 500514 h 50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1381" h="500514">
                <a:moveTo>
                  <a:pt x="221381" y="0"/>
                </a:moveTo>
                <a:cubicBezTo>
                  <a:pt x="179671" y="38501"/>
                  <a:pt x="135074" y="74092"/>
                  <a:pt x="96252" y="115503"/>
                </a:cubicBezTo>
                <a:cubicBezTo>
                  <a:pt x="86439" y="125971"/>
                  <a:pt x="77002" y="139656"/>
                  <a:pt x="77002" y="154004"/>
                </a:cubicBezTo>
                <a:cubicBezTo>
                  <a:pt x="77002" y="175394"/>
                  <a:pt x="112294" y="193575"/>
                  <a:pt x="125128" y="202131"/>
                </a:cubicBezTo>
                <a:cubicBezTo>
                  <a:pt x="131545" y="211756"/>
                  <a:pt x="143228" y="219495"/>
                  <a:pt x="144379" y="231006"/>
                </a:cubicBezTo>
                <a:cubicBezTo>
                  <a:pt x="146636" y="253580"/>
                  <a:pt x="139202" y="276137"/>
                  <a:pt x="134753" y="298383"/>
                </a:cubicBezTo>
                <a:cubicBezTo>
                  <a:pt x="132763" y="308332"/>
                  <a:pt x="129665" y="318184"/>
                  <a:pt x="125128" y="327259"/>
                </a:cubicBezTo>
                <a:cubicBezTo>
                  <a:pt x="112105" y="353307"/>
                  <a:pt x="69687" y="398540"/>
                  <a:pt x="57751" y="413886"/>
                </a:cubicBezTo>
                <a:cubicBezTo>
                  <a:pt x="23197" y="458313"/>
                  <a:pt x="57014" y="430420"/>
                  <a:pt x="9625" y="462013"/>
                </a:cubicBezTo>
                <a:lnTo>
                  <a:pt x="0" y="500514"/>
                </a:lnTo>
              </a:path>
            </a:pathLst>
          </a:cu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Freeform 16"/>
          <p:cNvSpPr/>
          <p:nvPr/>
        </p:nvSpPr>
        <p:spPr>
          <a:xfrm>
            <a:off x="3947562" y="3954178"/>
            <a:ext cx="166036" cy="375386"/>
          </a:xfrm>
          <a:custGeom>
            <a:avLst/>
            <a:gdLst>
              <a:gd name="connsiteX0" fmla="*/ 221381 w 221381"/>
              <a:gd name="connsiteY0" fmla="*/ 0 h 500514"/>
              <a:gd name="connsiteX1" fmla="*/ 96252 w 221381"/>
              <a:gd name="connsiteY1" fmla="*/ 115503 h 500514"/>
              <a:gd name="connsiteX2" fmla="*/ 77002 w 221381"/>
              <a:gd name="connsiteY2" fmla="*/ 154004 h 500514"/>
              <a:gd name="connsiteX3" fmla="*/ 125128 w 221381"/>
              <a:gd name="connsiteY3" fmla="*/ 202131 h 500514"/>
              <a:gd name="connsiteX4" fmla="*/ 144379 w 221381"/>
              <a:gd name="connsiteY4" fmla="*/ 231006 h 500514"/>
              <a:gd name="connsiteX5" fmla="*/ 134753 w 221381"/>
              <a:gd name="connsiteY5" fmla="*/ 298383 h 500514"/>
              <a:gd name="connsiteX6" fmla="*/ 125128 w 221381"/>
              <a:gd name="connsiteY6" fmla="*/ 327259 h 500514"/>
              <a:gd name="connsiteX7" fmla="*/ 57751 w 221381"/>
              <a:gd name="connsiteY7" fmla="*/ 413886 h 500514"/>
              <a:gd name="connsiteX8" fmla="*/ 9625 w 221381"/>
              <a:gd name="connsiteY8" fmla="*/ 462013 h 500514"/>
              <a:gd name="connsiteX9" fmla="*/ 0 w 221381"/>
              <a:gd name="connsiteY9" fmla="*/ 500514 h 50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1381" h="500514">
                <a:moveTo>
                  <a:pt x="221381" y="0"/>
                </a:moveTo>
                <a:cubicBezTo>
                  <a:pt x="179671" y="38501"/>
                  <a:pt x="135074" y="74092"/>
                  <a:pt x="96252" y="115503"/>
                </a:cubicBezTo>
                <a:cubicBezTo>
                  <a:pt x="86439" y="125971"/>
                  <a:pt x="77002" y="139656"/>
                  <a:pt x="77002" y="154004"/>
                </a:cubicBezTo>
                <a:cubicBezTo>
                  <a:pt x="77002" y="175394"/>
                  <a:pt x="112294" y="193575"/>
                  <a:pt x="125128" y="202131"/>
                </a:cubicBezTo>
                <a:cubicBezTo>
                  <a:pt x="131545" y="211756"/>
                  <a:pt x="143228" y="219495"/>
                  <a:pt x="144379" y="231006"/>
                </a:cubicBezTo>
                <a:cubicBezTo>
                  <a:pt x="146636" y="253580"/>
                  <a:pt x="139202" y="276137"/>
                  <a:pt x="134753" y="298383"/>
                </a:cubicBezTo>
                <a:cubicBezTo>
                  <a:pt x="132763" y="308332"/>
                  <a:pt x="129665" y="318184"/>
                  <a:pt x="125128" y="327259"/>
                </a:cubicBezTo>
                <a:cubicBezTo>
                  <a:pt x="112105" y="353307"/>
                  <a:pt x="69687" y="398540"/>
                  <a:pt x="57751" y="413886"/>
                </a:cubicBezTo>
                <a:cubicBezTo>
                  <a:pt x="23197" y="458313"/>
                  <a:pt x="57014" y="430420"/>
                  <a:pt x="9625" y="462013"/>
                </a:cubicBezTo>
                <a:lnTo>
                  <a:pt x="0" y="500514"/>
                </a:lnTo>
              </a:path>
            </a:pathLst>
          </a:cu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Freeform 19"/>
          <p:cNvSpPr/>
          <p:nvPr/>
        </p:nvSpPr>
        <p:spPr>
          <a:xfrm>
            <a:off x="4196615" y="3950569"/>
            <a:ext cx="166036" cy="375386"/>
          </a:xfrm>
          <a:custGeom>
            <a:avLst/>
            <a:gdLst>
              <a:gd name="connsiteX0" fmla="*/ 221381 w 221381"/>
              <a:gd name="connsiteY0" fmla="*/ 0 h 500514"/>
              <a:gd name="connsiteX1" fmla="*/ 96252 w 221381"/>
              <a:gd name="connsiteY1" fmla="*/ 115503 h 500514"/>
              <a:gd name="connsiteX2" fmla="*/ 77002 w 221381"/>
              <a:gd name="connsiteY2" fmla="*/ 154004 h 500514"/>
              <a:gd name="connsiteX3" fmla="*/ 125128 w 221381"/>
              <a:gd name="connsiteY3" fmla="*/ 202131 h 500514"/>
              <a:gd name="connsiteX4" fmla="*/ 144379 w 221381"/>
              <a:gd name="connsiteY4" fmla="*/ 231006 h 500514"/>
              <a:gd name="connsiteX5" fmla="*/ 134753 w 221381"/>
              <a:gd name="connsiteY5" fmla="*/ 298383 h 500514"/>
              <a:gd name="connsiteX6" fmla="*/ 125128 w 221381"/>
              <a:gd name="connsiteY6" fmla="*/ 327259 h 500514"/>
              <a:gd name="connsiteX7" fmla="*/ 57751 w 221381"/>
              <a:gd name="connsiteY7" fmla="*/ 413886 h 500514"/>
              <a:gd name="connsiteX8" fmla="*/ 9625 w 221381"/>
              <a:gd name="connsiteY8" fmla="*/ 462013 h 500514"/>
              <a:gd name="connsiteX9" fmla="*/ 0 w 221381"/>
              <a:gd name="connsiteY9" fmla="*/ 500514 h 50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1381" h="500514">
                <a:moveTo>
                  <a:pt x="221381" y="0"/>
                </a:moveTo>
                <a:cubicBezTo>
                  <a:pt x="179671" y="38501"/>
                  <a:pt x="135074" y="74092"/>
                  <a:pt x="96252" y="115503"/>
                </a:cubicBezTo>
                <a:cubicBezTo>
                  <a:pt x="86439" y="125971"/>
                  <a:pt x="77002" y="139656"/>
                  <a:pt x="77002" y="154004"/>
                </a:cubicBezTo>
                <a:cubicBezTo>
                  <a:pt x="77002" y="175394"/>
                  <a:pt x="112294" y="193575"/>
                  <a:pt x="125128" y="202131"/>
                </a:cubicBezTo>
                <a:cubicBezTo>
                  <a:pt x="131545" y="211756"/>
                  <a:pt x="143228" y="219495"/>
                  <a:pt x="144379" y="231006"/>
                </a:cubicBezTo>
                <a:cubicBezTo>
                  <a:pt x="146636" y="253580"/>
                  <a:pt x="139202" y="276137"/>
                  <a:pt x="134753" y="298383"/>
                </a:cubicBezTo>
                <a:cubicBezTo>
                  <a:pt x="132763" y="308332"/>
                  <a:pt x="129665" y="318184"/>
                  <a:pt x="125128" y="327259"/>
                </a:cubicBezTo>
                <a:cubicBezTo>
                  <a:pt x="112105" y="353307"/>
                  <a:pt x="69687" y="398540"/>
                  <a:pt x="57751" y="413886"/>
                </a:cubicBezTo>
                <a:cubicBezTo>
                  <a:pt x="23197" y="458313"/>
                  <a:pt x="57014" y="430420"/>
                  <a:pt x="9625" y="462013"/>
                </a:cubicBezTo>
                <a:lnTo>
                  <a:pt x="0" y="500514"/>
                </a:lnTo>
              </a:path>
            </a:pathLst>
          </a:cu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1" name="TextBox 20"/>
          <p:cNvSpPr txBox="1"/>
          <p:nvPr/>
        </p:nvSpPr>
        <p:spPr>
          <a:xfrm>
            <a:off x="3989070" y="3946959"/>
            <a:ext cx="332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…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5089133" y="4613980"/>
            <a:ext cx="628049" cy="994541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441063" y="3668156"/>
            <a:ext cx="1179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GPU Threads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53980" y="4948232"/>
            <a:ext cx="1406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Copy over </a:t>
            </a:r>
            <a:r>
              <a:rPr lang="en-US" sz="1800" dirty="0" err="1"/>
              <a:t>PCIe</a:t>
            </a:r>
            <a:endParaRPr lang="en-US" sz="1800" dirty="0"/>
          </a:p>
        </p:txBody>
      </p:sp>
      <p:sp>
        <p:nvSpPr>
          <p:cNvPr id="25" name="TextBox 24"/>
          <p:cNvSpPr txBox="1"/>
          <p:nvPr/>
        </p:nvSpPr>
        <p:spPr>
          <a:xfrm>
            <a:off x="5254739" y="4907210"/>
            <a:ext cx="1406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Copy over </a:t>
            </a:r>
            <a:r>
              <a:rPr lang="en-US" sz="1800" dirty="0" err="1"/>
              <a:t>PCIe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44794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CUDA Execution Abstraction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312" y="2226469"/>
            <a:ext cx="8417378" cy="3535290"/>
          </a:xfrm>
        </p:spPr>
        <p:txBody>
          <a:bodyPr/>
          <a:lstStyle/>
          <a:p>
            <a:r>
              <a:rPr lang="en-US" dirty="0"/>
              <a:t>Block: Multi-dimensional array of threads</a:t>
            </a:r>
          </a:p>
          <a:p>
            <a:pPr lvl="1"/>
            <a:r>
              <a:rPr lang="en-US" dirty="0"/>
              <a:t>1D, 2D, or 3D</a:t>
            </a:r>
          </a:p>
          <a:p>
            <a:pPr lvl="1"/>
            <a:r>
              <a:rPr lang="en-US" dirty="0"/>
              <a:t>Threads in a block can synchronize among themselves</a:t>
            </a:r>
          </a:p>
          <a:p>
            <a:pPr lvl="1"/>
            <a:r>
              <a:rPr lang="en-US" dirty="0"/>
              <a:t>Threads in a block can access shared memory</a:t>
            </a:r>
          </a:p>
          <a:p>
            <a:pPr lvl="1"/>
            <a:r>
              <a:rPr lang="en-US" dirty="0"/>
              <a:t>CUDA (Thread, Block) ~= </a:t>
            </a:r>
            <a:r>
              <a:rPr lang="en-US" dirty="0" err="1"/>
              <a:t>OpenCL</a:t>
            </a:r>
            <a:r>
              <a:rPr lang="en-US" dirty="0"/>
              <a:t> (Work item, Work group)</a:t>
            </a:r>
          </a:p>
          <a:p>
            <a:r>
              <a:rPr lang="en-US" dirty="0"/>
              <a:t>Grid: Multi-dimensional array of blocks</a:t>
            </a:r>
          </a:p>
          <a:p>
            <a:pPr lvl="1"/>
            <a:r>
              <a:rPr lang="en-US" dirty="0"/>
              <a:t>1D or 2D</a:t>
            </a:r>
          </a:p>
          <a:p>
            <a:pPr lvl="1"/>
            <a:r>
              <a:rPr lang="en-US" dirty="0"/>
              <a:t>Blocks in a grid can run in parallel, or sequentially</a:t>
            </a:r>
          </a:p>
          <a:p>
            <a:r>
              <a:rPr lang="en-US" dirty="0"/>
              <a:t>Kernel execution issued in grid units</a:t>
            </a:r>
          </a:p>
          <a:p>
            <a:r>
              <a:rPr lang="en-US" dirty="0"/>
              <a:t>Limited recursion (depth limit of 24 as of now)</a:t>
            </a:r>
          </a:p>
        </p:txBody>
      </p:sp>
    </p:spTree>
    <p:extLst>
      <p:ext uri="{BB962C8B-B14F-4D97-AF65-F5344CB8AC3E}">
        <p14:creationId xmlns:p14="http://schemas.microsoft.com/office/powerpoint/2010/main" val="3556898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CUDA Example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622" y="2795644"/>
            <a:ext cx="5012771" cy="1271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46" y="2790468"/>
            <a:ext cx="3419229" cy="1276708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2771775" y="3143250"/>
            <a:ext cx="1295400" cy="4953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532114" y="2222007"/>
            <a:ext cx="2325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Asynchronous call</a:t>
            </a:r>
          </a:p>
        </p:txBody>
      </p:sp>
      <p:cxnSp>
        <p:nvCxnSpPr>
          <p:cNvPr id="9" name="Straight Arrow Connector 8"/>
          <p:cNvCxnSpPr>
            <a:stCxn id="8" idx="2"/>
          </p:cNvCxnSpPr>
          <p:nvPr/>
        </p:nvCxnSpPr>
        <p:spPr>
          <a:xfrm>
            <a:off x="3694933" y="2591339"/>
            <a:ext cx="124592" cy="485236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533650" y="4737554"/>
            <a:ext cx="1533525" cy="8001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000000"/>
                </a:solidFill>
              </a:rPr>
              <a:t>NVCC</a:t>
            </a:r>
          </a:p>
          <a:p>
            <a:pPr algn="ctr"/>
            <a:r>
              <a:rPr lang="en-US" sz="1800" dirty="0">
                <a:solidFill>
                  <a:srgbClr val="000000"/>
                </a:solidFill>
              </a:rPr>
              <a:t>Compiler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037363" y="4418466"/>
            <a:ext cx="1533525" cy="6381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000000"/>
                </a:solidFill>
              </a:rPr>
              <a:t>Host Compiler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037363" y="5218566"/>
            <a:ext cx="1533525" cy="6381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000000"/>
                </a:solidFill>
              </a:rPr>
              <a:t>Device Compiler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304315" y="4737554"/>
            <a:ext cx="1533525" cy="8001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000000"/>
                </a:solidFill>
              </a:rPr>
              <a:t>CPU+GPU </a:t>
            </a:r>
          </a:p>
          <a:p>
            <a:pPr algn="ctr"/>
            <a:r>
              <a:rPr lang="en-US" sz="1800" dirty="0">
                <a:solidFill>
                  <a:srgbClr val="000000"/>
                </a:solidFill>
              </a:rPr>
              <a:t>Software</a:t>
            </a:r>
          </a:p>
        </p:txBody>
      </p:sp>
      <p:sp>
        <p:nvSpPr>
          <p:cNvPr id="24" name="Folded Corner 23"/>
          <p:cNvSpPr/>
          <p:nvPr/>
        </p:nvSpPr>
        <p:spPr>
          <a:xfrm>
            <a:off x="363312" y="4566104"/>
            <a:ext cx="1200151" cy="1143000"/>
          </a:xfrm>
          <a:prstGeom prst="foldedCorner">
            <a:avLst>
              <a:gd name="adj" fmla="val 22500"/>
            </a:avLst>
          </a:prstGeom>
          <a:solidFill>
            <a:schemeClr val="bg1">
              <a:lumMod val="85000"/>
            </a:schemeClr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000000"/>
                </a:solidFill>
              </a:rPr>
              <a:t>C/C++</a:t>
            </a:r>
          </a:p>
          <a:p>
            <a:pPr algn="ctr"/>
            <a:r>
              <a:rPr lang="en-US" sz="1800" dirty="0">
                <a:solidFill>
                  <a:srgbClr val="000000"/>
                </a:solidFill>
              </a:rPr>
              <a:t>+ CUDA</a:t>
            </a:r>
          </a:p>
          <a:p>
            <a:pPr algn="ctr"/>
            <a:r>
              <a:rPr lang="en-US" sz="1800" dirty="0">
                <a:solidFill>
                  <a:srgbClr val="000000"/>
                </a:solidFill>
              </a:rPr>
              <a:t>Code</a:t>
            </a:r>
          </a:p>
        </p:txBody>
      </p:sp>
      <p:cxnSp>
        <p:nvCxnSpPr>
          <p:cNvPr id="26" name="Straight Arrow Connector 25"/>
          <p:cNvCxnSpPr>
            <a:stCxn id="24" idx="3"/>
            <a:endCxn id="20" idx="1"/>
          </p:cNvCxnSpPr>
          <p:nvPr/>
        </p:nvCxnSpPr>
        <p:spPr>
          <a:xfrm>
            <a:off x="1563462" y="5137604"/>
            <a:ext cx="970188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0" idx="3"/>
            <a:endCxn id="21" idx="1"/>
          </p:cNvCxnSpPr>
          <p:nvPr/>
        </p:nvCxnSpPr>
        <p:spPr>
          <a:xfrm flipV="1">
            <a:off x="4067175" y="4737554"/>
            <a:ext cx="970188" cy="40005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0" idx="3"/>
            <a:endCxn id="22" idx="1"/>
          </p:cNvCxnSpPr>
          <p:nvPr/>
        </p:nvCxnSpPr>
        <p:spPr>
          <a:xfrm>
            <a:off x="4067175" y="5137604"/>
            <a:ext cx="970188" cy="40005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2" idx="3"/>
            <a:endCxn id="23" idx="1"/>
          </p:cNvCxnSpPr>
          <p:nvPr/>
        </p:nvCxnSpPr>
        <p:spPr>
          <a:xfrm flipV="1">
            <a:off x="6570888" y="5137604"/>
            <a:ext cx="733427" cy="40005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1" idx="3"/>
            <a:endCxn id="23" idx="1"/>
          </p:cNvCxnSpPr>
          <p:nvPr/>
        </p:nvCxnSpPr>
        <p:spPr>
          <a:xfrm>
            <a:off x="6570888" y="4737554"/>
            <a:ext cx="733427" cy="40005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21520" y="2451069"/>
            <a:ext cx="2325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CPU side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550946" y="2422495"/>
            <a:ext cx="2325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GPU side</a:t>
            </a:r>
          </a:p>
        </p:txBody>
      </p:sp>
    </p:spTree>
    <p:extLst>
      <p:ext uri="{BB962C8B-B14F-4D97-AF65-F5344CB8AC3E}">
        <p14:creationId xmlns:p14="http://schemas.microsoft.com/office/powerpoint/2010/main" val="1254651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CUDA Example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37" y="4214773"/>
            <a:ext cx="6289859" cy="15954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36" y="2213071"/>
            <a:ext cx="4506417" cy="16826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68262" y="2125266"/>
            <a:ext cx="915635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66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/>
              <a:t>1 block</a:t>
            </a:r>
          </a:p>
        </p:txBody>
      </p:sp>
      <p:cxnSp>
        <p:nvCxnSpPr>
          <p:cNvPr id="7" name="Straight Arrow Connector 6"/>
          <p:cNvCxnSpPr>
            <a:stCxn id="6" idx="2"/>
          </p:cNvCxnSpPr>
          <p:nvPr/>
        </p:nvCxnSpPr>
        <p:spPr>
          <a:xfrm flipH="1">
            <a:off x="2047875" y="2494598"/>
            <a:ext cx="278205" cy="624841"/>
          </a:xfrm>
          <a:prstGeom prst="straightConnector1">
            <a:avLst/>
          </a:prstGeom>
          <a:ln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702245" y="2356440"/>
            <a:ext cx="2185214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66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/>
              <a:t>N threads per block</a:t>
            </a:r>
          </a:p>
        </p:txBody>
      </p:sp>
      <p:cxnSp>
        <p:nvCxnSpPr>
          <p:cNvPr id="13" name="Straight Arrow Connector 12"/>
          <p:cNvCxnSpPr>
            <a:stCxn id="12" idx="2"/>
          </p:cNvCxnSpPr>
          <p:nvPr/>
        </p:nvCxnSpPr>
        <p:spPr>
          <a:xfrm flipH="1">
            <a:off x="2420346" y="2725772"/>
            <a:ext cx="1374506" cy="474628"/>
          </a:xfrm>
          <a:prstGeom prst="straightConnector1">
            <a:avLst/>
          </a:prstGeom>
          <a:ln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228978" y="5312146"/>
            <a:ext cx="2787943" cy="646331"/>
          </a:xfrm>
          <a:prstGeom prst="rect">
            <a:avLst/>
          </a:prstGeom>
          <a:solidFill>
            <a:schemeClr val="bg1"/>
          </a:solidFill>
          <a:ln>
            <a:solidFill>
              <a:srgbClr val="000066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/>
              <a:t>Which of N threads am I?</a:t>
            </a:r>
          </a:p>
          <a:p>
            <a:r>
              <a:rPr lang="en-US" sz="1800" dirty="0"/>
              <a:t>See also: </a:t>
            </a:r>
            <a:r>
              <a:rPr lang="en-US" sz="1800" dirty="0" err="1"/>
              <a:t>blockIdx</a:t>
            </a:r>
            <a:endParaRPr lang="en-US" sz="1800" dirty="0"/>
          </a:p>
        </p:txBody>
      </p:sp>
      <p:cxnSp>
        <p:nvCxnSpPr>
          <p:cNvPr id="19" name="Straight Arrow Connector 18"/>
          <p:cNvCxnSpPr>
            <a:stCxn id="18" idx="1"/>
          </p:cNvCxnSpPr>
          <p:nvPr/>
        </p:nvCxnSpPr>
        <p:spPr>
          <a:xfrm flipH="1" flipV="1">
            <a:off x="3400426" y="5160289"/>
            <a:ext cx="828552" cy="475023"/>
          </a:xfrm>
          <a:prstGeom prst="straightConnector1">
            <a:avLst/>
          </a:prstGeom>
          <a:ln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237353" y="2213071"/>
            <a:ext cx="4185761" cy="1754326"/>
          </a:xfrm>
          <a:prstGeom prst="rect">
            <a:avLst/>
          </a:prstGeom>
          <a:solidFill>
            <a:schemeClr val="bg1"/>
          </a:solidFill>
          <a:ln>
            <a:solidFill>
              <a:srgbClr val="000066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/>
              <a:t>__global__: </a:t>
            </a:r>
            <a:br>
              <a:rPr lang="en-US" sz="1800" dirty="0"/>
            </a:br>
            <a:r>
              <a:rPr lang="en-US" sz="1800" dirty="0"/>
              <a:t>	In GPU, called from host/GPU</a:t>
            </a:r>
          </a:p>
          <a:p>
            <a:r>
              <a:rPr lang="en-US" sz="1800" dirty="0"/>
              <a:t>__device__: </a:t>
            </a:r>
            <a:br>
              <a:rPr lang="en-US" sz="1800" dirty="0"/>
            </a:br>
            <a:r>
              <a:rPr lang="en-US" sz="1800" dirty="0"/>
              <a:t>	In GPU, called from GPU</a:t>
            </a:r>
          </a:p>
          <a:p>
            <a:r>
              <a:rPr lang="en-US" sz="1800" dirty="0"/>
              <a:t>__host__:</a:t>
            </a:r>
            <a:br>
              <a:rPr lang="en-US" sz="1800" dirty="0"/>
            </a:br>
            <a:r>
              <a:rPr lang="en-US" sz="1800" dirty="0"/>
              <a:t>	In host, called from host</a:t>
            </a:r>
          </a:p>
        </p:txBody>
      </p:sp>
      <p:cxnSp>
        <p:nvCxnSpPr>
          <p:cNvPr id="24" name="Straight Arrow Connector 23"/>
          <p:cNvCxnSpPr>
            <a:stCxn id="23" idx="1"/>
          </p:cNvCxnSpPr>
          <p:nvPr/>
        </p:nvCxnSpPr>
        <p:spPr>
          <a:xfrm flipH="1">
            <a:off x="1616168" y="3090234"/>
            <a:ext cx="3621185" cy="1435649"/>
          </a:xfrm>
          <a:prstGeom prst="straightConnector1">
            <a:avLst/>
          </a:prstGeom>
          <a:ln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687899" y="4041649"/>
            <a:ext cx="4301242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66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/>
              <a:t>N instances of </a:t>
            </a:r>
            <a:r>
              <a:rPr lang="en-US" sz="1800" dirty="0" err="1"/>
              <a:t>VecAdd</a:t>
            </a:r>
            <a:r>
              <a:rPr lang="en-US" sz="1800" dirty="0"/>
              <a:t> spawned in GPU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47127" y="3435653"/>
            <a:ext cx="3262432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66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/>
              <a:t>Should wait for kernel to finish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180368" y="4595647"/>
            <a:ext cx="1805029" cy="646331"/>
          </a:xfrm>
          <a:prstGeom prst="rect">
            <a:avLst/>
          </a:prstGeom>
          <a:solidFill>
            <a:schemeClr val="bg1"/>
          </a:solidFill>
          <a:ln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One function can be both</a:t>
            </a:r>
          </a:p>
        </p:txBody>
      </p:sp>
      <p:cxnSp>
        <p:nvCxnSpPr>
          <p:cNvPr id="32" name="Straight Arrow Connector 31"/>
          <p:cNvCxnSpPr>
            <a:stCxn id="31" idx="0"/>
          </p:cNvCxnSpPr>
          <p:nvPr/>
        </p:nvCxnSpPr>
        <p:spPr>
          <a:xfrm flipH="1" flipV="1">
            <a:off x="6410325" y="3557359"/>
            <a:ext cx="1672558" cy="1038288"/>
          </a:xfrm>
          <a:prstGeom prst="straightConnector1">
            <a:avLst/>
          </a:prstGeom>
          <a:ln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1" idx="0"/>
          </p:cNvCxnSpPr>
          <p:nvPr/>
        </p:nvCxnSpPr>
        <p:spPr>
          <a:xfrm flipH="1" flipV="1">
            <a:off x="6546253" y="3008805"/>
            <a:ext cx="1536630" cy="1586842"/>
          </a:xfrm>
          <a:prstGeom prst="straightConnector1">
            <a:avLst/>
          </a:prstGeom>
          <a:ln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417850" y="5479310"/>
            <a:ext cx="1992853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66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/>
              <a:t>Only void allowed</a:t>
            </a:r>
          </a:p>
        </p:txBody>
      </p:sp>
      <p:cxnSp>
        <p:nvCxnSpPr>
          <p:cNvPr id="39" name="Straight Arrow Connector 38"/>
          <p:cNvCxnSpPr>
            <a:stCxn id="38" idx="0"/>
          </p:cNvCxnSpPr>
          <p:nvPr/>
        </p:nvCxnSpPr>
        <p:spPr>
          <a:xfrm flipH="1" flipV="1">
            <a:off x="2056439" y="4761135"/>
            <a:ext cx="357838" cy="718175"/>
          </a:xfrm>
          <a:prstGeom prst="straightConnector1">
            <a:avLst/>
          </a:prstGeom>
          <a:ln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0940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Complex Example: </a:t>
            </a:r>
            <a:br>
              <a:rPr lang="en-US" dirty="0"/>
            </a:br>
            <a:r>
              <a:rPr lang="en-US" dirty="0"/>
              <a:t>Picture Blurring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Slides from NVIDIA/UIUC Accelerated Computing Teaching Kit</a:t>
            </a:r>
          </a:p>
          <a:p>
            <a:r>
              <a:rPr lang="en-US" dirty="0"/>
              <a:t>Another end-to-end example</a:t>
            </a:r>
            <a:br>
              <a:rPr lang="en-US" dirty="0"/>
            </a:br>
            <a:r>
              <a:rPr lang="en-US" dirty="0">
                <a:hlinkClick r:id="rId3"/>
              </a:rPr>
              <a:t>https://devblogs.nvidia.com/even-easier-introduction-cuda/</a:t>
            </a:r>
            <a:endParaRPr lang="en-US" dirty="0"/>
          </a:p>
          <a:p>
            <a:endParaRPr lang="en-US" dirty="0"/>
          </a:p>
          <a:p>
            <a:r>
              <a:rPr lang="en-US" dirty="0"/>
              <a:t>Great! Now we know how to use GPUs – Bye?</a:t>
            </a:r>
          </a:p>
        </p:txBody>
      </p:sp>
    </p:spTree>
    <p:extLst>
      <p:ext uri="{BB962C8B-B14F-4D97-AF65-F5344CB8AC3E}">
        <p14:creationId xmlns:p14="http://schemas.microsoft.com/office/powerpoint/2010/main" val="1825670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Multiplication </a:t>
            </a:r>
            <a:br>
              <a:rPr lang="en-US" dirty="0"/>
            </a:br>
            <a:r>
              <a:rPr lang="en-US" dirty="0"/>
              <a:t>Performance Engineering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3718660" y="5430263"/>
            <a:ext cx="2903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/>
              <a:t>Results from NVIDIA P100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13904" y="2226469"/>
            <a:ext cx="5116193" cy="326350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5723751"/>
            <a:ext cx="41944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/>
              <a:t>Coleman et. al., “Efficient CUDA,” 2017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61968" y="5647551"/>
            <a:ext cx="3732112" cy="323165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1500" dirty="0"/>
              <a:t>Architecture knowledge is needed (again)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362168" y="4152126"/>
            <a:ext cx="1853392" cy="323165"/>
          </a:xfrm>
          <a:prstGeom prst="rect">
            <a:avLst/>
          </a:prstGeom>
          <a:noFill/>
          <a:ln w="19050">
            <a:noFill/>
          </a:ln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</a:rPr>
              <a:t>No faster than CPU</a:t>
            </a:r>
          </a:p>
        </p:txBody>
      </p:sp>
      <p:cxnSp>
        <p:nvCxnSpPr>
          <p:cNvPr id="13" name="Straight Arrow Connector 12"/>
          <p:cNvCxnSpPr>
            <a:stCxn id="11" idx="1"/>
          </p:cNvCxnSpPr>
          <p:nvPr/>
        </p:nvCxnSpPr>
        <p:spPr>
          <a:xfrm flipH="1" flipV="1">
            <a:off x="6981825" y="4302167"/>
            <a:ext cx="380343" cy="1154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7811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0.wp.com/www.babeltechreviews.com/wp-content/uploads/2017/05/GV100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25" y="1078995"/>
            <a:ext cx="8653112" cy="492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05272" y="2005528"/>
            <a:ext cx="5819478" cy="41549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r>
              <a:rPr lang="en-US" sz="2100" dirty="0"/>
              <a:t>NVIDIA Volta-based GV100 Architecture (2018)</a:t>
            </a:r>
          </a:p>
        </p:txBody>
      </p:sp>
      <p:sp>
        <p:nvSpPr>
          <p:cNvPr id="6" name="Rectangle 5"/>
          <p:cNvSpPr/>
          <p:nvPr/>
        </p:nvSpPr>
        <p:spPr>
          <a:xfrm>
            <a:off x="974558" y="2467075"/>
            <a:ext cx="310415" cy="76520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2418251" y="2624722"/>
            <a:ext cx="3845926" cy="78483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1500" dirty="0"/>
              <a:t>Single Streaming Multiprocessor (SM) has </a:t>
            </a:r>
          </a:p>
          <a:p>
            <a:pPr algn="ctr"/>
            <a:r>
              <a:rPr lang="en-US" sz="1500" dirty="0"/>
              <a:t>64 INT32 cores and 64 FP32 cores</a:t>
            </a:r>
          </a:p>
          <a:p>
            <a:pPr algn="ctr"/>
            <a:r>
              <a:rPr lang="en-US" sz="1500" dirty="0"/>
              <a:t>(+8 Tensor cores…)</a:t>
            </a:r>
          </a:p>
        </p:txBody>
      </p:sp>
      <p:cxnSp>
        <p:nvCxnSpPr>
          <p:cNvPr id="9" name="Straight Arrow Connector 8"/>
          <p:cNvCxnSpPr>
            <a:endCxn id="6" idx="3"/>
          </p:cNvCxnSpPr>
          <p:nvPr/>
        </p:nvCxnSpPr>
        <p:spPr>
          <a:xfrm flipH="1" flipV="1">
            <a:off x="1284973" y="2849680"/>
            <a:ext cx="1335506" cy="10828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414520" y="3550989"/>
            <a:ext cx="1853392" cy="323165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1500" dirty="0"/>
              <a:t>GV100 has 84 SMs</a:t>
            </a:r>
          </a:p>
        </p:txBody>
      </p:sp>
    </p:spTree>
    <p:extLst>
      <p:ext uri="{BB962C8B-B14F-4D97-AF65-F5344CB8AC3E}">
        <p14:creationId xmlns:p14="http://schemas.microsoft.com/office/powerpoint/2010/main" val="3165977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>
            <a:stCxn id="5" idx="0"/>
          </p:cNvCxnSpPr>
          <p:nvPr/>
        </p:nvCxnSpPr>
        <p:spPr>
          <a:xfrm flipH="1" flipV="1">
            <a:off x="2785573" y="4821187"/>
            <a:ext cx="919153" cy="769988"/>
          </a:xfrm>
          <a:prstGeom prst="straightConnector1">
            <a:avLst/>
          </a:prstGeom>
          <a:ln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0"/>
          </p:cNvCxnSpPr>
          <p:nvPr/>
        </p:nvCxnSpPr>
        <p:spPr>
          <a:xfrm flipH="1" flipV="1">
            <a:off x="3431429" y="2618316"/>
            <a:ext cx="273297" cy="2972859"/>
          </a:xfrm>
          <a:prstGeom prst="straightConnector1">
            <a:avLst/>
          </a:prstGeom>
          <a:ln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Volta Execution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312" y="2226469"/>
            <a:ext cx="6182962" cy="35283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64 INT32 Cores, 64 FP32 Cores, 4 Tensor Cores, Ray-tracing cores..</a:t>
            </a:r>
          </a:p>
          <a:p>
            <a:pPr lvl="1"/>
            <a:r>
              <a:rPr lang="en-US" dirty="0"/>
              <a:t>Specialization to make use of chip space…?</a:t>
            </a:r>
          </a:p>
          <a:p>
            <a:r>
              <a:rPr lang="en-US" dirty="0"/>
              <a:t>Not much on-chip memory per thread</a:t>
            </a:r>
          </a:p>
          <a:p>
            <a:pPr lvl="1"/>
            <a:r>
              <a:rPr lang="en-US" dirty="0"/>
              <a:t>96 KB Shared memory</a:t>
            </a:r>
          </a:p>
          <a:p>
            <a:pPr lvl="1"/>
            <a:r>
              <a:rPr lang="en-US" dirty="0"/>
              <a:t>1024 Registers per FP32 core</a:t>
            </a:r>
          </a:p>
          <a:p>
            <a:r>
              <a:rPr lang="en-US" dirty="0"/>
              <a:t>Hard limit on compute management</a:t>
            </a:r>
          </a:p>
          <a:p>
            <a:pPr lvl="1"/>
            <a:r>
              <a:rPr lang="en-US" dirty="0"/>
              <a:t>32 blocks AND 2048 threads AND 1024 threads/block</a:t>
            </a:r>
          </a:p>
          <a:p>
            <a:pPr lvl="1"/>
            <a:r>
              <a:rPr lang="en-US" dirty="0"/>
              <a:t>e.g., 2 blocks with 1024 threads, or 4 blocks with 512 threads</a:t>
            </a:r>
          </a:p>
          <a:p>
            <a:pPr lvl="1"/>
            <a:r>
              <a:rPr lang="en-US" dirty="0"/>
              <a:t>Enough registers/shared memory for all threads must be available (all context is resident during execution)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7523" y="2226469"/>
            <a:ext cx="2053167" cy="34647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0059" y="5591175"/>
            <a:ext cx="6229334" cy="323165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1500" dirty="0"/>
              <a:t>More threads than cores – Threads interleaved to hide memory latency</a:t>
            </a:r>
          </a:p>
        </p:txBody>
      </p:sp>
    </p:spTree>
    <p:extLst>
      <p:ext uri="{BB962C8B-B14F-4D97-AF65-F5344CB8AC3E}">
        <p14:creationId xmlns:p14="http://schemas.microsoft.com/office/powerpoint/2010/main" val="29253218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Balancing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many threads in a block?</a:t>
            </a:r>
          </a:p>
          <a:p>
            <a:r>
              <a:rPr lang="en-US" dirty="0"/>
              <a:t>Too small: 4x4 window == 16 threads</a:t>
            </a:r>
          </a:p>
          <a:p>
            <a:pPr lvl="1"/>
            <a:r>
              <a:rPr lang="en-US" dirty="0"/>
              <a:t>128 blocks to fill 2048 thread/SM</a:t>
            </a:r>
          </a:p>
          <a:p>
            <a:pPr lvl="1"/>
            <a:r>
              <a:rPr lang="en-US" dirty="0"/>
              <a:t>SM only supports 32 blocks -&gt; only 512 threads used</a:t>
            </a:r>
          </a:p>
          <a:p>
            <a:pPr lvl="2"/>
            <a:r>
              <a:rPr lang="en-US" dirty="0"/>
              <a:t>SM has only 64 cores… does it matter? Sometimes!</a:t>
            </a:r>
          </a:p>
          <a:p>
            <a:r>
              <a:rPr lang="en-US" dirty="0"/>
              <a:t>Too large: 32x48 window == 1536 threads</a:t>
            </a:r>
          </a:p>
          <a:p>
            <a:pPr lvl="1"/>
            <a:r>
              <a:rPr lang="en-US" dirty="0"/>
              <a:t>Threads do not fit in a block!</a:t>
            </a:r>
          </a:p>
          <a:p>
            <a:r>
              <a:rPr lang="en-US" dirty="0"/>
              <a:t>Too large: 1024 threads using more than 64 registers</a:t>
            </a:r>
          </a:p>
          <a:p>
            <a:r>
              <a:rPr lang="en-US" dirty="0"/>
              <a:t>Limitations vary across platforms (Fermi, Pascal, Volta, …)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185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1453598"/>
            <a:ext cx="7886700" cy="2094672"/>
          </a:xfrm>
        </p:spPr>
        <p:txBody>
          <a:bodyPr>
            <a:normAutofit/>
          </a:bodyPr>
          <a:lstStyle/>
          <a:p>
            <a:r>
              <a:rPr lang="en-US" sz="3000" dirty="0"/>
              <a:t>CS 295: Modern Systems</a:t>
            </a:r>
            <a:br>
              <a:rPr lang="en-US" sz="3000" dirty="0"/>
            </a:br>
            <a:r>
              <a:rPr lang="en-US" sz="3000" dirty="0"/>
              <a:t>GPU Computing Introduction</a:t>
            </a:r>
            <a:endParaRPr lang="en-US" sz="2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895854"/>
            <a:ext cx="6858000" cy="1480313"/>
          </a:xfrm>
        </p:spPr>
        <p:txBody>
          <a:bodyPr>
            <a:normAutofit/>
          </a:bodyPr>
          <a:lstStyle/>
          <a:p>
            <a:r>
              <a:rPr lang="en-US" dirty="0"/>
              <a:t>Sang-Woo Jun</a:t>
            </a:r>
          </a:p>
          <a:p>
            <a:r>
              <a:rPr lang="en-US" dirty="0"/>
              <a:t>Spring 2019</a:t>
            </a:r>
          </a:p>
          <a:p>
            <a:endParaRPr lang="en-US" dirty="0"/>
          </a:p>
        </p:txBody>
      </p:sp>
      <p:pic>
        <p:nvPicPr>
          <p:cNvPr id="1028" name="Picture 4" descr="University of California, Irvine logo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3" y="5445553"/>
            <a:ext cx="1132194" cy="48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802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Warp Scheduling Unit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Threads in a block are executed in 32-thread “warp” unit</a:t>
            </a:r>
          </a:p>
          <a:p>
            <a:pPr lvl="1"/>
            <a:r>
              <a:rPr lang="en-US" dirty="0"/>
              <a:t>Not part of language specs, just architecture specifics</a:t>
            </a:r>
          </a:p>
          <a:p>
            <a:pPr lvl="1"/>
            <a:r>
              <a:rPr lang="en-US" dirty="0"/>
              <a:t>A warp is SIMD – Same PC, same instructions executed on every core</a:t>
            </a:r>
          </a:p>
          <a:p>
            <a:r>
              <a:rPr lang="en-US" dirty="0"/>
              <a:t>What happens when there is a conditional statement?</a:t>
            </a:r>
          </a:p>
          <a:p>
            <a:pPr lvl="1"/>
            <a:r>
              <a:rPr lang="en-US" dirty="0"/>
              <a:t>Prefix operations, or control divergence</a:t>
            </a:r>
          </a:p>
          <a:p>
            <a:pPr lvl="1"/>
            <a:r>
              <a:rPr lang="en-US" dirty="0"/>
              <a:t>More on this later!</a:t>
            </a:r>
          </a:p>
          <a:p>
            <a:r>
              <a:rPr lang="en-US" dirty="0"/>
              <a:t>Warps have been 32-threads so far, but may change in the future</a:t>
            </a:r>
          </a:p>
        </p:txBody>
      </p:sp>
    </p:spTree>
    <p:extLst>
      <p:ext uri="{BB962C8B-B14F-4D97-AF65-F5344CB8AC3E}">
        <p14:creationId xmlns:p14="http://schemas.microsoft.com/office/powerpoint/2010/main" val="26241865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Architecture Caveats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Shared memory peculiarities</a:t>
            </a:r>
          </a:p>
          <a:p>
            <a:pPr lvl="1"/>
            <a:r>
              <a:rPr lang="en-US" dirty="0"/>
              <a:t>Small amount (e.g., 96 KB/SM for Volta) shared across all threads</a:t>
            </a:r>
          </a:p>
          <a:p>
            <a:pPr lvl="1"/>
            <a:r>
              <a:rPr lang="en-US" dirty="0"/>
              <a:t>Organized into banks to distribute access</a:t>
            </a:r>
          </a:p>
          <a:p>
            <a:pPr lvl="1"/>
            <a:r>
              <a:rPr lang="en-US" dirty="0"/>
              <a:t>Bank conflicts can drastically lower performance</a:t>
            </a:r>
          </a:p>
          <a:p>
            <a:r>
              <a:rPr lang="en-US" dirty="0"/>
              <a:t>Relatively slow global memory</a:t>
            </a:r>
          </a:p>
          <a:p>
            <a:pPr lvl="1"/>
            <a:r>
              <a:rPr lang="en-US" dirty="0"/>
              <a:t>Blocking, caching becomes important (again)</a:t>
            </a:r>
          </a:p>
          <a:p>
            <a:pPr lvl="1"/>
            <a:r>
              <a:rPr lang="en-US" dirty="0"/>
              <a:t>If not for performance, for power consumption…</a:t>
            </a:r>
          </a:p>
          <a:p>
            <a:pPr lvl="1"/>
            <a:endParaRPr lang="en-US" dirty="0"/>
          </a:p>
        </p:txBody>
      </p:sp>
      <p:pic>
        <p:nvPicPr>
          <p:cNvPr id="2050" name="Picture 2" descr="http://3.bp.blogspot.com/-tzeh58jGTRA/URjqlFz_3HI/AAAAAAAAAEU/C7Oysu4FTUY/s640/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611" y="1628180"/>
            <a:ext cx="1153079" cy="359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77521" y="5311040"/>
            <a:ext cx="25186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dirty="0"/>
              <a:t>8-way bank conflict</a:t>
            </a:r>
          </a:p>
          <a:p>
            <a:pPr algn="ctr"/>
            <a:r>
              <a:rPr lang="en-US" sz="1800" dirty="0"/>
              <a:t>1/8 memory bandwidth</a:t>
            </a:r>
          </a:p>
        </p:txBody>
      </p:sp>
    </p:spTree>
    <p:extLst>
      <p:ext uri="{BB962C8B-B14F-4D97-AF65-F5344CB8AC3E}">
        <p14:creationId xmlns:p14="http://schemas.microsoft.com/office/powerpoint/2010/main" val="3874552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 Processing – Some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312" y="2226469"/>
            <a:ext cx="8417378" cy="1214654"/>
          </a:xfrm>
        </p:spPr>
        <p:txBody>
          <a:bodyPr/>
          <a:lstStyle/>
          <a:p>
            <a:r>
              <a:rPr lang="en-US" dirty="0"/>
              <a:t>1990s: Real-time 3D rendering for video games were becoming common</a:t>
            </a:r>
          </a:p>
          <a:p>
            <a:pPr lvl="1"/>
            <a:r>
              <a:rPr lang="en-US" dirty="0"/>
              <a:t>Doom, Quake, Descent, … (Nostalgia!)</a:t>
            </a:r>
          </a:p>
          <a:p>
            <a:r>
              <a:rPr lang="en-US" dirty="0"/>
              <a:t>3D graphics processing is immensely computation-intensive</a:t>
            </a:r>
          </a:p>
          <a:p>
            <a:pPr lvl="1"/>
            <a:endParaRPr lang="en-US" dirty="0"/>
          </a:p>
        </p:txBody>
      </p:sp>
      <p:pic>
        <p:nvPicPr>
          <p:cNvPr id="2050" name="Picture 2" descr="How to unwrap a cow. The mesh is flattened into a 2D surface to make it easier to assign texture coordinates to verti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90" y="3391608"/>
            <a:ext cx="3508271" cy="17541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225278" y="5244926"/>
            <a:ext cx="1890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Texture mapping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-35720" y="5606474"/>
            <a:ext cx="463620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/>
              <a:t>Warren Moore, “Textures and Samplers in Metal,” Metal by Example, 2014</a:t>
            </a:r>
          </a:p>
        </p:txBody>
      </p:sp>
      <p:pic>
        <p:nvPicPr>
          <p:cNvPr id="2052" name="Picture 4" descr="phong full examp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258" y="3757670"/>
            <a:ext cx="4961009" cy="13806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6016617" y="5244926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Shading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-35719" y="5787236"/>
            <a:ext cx="567815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/>
              <a:t>Gray Olsen, “CSE 470 Assignment 3 Part 2 - </a:t>
            </a:r>
            <a:r>
              <a:rPr lang="en-US" sz="1050" dirty="0" err="1"/>
              <a:t>Gourad</a:t>
            </a:r>
            <a:r>
              <a:rPr lang="en-US" sz="1050" dirty="0"/>
              <a:t>/</a:t>
            </a:r>
            <a:r>
              <a:rPr lang="en-US" sz="1050" dirty="0" err="1"/>
              <a:t>Phong</a:t>
            </a:r>
            <a:r>
              <a:rPr lang="en-US" sz="1050" dirty="0"/>
              <a:t> Shading,” grayolsen.com, 2018</a:t>
            </a:r>
          </a:p>
        </p:txBody>
      </p:sp>
    </p:spTree>
    <p:extLst>
      <p:ext uri="{BB962C8B-B14F-4D97-AF65-F5344CB8AC3E}">
        <p14:creationId xmlns:p14="http://schemas.microsoft.com/office/powerpoint/2010/main" val="3482007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 Processing – Some History</a:t>
            </a:r>
          </a:p>
        </p:txBody>
      </p:sp>
      <p:pic>
        <p:nvPicPr>
          <p:cNvPr id="3074" name="Picture 2" descr="File:Doom ingame 1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80" y="3305461"/>
            <a:ext cx="2985465" cy="223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63312" y="2226469"/>
            <a:ext cx="8417378" cy="223296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822960" indent="-36576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/>
              <a:t>Before 3D accelerators (GPUs) were common</a:t>
            </a:r>
          </a:p>
          <a:p>
            <a:r>
              <a:rPr lang="en-US" sz="2100" dirty="0"/>
              <a:t> CPUs had to do all graphics computation, while maintaining framerate!</a:t>
            </a:r>
          </a:p>
          <a:p>
            <a:pPr lvl="1"/>
            <a:r>
              <a:rPr lang="en-US" sz="1800" dirty="0"/>
              <a:t>Many tricks were played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3633914" y="3305461"/>
            <a:ext cx="51467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Doom (1993) : “Affine texture mapping”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800" dirty="0"/>
              <a:t>Linearly maps textures to screen location, disregarding depth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800" dirty="0"/>
              <a:t>Doom levels did not have slanted walls or ramps, to hide this</a:t>
            </a:r>
          </a:p>
        </p:txBody>
      </p:sp>
    </p:spTree>
    <p:extLst>
      <p:ext uri="{BB962C8B-B14F-4D97-AF65-F5344CB8AC3E}">
        <p14:creationId xmlns:p14="http://schemas.microsoft.com/office/powerpoint/2010/main" val="2857266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 Processing – Some History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63312" y="2226469"/>
            <a:ext cx="8417378" cy="223296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822960" indent="-36576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/>
              <a:t>Before 3D accelerators (GPUs) were common</a:t>
            </a:r>
          </a:p>
          <a:p>
            <a:r>
              <a:rPr lang="en-US" sz="2100" dirty="0"/>
              <a:t> CPUs had to do all graphics computation, while maintaining framerate!</a:t>
            </a:r>
          </a:p>
          <a:p>
            <a:pPr lvl="1"/>
            <a:r>
              <a:rPr lang="en-US" sz="1800" dirty="0"/>
              <a:t>Many tricks were played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</p:txBody>
      </p:sp>
      <p:pic>
        <p:nvPicPr>
          <p:cNvPr id="3076" name="Picture 4" descr="https://steamcdn-a.akamaihd.net/steam/apps/2200/0000000283.600x338.jpg?t=15434993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12" y="3342951"/>
            <a:ext cx="3221831" cy="241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633914" y="3305461"/>
            <a:ext cx="5146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Quake III arena (1999) : “Fast inverse square root”</a:t>
            </a:r>
          </a:p>
          <a:p>
            <a:pPr algn="ctr"/>
            <a:r>
              <a:rPr lang="en-US" sz="1800" dirty="0"/>
              <a:t>magic!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4953" y="3955260"/>
            <a:ext cx="3624695" cy="180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226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of 3D Accelerator Cards</a:t>
            </a:r>
          </a:p>
        </p:txBody>
      </p:sp>
      <p:pic>
        <p:nvPicPr>
          <p:cNvPr id="1026" name="Picture 2" descr="https://www.marky.ca/3d/quake/quake-split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12" y="3216659"/>
            <a:ext cx="4070144" cy="268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63312" y="2226469"/>
            <a:ext cx="8417378" cy="223296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822960" indent="-36576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/>
              <a:t>Much of 3D processing is short algorithms repeated on a lot of data </a:t>
            </a:r>
          </a:p>
          <a:p>
            <a:pPr lvl="1"/>
            <a:r>
              <a:rPr lang="en-US" sz="1800" dirty="0"/>
              <a:t>pixels, polygons, textures, …</a:t>
            </a:r>
          </a:p>
          <a:p>
            <a:r>
              <a:rPr lang="en-US" sz="2100" dirty="0"/>
              <a:t>Dedicated accelerators with simple, massively parallel computation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</p:txBody>
      </p:sp>
      <p:pic>
        <p:nvPicPr>
          <p:cNvPr id="1028" name="Picture 4" descr="https://upload.wikimedia.org/wikipedia/commons/thumb/3/33/KL_Diamond_Monster3D_Voodoo_1.jpg/1024px-KL_Diamond_Monster3D_Voodoo_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5" t="10001" r="7260" b="10182"/>
          <a:stretch/>
        </p:blipFill>
        <p:spPr bwMode="auto">
          <a:xfrm>
            <a:off x="4986419" y="3342951"/>
            <a:ext cx="3241307" cy="227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86419" y="5562169"/>
            <a:ext cx="6006901" cy="5309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/>
              <a:t>A Diamond Monster 3D, using the Voodoo chipset (1997)</a:t>
            </a:r>
          </a:p>
          <a:p>
            <a:r>
              <a:rPr lang="en-US" sz="1050" dirty="0"/>
              <a:t>(Konstantin </a:t>
            </a:r>
            <a:r>
              <a:rPr lang="en-US" sz="1050" dirty="0" err="1"/>
              <a:t>Lanzet</a:t>
            </a:r>
            <a:r>
              <a:rPr lang="en-US" sz="1050" dirty="0"/>
              <a:t>, Wikipedia)</a:t>
            </a:r>
          </a:p>
        </p:txBody>
      </p:sp>
    </p:spTree>
    <p:extLst>
      <p:ext uri="{BB962C8B-B14F-4D97-AF65-F5344CB8AC3E}">
        <p14:creationId xmlns:p14="http://schemas.microsoft.com/office/powerpoint/2010/main" val="114431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0.wp.com/www.babeltechreviews.com/wp-content/uploads/2017/05/GV100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25" y="1078995"/>
            <a:ext cx="8653112" cy="492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05272" y="2005528"/>
            <a:ext cx="5819478" cy="41549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r>
              <a:rPr lang="en-US" sz="2100" dirty="0"/>
              <a:t>NVIDIA Volta-based GV100 Architecture (2018)</a:t>
            </a:r>
          </a:p>
        </p:txBody>
      </p:sp>
      <p:sp>
        <p:nvSpPr>
          <p:cNvPr id="8" name="Rectangle 7"/>
          <p:cNvSpPr/>
          <p:nvPr/>
        </p:nvSpPr>
        <p:spPr>
          <a:xfrm>
            <a:off x="3424084" y="4238776"/>
            <a:ext cx="2281395" cy="553998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1500" dirty="0"/>
              <a:t>Many </a:t>
            </a:r>
            <a:r>
              <a:rPr lang="en-US" sz="1500" dirty="0" err="1"/>
              <a:t>many</a:t>
            </a:r>
            <a:r>
              <a:rPr lang="en-US" sz="1500" dirty="0"/>
              <a:t> cores,</a:t>
            </a:r>
          </a:p>
          <a:p>
            <a:pPr algn="ctr"/>
            <a:r>
              <a:rPr lang="en-US" sz="1500" dirty="0"/>
              <a:t>not a lot of cache/control</a:t>
            </a:r>
          </a:p>
        </p:txBody>
      </p:sp>
    </p:spTree>
    <p:extLst>
      <p:ext uri="{BB962C8B-B14F-4D97-AF65-F5344CB8AC3E}">
        <p14:creationId xmlns:p14="http://schemas.microsoft.com/office/powerpoint/2010/main" val="2698622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Peak Performance vs. CPU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38525" y="2313097"/>
          <a:ext cx="7527172" cy="74549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81793">
                  <a:extLst>
                    <a:ext uri="{9D8B030D-6E8A-4147-A177-3AD203B41FA5}">
                      <a16:colId xmlns:a16="http://schemas.microsoft.com/office/drawing/2014/main" val="1685832415"/>
                    </a:ext>
                  </a:extLst>
                </a:gridCol>
                <a:gridCol w="1881793">
                  <a:extLst>
                    <a:ext uri="{9D8B030D-6E8A-4147-A177-3AD203B41FA5}">
                      <a16:colId xmlns:a16="http://schemas.microsoft.com/office/drawing/2014/main" val="395410710"/>
                    </a:ext>
                  </a:extLst>
                </a:gridCol>
                <a:gridCol w="1881793">
                  <a:extLst>
                    <a:ext uri="{9D8B030D-6E8A-4147-A177-3AD203B41FA5}">
                      <a16:colId xmlns:a16="http://schemas.microsoft.com/office/drawing/2014/main" val="3029758664"/>
                    </a:ext>
                  </a:extLst>
                </a:gridCol>
                <a:gridCol w="1881793">
                  <a:extLst>
                    <a:ext uri="{9D8B030D-6E8A-4147-A177-3AD203B41FA5}">
                      <a16:colId xmlns:a16="http://schemas.microsoft.com/office/drawing/2014/main" val="926037824"/>
                    </a:ext>
                  </a:extLst>
                </a:gridCol>
              </a:tblGrid>
              <a:tr h="222885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Throughput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Power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Throughput/Power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05426919"/>
                  </a:ext>
                </a:extLst>
              </a:tr>
              <a:tr h="299728">
                <a:tc>
                  <a:txBody>
                    <a:bodyPr/>
                    <a:lstStyle/>
                    <a:p>
                      <a:pPr algn="r"/>
                      <a:r>
                        <a:rPr lang="en-US" sz="1000" dirty="0"/>
                        <a:t>Intel </a:t>
                      </a:r>
                      <a:r>
                        <a:rPr lang="en-US" sz="1000" dirty="0" err="1"/>
                        <a:t>Skylake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128 SP</a:t>
                      </a:r>
                      <a:r>
                        <a:rPr lang="en-US" sz="1000" baseline="0" dirty="0"/>
                        <a:t> GFLOPS/4 Cores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100+ Watts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~1 GFLOPS/Watt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91613324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algn="r"/>
                      <a:r>
                        <a:rPr lang="en-US" sz="1000" dirty="0"/>
                        <a:t>NVIDIA V100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15</a:t>
                      </a:r>
                      <a:r>
                        <a:rPr lang="en-US" sz="1000" baseline="0" dirty="0"/>
                        <a:t> TFLOPS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200+ Watts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~75 GFLOPS/Watt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88952153"/>
                  </a:ext>
                </a:extLst>
              </a:tr>
            </a:tbl>
          </a:graphicData>
        </a:graphic>
      </p:graphicFrame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7992" y="3233899"/>
            <a:ext cx="5137704" cy="26572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37742" y="4389413"/>
            <a:ext cx="697627" cy="369332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none">
            <a:spAutoFit/>
          </a:bodyPr>
          <a:lstStyle/>
          <a:p>
            <a:r>
              <a:rPr lang="en-US" sz="1800" dirty="0"/>
              <a:t>Also,</a:t>
            </a:r>
          </a:p>
        </p:txBody>
      </p:sp>
      <p:pic>
        <p:nvPicPr>
          <p:cNvPr id="7" name="Picture 2" descr="Rosto Pensativo Emoj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503" y="3559694"/>
            <a:ext cx="431490" cy="43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560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703320" y="2310356"/>
            <a:ext cx="3012105" cy="93004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Architecture Snapshot With a GPU</a:t>
            </a:r>
            <a:br>
              <a:rPr lang="en-US" dirty="0"/>
            </a:br>
            <a:r>
              <a:rPr lang="en-US" dirty="0"/>
              <a:t>(2019)</a:t>
            </a:r>
          </a:p>
        </p:txBody>
      </p:sp>
      <p:sp>
        <p:nvSpPr>
          <p:cNvPr id="6" name="Rectangle 5"/>
          <p:cNvSpPr/>
          <p:nvPr/>
        </p:nvSpPr>
        <p:spPr>
          <a:xfrm>
            <a:off x="1061185" y="3614888"/>
            <a:ext cx="1313849" cy="6424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000000"/>
                </a:solidFill>
              </a:rPr>
              <a:t>CPU</a:t>
            </a:r>
          </a:p>
        </p:txBody>
      </p:sp>
      <p:sp>
        <p:nvSpPr>
          <p:cNvPr id="7" name="Rectangle 6"/>
          <p:cNvSpPr/>
          <p:nvPr/>
        </p:nvSpPr>
        <p:spPr>
          <a:xfrm>
            <a:off x="5287276" y="2404202"/>
            <a:ext cx="1313849" cy="7218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000000"/>
                </a:solidFill>
              </a:rPr>
              <a:t>GPU</a:t>
            </a:r>
          </a:p>
        </p:txBody>
      </p:sp>
      <p:sp>
        <p:nvSpPr>
          <p:cNvPr id="8" name="Rectangle 7"/>
          <p:cNvSpPr/>
          <p:nvPr/>
        </p:nvSpPr>
        <p:spPr>
          <a:xfrm>
            <a:off x="3784532" y="2404202"/>
            <a:ext cx="1313849" cy="7218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000000"/>
                </a:solidFill>
              </a:rPr>
              <a:t>GPU Memory</a:t>
            </a:r>
          </a:p>
          <a:p>
            <a:pPr algn="ctr"/>
            <a:r>
              <a:rPr lang="en-US" sz="1800" dirty="0">
                <a:solidFill>
                  <a:srgbClr val="000000"/>
                </a:solidFill>
              </a:rPr>
              <a:t>(GDDR5,</a:t>
            </a:r>
          </a:p>
          <a:p>
            <a:pPr algn="ctr"/>
            <a:r>
              <a:rPr lang="en-US" sz="1800" dirty="0">
                <a:solidFill>
                  <a:srgbClr val="000000"/>
                </a:solidFill>
              </a:rPr>
              <a:t>HBM2,…)</a:t>
            </a:r>
          </a:p>
        </p:txBody>
      </p:sp>
      <p:sp>
        <p:nvSpPr>
          <p:cNvPr id="9" name="Left-Right Arrow 8"/>
          <p:cNvSpPr/>
          <p:nvPr/>
        </p:nvSpPr>
        <p:spPr>
          <a:xfrm>
            <a:off x="859054" y="4525736"/>
            <a:ext cx="5150117" cy="360947"/>
          </a:xfrm>
          <a:prstGeom prst="leftRightArrow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>
            <a:off x="1061185" y="5155044"/>
            <a:ext cx="1313849" cy="642487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000000"/>
                </a:solidFill>
              </a:rPr>
              <a:t>Host Memory</a:t>
            </a:r>
          </a:p>
          <a:p>
            <a:pPr algn="ctr"/>
            <a:r>
              <a:rPr lang="en-US" sz="1800" dirty="0">
                <a:solidFill>
                  <a:srgbClr val="000000"/>
                </a:solidFill>
              </a:rPr>
              <a:t>(DDR4,…)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06427" y="3614889"/>
            <a:ext cx="1313849" cy="6424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000000"/>
                </a:solidFill>
              </a:rPr>
              <a:t>I/O Hub (IOH)</a:t>
            </a:r>
          </a:p>
        </p:txBody>
      </p:sp>
      <p:sp>
        <p:nvSpPr>
          <p:cNvPr id="13" name="Up-Down Arrow 12"/>
          <p:cNvSpPr/>
          <p:nvPr/>
        </p:nvSpPr>
        <p:spPr>
          <a:xfrm>
            <a:off x="1598996" y="4257375"/>
            <a:ext cx="238226" cy="339290"/>
          </a:xfrm>
          <a:prstGeom prst="upDownArrow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Up-Down Arrow 13"/>
          <p:cNvSpPr/>
          <p:nvPr/>
        </p:nvSpPr>
        <p:spPr>
          <a:xfrm>
            <a:off x="1598996" y="4801316"/>
            <a:ext cx="238226" cy="339290"/>
          </a:xfrm>
          <a:prstGeom prst="upDownArrow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Up-Down Arrow 14"/>
          <p:cNvSpPr/>
          <p:nvPr/>
        </p:nvSpPr>
        <p:spPr>
          <a:xfrm>
            <a:off x="5044238" y="4257374"/>
            <a:ext cx="238226" cy="339290"/>
          </a:xfrm>
          <a:prstGeom prst="upDownArrow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Rectangle 16"/>
          <p:cNvSpPr/>
          <p:nvPr/>
        </p:nvSpPr>
        <p:spPr>
          <a:xfrm>
            <a:off x="6647594" y="3384916"/>
            <a:ext cx="1250684" cy="55339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</a:rPr>
              <a:t>NVMe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74389" y="3833751"/>
            <a:ext cx="1250684" cy="55339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000000"/>
                </a:solidFill>
              </a:rPr>
              <a:t>Network Interface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272936" y="4333288"/>
            <a:ext cx="1250684" cy="55339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000000"/>
                </a:solidFill>
              </a:rPr>
              <a:t>…</a:t>
            </a:r>
          </a:p>
        </p:txBody>
      </p:sp>
      <p:cxnSp>
        <p:nvCxnSpPr>
          <p:cNvPr id="21" name="Straight Arrow Connector 20"/>
          <p:cNvCxnSpPr>
            <a:stCxn id="11" idx="3"/>
            <a:endCxn id="17" idx="1"/>
          </p:cNvCxnSpPr>
          <p:nvPr/>
        </p:nvCxnSpPr>
        <p:spPr>
          <a:xfrm flipV="1">
            <a:off x="5820275" y="3661614"/>
            <a:ext cx="827319" cy="274519"/>
          </a:xfrm>
          <a:prstGeom prst="straightConnector1">
            <a:avLst/>
          </a:prstGeom>
          <a:ln w="1905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1" idx="3"/>
            <a:endCxn id="18" idx="1"/>
          </p:cNvCxnSpPr>
          <p:nvPr/>
        </p:nvCxnSpPr>
        <p:spPr>
          <a:xfrm>
            <a:off x="5820276" y="3936132"/>
            <a:ext cx="1054114" cy="174317"/>
          </a:xfrm>
          <a:prstGeom prst="straightConnector1">
            <a:avLst/>
          </a:prstGeom>
          <a:ln w="1905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1" idx="3"/>
            <a:endCxn id="19" idx="1"/>
          </p:cNvCxnSpPr>
          <p:nvPr/>
        </p:nvCxnSpPr>
        <p:spPr>
          <a:xfrm>
            <a:off x="5820276" y="3936133"/>
            <a:ext cx="1452661" cy="673853"/>
          </a:xfrm>
          <a:prstGeom prst="straightConnector1">
            <a:avLst/>
          </a:prstGeom>
          <a:ln w="1905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1" idx="0"/>
            <a:endCxn id="12" idx="2"/>
          </p:cNvCxnSpPr>
          <p:nvPr/>
        </p:nvCxnSpPr>
        <p:spPr>
          <a:xfrm flipV="1">
            <a:off x="5163351" y="3240397"/>
            <a:ext cx="46022" cy="374492"/>
          </a:xfrm>
          <a:prstGeom prst="straightConnector1">
            <a:avLst/>
          </a:prstGeom>
          <a:ln w="1905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413019" y="4783789"/>
            <a:ext cx="13415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QPI/UPI</a:t>
            </a:r>
          </a:p>
          <a:p>
            <a:pPr algn="ctr"/>
            <a:r>
              <a:rPr lang="en-US" sz="1800" dirty="0"/>
              <a:t>12.8 GB/s (QPI)</a:t>
            </a:r>
          </a:p>
          <a:p>
            <a:pPr algn="ctr"/>
            <a:r>
              <a:rPr lang="en-US" sz="1800" dirty="0"/>
              <a:t>20.8 GB/s (UPI)</a:t>
            </a:r>
          </a:p>
        </p:txBody>
      </p:sp>
      <p:sp>
        <p:nvSpPr>
          <p:cNvPr id="33" name="Up-Down Arrow 32"/>
          <p:cNvSpPr/>
          <p:nvPr/>
        </p:nvSpPr>
        <p:spPr>
          <a:xfrm>
            <a:off x="1222408" y="4257374"/>
            <a:ext cx="279134" cy="898799"/>
          </a:xfrm>
          <a:prstGeom prst="upDownArrow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4" name="TextBox 33"/>
          <p:cNvSpPr txBox="1"/>
          <p:nvPr/>
        </p:nvSpPr>
        <p:spPr>
          <a:xfrm>
            <a:off x="5447858" y="5001465"/>
            <a:ext cx="2535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/>
              <a:t>PCIe</a:t>
            </a:r>
            <a:endParaRPr lang="en-US" sz="1800" dirty="0"/>
          </a:p>
          <a:p>
            <a:pPr algn="ctr"/>
            <a:r>
              <a:rPr lang="en-US" sz="1800" dirty="0"/>
              <a:t>16-lane </a:t>
            </a:r>
            <a:r>
              <a:rPr lang="en-US" sz="1800" dirty="0" err="1"/>
              <a:t>PCIe</a:t>
            </a:r>
            <a:r>
              <a:rPr lang="en-US" sz="1800" dirty="0"/>
              <a:t> Gen3: 16 GB/s</a:t>
            </a:r>
          </a:p>
          <a:p>
            <a:pPr algn="ctr"/>
            <a:r>
              <a:rPr lang="en-US" sz="1800" dirty="0"/>
              <a:t>…</a:t>
            </a:r>
          </a:p>
        </p:txBody>
      </p:sp>
      <p:cxnSp>
        <p:nvCxnSpPr>
          <p:cNvPr id="36" name="Straight Arrow Connector 35"/>
          <p:cNvCxnSpPr>
            <a:stCxn id="34" idx="0"/>
          </p:cNvCxnSpPr>
          <p:nvPr/>
        </p:nvCxnSpPr>
        <p:spPr>
          <a:xfrm flipH="1" flipV="1">
            <a:off x="6596313" y="4437546"/>
            <a:ext cx="119112" cy="563919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774911" y="3807251"/>
            <a:ext cx="19287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DDR4 2666 MHz</a:t>
            </a:r>
          </a:p>
          <a:p>
            <a:r>
              <a:rPr lang="en-US" sz="1800" dirty="0"/>
              <a:t>128 GB/s</a:t>
            </a:r>
          </a:p>
          <a:p>
            <a:r>
              <a:rPr lang="en-US" sz="1800" dirty="0"/>
              <a:t>100s of GB</a:t>
            </a:r>
          </a:p>
        </p:txBody>
      </p:sp>
      <p:cxnSp>
        <p:nvCxnSpPr>
          <p:cNvPr id="41" name="Straight Arrow Connector 40"/>
          <p:cNvCxnSpPr>
            <a:stCxn id="40" idx="1"/>
          </p:cNvCxnSpPr>
          <p:nvPr/>
        </p:nvCxnSpPr>
        <p:spPr>
          <a:xfrm flipH="1">
            <a:off x="1491087" y="4268916"/>
            <a:ext cx="1283824" cy="256819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859054" y="2531521"/>
            <a:ext cx="22222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GDDR5: 100s GB/s, 10s of GB</a:t>
            </a:r>
          </a:p>
          <a:p>
            <a:r>
              <a:rPr lang="en-US" sz="1800" dirty="0"/>
              <a:t>HBM2: ~1 TB/s, 10s of GB</a:t>
            </a:r>
          </a:p>
        </p:txBody>
      </p:sp>
      <p:cxnSp>
        <p:nvCxnSpPr>
          <p:cNvPr id="45" name="Straight Arrow Connector 44"/>
          <p:cNvCxnSpPr>
            <a:stCxn id="44" idx="3"/>
            <a:endCxn id="8" idx="1"/>
          </p:cNvCxnSpPr>
          <p:nvPr/>
        </p:nvCxnSpPr>
        <p:spPr>
          <a:xfrm flipV="1">
            <a:off x="3081287" y="2765150"/>
            <a:ext cx="703245" cy="366536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7183096" y="5658704"/>
            <a:ext cx="1970412" cy="323165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1500" dirty="0"/>
              <a:t>Lots of moving parts!</a:t>
            </a:r>
          </a:p>
        </p:txBody>
      </p:sp>
    </p:spTree>
    <p:extLst>
      <p:ext uri="{BB962C8B-B14F-4D97-AF65-F5344CB8AC3E}">
        <p14:creationId xmlns:p14="http://schemas.microsoft.com/office/powerpoint/2010/main" val="880339874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miter lim="800000"/>
          <a:headEnd/>
          <a:tailEnd/>
        </a:ln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176213" indent="-176213" algn="l" fontAlgn="auto">
          <a:spcBef>
            <a:spcPts val="1200"/>
          </a:spcBef>
          <a:spcAft>
            <a:spcPts val="1200"/>
          </a:spcAft>
          <a:buFont typeface="Arial" pitchFamily="34" charset="0"/>
          <a:buChar char="•"/>
          <a:defRPr b="1" dirty="0" smtClean="0">
            <a:solidFill>
              <a:schemeClr val="accent1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LikeArvind">
      <a:dk1>
        <a:srgbClr val="002060"/>
      </a:dk1>
      <a:lt1>
        <a:srgbClr val="FFFFFF"/>
      </a:lt1>
      <a:dk2>
        <a:srgbClr val="002060"/>
      </a:dk2>
      <a:lt2>
        <a:srgbClr val="E7E6E6"/>
      </a:lt2>
      <a:accent1>
        <a:srgbClr val="E0BF00"/>
      </a:accent1>
      <a:accent2>
        <a:srgbClr val="ED7D31"/>
      </a:accent2>
      <a:accent3>
        <a:srgbClr val="A5A5A5"/>
      </a:accent3>
      <a:accent4>
        <a:srgbClr val="353A77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7280</TotalTime>
  <Words>1203</Words>
  <Application>Microsoft Macintosh PowerPoint</Application>
  <PresentationFormat>Letter Paper (8.5x11 in)</PresentationFormat>
  <Paragraphs>208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Courier New</vt:lpstr>
      <vt:lpstr>Times New Roman</vt:lpstr>
      <vt:lpstr>Wingdings</vt:lpstr>
      <vt:lpstr>lecture_title</vt:lpstr>
      <vt:lpstr>isip_default</vt:lpstr>
      <vt:lpstr>Office Theme</vt:lpstr>
      <vt:lpstr>PowerPoint Presentation</vt:lpstr>
      <vt:lpstr>CS 295: Modern Systems GPU Computing Introduction</vt:lpstr>
      <vt:lpstr>Graphic Processing – Some History</vt:lpstr>
      <vt:lpstr>Graphic Processing – Some History</vt:lpstr>
      <vt:lpstr>Graphic Processing – Some History</vt:lpstr>
      <vt:lpstr>Introduction of 3D Accelerator Cards</vt:lpstr>
      <vt:lpstr>PowerPoint Presentation</vt:lpstr>
      <vt:lpstr>Peak Performance vs. CPU</vt:lpstr>
      <vt:lpstr>System Architecture Snapshot With a GPU (2019)</vt:lpstr>
      <vt:lpstr>High-Performance Graphics Memory</vt:lpstr>
      <vt:lpstr>Massively Parallel Architecture For Massively Parallel Workloads!</vt:lpstr>
      <vt:lpstr>CUDA Execution Abstraction</vt:lpstr>
      <vt:lpstr>Simple CUDA Example</vt:lpstr>
      <vt:lpstr>Simple CUDA Example</vt:lpstr>
      <vt:lpstr>More Complex Example:  Picture Blurring</vt:lpstr>
      <vt:lpstr>Matrix Multiplication  Performance Engineering</vt:lpstr>
      <vt:lpstr>PowerPoint Presentation</vt:lpstr>
      <vt:lpstr>Volta Execution Architecture</vt:lpstr>
      <vt:lpstr>Resource Balancing Details</vt:lpstr>
      <vt:lpstr>Warp Scheduling Unit</vt:lpstr>
      <vt:lpstr>Memory Architecture Caveats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401</cp:revision>
  <dcterms:created xsi:type="dcterms:W3CDTF">2002-09-12T17:13:32Z</dcterms:created>
  <dcterms:modified xsi:type="dcterms:W3CDTF">2025-09-08T13:43:04Z</dcterms:modified>
</cp:coreProperties>
</file>