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690" r:id="rId3"/>
  </p:sldMasterIdLst>
  <p:notesMasterIdLst>
    <p:notesMasterId r:id="rId48"/>
  </p:notesMasterIdLst>
  <p:handoutMasterIdLst>
    <p:handoutMasterId r:id="rId49"/>
  </p:handoutMasterIdLst>
  <p:sldIdLst>
    <p:sldId id="312" r:id="rId4"/>
    <p:sldId id="266" r:id="rId5"/>
    <p:sldId id="267" r:id="rId6"/>
    <p:sldId id="274" r:id="rId7"/>
    <p:sldId id="296" r:id="rId8"/>
    <p:sldId id="268" r:id="rId9"/>
    <p:sldId id="269" r:id="rId10"/>
    <p:sldId id="270" r:id="rId11"/>
    <p:sldId id="272" r:id="rId12"/>
    <p:sldId id="273" r:id="rId13"/>
    <p:sldId id="297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3" r:id="rId27"/>
    <p:sldId id="290" r:id="rId28"/>
    <p:sldId id="294" r:id="rId29"/>
    <p:sldId id="298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06" r:id="rId38"/>
    <p:sldId id="310" r:id="rId39"/>
    <p:sldId id="321" r:id="rId40"/>
    <p:sldId id="309" r:id="rId41"/>
    <p:sldId id="308" r:id="rId42"/>
    <p:sldId id="307" r:id="rId43"/>
    <p:sldId id="322" r:id="rId44"/>
    <p:sldId id="323" r:id="rId45"/>
    <p:sldId id="324" r:id="rId46"/>
    <p:sldId id="320" r:id="rId47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95170" autoAdjust="0"/>
  </p:normalViewPr>
  <p:slideViewPr>
    <p:cSldViewPr>
      <p:cViewPr varScale="1">
        <p:scale>
          <a:sx n="117" d="100"/>
          <a:sy n="117" d="100"/>
        </p:scale>
        <p:origin x="2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3C9D-E1B6-424D-8F93-7A765925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D9DC-D691-B746-8F77-68225456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63B96-031E-BD4F-819A-E0D4223B6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8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6D-8451-B64E-B673-F6286623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50AC8-E243-5948-AEBD-E19582B95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3F4DF-75D9-7A4C-A6ED-2C2397EE6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80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DBEB-2C1B-6640-B21C-2DFB3807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756D-82D1-CB49-A0EB-E66034DF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09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B0AE7-462F-F14F-92FD-A04668DE7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7163" y="228600"/>
            <a:ext cx="19510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036F-A9A9-F345-BBB9-09EC0232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9288" y="228600"/>
            <a:ext cx="5705475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69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074">
            <a:extLst>
              <a:ext uri="{FF2B5EF4-FFF2-40B4-BE49-F238E27FC236}">
                <a16:creationId xmlns:a16="http://schemas.microsoft.com/office/drawing/2014/main" id="{B5B5C0EF-D16E-324E-B9DE-AA22B15EC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2211" name="Rectangle 3075">
            <a:extLst>
              <a:ext uri="{FF2B5EF4-FFF2-40B4-BE49-F238E27FC236}">
                <a16:creationId xmlns:a16="http://schemas.microsoft.com/office/drawing/2014/main" id="{8BBD6C73-55E9-9947-A74A-D3175D6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9E49DFC8-F860-164F-94A0-F1F06D66010A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2212" name="Picture 3076">
            <a:extLst>
              <a:ext uri="{FF2B5EF4-FFF2-40B4-BE49-F238E27FC236}">
                <a16:creationId xmlns:a16="http://schemas.microsoft.com/office/drawing/2014/main" id="{258BE951-0077-1F4D-9FBF-41DC6A00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Rectangle 3078">
            <a:extLst>
              <a:ext uri="{FF2B5EF4-FFF2-40B4-BE49-F238E27FC236}">
                <a16:creationId xmlns:a16="http://schemas.microsoft.com/office/drawing/2014/main" id="{42F43385-3355-A14B-B1D0-8A70C8191E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2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9550B-45EB-A941-83BF-96F62262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A03F1-9477-F148-8E26-4673CAC4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5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B1DE-6ACC-2E4C-B701-5738B05A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B098E-E840-CE4A-B34A-1B44AB496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3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A876-65E3-EF4B-A55B-8ACD4F64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30A76-0408-FE4A-9FCF-EEA710732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743CA-F500-9049-A162-E9D4E924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1688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42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3C8C-B7DF-1844-8340-B4F0B886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DFDC7-CE9E-094F-9356-BD2A1F0C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17185-4F58-684A-9B15-A57D7220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A60F-F800-8847-9962-AF21EC299D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BEF7B-6E30-7646-856B-3A42DE173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49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33D24-F76D-E84E-9B9E-39B4C024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48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5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85B7EFC-DFBE-F846-AD5E-517EE1C46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6962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</a:t>
            </a:r>
          </a:p>
        </p:txBody>
      </p:sp>
      <p:sp>
        <p:nvSpPr>
          <p:cNvPr id="221187" name="Line 3">
            <a:extLst>
              <a:ext uri="{FF2B5EF4-FFF2-40B4-BE49-F238E27FC236}">
                <a16:creationId xmlns:a16="http://schemas.microsoft.com/office/drawing/2014/main" id="{EC146225-BFF0-E84F-B587-642E5AC9E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1092200"/>
            <a:ext cx="62499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AA20C379-1854-5346-A95C-1BEDEF31B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325" y="6316663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4FF8411A-FF0A-A74A-BB7D-8E74211612B6}" type="slidenum">
              <a: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</a:rPr>
              <a:pPr/>
              <a:t>‹#›</a:t>
            </a:fld>
            <a:endParaRPr lang="en-US" altLang="en-US" sz="1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8282E04D-9981-D643-B4FA-35FAF8C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08025"/>
            <a:ext cx="100012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1" name="Rectangle 7">
            <a:extLst>
              <a:ext uri="{FF2B5EF4-FFF2-40B4-BE49-F238E27FC236}">
                <a16:creationId xmlns:a16="http://schemas.microsoft.com/office/drawing/2014/main" id="{DAC11F4F-139D-E740-BC2E-79CF453DE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88" y="11430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7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chemeClr val="hlink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096963" indent="-1825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85900" indent="-1778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-1651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top500.org/" TargetMode="External"/><Relationship Id="rId7" Type="http://schemas.openxmlformats.org/officeDocument/2006/relationships/hyperlink" Target="https://nap.nationalacademies.org/read/11148/chapter/1" TargetMode="External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4" Type="http://schemas.openxmlformats.org/officeDocument/2006/relationships/hyperlink" Target="https://nap.nationalacademies.org/catalog/11148/getting-up-to-speed-the-future-of-supercomput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swers.com/topic/harvest-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tutorialspoint.com/difference-between-uma-and-numa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2" y="1187518"/>
            <a:ext cx="4034037" cy="517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SIMD vs. MIMD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Shared vs. Distributed Memory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RISC vs. CISC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Pipelining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Vector Processing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 Tools (MPI)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Links: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History of Supercomputing</a:t>
            </a:r>
            <a:endParaRPr lang="en-US" sz="1800" b="1" dirty="0">
              <a:solidFill>
                <a:schemeClr val="tx2"/>
              </a:solidFill>
              <a:hlinkClick r:id="rId3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Top 500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NAP Getting Up To Speed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02: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 Computing –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 Brief History of Supercomputing</a:t>
            </a:r>
          </a:p>
        </p:txBody>
      </p:sp>
      <p:pic>
        <p:nvPicPr>
          <p:cNvPr id="1030" name="Picture 6">
            <a:hlinkClick r:id="rId5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03279"/>
            <a:ext cx="3222227" cy="2330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Getting Up to Speed: The Future of Supercomputing">
            <a:hlinkClick r:id="rId7"/>
            <a:extLst>
              <a:ext uri="{FF2B5EF4-FFF2-40B4-BE49-F238E27FC236}">
                <a16:creationId xmlns:a16="http://schemas.microsoft.com/office/drawing/2014/main" id="{EEA2F805-1A23-2CDD-5BB4-F40A6CEE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3624"/>
            <a:ext cx="1706086" cy="251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6EE699F-8813-BB44-B13B-FF3931C3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early supercomputers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EFDF1D1-0420-3B46-8EE5-5EC08C905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67269" name="Picture 5">
            <a:extLst>
              <a:ext uri="{FF2B5EF4-FFF2-40B4-BE49-F238E27FC236}">
                <a16:creationId xmlns:a16="http://schemas.microsoft.com/office/drawing/2014/main" id="{546D8853-BBCD-7645-A77F-8941EE3B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10025"/>
            <a:ext cx="34290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ZUSE3">
            <a:extLst>
              <a:ext uri="{FF2B5EF4-FFF2-40B4-BE49-F238E27FC236}">
                <a16:creationId xmlns:a16="http://schemas.microsoft.com/office/drawing/2014/main" id="{FA64F6BC-0B73-CC40-9439-D10A34FB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84288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3" name="Picture 9" descr="Ferranti Mark I computer">
            <a:extLst>
              <a:ext uri="{FF2B5EF4-FFF2-40B4-BE49-F238E27FC236}">
                <a16:creationId xmlns:a16="http://schemas.microsoft.com/office/drawing/2014/main" id="{77777E1C-8533-5E4E-8429-6B5EE6A6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82713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5" name="Text Box 11">
            <a:extLst>
              <a:ext uri="{FF2B5EF4-FFF2-40B4-BE49-F238E27FC236}">
                <a16:creationId xmlns:a16="http://schemas.microsoft.com/office/drawing/2014/main" id="{7564C221-8DFA-7F4C-97B8-643AA8F7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3446463"/>
            <a:ext cx="1603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Zuse Z3 (1941)</a:t>
            </a:r>
          </a:p>
        </p:txBody>
      </p:sp>
      <p:sp>
        <p:nvSpPr>
          <p:cNvPr id="267276" name="Text Box 12">
            <a:extLst>
              <a:ext uri="{FF2B5EF4-FFF2-40B4-BE49-F238E27FC236}">
                <a16:creationId xmlns:a16="http://schemas.microsoft.com/office/drawing/2014/main" id="{906B0B88-7374-5640-866A-2DC77027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6265863"/>
            <a:ext cx="25495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IAS machines (1952)</a:t>
            </a:r>
          </a:p>
        </p:txBody>
      </p:sp>
      <p:sp>
        <p:nvSpPr>
          <p:cNvPr id="267277" name="Text Box 13">
            <a:extLst>
              <a:ext uri="{FF2B5EF4-FFF2-40B4-BE49-F238E27FC236}">
                <a16:creationId xmlns:a16="http://schemas.microsoft.com/office/drawing/2014/main" id="{32BA719C-7161-BB4D-9CED-D842A5EB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46463"/>
            <a:ext cx="3387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Manchester/Ferranti Mark I (1951)</a:t>
            </a:r>
          </a:p>
        </p:txBody>
      </p:sp>
      <p:sp>
        <p:nvSpPr>
          <p:cNvPr id="267278" name="Text Box 14">
            <a:extLst>
              <a:ext uri="{FF2B5EF4-FFF2-40B4-BE49-F238E27FC236}">
                <a16:creationId xmlns:a16="http://schemas.microsoft.com/office/drawing/2014/main" id="{60E4C6B4-54B9-E946-A760-4D31D2DB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5" y="6265863"/>
            <a:ext cx="16795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Univac 1 (1951)</a:t>
            </a:r>
          </a:p>
        </p:txBody>
      </p:sp>
      <p:pic>
        <p:nvPicPr>
          <p:cNvPr id="267288" name="Picture 24">
            <a:extLst>
              <a:ext uri="{FF2B5EF4-FFF2-40B4-BE49-F238E27FC236}">
                <a16:creationId xmlns:a16="http://schemas.microsoft.com/office/drawing/2014/main" id="{598D5E59-5C30-5140-A199-D29ABE34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68738"/>
            <a:ext cx="3124200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0AFA0925-599C-044B-9EF5-AFBD91430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F8DE6301-1D33-D544-882A-9443D9466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50’s and 60’s saw fast progress in computer technology</a:t>
            </a:r>
          </a:p>
          <a:p>
            <a:r>
              <a:rPr lang="en-US" altLang="en-US"/>
              <a:t>Most of it was first used in “mainframe” supercomputers</a:t>
            </a:r>
          </a:p>
          <a:p>
            <a:pPr lvl="1"/>
            <a:r>
              <a:rPr lang="en-US" altLang="en-US"/>
              <a:t>These systems were used for both business and science</a:t>
            </a:r>
          </a:p>
          <a:p>
            <a:pPr lvl="1"/>
            <a:r>
              <a:rPr lang="en-US" altLang="en-US"/>
              <a:t>Later, supercomputers became much more science-oriented</a:t>
            </a:r>
          </a:p>
          <a:p>
            <a:r>
              <a:rPr lang="en-US" altLang="en-US"/>
              <a:t>Examples of new technology included:</a:t>
            </a:r>
          </a:p>
          <a:p>
            <a:pPr lvl="1"/>
            <a:r>
              <a:rPr lang="en-US" altLang="en-US"/>
              <a:t>Magnetic core memory</a:t>
            </a:r>
          </a:p>
          <a:p>
            <a:pPr lvl="1"/>
            <a:r>
              <a:rPr lang="en-US" altLang="en-US"/>
              <a:t>Transistor logic circuits</a:t>
            </a:r>
          </a:p>
          <a:p>
            <a:pPr lvl="1"/>
            <a:r>
              <a:rPr lang="en-US" altLang="en-US"/>
              <a:t>Floating point hardware</a:t>
            </a:r>
          </a:p>
          <a:p>
            <a:pPr lvl="1"/>
            <a:r>
              <a:rPr lang="en-US" altLang="en-US"/>
              <a:t>Pipelining</a:t>
            </a:r>
          </a:p>
          <a:p>
            <a:pPr lvl="1"/>
            <a:r>
              <a:rPr lang="en-US" altLang="en-US"/>
              <a:t>High level languages and compilers</a:t>
            </a:r>
          </a:p>
        </p:txBody>
      </p:sp>
    </p:spTree>
    <p:extLst>
      <p:ext uri="{BB962C8B-B14F-4D97-AF65-F5344CB8AC3E}">
        <p14:creationId xmlns:p14="http://schemas.microsoft.com/office/powerpoint/2010/main" val="417817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194F7087-6122-5749-92A2-8A394B5764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LARC</a:t>
            </a:r>
          </a:p>
        </p:txBody>
      </p:sp>
      <p:pic>
        <p:nvPicPr>
          <p:cNvPr id="270346" name="Picture 10">
            <a:extLst>
              <a:ext uri="{FF2B5EF4-FFF2-40B4-BE49-F238E27FC236}">
                <a16:creationId xmlns:a16="http://schemas.microsoft.com/office/drawing/2014/main" id="{0D0B947A-DC2E-594F-9F96-7D1D0A59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71750"/>
            <a:ext cx="7867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7" name="Rectangle 11">
            <a:extLst>
              <a:ext uri="{FF2B5EF4-FFF2-40B4-BE49-F238E27FC236}">
                <a16:creationId xmlns:a16="http://schemas.microsoft.com/office/drawing/2014/main" id="{0BF656E8-F421-4143-B0B0-3BC200F41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Begun in 1955 for Livermore and delivered in 1960</a:t>
            </a:r>
          </a:p>
          <a:p>
            <a:r>
              <a:rPr lang="en-US" altLang="en-US"/>
              <a:t>Had dual processors and decimal arithmetic</a:t>
            </a:r>
          </a:p>
          <a:p>
            <a:r>
              <a:rPr lang="en-US" altLang="en-US"/>
              <a:t>Employed surface-barrier transistors and core memory</a:t>
            </a:r>
          </a:p>
        </p:txBody>
      </p:sp>
    </p:spTree>
    <p:extLst>
      <p:ext uri="{BB962C8B-B14F-4D97-AF65-F5344CB8AC3E}">
        <p14:creationId xmlns:p14="http://schemas.microsoft.com/office/powerpoint/2010/main" val="389068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8EA77-6264-FA43-AA70-113C990C7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Stretch and Harvest</a:t>
            </a:r>
          </a:p>
        </p:txBody>
      </p:sp>
      <p:pic>
        <p:nvPicPr>
          <p:cNvPr id="271365" name="Picture 5" descr="HARVEST">
            <a:hlinkClick r:id="rId2"/>
            <a:extLst>
              <a:ext uri="{FF2B5EF4-FFF2-40B4-BE49-F238E27FC236}">
                <a16:creationId xmlns:a16="http://schemas.microsoft.com/office/drawing/2014/main" id="{3E679C95-EFD1-964A-9201-0FB520FE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38525"/>
            <a:ext cx="35814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7" name="Picture 7">
            <a:extLst>
              <a:ext uri="{FF2B5EF4-FFF2-40B4-BE49-F238E27FC236}">
                <a16:creationId xmlns:a16="http://schemas.microsoft.com/office/drawing/2014/main" id="{72F08B68-9645-E945-9216-E4E3B35B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8100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71" name="Text Box 11">
            <a:extLst>
              <a:ext uri="{FF2B5EF4-FFF2-40B4-BE49-F238E27FC236}">
                <a16:creationId xmlns:a16="http://schemas.microsoft.com/office/drawing/2014/main" id="{F84346CD-AC8C-BF4F-AE9E-CC21DD1C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13263"/>
            <a:ext cx="30861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7030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Los Alamos 4/61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Pioneered in both architecture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and implementation at IBM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1376" name="Text Box 16">
            <a:extLst>
              <a:ext uri="{FF2B5EF4-FFF2-40B4-BE49-F238E27FC236}">
                <a16:creationId xmlns:a16="http://schemas.microsoft.com/office/drawing/2014/main" id="{F02BF46C-1A8E-2242-A4F8-569B33E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219200"/>
            <a:ext cx="277653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7950 (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HARVEST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Delivered to NSA 2/62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Was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STRETCH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+ 4 boxes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7951 Stream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7952 Core storage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7955 Tape unit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IBM 7959 I/O Exchange</a:t>
            </a:r>
          </a:p>
        </p:txBody>
      </p:sp>
    </p:spTree>
    <p:extLst>
      <p:ext uri="{BB962C8B-B14F-4D97-AF65-F5344CB8AC3E}">
        <p14:creationId xmlns:p14="http://schemas.microsoft.com/office/powerpoint/2010/main" val="331601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D60EDDC1-70A0-D044-B978-AFB9FEB64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6600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D15F339B-A2DA-9B43-8762-A94B6DB3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288" y="1143000"/>
            <a:ext cx="7961312" cy="4953000"/>
          </a:xfrm>
        </p:spPr>
        <p:txBody>
          <a:bodyPr/>
          <a:lstStyle/>
          <a:p>
            <a:r>
              <a:rPr lang="en-US" altLang="en-US"/>
              <a:t>Seymour Cray and Bill Norris left Univac to start CDC</a:t>
            </a:r>
          </a:p>
          <a:p>
            <a:r>
              <a:rPr lang="en-US" altLang="en-US"/>
              <a:t>Cray’s CDC 1604 was the first successful transistor system</a:t>
            </a:r>
          </a:p>
          <a:p>
            <a:r>
              <a:rPr lang="en-US" altLang="en-US"/>
              <a:t>He wanted to build a scientific supercomputer</a:t>
            </a:r>
          </a:p>
          <a:p>
            <a:r>
              <a:rPr lang="en-US" altLang="en-US"/>
              <a:t>The 6600, built with silicon transistors, shipped Sept. 1964</a:t>
            </a:r>
          </a:p>
          <a:p>
            <a:pPr lvl="1"/>
            <a:r>
              <a:rPr lang="en-US" altLang="en-US"/>
              <a:t>The chief architects were Seymour Cray and Jim Thornton</a:t>
            </a:r>
          </a:p>
          <a:p>
            <a:r>
              <a:rPr lang="en-US" altLang="en-US"/>
              <a:t>The 6600 had several notable features</a:t>
            </a:r>
          </a:p>
          <a:p>
            <a:pPr lvl="1"/>
            <a:r>
              <a:rPr lang="en-US" altLang="en-US"/>
              <a:t>A very simple instruction set, lending itself to more speed</a:t>
            </a:r>
          </a:p>
          <a:p>
            <a:pPr lvl="2"/>
            <a:r>
              <a:rPr lang="en-US" altLang="en-US"/>
              <a:t>No decimal arithmetic needed or wanted</a:t>
            </a:r>
          </a:p>
          <a:p>
            <a:pPr lvl="1"/>
            <a:r>
              <a:rPr lang="en-US" altLang="en-US"/>
              <a:t>10 arithmetic function units able to process in parallel</a:t>
            </a:r>
          </a:p>
          <a:p>
            <a:pPr lvl="2"/>
            <a:r>
              <a:rPr lang="en-US" altLang="en-US"/>
              <a:t>This overlapped execution style is now called </a:t>
            </a:r>
            <a:r>
              <a:rPr lang="en-US" altLang="en-US" i="1"/>
              <a:t>superscalar</a:t>
            </a:r>
            <a:endParaRPr lang="en-US" altLang="en-US"/>
          </a:p>
          <a:p>
            <a:pPr lvl="2"/>
            <a:r>
              <a:rPr lang="en-US" altLang="en-US"/>
              <a:t>It was coordinated by a famous circuit called the </a:t>
            </a:r>
            <a:r>
              <a:rPr lang="en-US" altLang="en-US" i="1"/>
              <a:t>scoreboard</a:t>
            </a:r>
          </a:p>
          <a:p>
            <a:pPr lvl="1"/>
            <a:r>
              <a:rPr lang="en-US" altLang="en-US"/>
              <a:t>Parallel I/O processors using a new idea called </a:t>
            </a:r>
            <a:r>
              <a:rPr lang="en-US" altLang="en-US" i="1"/>
              <a:t>multithreading</a:t>
            </a:r>
            <a:endParaRPr lang="en-US" altLang="en-US"/>
          </a:p>
          <a:p>
            <a:pPr lvl="2"/>
            <a:r>
              <a:rPr lang="en-US" altLang="en-US"/>
              <a:t>Some say RISC means “Really Invented by Seymour Cray”</a:t>
            </a:r>
          </a:p>
          <a:p>
            <a:pPr lvl="1"/>
            <a:r>
              <a:rPr lang="en-US" altLang="en-US"/>
              <a:t>A futuristic operator’s console was provided at no extra charge</a:t>
            </a:r>
          </a:p>
        </p:txBody>
      </p:sp>
    </p:spTree>
    <p:extLst>
      <p:ext uri="{BB962C8B-B14F-4D97-AF65-F5344CB8AC3E}">
        <p14:creationId xmlns:p14="http://schemas.microsoft.com/office/powerpoint/2010/main" val="22553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1D682EAE-1AE3-7D44-91EA-2071047F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CDC 6600 Console</a:t>
            </a:r>
          </a:p>
        </p:txBody>
      </p:sp>
      <p:pic>
        <p:nvPicPr>
          <p:cNvPr id="276485" name="Picture 5">
            <a:extLst>
              <a:ext uri="{FF2B5EF4-FFF2-40B4-BE49-F238E27FC236}">
                <a16:creationId xmlns:a16="http://schemas.microsoft.com/office/drawing/2014/main" id="{441F23DA-065F-D04F-B714-815DA246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81100"/>
            <a:ext cx="5724525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0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F603D59-5C71-E245-B118-4D3FA196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IBM 360/91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B55999EE-EBCD-4A40-9D05-E5363B5DA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IBM’s Tom Watson was angry: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 sz="2000"/>
              <a:t>"Last week, Control Data ...announced the 6600 system.  I understand that in the laboratory...there are only 34 people including the janitor.  Of these, 14 are engineers and 4 are programmers.  Contrasting this modest effort with our vast development activities, I fail to understand why we have lost our industry leadership position by letting someone else offer the world's most powerful computer."</a:t>
            </a:r>
            <a:r>
              <a:rPr lang="en-US" altLang="en-US"/>
              <a:t> </a:t>
            </a:r>
          </a:p>
          <a:p>
            <a:r>
              <a:rPr lang="en-US" altLang="en-US"/>
              <a:t>The 360/91 (AKA 370/195) was IBM’s answer</a:t>
            </a:r>
          </a:p>
          <a:p>
            <a:r>
              <a:rPr lang="en-US" altLang="en-US"/>
              <a:t>It was delivered to NASA-Goddard in October 1967</a:t>
            </a:r>
          </a:p>
          <a:p>
            <a:r>
              <a:rPr lang="en-US" altLang="en-US"/>
              <a:t>Killer App: Passenger Airline Reservation Systems (1964)</a:t>
            </a:r>
          </a:p>
          <a:p>
            <a:pPr lvl="1"/>
            <a:r>
              <a:rPr lang="en-US" altLang="en-US"/>
              <a:t>Jointly developed by IBM, American, and United Airlines</a:t>
            </a:r>
          </a:p>
          <a:p>
            <a:pPr lvl="1"/>
            <a:r>
              <a:rPr lang="en-US" altLang="en-US"/>
              <a:t>Originally written in IBM assembly (</a:t>
            </a:r>
            <a:r>
              <a:rPr lang="en-US" altLang="en-US" i="1"/>
              <a:t>i.e. </a:t>
            </a:r>
            <a:r>
              <a:rPr lang="en-US" altLang="en-US"/>
              <a:t>machine) language</a:t>
            </a:r>
          </a:p>
          <a:p>
            <a:r>
              <a:rPr lang="en-US" altLang="en-US"/>
              <a:t>It was very close to the CDC 7600 in performance</a:t>
            </a:r>
          </a:p>
          <a:p>
            <a:r>
              <a:rPr lang="en-US" altLang="en-US"/>
              <a:t>The 360/91 also had a pretty impressive console…</a:t>
            </a:r>
          </a:p>
        </p:txBody>
      </p:sp>
    </p:spTree>
    <p:extLst>
      <p:ext uri="{BB962C8B-B14F-4D97-AF65-F5344CB8AC3E}">
        <p14:creationId xmlns:p14="http://schemas.microsoft.com/office/powerpoint/2010/main" val="61075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18BDB424-0497-4F44-B139-D185DD699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360/91 Console</a:t>
            </a:r>
          </a:p>
        </p:txBody>
      </p:sp>
      <p:pic>
        <p:nvPicPr>
          <p:cNvPr id="278537" name="Picture 9">
            <a:extLst>
              <a:ext uri="{FF2B5EF4-FFF2-40B4-BE49-F238E27FC236}">
                <a16:creationId xmlns:a16="http://schemas.microsoft.com/office/drawing/2014/main" id="{FA90B8ED-4B57-2D40-B6D7-C9C932B6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 b="32092"/>
          <a:stretch>
            <a:fillRect/>
          </a:stretch>
        </p:blipFill>
        <p:spPr bwMode="auto">
          <a:xfrm>
            <a:off x="685800" y="1528763"/>
            <a:ext cx="7772400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0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30FEE3B-3A31-C94F-9391-B9FA5DCB3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Mainframes: CDC 7600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BAA13F12-5652-F546-9D32-542E5B3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7600 was delivered to Livermore in early 1969</a:t>
            </a:r>
          </a:p>
          <a:p>
            <a:r>
              <a:rPr lang="en-US" altLang="en-US"/>
              <a:t>It was highly compatible with the 6600</a:t>
            </a:r>
          </a:p>
          <a:p>
            <a:r>
              <a:rPr lang="en-US" altLang="en-US"/>
              <a:t>Besides being faster, its arithmetic was pipelined</a:t>
            </a:r>
          </a:p>
          <a:p>
            <a:pPr lvl="1"/>
            <a:r>
              <a:rPr lang="en-US" altLang="en-US"/>
              <a:t>This meant the arithmetic units were never busy</a:t>
            </a:r>
          </a:p>
          <a:p>
            <a:r>
              <a:rPr lang="en-US" altLang="en-US"/>
              <a:t>It was so compact it had to be cooled with freon</a:t>
            </a:r>
          </a:p>
          <a:p>
            <a:r>
              <a:rPr lang="en-US" altLang="en-US"/>
              <a:t>It was also one of the worlds most beautiful computers</a:t>
            </a:r>
          </a:p>
        </p:txBody>
      </p:sp>
      <p:pic>
        <p:nvPicPr>
          <p:cNvPr id="279559" name="Picture 7">
            <a:extLst>
              <a:ext uri="{FF2B5EF4-FFF2-40B4-BE49-F238E27FC236}">
                <a16:creationId xmlns:a16="http://schemas.microsoft.com/office/drawing/2014/main" id="{6513A937-0C80-954C-9F2C-350077DC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2675"/>
            <a:ext cx="2819400" cy="26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60" name="Text Box 8">
            <a:extLst>
              <a:ext uri="{FF2B5EF4-FFF2-40B4-BE49-F238E27FC236}">
                <a16:creationId xmlns:a16="http://schemas.microsoft.com/office/drawing/2014/main" id="{50CA9AD3-9953-7E4C-8868-9A2B6D8A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11888"/>
            <a:ext cx="1508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Seymour Cray</a:t>
            </a:r>
          </a:p>
        </p:txBody>
      </p:sp>
    </p:spTree>
    <p:extLst>
      <p:ext uri="{BB962C8B-B14F-4D97-AF65-F5344CB8AC3E}">
        <p14:creationId xmlns:p14="http://schemas.microsoft.com/office/powerpoint/2010/main" val="377882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6C397A75-554A-334F-A5DE-7AEAD96C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CDC 7600s</a:t>
            </a:r>
          </a:p>
        </p:txBody>
      </p:sp>
      <p:pic>
        <p:nvPicPr>
          <p:cNvPr id="280581" name="Picture 5" descr="photo of CDC 7600">
            <a:extLst>
              <a:ext uri="{FF2B5EF4-FFF2-40B4-BE49-F238E27FC236}">
                <a16:creationId xmlns:a16="http://schemas.microsoft.com/office/drawing/2014/main" id="{FEF89E06-02E8-0343-8E72-57C71C57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8250"/>
            <a:ext cx="64008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D04A826-EFE2-B340-9F72-98B6ACC5AB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History of Supercomputing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13F0935-0DEC-C34D-86B0-DB86B4D587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Burton Smith</a:t>
            </a:r>
          </a:p>
          <a:p>
            <a:r>
              <a:rPr lang="en-US" altLang="en-US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29068460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AC16C4C-B6A3-6B40-8C47-0E07CAB5F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SIMD arrays: Illiac IV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8DA64BA-AD22-964C-94F2-EAD6726EF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the late 60’s, it was clear mainframes weren’t enough</a:t>
            </a:r>
          </a:p>
          <a:p>
            <a:r>
              <a:rPr lang="en-US" altLang="en-US"/>
              <a:t>To improve performance, SIMD array machines were built or proposed with many arithmetic processing units</a:t>
            </a:r>
          </a:p>
          <a:p>
            <a:pPr lvl="1"/>
            <a:r>
              <a:rPr lang="en-US" altLang="en-US"/>
              <a:t>Solomon was an early Westinghouse SIMD array prototype</a:t>
            </a:r>
          </a:p>
          <a:p>
            <a:r>
              <a:rPr lang="en-US" altLang="en-US"/>
              <a:t>The Illiac IV was a University of Illinois/Burroughs project</a:t>
            </a:r>
          </a:p>
          <a:p>
            <a:pPr lvl="1"/>
            <a:r>
              <a:rPr lang="en-US" altLang="en-US"/>
              <a:t>Funded by DARPA from 1964 onward, it was usable in 1975</a:t>
            </a:r>
          </a:p>
          <a:p>
            <a:pPr lvl="1"/>
            <a:r>
              <a:rPr lang="en-US" altLang="en-US"/>
              <a:t>The chief architect, Dan Slotnick, came from Westinghouse</a:t>
            </a:r>
          </a:p>
          <a:p>
            <a:r>
              <a:rPr lang="en-US" altLang="en-US"/>
              <a:t>It was to have 256 arithmetic units, later cut back to 64</a:t>
            </a:r>
          </a:p>
          <a:p>
            <a:r>
              <a:rPr lang="en-US" altLang="en-US"/>
              <a:t>The thin-film memory system was a major headache</a:t>
            </a:r>
          </a:p>
          <a:p>
            <a:r>
              <a:rPr lang="en-US" altLang="en-US"/>
              <a:t>After student demonstrations at Illinois in May 1970, the project was moved to NASA-Ames</a:t>
            </a:r>
          </a:p>
          <a:p>
            <a:r>
              <a:rPr lang="en-US" altLang="en-US"/>
              <a:t>Languages like IVtran (</a:t>
            </a:r>
            <a:r>
              <a:rPr lang="en-US" altLang="en-US" i="1"/>
              <a:t>not</a:t>
            </a:r>
            <a:r>
              <a:rPr lang="en-US" altLang="en-US"/>
              <a:t> pronounced </a:t>
            </a:r>
            <a:r>
              <a:rPr lang="en-US" altLang="en-US" i="1"/>
              <a:t>four-tran</a:t>
            </a:r>
            <a:r>
              <a:rPr lang="en-US" altLang="en-US"/>
              <a:t>) aimed to use parallel loops to express the necessary parallelism</a:t>
            </a:r>
          </a:p>
          <a:p>
            <a:pPr lvl="1"/>
            <a:r>
              <a:rPr lang="en-US" altLang="en-US"/>
              <a:t>Much compiler expertise was developed working on Illiac IV</a:t>
            </a:r>
          </a:p>
        </p:txBody>
      </p:sp>
    </p:spTree>
    <p:extLst>
      <p:ext uri="{BB962C8B-B14F-4D97-AF65-F5344CB8AC3E}">
        <p14:creationId xmlns:p14="http://schemas.microsoft.com/office/powerpoint/2010/main" val="188259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792D5463-13EF-B14F-AF3A-8BCA831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ILLIAC IV</a:t>
            </a:r>
          </a:p>
        </p:txBody>
      </p:sp>
      <p:pic>
        <p:nvPicPr>
          <p:cNvPr id="282629" name="Picture 5">
            <a:extLst>
              <a:ext uri="{FF2B5EF4-FFF2-40B4-BE49-F238E27FC236}">
                <a16:creationId xmlns:a16="http://schemas.microsoft.com/office/drawing/2014/main" id="{340E979C-F308-7B43-BC78-AE5D22B6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09675"/>
            <a:ext cx="57340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Rectangle 7">
            <a:extLst>
              <a:ext uri="{FF2B5EF4-FFF2-40B4-BE49-F238E27FC236}">
                <a16:creationId xmlns:a16="http://schemas.microsoft.com/office/drawing/2014/main" id="{F53F7B58-EBC0-EC43-BEB6-02BA5706B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696200" cy="869950"/>
          </a:xfrm>
        </p:spPr>
        <p:txBody>
          <a:bodyPr/>
          <a:lstStyle/>
          <a:p>
            <a:r>
              <a:rPr lang="en-US" altLang="en-US"/>
              <a:t>SIMD Arrays: PEPE and BSP</a:t>
            </a:r>
          </a:p>
        </p:txBody>
      </p:sp>
      <p:sp>
        <p:nvSpPr>
          <p:cNvPr id="283656" name="Rectangle 8">
            <a:extLst>
              <a:ext uri="{FF2B5EF4-FFF2-40B4-BE49-F238E27FC236}">
                <a16:creationId xmlns:a16="http://schemas.microsoft.com/office/drawing/2014/main" id="{A49651B3-25B1-5D46-B1A7-A5BF2066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were Burroughs designs derived from Illiac IV</a:t>
            </a:r>
          </a:p>
          <a:p>
            <a:r>
              <a:rPr lang="en-US" altLang="en-US"/>
              <a:t>PEPE had 288 processing elements and was designed to track ballistic missiles</a:t>
            </a:r>
          </a:p>
          <a:p>
            <a:pPr lvl="1"/>
            <a:r>
              <a:rPr lang="en-US" altLang="en-US"/>
              <a:t>It was delivered to BMD/ATC in Huntsville in 1976</a:t>
            </a:r>
          </a:p>
          <a:p>
            <a:r>
              <a:rPr lang="en-US" altLang="en-US"/>
              <a:t>BSP had 16 processing elements and was aimed at commercial use</a:t>
            </a:r>
          </a:p>
          <a:p>
            <a:pPr lvl="1"/>
            <a:r>
              <a:rPr lang="en-US" altLang="en-US"/>
              <a:t>Richard Stokes was chief architect</a:t>
            </a:r>
          </a:p>
          <a:p>
            <a:pPr lvl="1"/>
            <a:r>
              <a:rPr lang="en-US" altLang="en-US"/>
              <a:t>The first customer was Marathon Oil Co. in Denver, CO</a:t>
            </a:r>
          </a:p>
          <a:p>
            <a:pPr lvl="1"/>
            <a:r>
              <a:rPr lang="en-US" altLang="en-US"/>
              <a:t>The project was cancelled in 1980, before its first delivery</a:t>
            </a:r>
          </a:p>
        </p:txBody>
      </p:sp>
    </p:spTree>
    <p:extLst>
      <p:ext uri="{BB962C8B-B14F-4D97-AF65-F5344CB8AC3E}">
        <p14:creationId xmlns:p14="http://schemas.microsoft.com/office/powerpoint/2010/main" val="4292949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2E54DC4E-835D-604D-9556-866B7442C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STARAN, DAP, MPP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B9EF93CC-E6B5-0E40-A07A-03001740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were arrays of processors that were only one bit wide</a:t>
            </a:r>
          </a:p>
          <a:p>
            <a:pPr lvl="1"/>
            <a:r>
              <a:rPr lang="en-US" altLang="en-US"/>
              <a:t>They were inexpensive to implement, especially on one chip</a:t>
            </a:r>
          </a:p>
          <a:p>
            <a:pPr lvl="1"/>
            <a:r>
              <a:rPr lang="en-US" altLang="en-US"/>
              <a:t>Arithmetic was serial (like grade-school, only binary)</a:t>
            </a:r>
          </a:p>
          <a:p>
            <a:pPr lvl="2"/>
            <a:r>
              <a:rPr lang="en-US" altLang="en-US"/>
              <a:t>It could use whatever precision made sense for the problem</a:t>
            </a:r>
          </a:p>
          <a:p>
            <a:r>
              <a:rPr lang="en-US" altLang="en-US"/>
              <a:t>Goodyear Aerospace developed STARAN in 1972</a:t>
            </a:r>
          </a:p>
          <a:p>
            <a:pPr lvl="1"/>
            <a:r>
              <a:rPr lang="en-US" altLang="en-US"/>
              <a:t>It was a 256 by 256 array with lots of data permuting power</a:t>
            </a:r>
          </a:p>
          <a:p>
            <a:pPr lvl="1"/>
            <a:r>
              <a:rPr lang="en-US" altLang="en-US"/>
              <a:t>Ken Batcher, an Illinois graduate, was chief architect</a:t>
            </a:r>
          </a:p>
          <a:p>
            <a:pPr lvl="1"/>
            <a:r>
              <a:rPr lang="en-US" altLang="en-US"/>
              <a:t>It was great at image processing, though not intended for it </a:t>
            </a:r>
          </a:p>
          <a:p>
            <a:pPr lvl="1"/>
            <a:r>
              <a:rPr lang="en-US" altLang="en-US"/>
              <a:t>The ASPRO version was used on Navy AWACS aircraft</a:t>
            </a:r>
          </a:p>
          <a:p>
            <a:r>
              <a:rPr lang="en-US" altLang="en-US"/>
              <a:t>The Goodyear MPP was a single-chip STARAN successor</a:t>
            </a:r>
          </a:p>
          <a:p>
            <a:pPr lvl="1"/>
            <a:r>
              <a:rPr lang="en-US" altLang="en-US"/>
              <a:t>The array size was reduced to 128 by 128</a:t>
            </a:r>
          </a:p>
          <a:p>
            <a:pPr lvl="1"/>
            <a:r>
              <a:rPr lang="en-US" altLang="en-US"/>
              <a:t>Delivered to NASA-Goddard in 1984</a:t>
            </a:r>
          </a:p>
          <a:p>
            <a:r>
              <a:rPr lang="en-US" altLang="en-US"/>
              <a:t>ICL (UK) developed the Distributed Array Processor</a:t>
            </a:r>
          </a:p>
          <a:p>
            <a:pPr lvl="1"/>
            <a:r>
              <a:rPr lang="en-US" altLang="en-US"/>
              <a:t>Stuart Reddaway was the architect</a:t>
            </a:r>
          </a:p>
        </p:txBody>
      </p:sp>
    </p:spTree>
    <p:extLst>
      <p:ext uri="{BB962C8B-B14F-4D97-AF65-F5344CB8AC3E}">
        <p14:creationId xmlns:p14="http://schemas.microsoft.com/office/powerpoint/2010/main" val="428319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80FDD88-9522-CE4B-A978-F8A435979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One-bit Arrays: Connection Machine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5BBBAAA3-70AD-B040-AAE8-94321CD46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Danny Hillis and his colleagues initially based the design on a “connectionist” approach to artificial intelligence</a:t>
            </a:r>
          </a:p>
          <a:p>
            <a:pPr lvl="1"/>
            <a:r>
              <a:rPr lang="en-US" altLang="en-US"/>
              <a:t>The design came out of Danny’s PhD thesis at MIT</a:t>
            </a:r>
          </a:p>
          <a:p>
            <a:r>
              <a:rPr lang="en-US" altLang="en-US"/>
              <a:t>The CM-1 was a hypercube-connected one-bit array</a:t>
            </a:r>
          </a:p>
          <a:p>
            <a:pPr lvl="1"/>
            <a:r>
              <a:rPr lang="en-US" altLang="en-US"/>
              <a:t>High-level language support was excellent</a:t>
            </a:r>
          </a:p>
          <a:p>
            <a:pPr lvl="1"/>
            <a:r>
              <a:rPr lang="en-US" altLang="en-US"/>
              <a:t>The machine proved useful for scientific computation</a:t>
            </a:r>
          </a:p>
          <a:p>
            <a:r>
              <a:rPr lang="en-US" altLang="en-US"/>
              <a:t>The CM-2/CM-200 added some</a:t>
            </a:r>
            <a:br>
              <a:rPr lang="en-US" altLang="en-US"/>
            </a:br>
            <a:r>
              <a:rPr lang="en-US" altLang="en-US"/>
              <a:t>32-bit floating point hardware</a:t>
            </a:r>
          </a:p>
          <a:p>
            <a:pPr lvl="1"/>
            <a:r>
              <a:rPr lang="en-US" altLang="en-US"/>
              <a:t>Many HPC users like NSA and</a:t>
            </a:r>
            <a:br>
              <a:rPr lang="en-US" altLang="en-US"/>
            </a:br>
            <a:r>
              <a:rPr lang="en-US" altLang="en-US"/>
              <a:t>Los Alamos bought them</a:t>
            </a:r>
          </a:p>
          <a:p>
            <a:r>
              <a:rPr lang="en-US" altLang="en-US"/>
              <a:t>The CM-2 had an array of light-</a:t>
            </a:r>
            <a:br>
              <a:rPr lang="en-US" altLang="en-US"/>
            </a:br>
            <a:r>
              <a:rPr lang="en-US" altLang="en-US"/>
              <a:t>emitting diodes (right)</a:t>
            </a:r>
          </a:p>
          <a:p>
            <a:pPr lvl="1"/>
            <a:r>
              <a:rPr lang="en-US" altLang="en-US"/>
              <a:t>Not one per processor, sadly</a:t>
            </a:r>
          </a:p>
          <a:p>
            <a:r>
              <a:rPr lang="en-US" altLang="en-US"/>
              <a:t>The CM-5 was MIMD, not SIMD</a:t>
            </a:r>
          </a:p>
        </p:txBody>
      </p:sp>
      <p:pic>
        <p:nvPicPr>
          <p:cNvPr id="289797" name="Picture 5">
            <a:extLst>
              <a:ext uri="{FF2B5EF4-FFF2-40B4-BE49-F238E27FC236}">
                <a16:creationId xmlns:a16="http://schemas.microsoft.com/office/drawing/2014/main" id="{D0F8A9F5-2253-554C-B590-507C5B0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349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8" name="Text Box 6">
            <a:extLst>
              <a:ext uri="{FF2B5EF4-FFF2-40B4-BE49-F238E27FC236}">
                <a16:creationId xmlns:a16="http://schemas.microsoft.com/office/drawing/2014/main" id="{BBC87998-EF88-F44A-84BC-248104D81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022975"/>
            <a:ext cx="909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CM-2</a:t>
            </a:r>
          </a:p>
        </p:txBody>
      </p:sp>
    </p:spTree>
    <p:extLst>
      <p:ext uri="{BB962C8B-B14F-4D97-AF65-F5344CB8AC3E}">
        <p14:creationId xmlns:p14="http://schemas.microsoft.com/office/powerpoint/2010/main" val="37187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B4D7F90-3431-B04A-8D2B-CF08C6C21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TI ASC  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2E53D2F-68FA-9B41-AF5F-126AEBAE5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ASC was designed to exploit Fortran loops</a:t>
            </a:r>
          </a:p>
          <a:p>
            <a:pPr lvl="1"/>
            <a:r>
              <a:rPr lang="en-US" altLang="en-US"/>
              <a:t>This motivated the vector pipelining decision</a:t>
            </a:r>
          </a:p>
          <a:p>
            <a:pPr lvl="1"/>
            <a:r>
              <a:rPr lang="en-US" altLang="en-US"/>
              <a:t>The ASC’s Fortran compiler was state-of-the-art</a:t>
            </a:r>
          </a:p>
          <a:p>
            <a:r>
              <a:rPr lang="en-US" altLang="en-US"/>
              <a:t>Several systems shipped, beginning in 1974</a:t>
            </a:r>
          </a:p>
          <a:p>
            <a:pPr lvl="1"/>
            <a:r>
              <a:rPr lang="en-US" altLang="en-US"/>
              <a:t>Geophysical Fluid Dynamics Laboratory, Princeton, NJ</a:t>
            </a:r>
          </a:p>
          <a:p>
            <a:pPr lvl="1"/>
            <a:r>
              <a:rPr lang="en-US" altLang="en-US"/>
              <a:t>Ballistic Missile Defense, Huntsville</a:t>
            </a:r>
          </a:p>
          <a:p>
            <a:pPr lvl="1"/>
            <a:r>
              <a:rPr lang="en-US" altLang="en-US"/>
              <a:t>Naval Research Laboratory, Anacostia, MD</a:t>
            </a:r>
          </a:p>
          <a:p>
            <a:r>
              <a:rPr lang="en-US" altLang="en-US"/>
              <a:t>The GFDL machine had an interesting performance tool: a strip-chart recorder perched on top that plotted vector length</a:t>
            </a:r>
          </a:p>
          <a:p>
            <a:pPr lvl="1"/>
            <a:r>
              <a:rPr lang="en-US" altLang="en-US"/>
              <a:t>The recording was returned to the user with the job output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D6E940BE-88B6-E14A-9C2C-E6F8689A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t="28296" r="31973" b="7396"/>
          <a:stretch>
            <a:fillRect/>
          </a:stretch>
        </p:blipFill>
        <p:spPr bwMode="auto">
          <a:xfrm>
            <a:off x="1905000" y="4857750"/>
            <a:ext cx="4648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9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78A4582C-7AB4-9E47-AD3D-4830F7045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CDC Star 100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89BF054A-F143-8D4F-ADB4-055D76050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CDC used APL rather than Fortran loops as a vector model</a:t>
            </a:r>
          </a:p>
          <a:p>
            <a:pPr lvl="1"/>
            <a:r>
              <a:rPr lang="en-US" altLang="en-US"/>
              <a:t>APL is a language invented by Ken Iverson of IBM Research</a:t>
            </a:r>
          </a:p>
          <a:p>
            <a:pPr lvl="1"/>
            <a:r>
              <a:rPr lang="en-US" altLang="en-US"/>
              <a:t>Neil Lincoln and Jim Thornton were the architects</a:t>
            </a:r>
          </a:p>
          <a:p>
            <a:pPr lvl="1"/>
            <a:r>
              <a:rPr lang="en-US" altLang="en-US"/>
              <a:t>Sidney Fernbach at Livermore was the target customer</a:t>
            </a:r>
          </a:p>
          <a:p>
            <a:r>
              <a:rPr lang="en-US" altLang="en-US"/>
              <a:t>The Star-100 had poor scalar (non-vector) performance</a:t>
            </a:r>
          </a:p>
          <a:p>
            <a:pPr lvl="1"/>
            <a:r>
              <a:rPr lang="en-US" altLang="en-US"/>
              <a:t>The result was highly limited applicability</a:t>
            </a:r>
          </a:p>
          <a:p>
            <a:pPr lvl="1"/>
            <a:r>
              <a:rPr lang="en-US" altLang="en-US"/>
              <a:t>This effect is called </a:t>
            </a:r>
            <a:r>
              <a:rPr lang="en-US" altLang="en-US" i="1"/>
              <a:t>Amdahl’s law</a:t>
            </a:r>
          </a:p>
          <a:p>
            <a:r>
              <a:rPr lang="en-US" altLang="en-US"/>
              <a:t>Both Livermore and Los Alamos</a:t>
            </a:r>
            <a:br>
              <a:rPr lang="en-US" altLang="en-US"/>
            </a:br>
            <a:r>
              <a:rPr lang="en-US" altLang="en-US"/>
              <a:t>were scheduled to get one</a:t>
            </a:r>
          </a:p>
          <a:p>
            <a:pPr lvl="1"/>
            <a:r>
              <a:rPr lang="en-US" altLang="en-US"/>
              <a:t>Los Alamos backed out</a:t>
            </a:r>
            <a:br>
              <a:rPr lang="en-US" altLang="en-US"/>
            </a:br>
            <a:r>
              <a:rPr lang="en-US" altLang="en-US"/>
              <a:t>in favor of the Cray-1</a:t>
            </a:r>
          </a:p>
          <a:p>
            <a:pPr lvl="1"/>
            <a:r>
              <a:rPr lang="en-US" altLang="en-US"/>
              <a:t>Livermore got both Star-100</a:t>
            </a:r>
            <a:br>
              <a:rPr lang="en-US" altLang="en-US"/>
            </a:br>
            <a:r>
              <a:rPr lang="en-US" altLang="en-US"/>
              <a:t>systems as a result</a:t>
            </a:r>
          </a:p>
        </p:txBody>
      </p:sp>
      <p:pic>
        <p:nvPicPr>
          <p:cNvPr id="290820" name="Picture 4">
            <a:extLst>
              <a:ext uri="{FF2B5EF4-FFF2-40B4-BE49-F238E27FC236}">
                <a16:creationId xmlns:a16="http://schemas.microsoft.com/office/drawing/2014/main" id="{EFC6ADC8-0B10-2244-8502-C0EB7C58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26527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21" name="Text Box 5">
            <a:extLst>
              <a:ext uri="{FF2B5EF4-FFF2-40B4-BE49-F238E27FC236}">
                <a16:creationId xmlns:a16="http://schemas.microsoft.com/office/drawing/2014/main" id="{857FDF50-F56A-3243-94F0-E862B400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235700"/>
            <a:ext cx="1054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Star-100</a:t>
            </a:r>
          </a:p>
        </p:txBody>
      </p:sp>
    </p:spTree>
    <p:extLst>
      <p:ext uri="{BB962C8B-B14F-4D97-AF65-F5344CB8AC3E}">
        <p14:creationId xmlns:p14="http://schemas.microsoft.com/office/powerpoint/2010/main" val="131316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F6B5BB11-5517-1841-8F65-9B2253DB9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80D6464E-CA9E-0B4E-A7AD-7A954745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 work is done at speed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 at speed </a:t>
            </a:r>
            <a:r>
              <a:rPr lang="en-US" altLang="en-US" i="1"/>
              <a:t>s</a:t>
            </a:r>
            <a:r>
              <a:rPr lang="en-US" altLang="en-US" i="1" baseline="-25000"/>
              <a:t>2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the average speed </a:t>
            </a:r>
            <a:r>
              <a:rPr lang="en-US" altLang="en-US" i="1"/>
              <a:t>s</a:t>
            </a:r>
            <a:r>
              <a:rPr lang="en-US" altLang="en-US"/>
              <a:t> is 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+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)/(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/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This is just the total work divided by the total time</a:t>
            </a:r>
          </a:p>
          <a:p>
            <a:r>
              <a:rPr lang="en-US" altLang="en-US"/>
              <a:t>For example, if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= 9, </a:t>
            </a:r>
            <a:r>
              <a:rPr lang="en-US" altLang="en-US" i="1"/>
              <a:t>w</a:t>
            </a:r>
            <a:r>
              <a:rPr lang="en-US" altLang="en-US" baseline="-25000"/>
              <a:t>2</a:t>
            </a:r>
            <a:r>
              <a:rPr lang="en-US" altLang="en-US"/>
              <a:t>= 1,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= 100,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  <a:r>
              <a:rPr lang="en-US" altLang="en-US"/>
              <a:t>= 1</a:t>
            </a:r>
            <a:br>
              <a:rPr lang="en-US" altLang="en-US"/>
            </a:br>
            <a:r>
              <a:rPr lang="en-US" altLang="en-US"/>
              <a:t>then </a:t>
            </a:r>
            <a:r>
              <a:rPr lang="en-US" altLang="en-US" i="1"/>
              <a:t>s </a:t>
            </a:r>
            <a:r>
              <a:rPr lang="en-US" altLang="en-US"/>
              <a:t>= 10/1.09 </a:t>
            </a:r>
            <a:r>
              <a:rPr lang="en-US" altLang="en-US">
                <a:sym typeface="Symbol" pitchFamily="2" charset="2"/>
              </a:rPr>
              <a:t></a:t>
            </a:r>
            <a:r>
              <a:rPr lang="en-US" altLang="en-US"/>
              <a:t> 9</a:t>
            </a:r>
          </a:p>
          <a:p>
            <a:pPr lvl="1"/>
            <a:r>
              <a:rPr lang="en-US" altLang="en-US"/>
              <a:t>This is obviously not the average of </a:t>
            </a:r>
            <a:r>
              <a:rPr lang="en-US" altLang="en-US" i="1"/>
              <a:t>s</a:t>
            </a:r>
            <a:r>
              <a:rPr lang="en-US" altLang="en-US" baseline="-25000"/>
              <a:t>1</a:t>
            </a:r>
            <a:r>
              <a:rPr lang="en-US" altLang="en-US"/>
              <a:t> and </a:t>
            </a:r>
            <a:r>
              <a:rPr lang="en-US" altLang="en-US" i="1"/>
              <a:t>s</a:t>
            </a:r>
            <a:r>
              <a:rPr lang="en-US" altLang="en-US" baseline="-25000"/>
              <a:t>2</a:t>
            </a:r>
          </a:p>
          <a:p>
            <a:endParaRPr lang="en-US" altLang="en-US" baseline="-25000"/>
          </a:p>
          <a:p>
            <a:pPr>
              <a:buFont typeface="Wingdings" pitchFamily="2" charset="2"/>
              <a:buNone/>
            </a:pPr>
            <a:endParaRPr lang="en-US" altLang="en-US" sz="1800"/>
          </a:p>
          <a:p>
            <a:pPr>
              <a:buFont typeface="Wingdings" pitchFamily="2" charset="2"/>
              <a:buNone/>
            </a:pPr>
            <a:r>
              <a:rPr lang="en-US" altLang="en-US" sz="1800"/>
              <a:t>    Amdahl, Gene M, “Validity of the single</a:t>
            </a:r>
            <a:br>
              <a:rPr lang="en-US" altLang="en-US" sz="1800"/>
            </a:br>
            <a:r>
              <a:rPr lang="en-US" altLang="en-US" sz="1800"/>
              <a:t>processor approach to achieving large</a:t>
            </a:r>
            <a:br>
              <a:rPr lang="en-US" altLang="en-US" sz="1800"/>
            </a:br>
            <a:r>
              <a:rPr lang="en-US" altLang="en-US" sz="1800"/>
              <a:t>scale computing capabilities”,</a:t>
            </a:r>
            <a:br>
              <a:rPr lang="en-US" altLang="en-US" sz="1800"/>
            </a:br>
            <a:r>
              <a:rPr lang="en-US" altLang="en-US" sz="1800"/>
              <a:t>Proc. SJCC, AFIPS Press, 1967</a:t>
            </a:r>
          </a:p>
        </p:txBody>
      </p:sp>
      <p:pic>
        <p:nvPicPr>
          <p:cNvPr id="297989" name="Picture 5">
            <a:extLst>
              <a:ext uri="{FF2B5EF4-FFF2-40B4-BE49-F238E27FC236}">
                <a16:creationId xmlns:a16="http://schemas.microsoft.com/office/drawing/2014/main" id="{AF03BBCD-D656-5843-B1C6-85900DAC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4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B7590F33-57F5-CA46-BD2E-FBB15E25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Vector Pipelining: Cray-1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25048928-BAFD-E849-ADFC-2905E0A0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Unlike the CDC Star-100, there was no development contract for the Cray-1</a:t>
            </a:r>
          </a:p>
          <a:p>
            <a:pPr lvl="1"/>
            <a:r>
              <a:rPr lang="en-US" altLang="en-US"/>
              <a:t>Mr. Cray disliked government’s looking over his shoulder</a:t>
            </a:r>
          </a:p>
          <a:p>
            <a:r>
              <a:rPr lang="en-US" altLang="en-US"/>
              <a:t>Instead, Cray gave Los Alamos a one-year free trial</a:t>
            </a:r>
          </a:p>
          <a:p>
            <a:r>
              <a:rPr lang="en-US" altLang="en-US"/>
              <a:t>Almost no software was provided by Cray Research</a:t>
            </a:r>
          </a:p>
          <a:p>
            <a:pPr lvl="1"/>
            <a:r>
              <a:rPr lang="en-US" altLang="en-US"/>
              <a:t>Los Alamos developed or adapted existing software</a:t>
            </a:r>
          </a:p>
          <a:p>
            <a:r>
              <a:rPr lang="en-US" altLang="en-US"/>
              <a:t>After the year was up, Los Alamos leased the system</a:t>
            </a:r>
          </a:p>
          <a:p>
            <a:pPr lvl="1"/>
            <a:r>
              <a:rPr lang="en-US" altLang="en-US"/>
              <a:t>The lease was financed by a New Mexico petroleum person</a:t>
            </a:r>
          </a:p>
          <a:p>
            <a:r>
              <a:rPr lang="en-US" altLang="en-US"/>
              <a:t>The Cray-1 definitely did not suffer from Amdahl’s law</a:t>
            </a:r>
          </a:p>
          <a:p>
            <a:pPr lvl="1"/>
            <a:r>
              <a:rPr lang="en-US" altLang="en-US"/>
              <a:t>Its scalar performance was twice that of the 7600</a:t>
            </a:r>
          </a:p>
          <a:p>
            <a:pPr lvl="1"/>
            <a:r>
              <a:rPr lang="en-US" altLang="en-US"/>
              <a:t>Once vector software matured, 2x became 8x or more</a:t>
            </a:r>
          </a:p>
          <a:p>
            <a:r>
              <a:rPr lang="en-US" altLang="en-US"/>
              <a:t>When people say “supercomputer”, they think Cray-1</a:t>
            </a:r>
          </a:p>
        </p:txBody>
      </p:sp>
    </p:spTree>
    <p:extLst>
      <p:ext uri="{BB962C8B-B14F-4D97-AF65-F5344CB8AC3E}">
        <p14:creationId xmlns:p14="http://schemas.microsoft.com/office/powerpoint/2010/main" val="39450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9FDEE44C-5F09-D242-A346-6FE6A7C3E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Cray-1</a:t>
            </a:r>
          </a:p>
        </p:txBody>
      </p:sp>
      <p:pic>
        <p:nvPicPr>
          <p:cNvPr id="301063" name="Picture 7">
            <a:extLst>
              <a:ext uri="{FF2B5EF4-FFF2-40B4-BE49-F238E27FC236}">
                <a16:creationId xmlns:a16="http://schemas.microsoft.com/office/drawing/2014/main" id="{03387CE1-EF7D-1F4C-8D55-3F61012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33500"/>
            <a:ext cx="6191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3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D28AECCE-E241-224E-9C33-E789E662C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92F70D50-4C4B-7348-8238-56421AAA9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  <a:p>
            <a:r>
              <a:rPr lang="en-US" altLang="en-US"/>
              <a:t>Early days: Colossus and Eniac</a:t>
            </a:r>
          </a:p>
          <a:p>
            <a:r>
              <a:rPr lang="en-US" altLang="en-US"/>
              <a:t>Mainframes: Univac LARC to CDC 7600</a:t>
            </a:r>
          </a:p>
          <a:p>
            <a:r>
              <a:rPr lang="en-US" altLang="en-US"/>
              <a:t>SIMD systems</a:t>
            </a:r>
          </a:p>
          <a:p>
            <a:pPr lvl="1"/>
            <a:r>
              <a:rPr lang="en-US" altLang="en-US"/>
              <a:t>Processor arrays: Illiac IV, PEPE, and BSP</a:t>
            </a:r>
          </a:p>
          <a:p>
            <a:pPr lvl="1"/>
            <a:r>
              <a:rPr lang="en-US" altLang="en-US"/>
              <a:t>One-bit arrays: Staran, DAP, and the Goodyear MPP</a:t>
            </a:r>
          </a:p>
          <a:p>
            <a:pPr lvl="1"/>
            <a:r>
              <a:rPr lang="en-US" altLang="en-US"/>
              <a:t>Vector pipelining: TI-ASC, CDC Star-100, and Cray-1 </a:t>
            </a:r>
          </a:p>
          <a:p>
            <a:pPr lvl="1"/>
            <a:r>
              <a:rPr lang="en-US" altLang="en-US"/>
              <a:t>Wide instructions: FPS, Multiflow, and Cydrome</a:t>
            </a:r>
          </a:p>
          <a:p>
            <a:r>
              <a:rPr lang="en-US" altLang="en-US"/>
              <a:t>MIMD systems</a:t>
            </a:r>
          </a:p>
          <a:p>
            <a:pPr lvl="1"/>
            <a:r>
              <a:rPr lang="en-US" altLang="en-US"/>
              <a:t>Shared memory: Cray X-MP to SGI Altix</a:t>
            </a:r>
          </a:p>
          <a:p>
            <a:pPr lvl="1"/>
            <a:r>
              <a:rPr lang="en-US" altLang="en-US"/>
              <a:t>Distributed memory: Cosmic Cube to Blue Gene</a:t>
            </a:r>
          </a:p>
          <a:p>
            <a:r>
              <a:rPr lang="en-US" altLang="en-US"/>
              <a:t>Japan-US competition</a:t>
            </a:r>
          </a:p>
          <a:p>
            <a:r>
              <a:rPr lang="en-US" altLang="en-US"/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9058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ACC6E9AB-13AE-C643-AD6A-A0C505AAF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VLIW: FPS, Multiflow, and Cydrome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5EAE3445-6AE0-DF48-A529-9F79B62A6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VLIW stands for Very Long Instruction Word</a:t>
            </a:r>
          </a:p>
          <a:p>
            <a:pPr lvl="1"/>
            <a:r>
              <a:rPr lang="en-US" altLang="en-US"/>
              <a:t>It is a kind of SIMD system in which each arithmetic unit can be doing something different (thus the need for width)</a:t>
            </a:r>
          </a:p>
          <a:p>
            <a:r>
              <a:rPr lang="en-US" altLang="en-US"/>
              <a:t>Floating Point Systems led in 1976 with the AP-120B</a:t>
            </a:r>
          </a:p>
          <a:p>
            <a:pPr lvl="1"/>
            <a:r>
              <a:rPr lang="en-US" altLang="en-US"/>
              <a:t>Glenn Culler was the chief architect</a:t>
            </a:r>
          </a:p>
          <a:p>
            <a:pPr lvl="1"/>
            <a:r>
              <a:rPr lang="en-US" altLang="en-US"/>
              <a:t>These systems were embedded in GE CAT scanners</a:t>
            </a:r>
          </a:p>
          <a:p>
            <a:pPr lvl="1"/>
            <a:r>
              <a:rPr lang="en-US" altLang="en-US"/>
              <a:t>They were also used widely for seismic data processing</a:t>
            </a:r>
          </a:p>
          <a:p>
            <a:r>
              <a:rPr lang="en-US" altLang="en-US"/>
              <a:t>Multiflow was founded in 1984 by Josh Fisher to exploit some compiler technology he had been pursuing at Yale</a:t>
            </a:r>
          </a:p>
          <a:p>
            <a:pPr lvl="1"/>
            <a:r>
              <a:rPr lang="en-US" altLang="en-US"/>
              <a:t>The first shipments of the Trace 7/200 were in 1987</a:t>
            </a:r>
          </a:p>
          <a:p>
            <a:r>
              <a:rPr lang="en-US" altLang="en-US"/>
              <a:t>Bob Rau’s company, Cydrome, was also founded in 1984 and demonstrated the Cydra-5 machine in 1987</a:t>
            </a:r>
          </a:p>
          <a:p>
            <a:r>
              <a:rPr lang="en-US" altLang="en-US"/>
              <a:t>Both systems had instructions with seven fields and 256 bits</a:t>
            </a:r>
          </a:p>
          <a:p>
            <a:r>
              <a:rPr lang="en-US" altLang="en-US"/>
              <a:t>Technically, none of these machines was a supercomputer</a:t>
            </a:r>
          </a:p>
        </p:txBody>
      </p:sp>
    </p:spTree>
    <p:extLst>
      <p:ext uri="{BB962C8B-B14F-4D97-AF65-F5344CB8AC3E}">
        <p14:creationId xmlns:p14="http://schemas.microsoft.com/office/powerpoint/2010/main" val="689437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E458E64B-6118-9A46-A6C2-24B27C03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Cray Vector Systems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93ADF2C4-078E-0C41-A8FB-A6A740212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Cray Research, by Seymour Cray</a:t>
            </a:r>
          </a:p>
          <a:p>
            <a:pPr lvl="1"/>
            <a:r>
              <a:rPr lang="en-US" altLang="en-US"/>
              <a:t>Cray-1 (1976): 1 processor</a:t>
            </a:r>
          </a:p>
          <a:p>
            <a:pPr lvl="1"/>
            <a:r>
              <a:rPr lang="en-US" altLang="en-US"/>
              <a:t>Cray-2 (1985): up to 4 processors*</a:t>
            </a:r>
          </a:p>
          <a:p>
            <a:r>
              <a:rPr lang="en-US" altLang="en-US"/>
              <a:t>Cray Research, not by Seymour Cray</a:t>
            </a:r>
          </a:p>
          <a:p>
            <a:pPr lvl="1"/>
            <a:r>
              <a:rPr lang="en-US" altLang="en-US"/>
              <a:t>Cray X-MP (1982): up to 4 procs</a:t>
            </a:r>
          </a:p>
          <a:p>
            <a:pPr lvl="1"/>
            <a:r>
              <a:rPr lang="en-US" altLang="en-US"/>
              <a:t>Cray Y-MP (1988): up to 8 procs</a:t>
            </a:r>
          </a:p>
          <a:p>
            <a:pPr lvl="1"/>
            <a:r>
              <a:rPr lang="en-US" altLang="en-US"/>
              <a:t>Cray C90: (1991?): up to 16 procs</a:t>
            </a:r>
          </a:p>
          <a:p>
            <a:pPr lvl="1"/>
            <a:r>
              <a:rPr lang="en-US" altLang="en-US"/>
              <a:t>Cray T90: (1994): up to 32 procs</a:t>
            </a:r>
          </a:p>
          <a:p>
            <a:pPr lvl="1"/>
            <a:r>
              <a:rPr lang="en-US" altLang="en-US"/>
              <a:t>Cray X1: (2003): up to 8192 procs</a:t>
            </a:r>
          </a:p>
          <a:p>
            <a:r>
              <a:rPr lang="en-US" altLang="en-US"/>
              <a:t>Cray Computer, by Seymour Cray</a:t>
            </a:r>
          </a:p>
          <a:p>
            <a:pPr lvl="1"/>
            <a:r>
              <a:rPr lang="en-US" altLang="en-US"/>
              <a:t>Cray-3 (1993): up to 16 procs</a:t>
            </a:r>
          </a:p>
          <a:p>
            <a:pPr lvl="1"/>
            <a:r>
              <a:rPr lang="en-US" altLang="en-US"/>
              <a:t>Cray-4 (unfinished): up to 64 procs</a:t>
            </a:r>
          </a:p>
          <a:p>
            <a:r>
              <a:rPr lang="en-US" altLang="en-US"/>
              <a:t>All are UMA systems except the X1, which is NUMA</a:t>
            </a:r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*One 8-processor Cray-2 was built</a:t>
            </a:r>
          </a:p>
        </p:txBody>
      </p:sp>
      <p:pic>
        <p:nvPicPr>
          <p:cNvPr id="302085" name="Picture 5">
            <a:extLst>
              <a:ext uri="{FF2B5EF4-FFF2-40B4-BE49-F238E27FC236}">
                <a16:creationId xmlns:a16="http://schemas.microsoft.com/office/drawing/2014/main" id="{C3C94A1A-AFE9-8140-B472-E88F2FBE7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-1666" r="21249"/>
          <a:stretch>
            <a:fillRect/>
          </a:stretch>
        </p:blipFill>
        <p:spPr bwMode="auto">
          <a:xfrm>
            <a:off x="5634038" y="1143000"/>
            <a:ext cx="30527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2086" name="Text Box 6">
            <a:extLst>
              <a:ext uri="{FF2B5EF4-FFF2-40B4-BE49-F238E27FC236}">
                <a16:creationId xmlns:a16="http://schemas.microsoft.com/office/drawing/2014/main" id="{F5F78C82-AAB3-694F-98DE-1E2A3269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029200"/>
            <a:ext cx="815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Cray-2</a:t>
            </a:r>
          </a:p>
        </p:txBody>
      </p:sp>
    </p:spTree>
    <p:extLst>
      <p:ext uri="{BB962C8B-B14F-4D97-AF65-F5344CB8AC3E}">
        <p14:creationId xmlns:p14="http://schemas.microsoft.com/office/powerpoint/2010/main" val="31376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6BD9DE-BC08-F340-B3B2-33E45513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Multithreading</a:t>
            </a: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776025B1-6574-EE4D-9A11-9E24E2062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These systems pipeline MIMD architecture in the same way vector systems pipeline SIMD architecture</a:t>
            </a:r>
          </a:p>
          <a:p>
            <a:pPr lvl="1"/>
            <a:r>
              <a:rPr lang="en-US" altLang="en-US" dirty="0"/>
              <a:t>Like vector multiprocessors, they can be </a:t>
            </a:r>
            <a:r>
              <a:rPr lang="en-US" altLang="en-US" dirty="0">
                <a:hlinkClick r:id="rId2"/>
              </a:rPr>
              <a:t>UMA or NUMA</a:t>
            </a:r>
            <a:endParaRPr lang="en-US" altLang="en-US" dirty="0"/>
          </a:p>
          <a:p>
            <a:r>
              <a:rPr lang="en-US" altLang="en-US" dirty="0"/>
              <a:t>Examples include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dirty="0" err="1"/>
              <a:t>Denelcor</a:t>
            </a:r>
            <a:r>
              <a:rPr lang="en-US" altLang="en-US" dirty="0"/>
              <a:t> HEP (1980): up to 16 procs</a:t>
            </a:r>
          </a:p>
          <a:p>
            <a:pPr lvl="1"/>
            <a:r>
              <a:rPr lang="en-US" altLang="en-US" dirty="0"/>
              <a:t>Tera MTA-1 (1998): up to 16 procs</a:t>
            </a:r>
          </a:p>
          <a:p>
            <a:pPr lvl="1"/>
            <a:r>
              <a:rPr lang="en-US" altLang="en-US" dirty="0"/>
              <a:t>Cray MTA-2 (2002): up to 256 procs</a:t>
            </a:r>
          </a:p>
          <a:p>
            <a:r>
              <a:rPr lang="en-US" altLang="en-US" dirty="0"/>
              <a:t>A variant form of multithreading is</a:t>
            </a:r>
            <a:br>
              <a:rPr lang="en-US" altLang="en-US" dirty="0"/>
            </a:br>
            <a:r>
              <a:rPr lang="en-US" altLang="en-US" dirty="0"/>
              <a:t>Simultaneous Multithreading (SMT)</a:t>
            </a:r>
          </a:p>
          <a:p>
            <a:pPr lvl="1"/>
            <a:r>
              <a:rPr lang="en-US" altLang="en-US" dirty="0"/>
              <a:t>Intel</a:t>
            </a:r>
            <a:r>
              <a:rPr lang="en-US" altLang="en-US" dirty="0">
                <a:cs typeface="Times New Roman" panose="02020603050405020304" pitchFamily="18" charset="0"/>
              </a:rPr>
              <a:t>®</a:t>
            </a:r>
            <a:r>
              <a:rPr lang="en-US" altLang="en-US" dirty="0"/>
              <a:t> calls SMT “Hyper-Threading”</a:t>
            </a:r>
          </a:p>
        </p:txBody>
      </p:sp>
      <p:pic>
        <p:nvPicPr>
          <p:cNvPr id="303109" name="Picture 5" descr="Cray MTA-2">
            <a:extLst>
              <a:ext uri="{FF2B5EF4-FFF2-40B4-BE49-F238E27FC236}">
                <a16:creationId xmlns:a16="http://schemas.microsoft.com/office/drawing/2014/main" id="{CD69F316-151C-764D-BB8B-B361184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209800"/>
            <a:ext cx="1822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0" name="Text Box 6">
            <a:extLst>
              <a:ext uri="{FF2B5EF4-FFF2-40B4-BE49-F238E27FC236}">
                <a16:creationId xmlns:a16="http://schemas.microsoft.com/office/drawing/2014/main" id="{8B004CC3-9137-544E-9799-00D5B01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14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MTA-2</a:t>
            </a:r>
          </a:p>
        </p:txBody>
      </p:sp>
    </p:spTree>
    <p:extLst>
      <p:ext uri="{BB962C8B-B14F-4D97-AF65-F5344CB8AC3E}">
        <p14:creationId xmlns:p14="http://schemas.microsoft.com/office/powerpoint/2010/main" val="1895008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D88C7C93-F1A9-BE47-B91B-EB462BEDE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Shared Memory: CC-NUMA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73E1A6DF-0F75-9148-8327-144713B4C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Cache-coherent NUMA systems were researched at Stanford and developed as products by Silicon Graphics</a:t>
            </a:r>
          </a:p>
          <a:p>
            <a:pPr lvl="1"/>
            <a:r>
              <a:rPr lang="en-US" altLang="en-US"/>
              <a:t>Kendall Square Research used a variant called COMA, which stands for Cache-Only Memory Architecture</a:t>
            </a:r>
          </a:p>
          <a:p>
            <a:r>
              <a:rPr lang="en-US" altLang="en-US"/>
              <a:t>These systems automatically move data among </a:t>
            </a:r>
            <a:r>
              <a:rPr lang="en-US" altLang="en-US" i="1"/>
              <a:t>caches</a:t>
            </a:r>
            <a:r>
              <a:rPr lang="en-US" altLang="en-US"/>
              <a:t> at each processor to minimize processor data access times</a:t>
            </a:r>
          </a:p>
          <a:p>
            <a:r>
              <a:rPr lang="en-US" altLang="en-US"/>
              <a:t>SGI CC-NUMA systems:</a:t>
            </a:r>
          </a:p>
          <a:p>
            <a:pPr lvl="1"/>
            <a:r>
              <a:rPr lang="en-US" altLang="en-US"/>
              <a:t>Origin 2000 (1997): up to 128 procs</a:t>
            </a:r>
          </a:p>
          <a:p>
            <a:pPr lvl="1"/>
            <a:r>
              <a:rPr lang="en-US" altLang="en-US"/>
              <a:t>Origin 3000 (2003): up to 512 procs</a:t>
            </a:r>
          </a:p>
          <a:p>
            <a:pPr lvl="1"/>
            <a:r>
              <a:rPr lang="en-US" altLang="en-US"/>
              <a:t>Altix (2003): up to 512 procs*</a:t>
            </a:r>
          </a:p>
          <a:p>
            <a:r>
              <a:rPr lang="en-US" altLang="en-US"/>
              <a:t>Kendall Square COMA systems:</a:t>
            </a:r>
          </a:p>
          <a:p>
            <a:pPr lvl="1"/>
            <a:r>
              <a:rPr lang="en-US" altLang="en-US"/>
              <a:t>KSR1: (1991): up to 1088 procs</a:t>
            </a:r>
          </a:p>
          <a:p>
            <a:pPr lvl="1"/>
            <a:r>
              <a:rPr lang="en-US" altLang="en-US"/>
              <a:t>KSR2: (1994): up to 5000 procs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>
              <a:buFont typeface="Wingdings" pitchFamily="2" charset="2"/>
              <a:buNone/>
            </a:pPr>
            <a:r>
              <a:rPr lang="en-US" altLang="en-US" sz="1800"/>
              <a:t>* “Columbia” at NASA-Ames clusters 20 of these</a:t>
            </a:r>
          </a:p>
        </p:txBody>
      </p:sp>
      <p:pic>
        <p:nvPicPr>
          <p:cNvPr id="304133" name="Picture 5">
            <a:extLst>
              <a:ext uri="{FF2B5EF4-FFF2-40B4-BE49-F238E27FC236}">
                <a16:creationId xmlns:a16="http://schemas.microsoft.com/office/drawing/2014/main" id="{C669CDF5-89CC-F047-9433-162866F9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4" name="Text Box 6">
            <a:extLst>
              <a:ext uri="{FF2B5EF4-FFF2-40B4-BE49-F238E27FC236}">
                <a16:creationId xmlns:a16="http://schemas.microsoft.com/office/drawing/2014/main" id="{62E42622-6BAC-5544-9696-5DECB08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650" y="5854700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SGI Altix</a:t>
            </a:r>
          </a:p>
        </p:txBody>
      </p:sp>
    </p:spTree>
    <p:extLst>
      <p:ext uri="{BB962C8B-B14F-4D97-AF65-F5344CB8AC3E}">
        <p14:creationId xmlns:p14="http://schemas.microsoft.com/office/powerpoint/2010/main" val="75012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6EDC8D51-57D0-FD43-87D2-ABF65A35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Cosmic Cube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F2997E7-D532-4646-9E66-296EB6CCF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Chuck Seitz and Geoffrey Fox pioneered the idea at Caltech</a:t>
            </a:r>
          </a:p>
          <a:p>
            <a:pPr lvl="1"/>
            <a:r>
              <a:rPr lang="en-US" altLang="en-US"/>
              <a:t>The first system (1982) was called the </a:t>
            </a:r>
            <a:r>
              <a:rPr lang="en-US" altLang="en-US" i="1"/>
              <a:t>Cosmic Cube</a:t>
            </a:r>
          </a:p>
          <a:p>
            <a:pPr lvl="1"/>
            <a:r>
              <a:rPr lang="en-US" altLang="en-US"/>
              <a:t>It had 64 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8086 processors, each with an 8087 attached</a:t>
            </a:r>
          </a:p>
          <a:p>
            <a:pPr lvl="1"/>
            <a:r>
              <a:rPr lang="en-US" altLang="en-US"/>
              <a:t>The processors were connected in a 6-dimensional hypercube</a:t>
            </a:r>
          </a:p>
          <a:p>
            <a:pPr lvl="1"/>
            <a:r>
              <a:rPr lang="en-US" altLang="en-US"/>
              <a:t>They communicated by sending messages to each other</a:t>
            </a:r>
          </a:p>
          <a:p>
            <a:pPr lvl="1"/>
            <a:r>
              <a:rPr lang="en-US" altLang="en-US"/>
              <a:t>This system architecture now dominates supercomputing</a:t>
            </a:r>
          </a:p>
          <a:p>
            <a:r>
              <a:rPr lang="en-US" altLang="en-US"/>
              <a:t>Early commercial systems included:</a:t>
            </a:r>
          </a:p>
          <a:p>
            <a:pPr lvl="1"/>
            <a:r>
              <a:rPr lang="en-US" altLang="en-US"/>
              <a:t>Ametek/S14 (1986): 68020, over 1000 procs</a:t>
            </a:r>
          </a:p>
          <a:p>
            <a:pPr lvl="1"/>
            <a:r>
              <a:rPr lang="en-US" altLang="en-US"/>
              <a:t>Intel</a:t>
            </a:r>
            <a:r>
              <a:rPr lang="en-US" altLang="en-US">
                <a:cs typeface="Times New Roman" panose="02020603050405020304" pitchFamily="18" charset="0"/>
              </a:rPr>
              <a:t>®</a:t>
            </a:r>
            <a:r>
              <a:rPr lang="en-US" altLang="en-US"/>
              <a:t> IPSC/1 (1985): 80286, up to 64 procs</a:t>
            </a:r>
          </a:p>
          <a:p>
            <a:pPr lvl="1"/>
            <a:r>
              <a:rPr lang="en-US" altLang="en-US"/>
              <a:t>nCUBE/10 (1985): custom, up to 1024 procs</a:t>
            </a:r>
          </a:p>
          <a:p>
            <a:r>
              <a:rPr lang="en-US" altLang="en-US"/>
              <a:t>Variations since then are legion</a:t>
            </a:r>
          </a:p>
        </p:txBody>
      </p:sp>
      <p:pic>
        <p:nvPicPr>
          <p:cNvPr id="305157" name="Picture 5">
            <a:extLst>
              <a:ext uri="{FF2B5EF4-FFF2-40B4-BE49-F238E27FC236}">
                <a16:creationId xmlns:a16="http://schemas.microsoft.com/office/drawing/2014/main" id="{AA3E5A55-96C1-DA4F-8245-D84F7340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8026" r="17181" b="9029"/>
          <a:stretch>
            <a:fillRect/>
          </a:stretch>
        </p:blipFill>
        <p:spPr bwMode="auto">
          <a:xfrm>
            <a:off x="6172200" y="4648200"/>
            <a:ext cx="19050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8" name="Text Box 6">
            <a:extLst>
              <a:ext uri="{FF2B5EF4-FFF2-40B4-BE49-F238E27FC236}">
                <a16:creationId xmlns:a16="http://schemas.microsoft.com/office/drawing/2014/main" id="{09289320-902A-4445-8373-8509801A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526088"/>
            <a:ext cx="1196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nCUBE/10</a:t>
            </a:r>
          </a:p>
        </p:txBody>
      </p:sp>
    </p:spTree>
    <p:extLst>
      <p:ext uri="{BB962C8B-B14F-4D97-AF65-F5344CB8AC3E}">
        <p14:creationId xmlns:p14="http://schemas.microsoft.com/office/powerpoint/2010/main" val="2918892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6AAAFE90-2746-5641-A4F2-FBDA2DFB9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Classic MPPs</a:t>
            </a: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15C53C3E-D316-5546-8B5D-AC5959E92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classic MPP is a distributed memory system whose processing elements are individual (micro)processors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Cray T3D (1994), T3E (1996), XT3</a:t>
            </a:r>
          </a:p>
          <a:p>
            <a:pPr lvl="1"/>
            <a:r>
              <a:rPr lang="en-US" altLang="en-US"/>
              <a:t>Intel Touchstone series, Paragon (1992)</a:t>
            </a:r>
          </a:p>
          <a:p>
            <a:pPr lvl="1"/>
            <a:r>
              <a:rPr lang="en-US" altLang="en-US"/>
              <a:t>IBM SP-1 (1992), SP-2, Deep Blue, Blue Gene</a:t>
            </a:r>
          </a:p>
          <a:p>
            <a:pPr lvl="1"/>
            <a:r>
              <a:rPr lang="en-US" altLang="en-US"/>
              <a:t>And many others</a:t>
            </a:r>
          </a:p>
          <a:p>
            <a:pPr lvl="1"/>
            <a:endParaRPr lang="en-US" altLang="en-US"/>
          </a:p>
        </p:txBody>
      </p:sp>
      <p:pic>
        <p:nvPicPr>
          <p:cNvPr id="306183" name="Picture 7" descr="IBM Blue Gene/L frost">
            <a:extLst>
              <a:ext uri="{FF2B5EF4-FFF2-40B4-BE49-F238E27FC236}">
                <a16:creationId xmlns:a16="http://schemas.microsoft.com/office/drawing/2014/main" id="{9C6E4F9B-07BD-5B44-8B6B-19E8A8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38550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4" name="Text Box 8">
            <a:extLst>
              <a:ext uri="{FF2B5EF4-FFF2-40B4-BE49-F238E27FC236}">
                <a16:creationId xmlns:a16="http://schemas.microsoft.com/office/drawing/2014/main" id="{5CD52F8F-6B3D-2049-AA8A-6814558D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6096000"/>
            <a:ext cx="1844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IBM Blue Gene/L</a:t>
            </a:r>
          </a:p>
        </p:txBody>
      </p:sp>
      <p:pic>
        <p:nvPicPr>
          <p:cNvPr id="306186" name="Picture 10">
            <a:extLst>
              <a:ext uri="{FF2B5EF4-FFF2-40B4-BE49-F238E27FC236}">
                <a16:creationId xmlns:a16="http://schemas.microsoft.com/office/drawing/2014/main" id="{83D26E05-1A59-454E-974B-14B731FF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38550"/>
            <a:ext cx="3190875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7" name="Text Box 11">
            <a:extLst>
              <a:ext uri="{FF2B5EF4-FFF2-40B4-BE49-F238E27FC236}">
                <a16:creationId xmlns:a16="http://schemas.microsoft.com/office/drawing/2014/main" id="{C6D28FDB-F75D-7C4F-B5DF-B27B0B3C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6096000"/>
            <a:ext cx="1101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Cray XT3</a:t>
            </a:r>
          </a:p>
        </p:txBody>
      </p:sp>
    </p:spTree>
    <p:extLst>
      <p:ext uri="{BB962C8B-B14F-4D97-AF65-F5344CB8AC3E}">
        <p14:creationId xmlns:p14="http://schemas.microsoft.com/office/powerpoint/2010/main" val="314247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80AA74B8-5865-894D-B7D6-D39051B6D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Distributed Memory: Clusters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DA70C05-024D-E94A-AF65-701312BF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cluster MPP is a distributed memory system whose processing elements are shared memory multiprocessors</a:t>
            </a:r>
          </a:p>
          <a:p>
            <a:r>
              <a:rPr lang="en-US" altLang="en-US"/>
              <a:t>Examples include:</a:t>
            </a:r>
          </a:p>
          <a:p>
            <a:pPr lvl="1"/>
            <a:r>
              <a:rPr lang="en-US" altLang="en-US"/>
              <a:t>IBM eServer p575</a:t>
            </a:r>
          </a:p>
          <a:p>
            <a:pPr lvl="1"/>
            <a:r>
              <a:rPr lang="en-US" altLang="en-US"/>
              <a:t>NEC Earth Simulator (2002), SX-8</a:t>
            </a:r>
          </a:p>
          <a:p>
            <a:pPr lvl="1"/>
            <a:r>
              <a:rPr lang="en-US" altLang="en-US"/>
              <a:t>A vast multitude of home-made “Beowulf” clusters</a:t>
            </a:r>
          </a:p>
          <a:p>
            <a:pPr lvl="2"/>
            <a:r>
              <a:rPr lang="en-US" altLang="en-US"/>
              <a:t>Usually based on Intel or AMD processors</a:t>
            </a:r>
          </a:p>
          <a:p>
            <a:pPr lvl="2"/>
            <a:r>
              <a:rPr lang="en-US" altLang="en-US"/>
              <a:t>Even Government Labs have done this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pic>
        <p:nvPicPr>
          <p:cNvPr id="310277" name="Picture 5">
            <a:extLst>
              <a:ext uri="{FF2B5EF4-FFF2-40B4-BE49-F238E27FC236}">
                <a16:creationId xmlns:a16="http://schemas.microsoft.com/office/drawing/2014/main" id="{E4A76467-551F-4C43-BF29-00544DC8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0" r="-2" b="7393"/>
          <a:stretch>
            <a:fillRect/>
          </a:stretch>
        </p:blipFill>
        <p:spPr bwMode="auto">
          <a:xfrm>
            <a:off x="4648200" y="3962400"/>
            <a:ext cx="3429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>
            <a:extLst>
              <a:ext uri="{FF2B5EF4-FFF2-40B4-BE49-F238E27FC236}">
                <a16:creationId xmlns:a16="http://schemas.microsoft.com/office/drawing/2014/main" id="{C781A659-DC40-5C46-8420-E67A3967A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333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>
            <a:extLst>
              <a:ext uri="{FF2B5EF4-FFF2-40B4-BE49-F238E27FC236}">
                <a16:creationId xmlns:a16="http://schemas.microsoft.com/office/drawing/2014/main" id="{DC033488-BBA6-5D4F-B0D6-07EB050E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88088"/>
            <a:ext cx="2390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(above)</a:t>
            </a:r>
          </a:p>
        </p:txBody>
      </p:sp>
      <p:sp>
        <p:nvSpPr>
          <p:cNvPr id="310281" name="Text Box 9">
            <a:extLst>
              <a:ext uri="{FF2B5EF4-FFF2-40B4-BE49-F238E27FC236}">
                <a16:creationId xmlns:a16="http://schemas.microsoft.com/office/drawing/2014/main" id="{13869855-A8B7-1348-869D-CF9F22C8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6288088"/>
            <a:ext cx="2403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Earth Simulator (below)</a:t>
            </a:r>
          </a:p>
        </p:txBody>
      </p:sp>
    </p:spTree>
    <p:extLst>
      <p:ext uri="{BB962C8B-B14F-4D97-AF65-F5344CB8AC3E}">
        <p14:creationId xmlns:p14="http://schemas.microsoft.com/office/powerpoint/2010/main" val="151425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5AD5CC97-B05B-3E45-A7EC-09F9258C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Top 500 List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9782F398-5D7F-914A-AC28-CDB3FA88B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is a list of the fastest computers in the world</a:t>
            </a:r>
          </a:p>
          <a:p>
            <a:pPr lvl="1"/>
            <a:r>
              <a:rPr lang="en-US" altLang="en-US"/>
              <a:t>www.top500.org</a:t>
            </a:r>
          </a:p>
          <a:p>
            <a:pPr lvl="1"/>
            <a:r>
              <a:rPr lang="en-US" altLang="en-US"/>
              <a:t>By definition, it’s a great place for supercomputer spotting</a:t>
            </a:r>
          </a:p>
          <a:p>
            <a:r>
              <a:rPr lang="en-US" altLang="en-US"/>
              <a:t>Be very careful about the term “fastest”, though</a:t>
            </a:r>
          </a:p>
          <a:p>
            <a:pPr lvl="1"/>
            <a:r>
              <a:rPr lang="en-US" altLang="en-US"/>
              <a:t>Speed is measured by one benchmark program, </a:t>
            </a:r>
            <a:r>
              <a:rPr lang="en-US" altLang="en-US" i="1"/>
              <a:t>LINPACK</a:t>
            </a:r>
            <a:endParaRPr lang="en-US" altLang="en-US"/>
          </a:p>
          <a:p>
            <a:pPr lvl="1"/>
            <a:r>
              <a:rPr lang="en-US" altLang="en-US"/>
              <a:t>LINPACK doesn’t care how well the system is connected</a:t>
            </a:r>
          </a:p>
          <a:p>
            <a:pPr lvl="1"/>
            <a:r>
              <a:rPr lang="en-US" altLang="en-US"/>
              <a:t>Shared memory isn’t useful for good LINPACK results</a:t>
            </a:r>
          </a:p>
          <a:p>
            <a:r>
              <a:rPr lang="en-US" altLang="en-US"/>
              <a:t>With that caveat, it’s well worth a look</a:t>
            </a:r>
          </a:p>
        </p:txBody>
      </p:sp>
      <p:pic>
        <p:nvPicPr>
          <p:cNvPr id="313349" name="Picture 5">
            <a:extLst>
              <a:ext uri="{FF2B5EF4-FFF2-40B4-BE49-F238E27FC236}">
                <a16:creationId xmlns:a16="http://schemas.microsoft.com/office/drawing/2014/main" id="{9D8A093F-45EB-CC40-A7F9-0BF62C1F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4" r="223" b="7396"/>
          <a:stretch>
            <a:fillRect/>
          </a:stretch>
        </p:blipFill>
        <p:spPr bwMode="auto">
          <a:xfrm>
            <a:off x="2133600" y="4038600"/>
            <a:ext cx="42767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20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41E5BCAA-2A00-1F4F-B0A4-9E943196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/>
          <a:lstStyle/>
          <a:p>
            <a:r>
              <a:rPr lang="en-US" altLang="en-US"/>
              <a:t>Japanese Systems: Fujitsu, NEC, Hitachi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6BBE70E0-EC7F-8644-939A-8237EE463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Japanese supercomputers mostly use vector processors with shared or (most recently) distributed memory architecture</a:t>
            </a:r>
          </a:p>
          <a:p>
            <a:r>
              <a:rPr lang="en-US" altLang="en-US"/>
              <a:t>Fujitsu shipped its first vector system (Facom 230) in 1976:</a:t>
            </a:r>
          </a:p>
          <a:p>
            <a:pPr lvl="1"/>
            <a:r>
              <a:rPr lang="en-US" altLang="en-US"/>
              <a:t>This was followed by the VP200 (1982), VP400 (1985),</a:t>
            </a:r>
            <a:br>
              <a:rPr lang="en-US" altLang="en-US"/>
            </a:br>
            <a:r>
              <a:rPr lang="en-US" altLang="en-US"/>
              <a:t>VP2000 (1989), VP2600(1990), and distributed memory VPP500(1992), VPP700(1996), and VPP5000(1999)</a:t>
            </a:r>
          </a:p>
          <a:p>
            <a:pPr lvl="1"/>
            <a:r>
              <a:rPr lang="en-US" altLang="en-US"/>
              <a:t>Recently, Fujitsu has been selling scalar NUMA systems</a:t>
            </a:r>
          </a:p>
          <a:p>
            <a:r>
              <a:rPr lang="en-US" altLang="en-US"/>
              <a:t>NEC got a late start on vectors, but caught up very quickly:</a:t>
            </a:r>
          </a:p>
          <a:p>
            <a:pPr lvl="1"/>
            <a:r>
              <a:rPr lang="en-US" altLang="en-US"/>
              <a:t>SX-1 (1983), SX-2 (1985), SX-3 (1990), SX-4 (1994),</a:t>
            </a:r>
            <a:br>
              <a:rPr lang="en-US" altLang="en-US"/>
            </a:br>
            <a:r>
              <a:rPr lang="en-US" altLang="en-US"/>
              <a:t>SX-5 (2000), and distributed memory SX-6 and SX-7 (2002), Earth Simulator (2002), and SX-8 (2006)</a:t>
            </a:r>
          </a:p>
          <a:p>
            <a:pPr lvl="1"/>
            <a:r>
              <a:rPr lang="en-US" altLang="en-US"/>
              <a:t>Tadashi Watanabe is the chief architect of these systems</a:t>
            </a:r>
          </a:p>
          <a:p>
            <a:r>
              <a:rPr lang="en-US" altLang="en-US"/>
              <a:t>Hitachi has sold few supercomputers outside Japan</a:t>
            </a:r>
          </a:p>
          <a:p>
            <a:pPr lvl="1"/>
            <a:r>
              <a:rPr lang="en-US" altLang="en-US"/>
              <a:t>An exception is the distributed memory SR8000 (2000)</a:t>
            </a:r>
          </a:p>
        </p:txBody>
      </p:sp>
    </p:spTree>
    <p:extLst>
      <p:ext uri="{BB962C8B-B14F-4D97-AF65-F5344CB8AC3E}">
        <p14:creationId xmlns:p14="http://schemas.microsoft.com/office/powerpoint/2010/main" val="4061390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BAFAD439-E454-7B48-BC75-03BB8B88F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Japanese National Projects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71765ABB-0A61-C243-8E61-0B94CFCAF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National Superspeed Computer Project (1981)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23 billion over 9 years</a:t>
            </a:r>
          </a:p>
          <a:p>
            <a:pPr lvl="1"/>
            <a:r>
              <a:rPr lang="en-US" altLang="en-US"/>
              <a:t>Intended to produce a supercomputer</a:t>
            </a:r>
          </a:p>
          <a:p>
            <a:pPr lvl="1"/>
            <a:r>
              <a:rPr lang="en-US" altLang="en-US"/>
              <a:t>Two projects: architecture and technology</a:t>
            </a:r>
          </a:p>
          <a:p>
            <a:pPr lvl="1"/>
            <a:r>
              <a:rPr lang="en-US" altLang="en-US"/>
              <a:t>Companies: Fujitsu, NEC, Hitachi, Mitsubishi, Oki, Toshiba</a:t>
            </a:r>
          </a:p>
          <a:p>
            <a:r>
              <a:rPr lang="en-US" altLang="en-US"/>
              <a:t>The Fifth Generation Project (1982)</a:t>
            </a:r>
          </a:p>
          <a:p>
            <a:pPr lvl="1"/>
            <a:r>
              <a:rPr lang="en-US" altLang="en-US"/>
              <a:t>About </a:t>
            </a:r>
            <a:r>
              <a:rPr lang="en-US" altLang="en-US">
                <a:cs typeface="Times New Roman" panose="02020603050405020304" pitchFamily="18" charset="0"/>
              </a:rPr>
              <a:t>¥</a:t>
            </a:r>
            <a:r>
              <a:rPr lang="en-US" altLang="en-US"/>
              <a:t>55 billion over 10 years</a:t>
            </a:r>
          </a:p>
          <a:p>
            <a:pPr lvl="1"/>
            <a:r>
              <a:rPr lang="en-US" altLang="en-US"/>
              <a:t>Centered at a new laboratory: ICOT</a:t>
            </a:r>
          </a:p>
          <a:p>
            <a:pPr lvl="1"/>
            <a:r>
              <a:rPr lang="en-US" altLang="en-US"/>
              <a:t>Focused on artificial intelligence: inference, vision, speech</a:t>
            </a:r>
          </a:p>
          <a:p>
            <a:pPr lvl="1"/>
            <a:r>
              <a:rPr lang="en-US" altLang="en-US"/>
              <a:t>MCC in Austin, TX was a US industrial response</a:t>
            </a:r>
          </a:p>
        </p:txBody>
      </p:sp>
    </p:spTree>
    <p:extLst>
      <p:ext uri="{BB962C8B-B14F-4D97-AF65-F5344CB8AC3E}">
        <p14:creationId xmlns:p14="http://schemas.microsoft.com/office/powerpoint/2010/main" val="19339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1B8679E-15B9-BE40-B015-A248880C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9B7CC657-2FC7-F24B-B9A6-850211EF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Supercomputer: the world’s fastest computer at the time</a:t>
            </a:r>
          </a:p>
          <a:p>
            <a:r>
              <a:rPr lang="en-US" altLang="en-US"/>
              <a:t>SIMD: Single Instruction Stream, Multiple Data Stream</a:t>
            </a:r>
          </a:p>
          <a:p>
            <a:pPr lvl="1"/>
            <a:r>
              <a:rPr lang="en-US" altLang="en-US"/>
              <a:t>One instruction at a time, each operating on an array of data</a:t>
            </a:r>
          </a:p>
          <a:p>
            <a:r>
              <a:rPr lang="en-US" altLang="en-US"/>
              <a:t>MIMD: Multiple Instruction Stream, Multiple Data Stream</a:t>
            </a:r>
          </a:p>
          <a:p>
            <a:pPr lvl="1"/>
            <a:r>
              <a:rPr lang="en-US" altLang="en-US"/>
              <a:t>Multiple processors asynchronously issuing instructions</a:t>
            </a:r>
          </a:p>
          <a:p>
            <a:r>
              <a:rPr lang="en-US" altLang="en-US"/>
              <a:t>Shared Memory: MIMD computer in which a common memory is accessible by all processors</a:t>
            </a:r>
          </a:p>
          <a:p>
            <a:pPr lvl="1"/>
            <a:r>
              <a:rPr lang="en-US" altLang="en-US"/>
              <a:t>UMA: Uniform memory access by all processors</a:t>
            </a:r>
          </a:p>
          <a:p>
            <a:pPr lvl="1"/>
            <a:r>
              <a:rPr lang="en-US" altLang="en-US"/>
              <a:t>NUMA: Non-uniform memory access, based on placement</a:t>
            </a:r>
          </a:p>
          <a:p>
            <a:r>
              <a:rPr lang="en-US" altLang="en-US"/>
              <a:t>Distributed Memory: MIMD computer in which the memory is partitioned into processor-private regions</a:t>
            </a:r>
          </a:p>
          <a:p>
            <a:r>
              <a:rPr lang="en-US" altLang="en-US"/>
              <a:t>RISC: Reduced Instruction Set Computer</a:t>
            </a:r>
          </a:p>
          <a:p>
            <a:pPr lvl="1"/>
            <a:r>
              <a:rPr lang="en-US" altLang="en-US"/>
              <a:t>Uses fast and simple instructions to do complex things</a:t>
            </a:r>
          </a:p>
          <a:p>
            <a:r>
              <a:rPr lang="en-US" altLang="en-US"/>
              <a:t>Pipelining: Processing in assembly-line style</a:t>
            </a:r>
          </a:p>
        </p:txBody>
      </p:sp>
    </p:spTree>
    <p:extLst>
      <p:ext uri="{BB962C8B-B14F-4D97-AF65-F5344CB8AC3E}">
        <p14:creationId xmlns:p14="http://schemas.microsoft.com/office/powerpoint/2010/main" val="35525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D5CD5E98-A337-7840-B36B-2412EC34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DARPA Strategic Computing Program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52968F0-E6D4-374A-BD9E-A7C8830FF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This program was intended to accelerate the development and application of parallel computing</a:t>
            </a:r>
          </a:p>
          <a:p>
            <a:r>
              <a:rPr lang="en-US" altLang="en-US"/>
              <a:t>It funded several industrial development projects over the period 1983-1993:</a:t>
            </a:r>
          </a:p>
          <a:p>
            <a:pPr lvl="1"/>
            <a:r>
              <a:rPr lang="en-US" altLang="en-US"/>
              <a:t>Thinking Machines: Connection Machine (1-bit SIMD array)</a:t>
            </a:r>
          </a:p>
          <a:p>
            <a:pPr lvl="1"/>
            <a:r>
              <a:rPr lang="en-US" altLang="en-US"/>
              <a:t>Bolt, Beranek, and Newman: Butterfly (shared memory)</a:t>
            </a:r>
          </a:p>
          <a:p>
            <a:pPr lvl="1"/>
            <a:r>
              <a:rPr lang="en-US" altLang="en-US"/>
              <a:t>Intel: Touchstone series (distributed memory)</a:t>
            </a:r>
          </a:p>
          <a:p>
            <a:pPr lvl="1"/>
            <a:r>
              <a:rPr lang="en-US" altLang="en-US"/>
              <a:t>Tera: MTA (shared memory)</a:t>
            </a:r>
          </a:p>
          <a:p>
            <a:pPr lvl="1"/>
            <a:r>
              <a:rPr lang="en-US" altLang="en-US"/>
              <a:t>Cray: T3D (distributed memory)</a:t>
            </a:r>
          </a:p>
          <a:p>
            <a:r>
              <a:rPr lang="en-US" altLang="en-US"/>
              <a:t>Government agencies were encouraged to try these systems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4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AF4DFF1C-099C-7244-AA73-7E56BFB95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DOE ASCI Program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A659E767-2572-F14C-B03A-A3317493D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Department of Energy was directed to use computer simulation to replace nuclear weapons testing</a:t>
            </a:r>
          </a:p>
          <a:p>
            <a:r>
              <a:rPr lang="en-US" altLang="en-US"/>
              <a:t>It has procured a series of distributed memory systems: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u="sng"/>
              <a:t>System Name	Laboratory	Manufacturer	Date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			Sandia		Intel		1995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Pacific	Livermore	IBM		1996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Blue Mountain	Los Alamos	SGI		1998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White		Livermore	IBM		2000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Q				Los Alamos	Compaq	2002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Red Storm		Sandia		Cray		2004</a:t>
            </a:r>
          </a:p>
          <a:p>
            <a:pPr lvl="1">
              <a:buFont typeface="Wingdings" pitchFamily="2" charset="2"/>
              <a:buNone/>
            </a:pPr>
            <a:r>
              <a:rPr lang="en-US" altLang="en-US"/>
              <a:t>Purple		Livermore	IBM		2006</a:t>
            </a:r>
          </a:p>
          <a:p>
            <a:endParaRPr lang="en-US" altLang="en-US"/>
          </a:p>
          <a:p>
            <a:r>
              <a:rPr lang="en-US" altLang="en-US"/>
              <a:t>The performance range is about 100-fold</a:t>
            </a:r>
          </a:p>
        </p:txBody>
      </p:sp>
    </p:spTree>
    <p:extLst>
      <p:ext uri="{BB962C8B-B14F-4D97-AF65-F5344CB8AC3E}">
        <p14:creationId xmlns:p14="http://schemas.microsoft.com/office/powerpoint/2010/main" val="114576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C3760A97-5446-0748-BD00-70D7198C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Next?</a:t>
            </a:r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13932046-A262-F14E-84B2-F29278630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Parallelism is becoming mainstream</a:t>
            </a:r>
          </a:p>
          <a:p>
            <a:pPr lvl="1"/>
            <a:r>
              <a:rPr lang="en-US" altLang="en-US"/>
              <a:t>Intel and AMD are putting multiple processors on a chip</a:t>
            </a:r>
          </a:p>
          <a:p>
            <a:pPr lvl="1"/>
            <a:r>
              <a:rPr lang="en-US" altLang="en-US"/>
              <a:t>It’s only a few now, but just wait!</a:t>
            </a:r>
          </a:p>
          <a:p>
            <a:r>
              <a:rPr lang="en-US" altLang="en-US"/>
              <a:t>This will change the supercomputer playing field, again</a:t>
            </a:r>
          </a:p>
          <a:p>
            <a:pPr lvl="1"/>
            <a:r>
              <a:rPr lang="en-US" altLang="en-US"/>
              <a:t>Parallel application software will emerge</a:t>
            </a:r>
          </a:p>
          <a:p>
            <a:pPr lvl="1"/>
            <a:r>
              <a:rPr lang="en-US" altLang="en-US"/>
              <a:t>Parallel languages and compilers will enable it</a:t>
            </a:r>
          </a:p>
          <a:p>
            <a:pPr lvl="1"/>
            <a:r>
              <a:rPr lang="en-US" altLang="en-US"/>
              <a:t>Parallel architecture will evolve to match</a:t>
            </a:r>
          </a:p>
          <a:p>
            <a:r>
              <a:rPr lang="en-US" altLang="en-US"/>
              <a:t>The world’s computers become one giant cluster</a:t>
            </a:r>
          </a:p>
          <a:p>
            <a:pPr lvl="1"/>
            <a:r>
              <a:rPr lang="en-US" altLang="en-US"/>
              <a:t>The cloud links them</a:t>
            </a:r>
          </a:p>
          <a:p>
            <a:pPr lvl="1"/>
            <a:r>
              <a:rPr lang="en-US" altLang="en-US"/>
              <a:t>We must make them safe</a:t>
            </a:r>
          </a:p>
          <a:p>
            <a:r>
              <a:rPr lang="en-US" altLang="en-US"/>
              <a:t>What an exciting field it is with such challenges!</a:t>
            </a:r>
          </a:p>
        </p:txBody>
      </p:sp>
    </p:spTree>
    <p:extLst>
      <p:ext uri="{BB962C8B-B14F-4D97-AF65-F5344CB8AC3E}">
        <p14:creationId xmlns:p14="http://schemas.microsoft.com/office/powerpoint/2010/main" val="409509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065C3FA9-9153-BC45-B841-9FE00C07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Apologies: Companies Not Mentioned</a:t>
            </a: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AF143433-D4AD-4C41-846C-7C1B1860F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Alliant</a:t>
            </a:r>
          </a:p>
          <a:p>
            <a:r>
              <a:rPr lang="en-US" altLang="en-US"/>
              <a:t>Convex</a:t>
            </a:r>
          </a:p>
          <a:p>
            <a:r>
              <a:rPr lang="en-US" altLang="en-US"/>
              <a:t>HP</a:t>
            </a:r>
          </a:p>
          <a:p>
            <a:r>
              <a:rPr lang="en-US" altLang="en-US"/>
              <a:t>MasPar</a:t>
            </a:r>
          </a:p>
          <a:p>
            <a:r>
              <a:rPr lang="en-US" altLang="en-US"/>
              <a:t>Matsushita</a:t>
            </a:r>
          </a:p>
          <a:p>
            <a:r>
              <a:rPr lang="en-US" altLang="en-US"/>
              <a:t>Meiko</a:t>
            </a:r>
          </a:p>
          <a:p>
            <a:r>
              <a:rPr lang="en-US" altLang="en-US"/>
              <a:t>Parsys</a:t>
            </a:r>
          </a:p>
          <a:p>
            <a:r>
              <a:rPr lang="en-US" altLang="en-US"/>
              <a:t>Parsytec</a:t>
            </a:r>
          </a:p>
          <a:p>
            <a:r>
              <a:rPr lang="en-US" altLang="en-US"/>
              <a:t>Quadrics</a:t>
            </a:r>
          </a:p>
          <a:p>
            <a:r>
              <a:rPr lang="en-US" altLang="en-US"/>
              <a:t>Siemens-Nixdorf</a:t>
            </a:r>
          </a:p>
          <a:p>
            <a:r>
              <a:rPr lang="en-US" altLang="en-US"/>
              <a:t>Sun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07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Original Supercomputers: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single processor machines that focused on fast clock speeds, vector processing and large amounts of physical memory.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RISC vs. CISC: </a:t>
            </a:r>
            <a:r>
              <a:rPr lang="en-US" sz="1800" b="1" dirty="0">
                <a:solidFill>
                  <a:schemeClr val="bg1"/>
                </a:solidFill>
              </a:rPr>
              <a:t>designers realized it was better to make the instruction set simple if you wanted the chip to run fast (MIPS vs. SPARC).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Pipelines: </a:t>
            </a:r>
            <a:r>
              <a:rPr lang="en-US" sz="1800" b="1" dirty="0">
                <a:solidFill>
                  <a:schemeClr val="bg1"/>
                </a:solidFill>
              </a:rPr>
              <a:t>are a way designers could efficiently execute instructions, even multiple instructions simultaneously, with a minimum of overhead. However, this put pressure on compilers to make use of these special capabilities.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Parallelism: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once clock speeds exceeded approximately 100 MHz, designers shifted their focus to massively parallel architectures, sensing that the limits for IC technology and clock speeds would soon be reached.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</a:rPr>
              <a:t>Linux quickly became the dominant operating system for high performance computing.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Software: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significantly lagged hardware development until standard packages such as MPI and CUDA emerged.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</a:rPr>
              <a:t>Chips: </a:t>
            </a:r>
            <a:r>
              <a:rPr lang="en-US" sz="1800" b="1" dirty="0">
                <a:solidFill>
                  <a:schemeClr val="bg1"/>
                </a:solidFill>
              </a:rPr>
              <a:t>DSPs emerged as low-cost supercomputers. Many chips and architectures followed including systolic arrays (which can be regarded as the predecessor to a GPU).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E99A267C-7947-F641-BB6C-52E0060B4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 and Places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C8E4A1DE-D75A-6041-A024-F07AEF813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BMD/ATC: Ballistic Missile Defense Advanced Technology Center, Huntsville, AL</a:t>
            </a:r>
          </a:p>
          <a:p>
            <a:r>
              <a:rPr lang="en-US" altLang="en-US" sz="2000"/>
              <a:t>BRL: Ballistics (now Army} Research Laboratory, Aberdeen, MD</a:t>
            </a:r>
          </a:p>
          <a:p>
            <a:r>
              <a:rPr lang="en-US" altLang="en-US" sz="2000"/>
              <a:t>DARPA: Defense Advanced Research Projects Agency, VA</a:t>
            </a:r>
          </a:p>
          <a:p>
            <a:r>
              <a:rPr lang="en-US" altLang="en-US" sz="2000"/>
              <a:t>NASA-Ames: Ames Research Center, Mountain View, CA</a:t>
            </a:r>
          </a:p>
          <a:p>
            <a:r>
              <a:rPr lang="en-US" altLang="en-US" sz="2000"/>
              <a:t>NASA-Goddard: Goddard Space Flight Center, Greenbelt, MD</a:t>
            </a:r>
          </a:p>
          <a:p>
            <a:r>
              <a:rPr lang="en-US" altLang="en-US" sz="2000"/>
              <a:t>Livermore: Lawrence Livermore National Laboratory, Livermore, CA</a:t>
            </a:r>
          </a:p>
          <a:p>
            <a:r>
              <a:rPr lang="en-US" altLang="en-US" sz="2000"/>
              <a:t>Los Alamos: Los Alamos National Laboratory, Los Alamos, NM</a:t>
            </a:r>
          </a:p>
          <a:p>
            <a:r>
              <a:rPr lang="en-US" altLang="en-US" sz="2000"/>
              <a:t>NSA: National Security Agency, Fort Meade, MD</a:t>
            </a:r>
          </a:p>
          <a:p>
            <a:r>
              <a:rPr lang="en-US" altLang="en-US" sz="2000"/>
              <a:t>Sandia: Sandia National Laboratories, Albuquerque, NM</a:t>
            </a:r>
          </a:p>
        </p:txBody>
      </p:sp>
    </p:spTree>
    <p:extLst>
      <p:ext uri="{BB962C8B-B14F-4D97-AF65-F5344CB8AC3E}">
        <p14:creationId xmlns:p14="http://schemas.microsoft.com/office/powerpoint/2010/main" val="39870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307945C-B438-8341-8E1C-F2A354663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Colossus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D6271F3C-1305-1344-98B4-26A9D6971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Used at Bletchley Park, England during WW II</a:t>
            </a:r>
          </a:p>
          <a:p>
            <a:pPr lvl="1"/>
            <a:r>
              <a:rPr lang="en-US" altLang="en-US"/>
              <a:t>for cryptanalysis of Lorenz SZ40/42 rotor systems (“Fish”)</a:t>
            </a:r>
          </a:p>
          <a:p>
            <a:pPr lvl="1"/>
            <a:r>
              <a:rPr lang="en-US" altLang="en-US"/>
              <a:t>Only recently declassified by Her Majesty’s Government</a:t>
            </a:r>
          </a:p>
          <a:p>
            <a:r>
              <a:rPr lang="en-US" altLang="en-US"/>
              <a:t>Concepts by Max Newman </a:t>
            </a:r>
            <a:r>
              <a:rPr lang="en-US" altLang="en-US" i="1"/>
              <a:t>et al.</a:t>
            </a:r>
            <a:endParaRPr lang="en-US" altLang="en-US"/>
          </a:p>
          <a:p>
            <a:r>
              <a:rPr lang="en-US" altLang="en-US"/>
              <a:t>Designed and built by Tommy Flowers</a:t>
            </a:r>
          </a:p>
          <a:p>
            <a:pPr lvl="1"/>
            <a:r>
              <a:rPr lang="en-US" altLang="en-US"/>
              <a:t>at the Post Office Research Station, Dollis Hill</a:t>
            </a:r>
          </a:p>
          <a:p>
            <a:r>
              <a:rPr lang="en-US" altLang="en-US"/>
              <a:t>Features:</a:t>
            </a:r>
          </a:p>
          <a:p>
            <a:pPr lvl="1"/>
            <a:r>
              <a:rPr lang="en-US" altLang="en-US"/>
              <a:t>Paper tape loop data input at 30 mph = 5000 characters/sec</a:t>
            </a:r>
          </a:p>
          <a:p>
            <a:pPr lvl="1"/>
            <a:r>
              <a:rPr lang="en-US" altLang="en-US"/>
              <a:t>1500 vacuum tubes (“valves”) in the Mark I, 2400 in Mark II</a:t>
            </a:r>
          </a:p>
          <a:p>
            <a:pPr lvl="1"/>
            <a:r>
              <a:rPr lang="en-US" altLang="en-US"/>
              <a:t>Programmed by switches</a:t>
            </a:r>
          </a:p>
          <a:p>
            <a:pPr lvl="1"/>
            <a:r>
              <a:rPr lang="en-US" altLang="en-US"/>
              <a:t>Not a general-purpose computer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5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62ECDAD-F15B-AB45-B327-F84AF8D2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Colossus</a:t>
            </a:r>
          </a:p>
        </p:txBody>
      </p:sp>
      <p:pic>
        <p:nvPicPr>
          <p:cNvPr id="263173" name="Picture 5">
            <a:extLst>
              <a:ext uri="{FF2B5EF4-FFF2-40B4-BE49-F238E27FC236}">
                <a16:creationId xmlns:a16="http://schemas.microsoft.com/office/drawing/2014/main" id="{6BE10C25-3789-E248-AD7B-A37B5560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06500"/>
            <a:ext cx="6929437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29CD41F1-465D-2F48-BF74-C84A9232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Early days: Eniac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1165BE8-376F-314A-9BEB-91DEDA0B9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Built at Penn’s Moore School for BRL, Aberdeen, MD</a:t>
            </a:r>
          </a:p>
          <a:p>
            <a:pPr lvl="1"/>
            <a:r>
              <a:rPr lang="en-US" altLang="en-US"/>
              <a:t>The motivating application was artillery firing tables</a:t>
            </a:r>
          </a:p>
          <a:p>
            <a:pPr lvl="1"/>
            <a:r>
              <a:rPr lang="en-US" altLang="en-US"/>
              <a:t>Its first use was evaluating H-bomb feasibility</a:t>
            </a:r>
          </a:p>
          <a:p>
            <a:r>
              <a:rPr lang="en-US" altLang="en-US"/>
              <a:t>Designed and built by J. Presper Eckert and John Mauchly</a:t>
            </a:r>
          </a:p>
          <a:p>
            <a:r>
              <a:rPr lang="en-US" altLang="en-US"/>
              <a:t>Unveiled at the Moore School on February 15, 1946</a:t>
            </a:r>
          </a:p>
          <a:p>
            <a:r>
              <a:rPr lang="en-US" altLang="en-US"/>
              <a:t>It had 17,468 vacuum tubes and consumed 174 KW</a:t>
            </a:r>
          </a:p>
          <a:p>
            <a:pPr lvl="1"/>
            <a:r>
              <a:rPr lang="en-US" altLang="en-US"/>
              <a:t>Reliability was a concern, so it was left on continuously</a:t>
            </a:r>
          </a:p>
          <a:p>
            <a:r>
              <a:rPr lang="en-US" altLang="en-US"/>
              <a:t>It was 80 feet long and weighed 30 tons</a:t>
            </a:r>
          </a:p>
          <a:p>
            <a:r>
              <a:rPr lang="en-US" altLang="en-US"/>
              <a:t>Programming was via switches and patch cables</a:t>
            </a:r>
          </a:p>
          <a:p>
            <a:r>
              <a:rPr lang="en-US" altLang="en-US"/>
              <a:t>Not a general-purpose computer</a:t>
            </a:r>
          </a:p>
        </p:txBody>
      </p:sp>
    </p:spTree>
    <p:extLst>
      <p:ext uri="{BB962C8B-B14F-4D97-AF65-F5344CB8AC3E}">
        <p14:creationId xmlns:p14="http://schemas.microsoft.com/office/powerpoint/2010/main" val="120873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E0C61C6A-ABAA-CE43-9933-974AD6439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Eniac</a:t>
            </a:r>
          </a:p>
        </p:txBody>
      </p:sp>
      <p:pic>
        <p:nvPicPr>
          <p:cNvPr id="266245" name="Picture 5">
            <a:extLst>
              <a:ext uri="{FF2B5EF4-FFF2-40B4-BE49-F238E27FC236}">
                <a16:creationId xmlns:a16="http://schemas.microsoft.com/office/drawing/2014/main" id="{C48E368B-124E-CA4C-A143-46468EF0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 r="-502"/>
          <a:stretch>
            <a:fillRect/>
          </a:stretch>
        </p:blipFill>
        <p:spPr bwMode="auto">
          <a:xfrm>
            <a:off x="838200" y="1143000"/>
            <a:ext cx="762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01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CSI06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CSI06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2" charset="0"/>
          </a:defRPr>
        </a:defPPr>
      </a:lstStyle>
    </a:lnDef>
  </a:objectDefaults>
  <a:extraClrSchemeLst>
    <a:extraClrScheme>
      <a:clrScheme name="LACSI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CSI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CSI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3389</Words>
  <Application>Microsoft Macintosh PowerPoint</Application>
  <PresentationFormat>Letter Paper (8.5x11 in)</PresentationFormat>
  <Paragraphs>408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Symbol</vt:lpstr>
      <vt:lpstr>Times New Roman</vt:lpstr>
      <vt:lpstr>Wingdings</vt:lpstr>
      <vt:lpstr>lecture_title</vt:lpstr>
      <vt:lpstr>isip_default</vt:lpstr>
      <vt:lpstr>LACSI06</vt:lpstr>
      <vt:lpstr>PowerPoint Presentation</vt:lpstr>
      <vt:lpstr>A History of Supercomputing</vt:lpstr>
      <vt:lpstr>Outline</vt:lpstr>
      <vt:lpstr>Definitions</vt:lpstr>
      <vt:lpstr>Names and Places</vt:lpstr>
      <vt:lpstr>Early days: Colossus</vt:lpstr>
      <vt:lpstr>Colossus</vt:lpstr>
      <vt:lpstr>Early days: Eniac</vt:lpstr>
      <vt:lpstr>Eniac</vt:lpstr>
      <vt:lpstr>Other early supercomputers</vt:lpstr>
      <vt:lpstr>Mainframes</vt:lpstr>
      <vt:lpstr>Mainframes: LARC</vt:lpstr>
      <vt:lpstr>Mainframes: Stretch and Harvest</vt:lpstr>
      <vt:lpstr>Mainframes: CDC 6600</vt:lpstr>
      <vt:lpstr>CDC 6600 Console</vt:lpstr>
      <vt:lpstr>Mainframes: IBM 360/91</vt:lpstr>
      <vt:lpstr>IBM 360/91 Console</vt:lpstr>
      <vt:lpstr>Mainframes: CDC 7600</vt:lpstr>
      <vt:lpstr>Two CDC 7600s</vt:lpstr>
      <vt:lpstr>SIMD arrays: Illiac IV</vt:lpstr>
      <vt:lpstr>ILLIAC IV</vt:lpstr>
      <vt:lpstr>SIMD Arrays: PEPE and BSP</vt:lpstr>
      <vt:lpstr>One-bit Arrays: STARAN, DAP, MPP</vt:lpstr>
      <vt:lpstr>One-bit Arrays: Connection Machine</vt:lpstr>
      <vt:lpstr>Vector pipelining: TI ASC  </vt:lpstr>
      <vt:lpstr>Vector Pipelining: CDC Star 100</vt:lpstr>
      <vt:lpstr>Amdahl’s law</vt:lpstr>
      <vt:lpstr>Vector Pipelining: Cray-1</vt:lpstr>
      <vt:lpstr>Cray-1</vt:lpstr>
      <vt:lpstr>VLIW: FPS, Multiflow, and Cydrome</vt:lpstr>
      <vt:lpstr>Shared Memory: Cray Vector Systems</vt:lpstr>
      <vt:lpstr>Shared Memory: Multithreading</vt:lpstr>
      <vt:lpstr>Shared Memory: CC-NUMA</vt:lpstr>
      <vt:lpstr>Distributed Memory: Cosmic Cube</vt:lpstr>
      <vt:lpstr>Distributed Memory: Classic MPPs</vt:lpstr>
      <vt:lpstr>Distributed Memory: Clusters</vt:lpstr>
      <vt:lpstr>The Top 500 List</vt:lpstr>
      <vt:lpstr>Japanese Systems: Fujitsu, NEC, Hitachi</vt:lpstr>
      <vt:lpstr>Japanese National Projects</vt:lpstr>
      <vt:lpstr>DARPA Strategic Computing Program</vt:lpstr>
      <vt:lpstr>The DOE ASCI Program</vt:lpstr>
      <vt:lpstr>What Next?</vt:lpstr>
      <vt:lpstr>Apologies: Companies Not Mentioned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389</cp:revision>
  <dcterms:created xsi:type="dcterms:W3CDTF">2002-09-12T17:13:32Z</dcterms:created>
  <dcterms:modified xsi:type="dcterms:W3CDTF">2025-08-27T13:42:29Z</dcterms:modified>
</cp:coreProperties>
</file>