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9D9D9"/>
    <a:srgbClr val="9966FF"/>
    <a:srgbClr val="74D21E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 autoAdjust="0"/>
    <p:restoredTop sz="70272" autoAdjust="0"/>
  </p:normalViewPr>
  <p:slideViewPr>
    <p:cSldViewPr>
      <p:cViewPr varScale="1">
        <p:scale>
          <a:sx n="83" d="100"/>
          <a:sy n="83" d="100"/>
        </p:scale>
        <p:origin x="28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FDB80038-FE67-4BF6-9EE1-1C3321672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89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F4BDF356-1CF7-4830-A1DD-92487C04A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57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dianc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Irradiance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DF356-1CF7-4830-A1DD-92487C04A17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7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66B039-039E-4CA7-8BFF-71D7DEB161E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4D function</a:t>
            </a:r>
          </a:p>
          <a:p>
            <a:endParaRPr lang="en-US" dirty="0"/>
          </a:p>
          <a:p>
            <a:r>
              <a:rPr lang="en-US" dirty="0"/>
              <a:t>Returns the ratio of reflected </a:t>
            </a:r>
            <a:r>
              <a:rPr lang="en-US" dirty="0">
                <a:hlinkClick r:id="rId3" tooltip="Radiance"/>
              </a:rPr>
              <a:t>radiance</a:t>
            </a:r>
            <a:r>
              <a:rPr lang="en-US" dirty="0"/>
              <a:t> exiting along </a:t>
            </a:r>
            <a:r>
              <a:rPr lang="en-US" dirty="0" err="1"/>
              <a:t>w_r</a:t>
            </a:r>
            <a:r>
              <a:rPr lang="en-US" dirty="0"/>
              <a:t> to the </a:t>
            </a:r>
            <a:r>
              <a:rPr lang="en-US" dirty="0">
                <a:hlinkClick r:id="rId4" tooltip="Irradiance"/>
              </a:rPr>
              <a:t>irradiance</a:t>
            </a:r>
            <a:r>
              <a:rPr lang="en-US" dirty="0"/>
              <a:t> incident on the surface from direction </a:t>
            </a:r>
            <a:r>
              <a:rPr lang="en-US" dirty="0" err="1"/>
              <a:t>w_i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 defined in</a:t>
            </a:r>
            <a:r>
              <a:rPr lang="en-US" baseline="0" dirty="0"/>
              <a:t> ref. to surface 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DF356-1CF7-4830-A1DD-92487C04A1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DF356-1CF7-4830-A1DD-92487C04A1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bounces?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DF356-1CF7-4830-A1DD-92487C04A1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bounces?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DF356-1CF7-4830-A1DD-92487C04A17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25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54861-778E-42F3-AD2A-EB44076E1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159F-1E55-41A6-8339-F6DFBBA39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5BD4E-B466-4610-BC18-B41E938D8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5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C293C-5088-4E30-A67C-4AADAF5FA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4C7B8-8CC4-4889-AD8F-317EDBE8A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9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E347-8CA3-4084-BF2E-118BFDD01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94ADF-22CF-4A16-93CD-B60F28D4C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2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9A2D-9DFD-4CF1-88DF-0D2AE9D78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4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21DA8-9326-4960-A0CA-F2493A568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6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8B7E-49EA-403A-A56A-CF5E7479F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4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C33A9-C666-4D8E-AA4A-ACE84B2F7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7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A07FFE8-3058-4AB1-8B4F-2F8A07FDD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JLy-ci-RyY" TargetMode="External"/><Relationship Id="rId2" Type="http://schemas.openxmlformats.org/officeDocument/2006/relationships/hyperlink" Target="https://vimeo.com/4110917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nder.otoy.com/gallery.ph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600" dirty="0"/>
              <a:t>GPU Ray-tracing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Liam Boone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University of Pennsylvania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CIS 565 - Fall 2013</a:t>
            </a:r>
          </a:p>
        </p:txBody>
      </p:sp>
      <p:pic>
        <p:nvPicPr>
          <p:cNvPr id="2" name="Picture 2" descr="Student Projec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096000" cy="1143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6412468"/>
            <a:ext cx="541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Content adapted from Karl Li’s slides from fall 2012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5506" y="688635"/>
            <a:ext cx="5632988" cy="593793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5506" y="713663"/>
            <a:ext cx="5632988" cy="588787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Peter and Karl’s GPU Path Tracer:</a:t>
            </a:r>
          </a:p>
          <a:p>
            <a:pPr lvl="1"/>
            <a:r>
              <a:rPr lang="en-US" sz="2400" dirty="0">
                <a:hlinkClick r:id="rId2"/>
              </a:rPr>
              <a:t>https://vimeo.com/41109177</a:t>
            </a:r>
            <a:endParaRPr lang="en-US" sz="2400" dirty="0"/>
          </a:p>
          <a:p>
            <a:r>
              <a:rPr lang="en-US" dirty="0"/>
              <a:t>BRIGADE Renderer: </a:t>
            </a:r>
          </a:p>
          <a:p>
            <a:pPr lvl="1"/>
            <a:r>
              <a:rPr lang="en-US" sz="2400" dirty="0">
                <a:hlinkClick r:id="rId3"/>
              </a:rPr>
              <a:t>http://www.youtube.com/watch?v=FJLy-ci-RyY</a:t>
            </a:r>
            <a:endParaRPr lang="en-US" sz="2400" dirty="0"/>
          </a:p>
          <a:p>
            <a:r>
              <a:rPr lang="en-US" dirty="0"/>
              <a:t>Octane </a:t>
            </a:r>
            <a:r>
              <a:rPr lang="en-US" dirty="0" err="1"/>
              <a:t>otoy</a:t>
            </a:r>
            <a:r>
              <a:rPr lang="en-US" dirty="0"/>
              <a:t>:</a:t>
            </a:r>
          </a:p>
          <a:p>
            <a:pPr lvl="1"/>
            <a:r>
              <a:rPr lang="en-US" sz="2400" dirty="0">
                <a:hlinkClick r:id="rId4"/>
              </a:rPr>
              <a:t>http://render.otoy.com/gallery.php</a:t>
            </a:r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Ray-tracing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each pixel, shoot a ray into the scene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each ray, trace until the ray hits a surface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each intersection, cast a shadow feeler ray to each light source to see if each light source is visible and shade the current pixel accordingly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the surface is diffuse, stop. If the surface is reflective, shoot a new ray reflected across the normal from the incident ray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Repeat steps 1-4 over and over until a maximum tracing depth has been reached or until the ray hits a light or a diffuse surface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n-US" sz="1400" dirty="0" err="1">
                <a:latin typeface="Consolas" pitchFamily="49" charset="0"/>
                <a:cs typeface="Consolas" pitchFamily="49" charset="0"/>
              </a:rPr>
              <a:t>rayTrace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depth, ray r, vector&lt;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geom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&gt; objects, vector&lt;lights&gt;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light_sources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[find closest intersect object j, normal n, and point p]</a:t>
            </a:r>
          </a:p>
          <a:p>
            <a:pPr>
              <a:buNone/>
            </a:pPr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color = black</a:t>
            </a:r>
          </a:p>
          <a:p>
            <a:pPr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if object j is reflective:</a:t>
            </a:r>
          </a:p>
          <a:p>
            <a:pPr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reflected_r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reflect_ray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(r, normal, p)</a:t>
            </a:r>
          </a:p>
          <a:p>
            <a:pPr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reflected_color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rayTrace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(depth+1,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reflected_r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, objects,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light_sources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	color 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reflected_Color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for each light l in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light_sources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	if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shadow_ray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(p, l)==true{</a:t>
            </a:r>
          </a:p>
          <a:p>
            <a:pPr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light_contribution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calculate_light_contribution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p,l,n,j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		color +=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light_contribution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	</a:t>
            </a:r>
          </a:p>
          <a:p>
            <a:pPr>
              <a:buNone/>
            </a:pPr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return color;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Parallelizing Ray-tracing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 embarrassingly parallel problem</a:t>
            </a:r>
          </a:p>
          <a:p>
            <a:pPr lvl="1"/>
            <a:r>
              <a:rPr lang="en-US" sz="2400" dirty="0"/>
              <a:t>Tracing each pixel in the image is computationally independent from all other pixels</a:t>
            </a:r>
          </a:p>
          <a:p>
            <a:pPr lvl="1"/>
            <a:r>
              <a:rPr lang="en-US" sz="2400" dirty="0"/>
              <a:t>Tracing a single pixel is not a terribly computationally intense task, there’s simply a lot of tracing that needs to happen</a:t>
            </a:r>
          </a:p>
          <a:p>
            <a:r>
              <a:rPr lang="en-US" sz="2800" dirty="0"/>
              <a:t>Solution: parallelize along pixels</a:t>
            </a:r>
          </a:p>
          <a:p>
            <a:pPr lvl="1"/>
            <a:r>
              <a:rPr lang="en-US" sz="2400" dirty="0"/>
              <a:t>Launch one thread per pixel, trace hundreds to thousands of pixels in mass parallel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Caveat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CUDA does not support recursion!*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800" dirty="0"/>
              <a:t>*Except on Fermi based cards or newer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Ray-tracing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Iterative ray-tracing: a slightly less intuitive ray-tracing algorithm that does not need recursion!</a:t>
            </a:r>
          </a:p>
          <a:p>
            <a:r>
              <a:rPr lang="en-US" dirty="0"/>
              <a:t>Analogy: think breadth first search versus depth first search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06400">
              <a:buNone/>
            </a:pPr>
            <a:r>
              <a:rPr lang="en-US" sz="1400" dirty="0" err="1">
                <a:latin typeface="Consolas" pitchFamily="49" charset="0"/>
                <a:cs typeface="Consolas" pitchFamily="49" charset="0"/>
              </a:rPr>
              <a:t>rayTrace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depth, ray r, vector&lt;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geom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&gt; objects, vector&lt;lights&gt;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light_sources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):</a:t>
            </a:r>
          </a:p>
          <a:p>
            <a:pPr marL="0" indent="0" defTabSz="40640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ray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currentRay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r</a:t>
            </a:r>
          </a:p>
          <a:p>
            <a:pPr marL="0" indent="0" defTabSz="40640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color = black</a:t>
            </a:r>
          </a:p>
          <a:p>
            <a:pPr marL="0" indent="0" defTabSz="40640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for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in {1, 2, …, depth}:</a:t>
            </a:r>
          </a:p>
          <a:p>
            <a:pPr marL="0" indent="0" defTabSz="40640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	[determine closest intersect object j, normal n, point p]</a:t>
            </a:r>
          </a:p>
          <a:p>
            <a:pPr marL="0" indent="0" defTabSz="406400">
              <a:buNone/>
            </a:pPr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pPr marL="0" indent="0" defTabSz="40640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	if object j is reflective:</a:t>
            </a:r>
          </a:p>
          <a:p>
            <a:pPr marL="0" indent="0" defTabSz="40640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		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reflected_r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reflect_ray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(r, normal, p); </a:t>
            </a:r>
          </a:p>
          <a:p>
            <a:pPr marL="0" indent="0" defTabSz="406400">
              <a:buNone/>
            </a:pPr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pPr marL="0" indent="0" defTabSz="40640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	for each light l in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light_sources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 defTabSz="40640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		if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shadow_ray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(p, l) == true:</a:t>
            </a:r>
          </a:p>
          <a:p>
            <a:pPr marL="0" indent="0" defTabSz="40640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				color += color *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calculate_light_contribution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p,l,n,j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); </a:t>
            </a:r>
          </a:p>
          <a:p>
            <a:pPr>
              <a:buNone/>
            </a:pPr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return color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bounces per path?</a:t>
            </a:r>
          </a:p>
        </p:txBody>
      </p:sp>
      <p:pic>
        <p:nvPicPr>
          <p:cNvPr id="4" name="Content Placeholder 3" descr="b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5656" y="1981200"/>
            <a:ext cx="3892688" cy="3886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648200"/>
          </a:xfrm>
        </p:spPr>
        <p:txBody>
          <a:bodyPr/>
          <a:lstStyle/>
          <a:p>
            <a:r>
              <a:rPr lang="en-US" dirty="0"/>
              <a:t>Quick introduction and theory review:</a:t>
            </a:r>
          </a:p>
          <a:p>
            <a:pPr lvl="1"/>
            <a:r>
              <a:rPr lang="en-US" dirty="0"/>
              <a:t>The Rendering Equation</a:t>
            </a:r>
          </a:p>
          <a:p>
            <a:pPr lvl="1"/>
            <a:r>
              <a:rPr lang="en-US" dirty="0"/>
              <a:t>Bidirectional reflection distribution functions</a:t>
            </a:r>
          </a:p>
          <a:p>
            <a:pPr lvl="1"/>
            <a:r>
              <a:rPr lang="en-US" dirty="0" err="1"/>
              <a:t>Pathtracing</a:t>
            </a:r>
            <a:r>
              <a:rPr lang="en-US" dirty="0"/>
              <a:t> algorithm overview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Implementing parallel ray-tracing</a:t>
            </a:r>
          </a:p>
          <a:p>
            <a:pPr lvl="1"/>
            <a:r>
              <a:rPr lang="en-US" dirty="0"/>
              <a:t>Recursion versus iteration </a:t>
            </a:r>
          </a:p>
          <a:p>
            <a:pPr lvl="1"/>
            <a:r>
              <a:rPr lang="en-US" dirty="0"/>
              <a:t>Iterative ray-tracing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bounces per path?</a:t>
            </a:r>
            <a:br>
              <a:rPr lang="en-US" dirty="0"/>
            </a:br>
            <a:r>
              <a:rPr lang="en-US" dirty="0"/>
              <a:t>4?</a:t>
            </a:r>
          </a:p>
        </p:txBody>
      </p:sp>
      <p:pic>
        <p:nvPicPr>
          <p:cNvPr id="4" name="Content Placeholder 3" descr="b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5656" y="1981200"/>
            <a:ext cx="3892688" cy="38862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bounces per path?</a:t>
            </a:r>
            <a:br>
              <a:rPr lang="en-US" dirty="0"/>
            </a:br>
            <a:r>
              <a:rPr lang="en-US" dirty="0"/>
              <a:t>4? 3?</a:t>
            </a:r>
          </a:p>
        </p:txBody>
      </p:sp>
      <p:pic>
        <p:nvPicPr>
          <p:cNvPr id="4" name="Content Placeholder 3" descr="b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5656" y="1981200"/>
            <a:ext cx="3892687" cy="38862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bounces per path?</a:t>
            </a:r>
            <a:br>
              <a:rPr lang="en-US" dirty="0"/>
            </a:br>
            <a:r>
              <a:rPr lang="en-US" dirty="0"/>
              <a:t>4? 3? 2?</a:t>
            </a:r>
          </a:p>
        </p:txBody>
      </p:sp>
      <p:pic>
        <p:nvPicPr>
          <p:cNvPr id="4" name="Content Placeholder 3" descr="b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5656" y="1981200"/>
            <a:ext cx="3892687" cy="388619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bounces per path?</a:t>
            </a:r>
            <a:br>
              <a:rPr lang="en-US" dirty="0"/>
            </a:br>
            <a:r>
              <a:rPr lang="en-US" dirty="0"/>
              <a:t>4? 3? 2? 1?</a:t>
            </a:r>
          </a:p>
        </p:txBody>
      </p:sp>
      <p:pic>
        <p:nvPicPr>
          <p:cNvPr id="4" name="Content Placeholder 3" descr="b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5656" y="1981200"/>
            <a:ext cx="3892687" cy="388619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bounces per path?</a:t>
            </a:r>
            <a:br>
              <a:rPr lang="en-US" dirty="0"/>
            </a:br>
            <a:r>
              <a:rPr lang="en-US" dirty="0"/>
              <a:t>4? 3? 2? 1? 0?</a:t>
            </a:r>
          </a:p>
        </p:txBody>
      </p:sp>
      <p:pic>
        <p:nvPicPr>
          <p:cNvPr id="4" name="Content Placeholder 3" descr="b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5656" y="1981200"/>
            <a:ext cx="3892687" cy="388619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bounces per ray?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no idea!</a:t>
            </a:r>
          </a:p>
          <a:p>
            <a:r>
              <a:rPr lang="en-US" dirty="0"/>
              <a:t>What does this imply about parallelizing by pixel?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Wasted Cycles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 can only handle finite number of blocks at a time</a:t>
            </a:r>
          </a:p>
          <a:p>
            <a:r>
              <a:rPr lang="en-US" dirty="0"/>
              <a:t>If some threads need to trace more bounces, then others might spend too much time idling</a:t>
            </a:r>
          </a:p>
          <a:p>
            <a:endParaRPr lang="en-US" dirty="0"/>
          </a:p>
        </p:txBody>
      </p:sp>
      <p:pic>
        <p:nvPicPr>
          <p:cNvPr id="7" name="Picture 6" descr="drunk_bi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648200"/>
            <a:ext cx="5935244" cy="204593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Parallelization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Parallelize by ray, not pixel</a:t>
            </a:r>
          </a:p>
          <a:p>
            <a:r>
              <a:rPr lang="en-US" dirty="0"/>
              <a:t>Multiple kernel launches that trace individual bounces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Construct pool of rays that need to be tested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Construct accumulator image, initialize black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Launch a kernel to trace ONE bounce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Add any new rays to the pool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Remove terminated rays from the pool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Repeat from 3 until pool is dry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Parallelization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iteration will have fewer rays, requiring fewer blocks, and giving faster execution.</a:t>
            </a:r>
          </a:p>
          <a:p>
            <a:r>
              <a:rPr lang="en-US" sz="2800" dirty="0"/>
              <a:t>Works very well (even in practice)</a:t>
            </a:r>
          </a:p>
          <a:p>
            <a:r>
              <a:rPr lang="en-US" sz="2800" dirty="0"/>
              <a:t>Be careful of edge cases!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733800" cy="3886200"/>
          </a:xfrm>
        </p:spPr>
        <p:txBody>
          <a:bodyPr/>
          <a:lstStyle/>
          <a:p>
            <a:r>
              <a:rPr lang="en-US" dirty="0"/>
              <a:t>Ray pool: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dirty="0"/>
              <a:t>, </a:t>
            </a:r>
            <a:r>
              <a:rPr lang="en-US" dirty="0">
                <a:solidFill>
                  <a:srgbClr val="92D050"/>
                </a:solidFill>
              </a:rPr>
              <a:t>3</a:t>
            </a:r>
          </a:p>
          <a:p>
            <a:r>
              <a:rPr lang="en-US" dirty="0"/>
              <a:t>Threads needed:</a:t>
            </a:r>
          </a:p>
          <a:p>
            <a:pPr lvl="1"/>
            <a:r>
              <a:rPr lang="en-US" dirty="0"/>
              <a:t>3</a:t>
            </a:r>
          </a:p>
          <a:p>
            <a:pPr lvl="1"/>
            <a:endParaRPr lang="en-US" dirty="0"/>
          </a:p>
          <a:p>
            <a:r>
              <a:rPr lang="en-US" dirty="0"/>
              <a:t>Ray 1 terminates</a:t>
            </a:r>
          </a:p>
        </p:txBody>
      </p:sp>
      <p:pic>
        <p:nvPicPr>
          <p:cNvPr id="4" name="Picture 3" descr="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046" y="1676400"/>
            <a:ext cx="4873162" cy="40011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590800"/>
            <a:ext cx="6324600" cy="3276600"/>
          </a:xfrm>
        </p:spPr>
        <p:txBody>
          <a:bodyPr/>
          <a:lstStyle/>
          <a:p>
            <a:r>
              <a:rPr lang="en-US" dirty="0"/>
              <a:t>Outgoing light</a:t>
            </a:r>
          </a:p>
          <a:p>
            <a:r>
              <a:rPr lang="en-US" dirty="0"/>
              <a:t>Emitted light</a:t>
            </a:r>
          </a:p>
          <a:p>
            <a:r>
              <a:rPr lang="en-US" dirty="0"/>
              <a:t>Integrate over a hemisphere</a:t>
            </a:r>
          </a:p>
          <a:p>
            <a:r>
              <a:rPr lang="en-US" dirty="0"/>
              <a:t>BRDF (more on this later)</a:t>
            </a:r>
          </a:p>
          <a:p>
            <a:r>
              <a:rPr lang="en-US" dirty="0"/>
              <a:t>Incoming light</a:t>
            </a:r>
          </a:p>
          <a:p>
            <a:r>
              <a:rPr lang="en-US" dirty="0"/>
              <a:t>Attenuation term between light direction and normal</a:t>
            </a:r>
          </a:p>
          <a:p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7200" y="1600200"/>
          <a:ext cx="822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2" imgW="3416040" imgH="317160" progId="Equation.DSMT4">
                  <p:embed/>
                </p:oleObj>
              </mc:Choice>
              <mc:Fallback>
                <p:oleObj name="Equation" r:id="rId2" imgW="3416040" imgH="317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09600" y="2590800"/>
          <a:ext cx="1422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609480" imgH="228600" progId="Equation.DSMT4">
                  <p:embed/>
                </p:oleObj>
              </mc:Choice>
              <mc:Fallback>
                <p:oleObj name="Equation" r:id="rId4" imgW="6094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1422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09600" y="3200400"/>
          <a:ext cx="1306286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609480" imgH="228600" progId="Equation.DSMT4">
                  <p:embed/>
                </p:oleObj>
              </mc:Choice>
              <mc:Fallback>
                <p:oleObj name="Equation" r:id="rId6" imgW="6094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00400"/>
                        <a:ext cx="1306286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143000" y="3733800"/>
          <a:ext cx="36957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8" imgW="190440" imgH="317160" progId="Equation.DSMT4">
                  <p:embed/>
                </p:oleObj>
              </mc:Choice>
              <mc:Fallback>
                <p:oleObj name="Equation" r:id="rId8" imgW="190440" imgH="3171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33800"/>
                        <a:ext cx="36957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533400" y="4419600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0" imgW="761760" imgH="228600" progId="Equation.DSMT4">
                  <p:embed/>
                </p:oleObj>
              </mc:Choice>
              <mc:Fallback>
                <p:oleObj name="Equation" r:id="rId10" imgW="76176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19600"/>
                        <a:ext cx="1524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609600" y="4953000"/>
          <a:ext cx="1333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2" imgW="571320" imgH="228600" progId="Equation.DSMT4">
                  <p:embed/>
                </p:oleObj>
              </mc:Choice>
              <mc:Fallback>
                <p:oleObj name="Equation" r:id="rId12" imgW="57132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53000"/>
                        <a:ext cx="1333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914400" y="55626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4" imgW="355320" imgH="177480" progId="Equation.DSMT4">
                  <p:embed/>
                </p:oleObj>
              </mc:Choice>
              <mc:Fallback>
                <p:oleObj name="Equation" r:id="rId14" imgW="355320" imgH="177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562600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733800" cy="3886200"/>
          </a:xfrm>
        </p:spPr>
        <p:txBody>
          <a:bodyPr/>
          <a:lstStyle/>
          <a:p>
            <a:r>
              <a:rPr lang="en-US" dirty="0"/>
              <a:t>Ray pool: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dirty="0"/>
              <a:t>, </a:t>
            </a:r>
            <a:r>
              <a:rPr lang="en-US" dirty="0">
                <a:solidFill>
                  <a:srgbClr val="92D050"/>
                </a:solidFill>
              </a:rPr>
              <a:t>3</a:t>
            </a:r>
          </a:p>
          <a:p>
            <a:r>
              <a:rPr lang="en-US" dirty="0"/>
              <a:t>Threads needed:</a:t>
            </a:r>
          </a:p>
          <a:p>
            <a:pPr lvl="1"/>
            <a:r>
              <a:rPr lang="en-US" dirty="0"/>
              <a:t>2</a:t>
            </a:r>
          </a:p>
        </p:txBody>
      </p:sp>
      <p:pic>
        <p:nvPicPr>
          <p:cNvPr id="4" name="Picture 3" descr="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046" y="1683779"/>
            <a:ext cx="4873162" cy="398636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733800" cy="3886200"/>
          </a:xfrm>
        </p:spPr>
        <p:txBody>
          <a:bodyPr/>
          <a:lstStyle/>
          <a:p>
            <a:r>
              <a:rPr lang="en-US" dirty="0"/>
              <a:t>Ray pool: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2</a:t>
            </a:r>
            <a:r>
              <a:rPr lang="en-US" dirty="0"/>
              <a:t>, </a:t>
            </a:r>
            <a:r>
              <a:rPr lang="en-US" dirty="0">
                <a:solidFill>
                  <a:srgbClr val="92D050"/>
                </a:solidFill>
              </a:rPr>
              <a:t>3</a:t>
            </a:r>
          </a:p>
          <a:p>
            <a:r>
              <a:rPr lang="en-US" dirty="0"/>
              <a:t>Threads needed:</a:t>
            </a:r>
          </a:p>
          <a:p>
            <a:pPr lvl="1"/>
            <a:r>
              <a:rPr lang="en-US" dirty="0"/>
              <a:t>2</a:t>
            </a:r>
          </a:p>
          <a:p>
            <a:pPr lvl="1"/>
            <a:endParaRPr lang="en-US" dirty="0"/>
          </a:p>
          <a:p>
            <a:r>
              <a:rPr lang="en-US" dirty="0"/>
              <a:t>Ray 3 terminates</a:t>
            </a:r>
          </a:p>
        </p:txBody>
      </p:sp>
      <p:pic>
        <p:nvPicPr>
          <p:cNvPr id="4" name="Picture 3" descr="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655" y="1676400"/>
            <a:ext cx="4863944" cy="400112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733800" cy="3886200"/>
          </a:xfrm>
        </p:spPr>
        <p:txBody>
          <a:bodyPr/>
          <a:lstStyle/>
          <a:p>
            <a:r>
              <a:rPr lang="en-US" dirty="0"/>
              <a:t>Ray pool: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2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/>
              <a:t>Threads needed:</a:t>
            </a:r>
          </a:p>
          <a:p>
            <a:pPr lvl="1"/>
            <a:r>
              <a:rPr lang="en-US" dirty="0"/>
              <a:t>1</a:t>
            </a:r>
          </a:p>
          <a:p>
            <a:pPr lvl="1"/>
            <a:endParaRPr lang="en-US" dirty="0"/>
          </a:p>
          <a:p>
            <a:r>
              <a:rPr lang="en-US" dirty="0"/>
              <a:t>Ray 2 terminates</a:t>
            </a:r>
          </a:p>
        </p:txBody>
      </p:sp>
      <p:pic>
        <p:nvPicPr>
          <p:cNvPr id="4" name="Picture 3" descr="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046" y="1697501"/>
            <a:ext cx="4873162" cy="395891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in a static scene on the first bounce?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in a static scene on the first bounce?</a:t>
            </a:r>
          </a:p>
          <a:p>
            <a:r>
              <a:rPr lang="en-US" dirty="0"/>
              <a:t>Many </a:t>
            </a:r>
            <a:r>
              <a:rPr lang="en-US" dirty="0" err="1"/>
              <a:t>many</a:t>
            </a:r>
            <a:r>
              <a:rPr lang="en-US" dirty="0"/>
              <a:t> threads are all trying to access the same places in global memory!</a:t>
            </a:r>
          </a:p>
          <a:p>
            <a:r>
              <a:rPr lang="en-US" dirty="0"/>
              <a:t>Two solutions:</a:t>
            </a:r>
          </a:p>
          <a:p>
            <a:pPr lvl="1"/>
            <a:r>
              <a:rPr lang="en-US" dirty="0"/>
              <a:t>Cache geometry in shared memory</a:t>
            </a:r>
          </a:p>
          <a:p>
            <a:pPr lvl="2"/>
            <a:r>
              <a:rPr lang="en-US" dirty="0"/>
              <a:t>When would this be bad?</a:t>
            </a:r>
          </a:p>
          <a:p>
            <a:pPr lvl="1"/>
            <a:r>
              <a:rPr lang="en-US" dirty="0"/>
              <a:t>Cache the result of the first bounce and start from there next time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Reflectance Distribution Functions (BRDFs)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r>
              <a:rPr lang="en-US" dirty="0"/>
              <a:t>Defines how light is reflected at a given opaque surface </a:t>
            </a:r>
          </a:p>
          <a:p>
            <a:r>
              <a:rPr lang="en-US" dirty="0"/>
              <a:t>Reflectance models:</a:t>
            </a:r>
          </a:p>
          <a:p>
            <a:pPr lvl="1"/>
            <a:r>
              <a:rPr lang="en-US" dirty="0"/>
              <a:t>Ideal </a:t>
            </a:r>
            <a:r>
              <a:rPr lang="en-US" dirty="0" err="1"/>
              <a:t>Specular</a:t>
            </a:r>
            <a:r>
              <a:rPr lang="en-US" dirty="0"/>
              <a:t> (think mirrors)</a:t>
            </a:r>
          </a:p>
          <a:p>
            <a:pPr lvl="1"/>
            <a:r>
              <a:rPr lang="en-US" dirty="0"/>
              <a:t>Ideal Diffuse</a:t>
            </a:r>
          </a:p>
          <a:p>
            <a:r>
              <a:rPr lang="en-US" dirty="0"/>
              <a:t>Can be extended with transmittance to produce the BSDF: Bidirectional Scattering Distribution Function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Reflectance Models: </a:t>
            </a:r>
            <a:br>
              <a:rPr lang="en-US" dirty="0"/>
            </a:br>
            <a:r>
              <a:rPr lang="en-US" dirty="0"/>
              <a:t>Ideal </a:t>
            </a:r>
            <a:r>
              <a:rPr lang="en-US" dirty="0" err="1"/>
              <a:t>Specular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Incoming light and outgoing light make the same angle across the surface normal, so angle of incidence = angle of reflection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spec_di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962400"/>
            <a:ext cx="3029373" cy="2114845"/>
          </a:xfrm>
          <a:prstGeom prst="rect">
            <a:avLst/>
          </a:prstGeom>
        </p:spPr>
      </p:pic>
      <p:pic>
        <p:nvPicPr>
          <p:cNvPr id="5" name="Picture 4" descr="spe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048" y="3599995"/>
            <a:ext cx="3238952" cy="32580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Reflectance Models: </a:t>
            </a:r>
            <a:br>
              <a:rPr lang="en-US" dirty="0"/>
            </a:br>
            <a:r>
              <a:rPr lang="en-US" dirty="0"/>
              <a:t>Ideal Diffuse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09800"/>
          </a:xfrm>
        </p:spPr>
        <p:txBody>
          <a:bodyPr/>
          <a:lstStyle/>
          <a:p>
            <a:r>
              <a:rPr lang="en-US" dirty="0"/>
              <a:t>Ideal diffuse reflection: light is equally likely to be reflected in any output direction within a hemisphere oriented along the surface normal over a given point</a:t>
            </a:r>
          </a:p>
          <a:p>
            <a:endParaRPr lang="en-US" dirty="0"/>
          </a:p>
        </p:txBody>
      </p:sp>
      <p:pic>
        <p:nvPicPr>
          <p:cNvPr id="4" name="Picture 3" descr="di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020942"/>
            <a:ext cx="2971800" cy="2837058"/>
          </a:xfrm>
          <a:prstGeom prst="rect">
            <a:avLst/>
          </a:prstGeom>
        </p:spPr>
      </p:pic>
      <p:pic>
        <p:nvPicPr>
          <p:cNvPr id="5" name="Picture 4" descr="diff_di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419600"/>
            <a:ext cx="2524478" cy="1914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Path-tracing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r>
              <a:rPr lang="en-US" dirty="0"/>
              <a:t>Solves the rendering equation, which was first proposed by James </a:t>
            </a:r>
            <a:r>
              <a:rPr lang="en-US" dirty="0" err="1"/>
              <a:t>Kajiya</a:t>
            </a:r>
            <a:r>
              <a:rPr lang="en-US" dirty="0"/>
              <a:t> in 1986</a:t>
            </a:r>
          </a:p>
          <a:p>
            <a:r>
              <a:rPr lang="en-US" dirty="0"/>
              <a:t>Generalizes ray tracing</a:t>
            </a:r>
          </a:p>
          <a:p>
            <a:pPr lvl="1"/>
            <a:r>
              <a:rPr lang="en-US" dirty="0"/>
              <a:t>Full global illumination</a:t>
            </a:r>
          </a:p>
          <a:p>
            <a:pPr lvl="1"/>
            <a:r>
              <a:rPr lang="en-US" dirty="0"/>
              <a:t>Soft shadows</a:t>
            </a:r>
          </a:p>
          <a:p>
            <a:pPr lvl="1"/>
            <a:r>
              <a:rPr lang="en-US" dirty="0"/>
              <a:t>DOF</a:t>
            </a:r>
          </a:p>
          <a:p>
            <a:pPr lvl="1"/>
            <a:r>
              <a:rPr lang="en-US" dirty="0" err="1"/>
              <a:t>Antialiasing</a:t>
            </a:r>
            <a:endParaRPr lang="en-US" dirty="0"/>
          </a:p>
          <a:p>
            <a:r>
              <a:rPr lang="en-US" dirty="0" err="1"/>
              <a:t>Potenially</a:t>
            </a:r>
            <a:r>
              <a:rPr lang="en-US" dirty="0"/>
              <a:t> extremely slow on the CPU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For each pixel, shoot a ray into the scene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each ray, trace until the ray hits a surface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Sample the </a:t>
            </a:r>
            <a:r>
              <a:rPr lang="en-US" dirty="0" err="1"/>
              <a:t>emittance</a:t>
            </a:r>
            <a:r>
              <a:rPr lang="en-US" dirty="0"/>
              <a:t> and BRDF then send the ray in a new random direction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Continue bouncing each ray until a recursion depth is reached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steps 1-4 until convergence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t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5506" y="685800"/>
            <a:ext cx="5632988" cy="5943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9794</TotalTime>
  <Words>1179</Words>
  <Application>Microsoft Macintosh PowerPoint</Application>
  <PresentationFormat>On-screen Show (4:3)</PresentationFormat>
  <Paragraphs>175</Paragraphs>
  <Slides>34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Consolas</vt:lpstr>
      <vt:lpstr>Times New Roman</vt:lpstr>
      <vt:lpstr>Wingdings</vt:lpstr>
      <vt:lpstr>Pixel</vt:lpstr>
      <vt:lpstr>Equation</vt:lpstr>
      <vt:lpstr>GPU Ray-tracing</vt:lpstr>
      <vt:lpstr>Outline</vt:lpstr>
      <vt:lpstr>The Rendering Equation</vt:lpstr>
      <vt:lpstr>Bidirectional Reflectance Distribution Functions (BRDFs)</vt:lpstr>
      <vt:lpstr>Reflectance Models:  Ideal Specular</vt:lpstr>
      <vt:lpstr>Reflectance Models:  Ideal Diffuse</vt:lpstr>
      <vt:lpstr>Path-tracing</vt:lpstr>
      <vt:lpstr>Algorithm</vt:lpstr>
      <vt:lpstr>PowerPoint Presentation</vt:lpstr>
      <vt:lpstr>PowerPoint Presentation</vt:lpstr>
      <vt:lpstr>PowerPoint Presentation</vt:lpstr>
      <vt:lpstr>Demos</vt:lpstr>
      <vt:lpstr>Basic Ray-tracing Algorithm</vt:lpstr>
      <vt:lpstr>Recursion</vt:lpstr>
      <vt:lpstr>Parallelizing Ray-tracing</vt:lpstr>
      <vt:lpstr>One Caveat </vt:lpstr>
      <vt:lpstr>Iterative Ray-tracing</vt:lpstr>
      <vt:lpstr>Iteration</vt:lpstr>
      <vt:lpstr>How many bounces per path?</vt:lpstr>
      <vt:lpstr>How many bounces per path? 4?</vt:lpstr>
      <vt:lpstr>How many bounces per path? 4? 3?</vt:lpstr>
      <vt:lpstr>How many bounces per path? 4? 3? 2?</vt:lpstr>
      <vt:lpstr>How many bounces per path? 4? 3? 2? 1?</vt:lpstr>
      <vt:lpstr>How many bounces per path? 4? 3? 2? 1? 0?</vt:lpstr>
      <vt:lpstr>How many bounces per ray?</vt:lpstr>
      <vt:lpstr>Wasted Cycles</vt:lpstr>
      <vt:lpstr>Ray Parallelization</vt:lpstr>
      <vt:lpstr>Ray Parallelization</vt:lpstr>
      <vt:lpstr>Example</vt:lpstr>
      <vt:lpstr>Example</vt:lpstr>
      <vt:lpstr>Example</vt:lpstr>
      <vt:lpstr>Example</vt:lpstr>
      <vt:lpstr>Memory Management</vt:lpstr>
      <vt:lpstr>Memory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Joseph Picone</cp:lastModifiedBy>
  <cp:revision>123</cp:revision>
  <cp:lastPrinted>2012-09-05T18:36:18Z</cp:lastPrinted>
  <dcterms:created xsi:type="dcterms:W3CDTF">2011-01-14T02:17:40Z</dcterms:created>
  <dcterms:modified xsi:type="dcterms:W3CDTF">2022-11-30T15:42:26Z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