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9" r:id="rId2"/>
    <p:sldMasterId id="2147483717" r:id="rId3"/>
  </p:sldMasterIdLst>
  <p:notesMasterIdLst>
    <p:notesMasterId r:id="rId67"/>
  </p:notesMasterIdLst>
  <p:handoutMasterIdLst>
    <p:handoutMasterId r:id="rId68"/>
  </p:handoutMasterIdLst>
  <p:sldIdLst>
    <p:sldId id="312" r:id="rId4"/>
    <p:sldId id="338" r:id="rId5"/>
    <p:sldId id="340" r:id="rId6"/>
    <p:sldId id="434" r:id="rId7"/>
    <p:sldId id="433" r:id="rId8"/>
    <p:sldId id="469" r:id="rId9"/>
    <p:sldId id="471" r:id="rId10"/>
    <p:sldId id="463" r:id="rId11"/>
    <p:sldId id="501" r:id="rId12"/>
    <p:sldId id="498" r:id="rId13"/>
    <p:sldId id="499" r:id="rId14"/>
    <p:sldId id="466" r:id="rId15"/>
    <p:sldId id="467" r:id="rId16"/>
    <p:sldId id="442" r:id="rId17"/>
    <p:sldId id="443" r:id="rId18"/>
    <p:sldId id="444" r:id="rId19"/>
    <p:sldId id="445" r:id="rId20"/>
    <p:sldId id="446" r:id="rId21"/>
    <p:sldId id="449" r:id="rId22"/>
    <p:sldId id="483" r:id="rId23"/>
    <p:sldId id="484" r:id="rId24"/>
    <p:sldId id="485" r:id="rId25"/>
    <p:sldId id="486" r:id="rId26"/>
    <p:sldId id="487" r:id="rId27"/>
    <p:sldId id="488" r:id="rId28"/>
    <p:sldId id="450" r:id="rId29"/>
    <p:sldId id="451" r:id="rId30"/>
    <p:sldId id="452" r:id="rId31"/>
    <p:sldId id="453" r:id="rId32"/>
    <p:sldId id="454" r:id="rId33"/>
    <p:sldId id="455" r:id="rId34"/>
    <p:sldId id="456" r:id="rId35"/>
    <p:sldId id="457" r:id="rId36"/>
    <p:sldId id="502" r:id="rId37"/>
    <p:sldId id="461" r:id="rId38"/>
    <p:sldId id="503" r:id="rId39"/>
    <p:sldId id="418" r:id="rId40"/>
    <p:sldId id="489" r:id="rId41"/>
    <p:sldId id="419" r:id="rId42"/>
    <p:sldId id="490" r:id="rId43"/>
    <p:sldId id="421" r:id="rId44"/>
    <p:sldId id="473" r:id="rId45"/>
    <p:sldId id="500" r:id="rId46"/>
    <p:sldId id="474" r:id="rId47"/>
    <p:sldId id="475" r:id="rId48"/>
    <p:sldId id="479" r:id="rId49"/>
    <p:sldId id="478" r:id="rId50"/>
    <p:sldId id="482" r:id="rId51"/>
    <p:sldId id="518" r:id="rId52"/>
    <p:sldId id="513" r:id="rId53"/>
    <p:sldId id="514" r:id="rId54"/>
    <p:sldId id="515" r:id="rId55"/>
    <p:sldId id="516" r:id="rId56"/>
    <p:sldId id="517" r:id="rId57"/>
    <p:sldId id="512" r:id="rId58"/>
    <p:sldId id="504" r:id="rId59"/>
    <p:sldId id="505" r:id="rId60"/>
    <p:sldId id="506" r:id="rId61"/>
    <p:sldId id="507" r:id="rId62"/>
    <p:sldId id="508" r:id="rId63"/>
    <p:sldId id="509" r:id="rId64"/>
    <p:sldId id="510" r:id="rId65"/>
    <p:sldId id="511" r:id="rId66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19" autoAdjust="0"/>
    <p:restoredTop sz="95141" autoAdjust="0"/>
  </p:normalViewPr>
  <p:slideViewPr>
    <p:cSldViewPr>
      <p:cViewPr varScale="1">
        <p:scale>
          <a:sx n="125" d="100"/>
          <a:sy n="125" d="100"/>
        </p:scale>
        <p:origin x="2200" y="184"/>
      </p:cViewPr>
      <p:guideLst>
        <p:guide orient="horz" pos="2496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Figures</a:t>
            </a:r>
            <a:r>
              <a:rPr lang="en-US" baseline="0" dirty="0"/>
              <a:t> modified from Rick Parent’s 681 slides:</a:t>
            </a:r>
          </a:p>
          <a:p>
            <a:r>
              <a:rPr lang="en-US" dirty="0"/>
              <a:t>http://web.cse.ohio-state.edu/~parent.1/classes/681/WI11/schedule.html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976-C2E5-4E45-9FD8-1BDDCB75DC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234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Figures </a:t>
            </a:r>
            <a:r>
              <a:rPr lang="en-US" baseline="0" dirty="0"/>
              <a:t>modified from Rick Parent’s 681 slides:</a:t>
            </a:r>
          </a:p>
          <a:p>
            <a:r>
              <a:rPr lang="en-US" dirty="0"/>
              <a:t>http://web.cse.ohio-state.edu/~parent.1/classes/681/WI11/schedule.html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976-C2E5-4E45-9FD8-1BDDCB75DC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662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Figures </a:t>
            </a:r>
            <a:r>
              <a:rPr lang="en-US" baseline="0" dirty="0"/>
              <a:t>modified from Rick Parent’s 681 slides:</a:t>
            </a:r>
          </a:p>
          <a:p>
            <a:r>
              <a:rPr lang="en-US" dirty="0"/>
              <a:t>http://web.cse.ohio-state.edu/~parent.1/classes/681/WI11/schedule.html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976-C2E5-4E45-9FD8-1BDDCB75DC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514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Figures </a:t>
            </a:r>
            <a:r>
              <a:rPr lang="en-US" baseline="0" dirty="0"/>
              <a:t>modified from Rick Parent’s 681 slides:</a:t>
            </a:r>
          </a:p>
          <a:p>
            <a:r>
              <a:rPr lang="en-US" dirty="0"/>
              <a:t>http://web.cse.ohio-state.edu/~parent.1/classes/681/WI11/schedule.html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976-C2E5-4E45-9FD8-1BDDCB75DC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372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 https://pcgamingwiki.com/wiki/Glossary:Field_of_view_(FOV)#/media/File:Fov_diagram.png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976-C2E5-4E45-9FD8-1BDDCB75DC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089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r" defTabSz="930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46B32-7D86-478F-B6F6-45DF1B5DDF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302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/>
              <a:t>Using higher resolution won’t solve problem.</a:t>
            </a:r>
          </a:p>
          <a:p>
            <a:pPr eaLnBrk="1" hangingPunct="1">
              <a:buFontTx/>
              <a:buChar char="•"/>
            </a:pPr>
            <a:r>
              <a:rPr lang="en-US"/>
              <a:t>No matter how small pixels are, objects can be smaller.</a:t>
            </a:r>
          </a:p>
        </p:txBody>
      </p:sp>
    </p:spTree>
    <p:extLst>
      <p:ext uri="{BB962C8B-B14F-4D97-AF65-F5344CB8AC3E}">
        <p14:creationId xmlns:p14="http://schemas.microsoft.com/office/powerpoint/2010/main" val="1366971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r" defTabSz="930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735C1-DD73-4523-A5A2-238A788C53B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302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/>
              <a:t>No anti-aliasing.</a:t>
            </a:r>
          </a:p>
        </p:txBody>
      </p:sp>
    </p:spTree>
    <p:extLst>
      <p:ext uri="{BB962C8B-B14F-4D97-AF65-F5344CB8AC3E}">
        <p14:creationId xmlns:p14="http://schemas.microsoft.com/office/powerpoint/2010/main" val="425178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0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29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24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6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2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9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9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0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0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2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8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35,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8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schmidt23.github.io/cse599i/CSE%20599%20I%20Accelerated%20Computing%20-%20Programming%20GPUs%20Lecture%2015.pdf" TargetMode="External"/><Relationship Id="rId3" Type="http://schemas.openxmlformats.org/officeDocument/2006/relationships/hyperlink" Target="http://www.cs.ucy.ac.cy/courses/EPL426/courses/eBooks/ComputerGraphicsPrinciplesPractice.pdf" TargetMode="External"/><Relationship Id="rId7" Type="http://schemas.openxmlformats.org/officeDocument/2006/relationships/hyperlink" Target="https://www.slideserve.com/eyal/gpu-ray-tracing" TargetMode="External"/><Relationship Id="rId2" Type="http://schemas.openxmlformats.org/officeDocument/2006/relationships/hyperlink" Target="https://raytracing.github.io/books/RayTracingInOneWeekend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tintro.realtimerendering.com/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s://www.youtube.com/watch?v=8Eeq9Z027yk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s://www.youtube.com/watch?v=WqzZ_YDQnw8" TargetMode="Externa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nity3d.com/learn/tutorials/topics/physics/raycasting" TargetMode="External"/><Relationship Id="rId2" Type="http://schemas.openxmlformats.org/officeDocument/2006/relationships/hyperlink" Target="https://docs.unity3d.com/ScriptReference/Physics.Raycast.html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9">
            <a:extLst>
              <a:ext uri="{FF2B5EF4-FFF2-40B4-BE49-F238E27FC236}">
                <a16:creationId xmlns:a16="http://schemas.microsoft.com/office/drawing/2014/main" id="{AA42D0AD-B820-DB45-AFB4-1313D13C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39: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Ray Tracing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3712A37-4E08-2A43-B87B-127031561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31" y="1211202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Ray Tracing in One Weekend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Computer Graphics: Principles and Practice</a:t>
            </a:r>
            <a:endParaRPr lang="en-US" sz="1800" b="1" dirty="0">
              <a:solidFill>
                <a:schemeClr val="tx2"/>
              </a:solidFill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Ray Tracing in C++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GPU Ray Tracing</a:t>
            </a:r>
            <a:endParaRPr lang="en-US" sz="1800" b="1" dirty="0">
              <a:solidFill>
                <a:schemeClr val="tx2"/>
              </a:solidFill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6"/>
              </a:rPr>
              <a:t>Introduction to Real-Time Ray Tracing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7"/>
              </a:rPr>
              <a:t>GPU Ray Tracing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8"/>
              </a:rPr>
              <a:t>Dynamic Parallelism and Recursion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E34C9A22-49AF-ED72-1472-27B10676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6626" y="1100719"/>
            <a:ext cx="2839524" cy="2023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EDCE2902-9FE5-14C6-FB3F-581064212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3124200"/>
            <a:ext cx="3640751" cy="15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2E7BDCD-D10E-4C55-8878-79957692F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4667382"/>
            <a:ext cx="3869349" cy="1230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Defining the image frame</a:t>
            </a:r>
          </a:p>
        </p:txBody>
      </p:sp>
      <p:sp>
        <p:nvSpPr>
          <p:cNvPr id="4" name="Freeform 18"/>
          <p:cNvSpPr>
            <a:spLocks/>
          </p:cNvSpPr>
          <p:nvPr/>
        </p:nvSpPr>
        <p:spPr bwMode="auto">
          <a:xfrm>
            <a:off x="2438400" y="2132012"/>
            <a:ext cx="1722437" cy="3081338"/>
          </a:xfrm>
          <a:custGeom>
            <a:avLst/>
            <a:gdLst>
              <a:gd name="T0" fmla="*/ 2147483646 w 2370"/>
              <a:gd name="T1" fmla="*/ 0 h 2917"/>
              <a:gd name="T2" fmla="*/ 2147483646 w 2370"/>
              <a:gd name="T3" fmla="*/ 2147483646 h 2917"/>
              <a:gd name="T4" fmla="*/ 2147483646 w 2370"/>
              <a:gd name="T5" fmla="*/ 2147483646 h 2917"/>
              <a:gd name="T6" fmla="*/ 0 w 2370"/>
              <a:gd name="T7" fmla="*/ 2147483646 h 2917"/>
              <a:gd name="T8" fmla="*/ 2147483646 w 2370"/>
              <a:gd name="T9" fmla="*/ 0 h 29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0"/>
              <a:gd name="T16" fmla="*/ 0 h 2917"/>
              <a:gd name="T17" fmla="*/ 2370 w 2370"/>
              <a:gd name="T18" fmla="*/ 2917 h 29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0" h="2917">
                <a:moveTo>
                  <a:pt x="946" y="0"/>
                </a:moveTo>
                <a:lnTo>
                  <a:pt x="2370" y="878"/>
                </a:lnTo>
                <a:lnTo>
                  <a:pt x="956" y="2917"/>
                </a:lnTo>
                <a:lnTo>
                  <a:pt x="0" y="1454"/>
                </a:lnTo>
                <a:lnTo>
                  <a:pt x="946" y="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017837" y="2376487"/>
            <a:ext cx="98742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14"/>
          <p:cNvCxnSpPr>
            <a:cxnSpLocks noChangeShapeType="1"/>
          </p:cNvCxnSpPr>
          <p:nvPr/>
        </p:nvCxnSpPr>
        <p:spPr bwMode="auto">
          <a:xfrm>
            <a:off x="2649537" y="3152775"/>
            <a:ext cx="862014" cy="1212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16"/>
          <p:cNvCxnSpPr>
            <a:cxnSpLocks noChangeShapeType="1"/>
          </p:cNvCxnSpPr>
          <p:nvPr/>
        </p:nvCxnSpPr>
        <p:spPr bwMode="auto">
          <a:xfrm>
            <a:off x="2903537" y="2644775"/>
            <a:ext cx="974725" cy="98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18"/>
          <p:cNvCxnSpPr>
            <a:cxnSpLocks noChangeShapeType="1"/>
          </p:cNvCxnSpPr>
          <p:nvPr/>
        </p:nvCxnSpPr>
        <p:spPr bwMode="auto">
          <a:xfrm>
            <a:off x="2536825" y="3435350"/>
            <a:ext cx="790575" cy="1354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24"/>
          <p:cNvCxnSpPr>
            <a:cxnSpLocks noChangeShapeType="1"/>
          </p:cNvCxnSpPr>
          <p:nvPr/>
        </p:nvCxnSpPr>
        <p:spPr bwMode="auto">
          <a:xfrm flipH="1">
            <a:off x="2579687" y="2292350"/>
            <a:ext cx="719138" cy="166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26"/>
          <p:cNvCxnSpPr>
            <a:cxnSpLocks noChangeShapeType="1"/>
          </p:cNvCxnSpPr>
          <p:nvPr/>
        </p:nvCxnSpPr>
        <p:spPr bwMode="auto">
          <a:xfrm flipH="1">
            <a:off x="2720975" y="2419350"/>
            <a:ext cx="776288" cy="187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8"/>
          <p:cNvCxnSpPr>
            <a:cxnSpLocks noChangeShapeType="1"/>
          </p:cNvCxnSpPr>
          <p:nvPr/>
        </p:nvCxnSpPr>
        <p:spPr bwMode="auto">
          <a:xfrm flipH="1">
            <a:off x="2876551" y="2630487"/>
            <a:ext cx="846137" cy="204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30"/>
          <p:cNvCxnSpPr>
            <a:cxnSpLocks noChangeShapeType="1"/>
          </p:cNvCxnSpPr>
          <p:nvPr/>
        </p:nvCxnSpPr>
        <p:spPr bwMode="auto">
          <a:xfrm flipH="1">
            <a:off x="3003550" y="2827337"/>
            <a:ext cx="944562" cy="21177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3722688" y="1965087"/>
            <a:ext cx="3349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Width ; number of columns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2701" y="4063999"/>
            <a:ext cx="303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Height ; number of rows</a:t>
            </a:r>
          </a:p>
        </p:txBody>
      </p:sp>
    </p:spTree>
    <p:extLst>
      <p:ext uri="{BB962C8B-B14F-4D97-AF65-F5344CB8AC3E}">
        <p14:creationId xmlns:p14="http://schemas.microsoft.com/office/powerpoint/2010/main" val="648782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Defining the image frame</a:t>
            </a:r>
          </a:p>
        </p:txBody>
      </p:sp>
      <p:sp>
        <p:nvSpPr>
          <p:cNvPr id="4" name="Freeform 18"/>
          <p:cNvSpPr>
            <a:spLocks/>
          </p:cNvSpPr>
          <p:nvPr/>
        </p:nvSpPr>
        <p:spPr bwMode="auto">
          <a:xfrm>
            <a:off x="2438400" y="2132012"/>
            <a:ext cx="1722437" cy="3081338"/>
          </a:xfrm>
          <a:custGeom>
            <a:avLst/>
            <a:gdLst>
              <a:gd name="T0" fmla="*/ 2147483646 w 2370"/>
              <a:gd name="T1" fmla="*/ 0 h 2917"/>
              <a:gd name="T2" fmla="*/ 2147483646 w 2370"/>
              <a:gd name="T3" fmla="*/ 2147483646 h 2917"/>
              <a:gd name="T4" fmla="*/ 2147483646 w 2370"/>
              <a:gd name="T5" fmla="*/ 2147483646 h 2917"/>
              <a:gd name="T6" fmla="*/ 0 w 2370"/>
              <a:gd name="T7" fmla="*/ 2147483646 h 2917"/>
              <a:gd name="T8" fmla="*/ 2147483646 w 2370"/>
              <a:gd name="T9" fmla="*/ 0 h 29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0"/>
              <a:gd name="T16" fmla="*/ 0 h 2917"/>
              <a:gd name="T17" fmla="*/ 2370 w 2370"/>
              <a:gd name="T18" fmla="*/ 2917 h 29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0" h="2917">
                <a:moveTo>
                  <a:pt x="946" y="0"/>
                </a:moveTo>
                <a:lnTo>
                  <a:pt x="2370" y="878"/>
                </a:lnTo>
                <a:lnTo>
                  <a:pt x="956" y="2917"/>
                </a:lnTo>
                <a:lnTo>
                  <a:pt x="0" y="1454"/>
                </a:lnTo>
                <a:lnTo>
                  <a:pt x="946" y="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520825" y="2390775"/>
            <a:ext cx="198437" cy="169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017837" y="2376487"/>
            <a:ext cx="98742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14"/>
          <p:cNvCxnSpPr>
            <a:cxnSpLocks noChangeShapeType="1"/>
          </p:cNvCxnSpPr>
          <p:nvPr/>
        </p:nvCxnSpPr>
        <p:spPr bwMode="auto">
          <a:xfrm>
            <a:off x="2649537" y="3152775"/>
            <a:ext cx="862014" cy="1212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16"/>
          <p:cNvCxnSpPr>
            <a:cxnSpLocks noChangeShapeType="1"/>
          </p:cNvCxnSpPr>
          <p:nvPr/>
        </p:nvCxnSpPr>
        <p:spPr bwMode="auto">
          <a:xfrm>
            <a:off x="2903537" y="2644775"/>
            <a:ext cx="974725" cy="98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18"/>
          <p:cNvCxnSpPr>
            <a:cxnSpLocks noChangeShapeType="1"/>
          </p:cNvCxnSpPr>
          <p:nvPr/>
        </p:nvCxnSpPr>
        <p:spPr bwMode="auto">
          <a:xfrm>
            <a:off x="2536825" y="3435350"/>
            <a:ext cx="790575" cy="1354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24"/>
          <p:cNvCxnSpPr>
            <a:cxnSpLocks noChangeShapeType="1"/>
          </p:cNvCxnSpPr>
          <p:nvPr/>
        </p:nvCxnSpPr>
        <p:spPr bwMode="auto">
          <a:xfrm flipH="1">
            <a:off x="2579687" y="2292350"/>
            <a:ext cx="719138" cy="166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26"/>
          <p:cNvCxnSpPr>
            <a:cxnSpLocks noChangeShapeType="1"/>
          </p:cNvCxnSpPr>
          <p:nvPr/>
        </p:nvCxnSpPr>
        <p:spPr bwMode="auto">
          <a:xfrm flipH="1">
            <a:off x="2720975" y="2419350"/>
            <a:ext cx="776288" cy="187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8"/>
          <p:cNvCxnSpPr>
            <a:cxnSpLocks noChangeShapeType="1"/>
          </p:cNvCxnSpPr>
          <p:nvPr/>
        </p:nvCxnSpPr>
        <p:spPr bwMode="auto">
          <a:xfrm flipH="1">
            <a:off x="2876551" y="2630487"/>
            <a:ext cx="846137" cy="204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30"/>
          <p:cNvCxnSpPr>
            <a:cxnSpLocks noChangeShapeType="1"/>
          </p:cNvCxnSpPr>
          <p:nvPr/>
        </p:nvCxnSpPr>
        <p:spPr bwMode="auto">
          <a:xfrm flipH="1">
            <a:off x="3003550" y="2827337"/>
            <a:ext cx="944562" cy="21177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31"/>
          <p:cNvSpPr>
            <a:spLocks noChangeArrowheads="1"/>
          </p:cNvSpPr>
          <p:nvPr/>
        </p:nvSpPr>
        <p:spPr bwMode="auto">
          <a:xfrm>
            <a:off x="3176232" y="3232438"/>
            <a:ext cx="155575" cy="1968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5" name="Straight Arrow Connector 33"/>
          <p:cNvCxnSpPr>
            <a:cxnSpLocks noChangeShapeType="1"/>
            <a:endCxn id="14" idx="2"/>
          </p:cNvCxnSpPr>
          <p:nvPr/>
        </p:nvCxnSpPr>
        <p:spPr bwMode="auto">
          <a:xfrm>
            <a:off x="1893532" y="2808576"/>
            <a:ext cx="1282700" cy="522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40"/>
          <p:cNvCxnSpPr>
            <a:cxnSpLocks noChangeShapeType="1"/>
          </p:cNvCxnSpPr>
          <p:nvPr/>
        </p:nvCxnSpPr>
        <p:spPr bwMode="auto">
          <a:xfrm>
            <a:off x="3326604" y="3358986"/>
            <a:ext cx="1157287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41"/>
          <p:cNvSpPr txBox="1">
            <a:spLocks noChangeArrowheads="1"/>
          </p:cNvSpPr>
          <p:nvPr/>
        </p:nvSpPr>
        <p:spPr bwMode="auto">
          <a:xfrm>
            <a:off x="1039812" y="1947441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camera</a:t>
            </a:r>
          </a:p>
        </p:txBody>
      </p:sp>
      <p:sp>
        <p:nvSpPr>
          <p:cNvPr id="18" name="TextBox 42"/>
          <p:cNvSpPr txBox="1">
            <a:spLocks noChangeArrowheads="1"/>
          </p:cNvSpPr>
          <p:nvPr/>
        </p:nvSpPr>
        <p:spPr bwMode="auto">
          <a:xfrm>
            <a:off x="3851274" y="2151361"/>
            <a:ext cx="3956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 [ a point in the image plane ]</a:t>
            </a:r>
          </a:p>
        </p:txBody>
      </p:sp>
      <p:sp>
        <p:nvSpPr>
          <p:cNvPr id="19" name="TextBox 43"/>
          <p:cNvSpPr txBox="1">
            <a:spLocks noChangeArrowheads="1"/>
          </p:cNvSpPr>
          <p:nvPr/>
        </p:nvSpPr>
        <p:spPr bwMode="auto">
          <a:xfrm>
            <a:off x="2085975" y="2192337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r(t)</a:t>
            </a:r>
          </a:p>
        </p:txBody>
      </p:sp>
      <p:sp>
        <p:nvSpPr>
          <p:cNvPr id="20" name="TextBox 44"/>
          <p:cNvSpPr txBox="1">
            <a:spLocks noChangeArrowheads="1"/>
          </p:cNvSpPr>
          <p:nvPr/>
        </p:nvSpPr>
        <p:spPr bwMode="auto">
          <a:xfrm>
            <a:off x="1338262" y="2630487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t=0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591" y="5533924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 [center of image frame] =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camera.position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camera.forward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*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distanceToImageFrame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adjacent pixels: p + dx *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camera.right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; p – dx *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camera.right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p +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*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camera.up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;     p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*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camera.up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850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Ray construction – perspective and orthographic projects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err="1"/>
              <a:t>Boardwork</a:t>
            </a:r>
            <a:r>
              <a:rPr lang="en-US" dirty="0"/>
              <a:t> examples</a:t>
            </a:r>
          </a:p>
        </p:txBody>
      </p:sp>
    </p:spTree>
    <p:extLst>
      <p:ext uri="{BB962C8B-B14F-4D97-AF65-F5344CB8AC3E}">
        <p14:creationId xmlns:p14="http://schemas.microsoft.com/office/powerpoint/2010/main" val="2460551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Ray intersection testing in 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Physics.Raycast</a:t>
            </a:r>
            <a:endParaRPr lang="en-US" dirty="0"/>
          </a:p>
          <a:p>
            <a:r>
              <a:rPr lang="en-US" dirty="0">
                <a:hlinkClick r:id="rId3"/>
              </a:rPr>
              <a:t>Video tutorial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Raycast</a:t>
            </a:r>
            <a:r>
              <a:rPr lang="en-US" dirty="0"/>
              <a:t> rendering algorithm: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Foreach</a:t>
            </a:r>
            <a:r>
              <a:rPr lang="en-US" dirty="0"/>
              <a:t> ray r corresponding to one pixel[</a:t>
            </a:r>
            <a:r>
              <a:rPr lang="en-US" dirty="0" err="1"/>
              <a:t>x,y</a:t>
            </a:r>
            <a:r>
              <a:rPr lang="en-US" dirty="0"/>
              <a:t>] in image frame</a:t>
            </a:r>
          </a:p>
          <a:p>
            <a:pPr marL="0" indent="0">
              <a:buNone/>
            </a:pPr>
            <a:r>
              <a:rPr lang="en-US" dirty="0"/>
              <a:t>   if(r hit nothing)</a:t>
            </a:r>
          </a:p>
          <a:p>
            <a:pPr marL="0" indent="0">
              <a:buNone/>
            </a:pPr>
            <a:r>
              <a:rPr lang="en-US" dirty="0"/>
              <a:t>      pixel[</a:t>
            </a:r>
            <a:r>
              <a:rPr lang="en-US" dirty="0" err="1"/>
              <a:t>x,y</a:t>
            </a:r>
            <a:r>
              <a:rPr lang="en-US" dirty="0"/>
              <a:t>] = background color	</a:t>
            </a:r>
          </a:p>
          <a:p>
            <a:pPr marL="0" indent="0">
              <a:buNone/>
            </a:pPr>
            <a:r>
              <a:rPr lang="en-US" dirty="0"/>
              <a:t>   else(r hit object o)</a:t>
            </a:r>
          </a:p>
          <a:p>
            <a:pPr marL="0" indent="0">
              <a:buNone/>
            </a:pPr>
            <a:r>
              <a:rPr lang="en-US" dirty="0"/>
              <a:t>      pixel[</a:t>
            </a:r>
            <a:r>
              <a:rPr lang="en-US" dirty="0" err="1"/>
              <a:t>x,y</a:t>
            </a:r>
            <a:r>
              <a:rPr lang="en-US" dirty="0"/>
              <a:t>] = color of object o at point of intersection with r</a:t>
            </a:r>
          </a:p>
        </p:txBody>
      </p:sp>
    </p:spTree>
    <p:extLst>
      <p:ext uri="{BB962C8B-B14F-4D97-AF65-F5344CB8AC3E}">
        <p14:creationId xmlns:p14="http://schemas.microsoft.com/office/powerpoint/2010/main" val="2061254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Lighting and Shading calculations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81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1143000"/>
          </a:xfrm>
        </p:spPr>
        <p:txBody>
          <a:bodyPr/>
          <a:lstStyle/>
          <a:p>
            <a:r>
              <a:rPr lang="en-US" dirty="0"/>
              <a:t>Physics of light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31" y="1341437"/>
            <a:ext cx="67359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6096000"/>
            <a:ext cx="587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 lines – single bounce ; local illumination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Green lines – multiple bounce ; global illumination</a:t>
            </a:r>
          </a:p>
        </p:txBody>
      </p:sp>
    </p:spTree>
    <p:extLst>
      <p:ext uri="{BB962C8B-B14F-4D97-AF65-F5344CB8AC3E}">
        <p14:creationId xmlns:p14="http://schemas.microsoft.com/office/powerpoint/2010/main" val="3080661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Vectors for light modeling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2" y="2105819"/>
            <a:ext cx="482917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24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light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Emit light in all directions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0931" y="2912269"/>
            <a:ext cx="27527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Vector from point to light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6175" y="2626519"/>
            <a:ext cx="34194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621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Directional light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741612" y="1535113"/>
            <a:ext cx="4040188" cy="639762"/>
          </a:xfrm>
        </p:spPr>
        <p:txBody>
          <a:bodyPr/>
          <a:lstStyle/>
          <a:p>
            <a:r>
              <a:rPr lang="en-US" dirty="0"/>
              <a:t>Light vector always the same</a:t>
            </a: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9" y="2864644"/>
            <a:ext cx="37909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2" y="2736056"/>
            <a:ext cx="33528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219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scattering on a surface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250" y="1600200"/>
            <a:ext cx="337749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368534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from http://en.wikipedia.org/wiki/Bidirectional_scattering_distribution_function</a:t>
            </a:r>
          </a:p>
        </p:txBody>
      </p:sp>
    </p:spTree>
    <p:extLst>
      <p:ext uri="{BB962C8B-B14F-4D97-AF65-F5344CB8AC3E}">
        <p14:creationId xmlns:p14="http://schemas.microsoft.com/office/powerpoint/2010/main" val="295156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Rendering – Raytracing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3541/5541</a:t>
            </a:r>
          </a:p>
          <a:p>
            <a:r>
              <a:rPr lang="en-US" dirty="0"/>
              <a:t>Matt </a:t>
            </a:r>
            <a:r>
              <a:rPr lang="en-US" dirty="0" err="1"/>
              <a:t>Boggus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53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Normals</a:t>
            </a:r>
            <a:r>
              <a:rPr lang="en-US" dirty="0"/>
              <a:t> of points on a cube face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99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Normals</a:t>
            </a:r>
            <a:r>
              <a:rPr lang="en-US" dirty="0"/>
              <a:t> of points on a cube face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84706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Remember: the transform component has vectors for forward, up, and right </a:t>
            </a:r>
          </a:p>
        </p:txBody>
      </p:sp>
    </p:spTree>
    <p:extLst>
      <p:ext uri="{BB962C8B-B14F-4D97-AF65-F5344CB8AC3E}">
        <p14:creationId xmlns:p14="http://schemas.microsoft.com/office/powerpoint/2010/main" val="2611583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Normals</a:t>
            </a:r>
            <a:r>
              <a:rPr lang="en-US" dirty="0"/>
              <a:t> of points on a sphere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9850" y="2058194"/>
            <a:ext cx="39243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25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of a point on a sphere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5860" y="1600200"/>
            <a:ext cx="535227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04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of a point on a sphere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7862" y="1615281"/>
            <a:ext cx="52482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78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Defining light and material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(Red, Green, Blue) values</a:t>
            </a:r>
          </a:p>
          <a:p>
            <a:pPr lvl="1"/>
            <a:r>
              <a:rPr lang="en-US" sz="2400" dirty="0"/>
              <a:t>For a light source, intensity</a:t>
            </a:r>
          </a:p>
          <a:p>
            <a:pPr lvl="1"/>
            <a:r>
              <a:rPr lang="en-US" sz="2400" dirty="0"/>
              <a:t>For the material of an object, reflectivity</a:t>
            </a:r>
          </a:p>
          <a:p>
            <a:pPr lvl="1"/>
            <a:r>
              <a:rPr lang="en-US" sz="2400" dirty="0"/>
              <a:t>Color = intensity * material</a:t>
            </a:r>
          </a:p>
          <a:p>
            <a:r>
              <a:rPr lang="en-US" sz="3200" dirty="0"/>
              <a:t>Examples:</a:t>
            </a:r>
          </a:p>
          <a:p>
            <a:pPr lvl="1"/>
            <a:r>
              <a:rPr lang="en-US" sz="2400" dirty="0"/>
              <a:t>(1,1,1) white light, (1,1,1) white object ; object appears white</a:t>
            </a:r>
          </a:p>
          <a:p>
            <a:pPr lvl="1"/>
            <a:r>
              <a:rPr lang="en-US" sz="2400" dirty="0"/>
              <a:t>(1,0,0) red light, (1,1,1) white object ; object appears red</a:t>
            </a:r>
          </a:p>
          <a:p>
            <a:pPr lvl="1"/>
            <a:r>
              <a:rPr lang="en-US" sz="2400" dirty="0"/>
              <a:t>(1,1,1) white light, (1,0,0) red object ; object appears red</a:t>
            </a:r>
          </a:p>
          <a:p>
            <a:pPr lvl="1"/>
            <a:r>
              <a:rPr lang="en-US" sz="2400" dirty="0"/>
              <a:t>(1,1,0) yellow light, (0,1,1) cyan object ; object appears green</a:t>
            </a:r>
          </a:p>
        </p:txBody>
      </p:sp>
    </p:spTree>
    <p:extLst>
      <p:ext uri="{BB962C8B-B14F-4D97-AF65-F5344CB8AC3E}">
        <p14:creationId xmlns:p14="http://schemas.microsoft.com/office/powerpoint/2010/main" val="1393223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Phong</a:t>
            </a:r>
            <a:r>
              <a:rPr lang="en-US" dirty="0"/>
              <a:t> illumination model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924969"/>
            <a:ext cx="76962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068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Ambient illumination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Approximation for global illumination</a:t>
            </a:r>
          </a:p>
          <a:p>
            <a:r>
              <a:rPr lang="en-US" dirty="0" err="1"/>
              <a:t>L</a:t>
            </a:r>
            <a:r>
              <a:rPr lang="en-US" baseline="-25000" dirty="0" err="1"/>
              <a:t>ambient</a:t>
            </a:r>
            <a:r>
              <a:rPr lang="en-US" dirty="0"/>
              <a:t> = </a:t>
            </a:r>
            <a:r>
              <a:rPr lang="en-US" dirty="0" err="1"/>
              <a:t>I</a:t>
            </a:r>
            <a:r>
              <a:rPr lang="en-US" baseline="-25000" dirty="0" err="1"/>
              <a:t>ambient</a:t>
            </a:r>
            <a:r>
              <a:rPr lang="en-US" dirty="0"/>
              <a:t> * </a:t>
            </a:r>
            <a:r>
              <a:rPr lang="en-US" dirty="0" err="1"/>
              <a:t>K</a:t>
            </a:r>
            <a:r>
              <a:rPr lang="en-US" baseline="-25000" dirty="0" err="1"/>
              <a:t>ambient</a:t>
            </a:r>
            <a:endParaRPr lang="en-US" dirty="0"/>
          </a:p>
          <a:p>
            <a:r>
              <a:rPr lang="en-US" dirty="0"/>
              <a:t>[Light = Intensity * Material]</a:t>
            </a:r>
          </a:p>
          <a:p>
            <a:endParaRPr lang="en-US" dirty="0"/>
          </a:p>
          <a:p>
            <a:r>
              <a:rPr lang="en-US" dirty="0"/>
              <a:t>Often </a:t>
            </a:r>
            <a:r>
              <a:rPr lang="en-US" dirty="0" err="1"/>
              <a:t>I</a:t>
            </a:r>
            <a:r>
              <a:rPr lang="en-US" baseline="-25000" dirty="0" err="1"/>
              <a:t>ambient</a:t>
            </a:r>
            <a:r>
              <a:rPr lang="en-US" dirty="0"/>
              <a:t> just a constant</a:t>
            </a:r>
          </a:p>
          <a:p>
            <a:r>
              <a:rPr lang="en-US" dirty="0"/>
              <a:t>Notable exceptions:</a:t>
            </a:r>
          </a:p>
          <a:p>
            <a:pPr lvl="1"/>
            <a:r>
              <a:rPr lang="en-US" dirty="0"/>
              <a:t>Ambient occlusion</a:t>
            </a:r>
          </a:p>
          <a:p>
            <a:pPr lvl="1"/>
            <a:r>
              <a:rPr lang="en-US" dirty="0"/>
              <a:t>Radiant flux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0"/>
            <a:ext cx="27717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834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Diffuse illumination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Diffuse reflection assumes that the light is equally reflected in every direction.</a:t>
            </a:r>
          </a:p>
          <a:p>
            <a:r>
              <a:rPr lang="en-US" dirty="0"/>
              <a:t>In other words, if the light source and the object has fixed positions in the world space, the camera motion doesn’t affect the appearance of the object.</a:t>
            </a:r>
          </a:p>
          <a:p>
            <a:r>
              <a:rPr lang="en-US" dirty="0"/>
              <a:t>The reflection only depends on the incoming direction. It is independent of the outgoing (viewing) direction.</a:t>
            </a:r>
          </a:p>
        </p:txBody>
      </p:sp>
    </p:spTree>
    <p:extLst>
      <p:ext uri="{BB962C8B-B14F-4D97-AF65-F5344CB8AC3E}">
        <p14:creationId xmlns:p14="http://schemas.microsoft.com/office/powerpoint/2010/main" val="667517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Diffuse illumination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4038600" cy="235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1275"/>
            <a:ext cx="4038600" cy="145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1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diffuse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diffuse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*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diffuse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θ</a:t>
            </a:r>
            <a:r>
              <a:rPr kumimoji="0" 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77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Ray tracing basic concepts</a:t>
            </a:r>
          </a:p>
          <a:p>
            <a:r>
              <a:rPr lang="en-US" dirty="0"/>
              <a:t>PPM image file format</a:t>
            </a:r>
          </a:p>
          <a:p>
            <a:r>
              <a:rPr lang="en-US" dirty="0"/>
              <a:t>Ray generation and collision</a:t>
            </a:r>
          </a:p>
          <a:p>
            <a:r>
              <a:rPr lang="en-US" dirty="0"/>
              <a:t>Lighting and shading</a:t>
            </a:r>
          </a:p>
          <a:p>
            <a:r>
              <a:rPr lang="en-US" dirty="0"/>
              <a:t>Recursive ray generation</a:t>
            </a:r>
          </a:p>
        </p:txBody>
      </p:sp>
    </p:spTree>
    <p:extLst>
      <p:ext uri="{BB962C8B-B14F-4D97-AF65-F5344CB8AC3E}">
        <p14:creationId xmlns:p14="http://schemas.microsoft.com/office/powerpoint/2010/main" val="1660629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Ambient and Diffuse illumination example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15" y="1600200"/>
            <a:ext cx="648977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433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Specular illumination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Some materials, such as plastic and metal, can have shiny highlight spots.</a:t>
            </a:r>
          </a:p>
          <a:p>
            <a:r>
              <a:rPr lang="en-US" dirty="0"/>
              <a:t>This is due to a glossy mirror-like reflection.</a:t>
            </a:r>
          </a:p>
          <a:p>
            <a:r>
              <a:rPr lang="en-US" dirty="0"/>
              <a:t>Materials have different shininess/glossiness.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260985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863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Specular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 = 2(L⋅N)N- L</a:t>
            </a:r>
          </a:p>
          <a:p>
            <a:endParaRPr lang="en-US" dirty="0"/>
          </a:p>
          <a:p>
            <a:r>
              <a:rPr lang="en-US" dirty="0" err="1"/>
              <a:t>L</a:t>
            </a:r>
            <a:r>
              <a:rPr lang="en-US" baseline="-25000" dirty="0" err="1"/>
              <a:t>specular</a:t>
            </a:r>
            <a:r>
              <a:rPr lang="en-US" dirty="0"/>
              <a:t> =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I</a:t>
            </a:r>
            <a:r>
              <a:rPr lang="en-US" baseline="-25000" dirty="0" err="1"/>
              <a:t>specular</a:t>
            </a:r>
            <a:r>
              <a:rPr lang="en-US" dirty="0"/>
              <a:t> * </a:t>
            </a:r>
            <a:r>
              <a:rPr lang="en-US" dirty="0" err="1"/>
              <a:t>K</a:t>
            </a:r>
            <a:r>
              <a:rPr lang="en-US" baseline="-25000" dirty="0" err="1"/>
              <a:t>specular</a:t>
            </a:r>
            <a:r>
              <a:rPr lang="en-US" dirty="0"/>
              <a:t> * </a:t>
            </a:r>
            <a:r>
              <a:rPr lang="en-US" dirty="0" err="1"/>
              <a:t>cos</a:t>
            </a:r>
            <a:r>
              <a:rPr lang="en-US" baseline="30000" dirty="0" err="1"/>
              <a:t>n</a:t>
            </a:r>
            <a:r>
              <a:rPr lang="en-US" dirty="0"/>
              <a:t> </a:t>
            </a:r>
            <a:r>
              <a:rPr lang="el-GR" dirty="0"/>
              <a:t>φ</a:t>
            </a:r>
            <a:endParaRPr lang="en-US" dirty="0"/>
          </a:p>
          <a:p>
            <a:endParaRPr lang="en-US" dirty="0"/>
          </a:p>
          <a:p>
            <a:r>
              <a:rPr lang="en-US" dirty="0"/>
              <a:t>n is shininess coefficient</a:t>
            </a:r>
          </a:p>
          <a:p>
            <a:r>
              <a:rPr lang="el-GR" dirty="0"/>
              <a:t>φ</a:t>
            </a:r>
            <a:r>
              <a:rPr lang="en-US" dirty="0"/>
              <a:t> is the angle between EYE and R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3276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192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Specular illumination example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215" y="1600200"/>
            <a:ext cx="564357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315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to ‘color’ a 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Color shade(R)</a:t>
            </a:r>
          </a:p>
          <a:p>
            <a:pPr marL="0" indent="0">
              <a:buNone/>
            </a:pPr>
            <a:r>
              <a:rPr lang="en-US" sz="2800" dirty="0"/>
              <a:t>{</a:t>
            </a:r>
          </a:p>
          <a:p>
            <a:pPr marL="0" indent="0">
              <a:buNone/>
            </a:pPr>
            <a:r>
              <a:rPr lang="en-US" sz="2800" dirty="0"/>
              <a:t>	intersect objects – get closest intersection</a:t>
            </a:r>
          </a:p>
          <a:p>
            <a:pPr marL="0" indent="0">
              <a:buNone/>
            </a:pPr>
            <a:r>
              <a:rPr lang="en-US" sz="2800" dirty="0"/>
              <a:t>	c = ambient </a:t>
            </a:r>
          </a:p>
          <a:p>
            <a:pPr marL="0" indent="0">
              <a:buNone/>
            </a:pPr>
            <a:r>
              <a:rPr lang="en-US" sz="2800" dirty="0"/>
              <a:t>	For each light source</a:t>
            </a:r>
          </a:p>
          <a:p>
            <a:pPr marL="0" indent="0">
              <a:buNone/>
            </a:pPr>
            <a:r>
              <a:rPr lang="en-US" sz="2800" dirty="0"/>
              <a:t>		Add in diffuse and specular components to c</a:t>
            </a:r>
          </a:p>
          <a:p>
            <a:pPr marL="0" indent="0">
              <a:buNone/>
            </a:pPr>
            <a:r>
              <a:rPr lang="en-US" sz="2800" dirty="0"/>
              <a:t>	Return c</a:t>
            </a:r>
          </a:p>
          <a:p>
            <a:pPr marL="0" indent="0">
              <a:buNone/>
            </a:pPr>
            <a:r>
              <a:rPr lang="en-US" sz="2800" dirty="0"/>
              <a:t>}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1829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Recursively generated rays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09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Shadows, reflections, and refractions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1716881"/>
            <a:ext cx="6870700" cy="4292600"/>
          </a:xfrm>
        </p:spPr>
      </p:pic>
    </p:spTree>
    <p:extLst>
      <p:ext uri="{BB962C8B-B14F-4D97-AF65-F5344CB8AC3E}">
        <p14:creationId xmlns:p14="http://schemas.microsoft.com/office/powerpoint/2010/main" val="2463855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Shadows</a:t>
            </a:r>
          </a:p>
        </p:txBody>
      </p:sp>
      <p:grpSp>
        <p:nvGrpSpPr>
          <p:cNvPr id="13316" name="Group 11"/>
          <p:cNvGrpSpPr>
            <a:grpSpLocks/>
          </p:cNvGrpSpPr>
          <p:nvPr/>
        </p:nvGrpSpPr>
        <p:grpSpPr bwMode="auto">
          <a:xfrm>
            <a:off x="415925" y="2982913"/>
            <a:ext cx="4802188" cy="3321050"/>
            <a:chOff x="1189038" y="2751138"/>
            <a:chExt cx="4802187" cy="3321050"/>
          </a:xfrm>
        </p:grpSpPr>
        <p:sp>
          <p:nvSpPr>
            <p:cNvPr id="13319" name="Rectangle 11"/>
            <p:cNvSpPr>
              <a:spLocks noChangeArrowheads="1"/>
            </p:cNvSpPr>
            <p:nvPr/>
          </p:nvSpPr>
          <p:spPr bwMode="auto">
            <a:xfrm>
              <a:off x="1189038" y="2751138"/>
              <a:ext cx="4802187" cy="33210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320" name="Group 9"/>
            <p:cNvGrpSpPr>
              <a:grpSpLocks/>
            </p:cNvGrpSpPr>
            <p:nvPr/>
          </p:nvGrpSpPr>
          <p:grpSpPr bwMode="auto">
            <a:xfrm>
              <a:off x="1624013" y="3144838"/>
              <a:ext cx="3632200" cy="1995487"/>
              <a:chOff x="1022" y="1353"/>
              <a:chExt cx="2288" cy="1257"/>
            </a:xfrm>
          </p:grpSpPr>
          <p:sp>
            <p:nvSpPr>
              <p:cNvPr id="13321" name="Line 8"/>
              <p:cNvSpPr>
                <a:spLocks noChangeShapeType="1"/>
              </p:cNvSpPr>
              <p:nvPr/>
            </p:nvSpPr>
            <p:spPr bwMode="auto">
              <a:xfrm>
                <a:off x="2167" y="2057"/>
                <a:ext cx="914" cy="4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22" name="Litebulb"/>
              <p:cNvSpPr>
                <a:spLocks noChangeAspect="1" noEditPoints="1" noChangeArrowheads="1"/>
              </p:cNvSpPr>
              <p:nvPr/>
            </p:nvSpPr>
            <p:spPr bwMode="auto">
              <a:xfrm>
                <a:off x="1022" y="1353"/>
                <a:ext cx="192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600 w 21600"/>
                  <a:gd name="T13" fmla="*/ 2175 h 21600"/>
                  <a:gd name="T14" fmla="*/ 18225 w 21600"/>
                  <a:gd name="T15" fmla="*/ 93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23" name="Rectangle 5"/>
              <p:cNvSpPr>
                <a:spLocks noChangeArrowheads="1"/>
              </p:cNvSpPr>
              <p:nvPr/>
            </p:nvSpPr>
            <p:spPr bwMode="auto">
              <a:xfrm>
                <a:off x="1737" y="1559"/>
                <a:ext cx="941" cy="1051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rect">
                  <a:fillToRect r="100000" b="100000"/>
                </a:path>
              </a:gradFill>
              <a:ln w="9525">
                <a:miter lim="800000"/>
                <a:headEnd/>
                <a:tailEnd/>
              </a:ln>
              <a:scene3d>
                <a:camera prst="legacyPerspectiveFront">
                  <a:rot lat="20099994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24" name="Rectangle 6"/>
              <p:cNvSpPr>
                <a:spLocks noChangeArrowheads="1"/>
              </p:cNvSpPr>
              <p:nvPr/>
            </p:nvSpPr>
            <p:spPr bwMode="auto">
              <a:xfrm>
                <a:off x="3081" y="2322"/>
                <a:ext cx="229" cy="288"/>
              </a:xfrm>
              <a:prstGeom prst="rect">
                <a:avLst/>
              </a:prstGeom>
              <a:solidFill>
                <a:schemeClr val="bg2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94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25" name="Line 7"/>
              <p:cNvSpPr>
                <a:spLocks noChangeShapeType="1"/>
              </p:cNvSpPr>
              <p:nvPr/>
            </p:nvSpPr>
            <p:spPr bwMode="auto">
              <a:xfrm>
                <a:off x="1214" y="1641"/>
                <a:ext cx="953" cy="4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317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54038" y="1687513"/>
            <a:ext cx="8001000" cy="935037"/>
          </a:xfrm>
          <a:noFill/>
        </p:spPr>
        <p:txBody>
          <a:bodyPr/>
          <a:lstStyle/>
          <a:p>
            <a:pPr eaLnBrk="1" hangingPunct="1"/>
            <a:r>
              <a:rPr lang="en-US" sz="2400" dirty="0"/>
              <a:t>Determine when light ray is blocked from reaching object</a:t>
            </a:r>
          </a:p>
          <a:p>
            <a:pPr eaLnBrk="1" hangingPunct="1"/>
            <a:r>
              <a:rPr lang="en-US" sz="2400" dirty="0"/>
              <a:t>Ray-object intersection calculation</a:t>
            </a:r>
          </a:p>
        </p:txBody>
      </p:sp>
      <p:sp>
        <p:nvSpPr>
          <p:cNvPr id="13" name="Rectangle 10"/>
          <p:cNvSpPr txBox="1">
            <a:spLocks noChangeArrowheads="1"/>
          </p:cNvSpPr>
          <p:nvPr/>
        </p:nvSpPr>
        <p:spPr bwMode="auto">
          <a:xfrm>
            <a:off x="5519738" y="2974975"/>
            <a:ext cx="32416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each pixel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for each object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for each light source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for each object</a:t>
            </a:r>
          </a:p>
        </p:txBody>
      </p:sp>
    </p:spTree>
    <p:extLst>
      <p:ext uri="{BB962C8B-B14F-4D97-AF65-F5344CB8AC3E}">
        <p14:creationId xmlns:p14="http://schemas.microsoft.com/office/powerpoint/2010/main" val="3021502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Shadow algorithm (expands the code iterating over light sources)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000" dirty="0"/>
              <a:t>For each light source </a:t>
            </a:r>
            <a:r>
              <a:rPr lang="en-US" altLang="en-US" sz="2000" dirty="0" err="1"/>
              <a:t>i</a:t>
            </a:r>
            <a:endParaRPr lang="en-US" altLang="en-US" sz="2000" dirty="0"/>
          </a:p>
          <a:p>
            <a:pPr lvl="1"/>
            <a:r>
              <a:rPr lang="en-US" altLang="en-US" sz="2000" dirty="0"/>
              <a:t>If face is </a:t>
            </a:r>
            <a:r>
              <a:rPr lang="en-US" altLang="en-US" sz="2000" dirty="0" err="1"/>
              <a:t>backface</a:t>
            </a:r>
            <a:r>
              <a:rPr lang="en-US" altLang="en-US" sz="2000" dirty="0"/>
              <a:t> with respect to light source (determined using normal)</a:t>
            </a:r>
          </a:p>
          <a:p>
            <a:pPr lvl="2"/>
            <a:r>
              <a:rPr lang="en-US" altLang="en-US" sz="2000" dirty="0"/>
              <a:t>Set IN-SHADOW to TRUE</a:t>
            </a:r>
          </a:p>
          <a:p>
            <a:pPr lvl="1"/>
            <a:r>
              <a:rPr lang="en-US" altLang="en-US" sz="2000" dirty="0"/>
              <a:t>else</a:t>
            </a:r>
          </a:p>
          <a:p>
            <a:pPr lvl="2"/>
            <a:r>
              <a:rPr lang="en-US" altLang="en-US" sz="2000" dirty="0"/>
              <a:t>Set IN-SHADOW to FALSE</a:t>
            </a:r>
          </a:p>
          <a:p>
            <a:pPr lvl="2"/>
            <a:r>
              <a:rPr lang="en-US" altLang="en-US" sz="2000" dirty="0"/>
              <a:t>Construct ray from point to light source</a:t>
            </a:r>
          </a:p>
          <a:p>
            <a:pPr lvl="2"/>
            <a:r>
              <a:rPr lang="en-US" altLang="en-US" sz="2000" dirty="0"/>
              <a:t>For each object</a:t>
            </a:r>
          </a:p>
          <a:p>
            <a:pPr lvl="3"/>
            <a:r>
              <a:rPr lang="en-US" altLang="en-US" dirty="0"/>
              <a:t>Test ray-object intersection (between point and </a:t>
            </a:r>
            <a:r>
              <a:rPr lang="en-US" altLang="en-US" dirty="0" err="1"/>
              <a:t>l.s</a:t>
            </a:r>
            <a:r>
              <a:rPr lang="en-US" altLang="en-US" dirty="0"/>
              <a:t>.)</a:t>
            </a:r>
          </a:p>
          <a:p>
            <a:pPr lvl="3"/>
            <a:r>
              <a:rPr lang="en-US" altLang="en-US" dirty="0"/>
              <a:t>If intersection found</a:t>
            </a:r>
          </a:p>
          <a:p>
            <a:pPr lvl="4"/>
            <a:r>
              <a:rPr lang="en-US" altLang="en-US" dirty="0"/>
              <a:t>Set IN-SHADOW to TRUE for this light source</a:t>
            </a:r>
          </a:p>
          <a:p>
            <a:pPr lvl="4"/>
            <a:r>
              <a:rPr lang="en-US" altLang="en-US" dirty="0"/>
              <a:t>Break out of object loop</a:t>
            </a:r>
          </a:p>
          <a:p>
            <a:pPr lvl="1"/>
            <a:r>
              <a:rPr lang="en-US" altLang="en-US" sz="2000" dirty="0"/>
              <a:t>If (NOT IN-SHADOW) add in effect of light source </a:t>
            </a:r>
            <a:r>
              <a:rPr lang="en-US" altLang="en-US" sz="2000" dirty="0" err="1"/>
              <a:t>i</a:t>
            </a:r>
            <a:endParaRPr lang="en-US" altLang="en-US" sz="2000" dirty="0"/>
          </a:p>
          <a:p>
            <a:pPr lvl="1"/>
            <a:r>
              <a:rPr lang="en-US" altLang="en-US" sz="2000" dirty="0"/>
              <a:t>	accumulate diffuse light</a:t>
            </a:r>
          </a:p>
          <a:p>
            <a:pPr lvl="1"/>
            <a:r>
              <a:rPr lang="en-US" altLang="en-US" sz="2000" dirty="0"/>
              <a:t>	accumulate specular light</a:t>
            </a:r>
          </a:p>
        </p:txBody>
      </p:sp>
    </p:spTree>
    <p:extLst>
      <p:ext uri="{BB962C8B-B14F-4D97-AF65-F5344CB8AC3E}">
        <p14:creationId xmlns:p14="http://schemas.microsoft.com/office/powerpoint/2010/main" val="22181264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8"/>
          <p:cNvSpPr>
            <a:spLocks noChangeArrowheads="1"/>
          </p:cNvSpPr>
          <p:nvPr/>
        </p:nvSpPr>
        <p:spPr bwMode="auto">
          <a:xfrm>
            <a:off x="763588" y="1677988"/>
            <a:ext cx="7050087" cy="4264025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Reflection</a:t>
            </a: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890588" y="5143500"/>
            <a:ext cx="1298575" cy="396875"/>
            <a:chOff x="1047" y="2749"/>
            <a:chExt cx="818" cy="250"/>
          </a:xfrm>
        </p:grpSpPr>
        <p:grpSp>
          <p:nvGrpSpPr>
            <p:cNvPr id="14361" name="Group 5"/>
            <p:cNvGrpSpPr>
              <a:grpSpLocks/>
            </p:cNvGrpSpPr>
            <p:nvPr/>
          </p:nvGrpSpPr>
          <p:grpSpPr bwMode="auto">
            <a:xfrm>
              <a:off x="1518" y="2769"/>
              <a:ext cx="132" cy="159"/>
              <a:chOff x="1248" y="2940"/>
              <a:chExt cx="132" cy="159"/>
            </a:xfrm>
          </p:grpSpPr>
          <p:sp>
            <p:nvSpPr>
              <p:cNvPr id="14364" name="Line 6"/>
              <p:cNvSpPr>
                <a:spLocks noChangeShapeType="1"/>
              </p:cNvSpPr>
              <p:nvPr/>
            </p:nvSpPr>
            <p:spPr bwMode="auto">
              <a:xfrm flipH="1">
                <a:off x="1248" y="2940"/>
                <a:ext cx="132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65" name="Line 7"/>
              <p:cNvSpPr>
                <a:spLocks noChangeShapeType="1"/>
              </p:cNvSpPr>
              <p:nvPr/>
            </p:nvSpPr>
            <p:spPr bwMode="auto">
              <a:xfrm>
                <a:off x="1248" y="3024"/>
                <a:ext cx="132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66" name="Oval 8"/>
              <p:cNvSpPr>
                <a:spLocks noChangeArrowheads="1"/>
              </p:cNvSpPr>
              <p:nvPr/>
            </p:nvSpPr>
            <p:spPr bwMode="auto">
              <a:xfrm>
                <a:off x="1326" y="300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362" name="Text Box 9"/>
            <p:cNvSpPr txBox="1">
              <a:spLocks noChangeArrowheads="1"/>
            </p:cNvSpPr>
            <p:nvPr/>
          </p:nvSpPr>
          <p:spPr bwMode="auto">
            <a:xfrm>
              <a:off x="1047" y="2749"/>
              <a:ext cx="3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Eye </a:t>
              </a:r>
            </a:p>
          </p:txBody>
        </p:sp>
        <p:sp>
          <p:nvSpPr>
            <p:cNvPr id="14363" name="Oval 10"/>
            <p:cNvSpPr>
              <a:spLocks noChangeArrowheads="1"/>
            </p:cNvSpPr>
            <p:nvPr/>
          </p:nvSpPr>
          <p:spPr bwMode="auto">
            <a:xfrm>
              <a:off x="1809" y="282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342" name="Litebulb"/>
          <p:cNvSpPr>
            <a:spLocks noChangeAspect="1" noEditPoints="1" noChangeArrowheads="1"/>
          </p:cNvSpPr>
          <p:nvPr/>
        </p:nvSpPr>
        <p:spPr bwMode="auto">
          <a:xfrm>
            <a:off x="5610225" y="1981200"/>
            <a:ext cx="304800" cy="457200"/>
          </a:xfrm>
          <a:custGeom>
            <a:avLst/>
            <a:gdLst>
              <a:gd name="T0" fmla="*/ 30346399 w 21600"/>
              <a:gd name="T1" fmla="*/ 0 h 21600"/>
              <a:gd name="T2" fmla="*/ 60692798 w 21600"/>
              <a:gd name="T3" fmla="*/ 73798678 h 21600"/>
              <a:gd name="T4" fmla="*/ 0 w 21600"/>
              <a:gd name="T5" fmla="*/ 73798678 h 21600"/>
              <a:gd name="T6" fmla="*/ 30346399 w 21600"/>
              <a:gd name="T7" fmla="*/ 204838141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43" name="Oval 14"/>
          <p:cNvSpPr>
            <a:spLocks noChangeArrowheads="1"/>
          </p:cNvSpPr>
          <p:nvPr/>
        </p:nvSpPr>
        <p:spPr bwMode="auto">
          <a:xfrm>
            <a:off x="4343400" y="2667000"/>
            <a:ext cx="682625" cy="5222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44" name="Rectangle 15"/>
          <p:cNvSpPr>
            <a:spLocks noChangeArrowheads="1"/>
          </p:cNvSpPr>
          <p:nvPr/>
        </p:nvSpPr>
        <p:spPr bwMode="auto">
          <a:xfrm>
            <a:off x="5951538" y="2813050"/>
            <a:ext cx="681037" cy="1371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45" name="Line 17"/>
          <p:cNvSpPr>
            <a:spLocks noChangeShapeType="1"/>
          </p:cNvSpPr>
          <p:nvPr/>
        </p:nvSpPr>
        <p:spPr bwMode="auto">
          <a:xfrm flipV="1">
            <a:off x="2273300" y="3427413"/>
            <a:ext cx="3692525" cy="179387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346" name="Group 20"/>
          <p:cNvGrpSpPr>
            <a:grpSpLocks/>
          </p:cNvGrpSpPr>
          <p:nvPr/>
        </p:nvGrpSpPr>
        <p:grpSpPr bwMode="auto">
          <a:xfrm>
            <a:off x="3186113" y="3498850"/>
            <a:ext cx="914400" cy="1676400"/>
            <a:chOff x="2496" y="1728"/>
            <a:chExt cx="576" cy="1056"/>
          </a:xfrm>
        </p:grpSpPr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>
              <a:off x="2496" y="172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58" name="Line 22"/>
            <p:cNvSpPr>
              <a:spLocks noChangeShapeType="1"/>
            </p:cNvSpPr>
            <p:nvPr/>
          </p:nvSpPr>
          <p:spPr bwMode="auto">
            <a:xfrm>
              <a:off x="3072" y="201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59" name="Line 23"/>
            <p:cNvSpPr>
              <a:spLocks noChangeShapeType="1"/>
            </p:cNvSpPr>
            <p:nvPr/>
          </p:nvSpPr>
          <p:spPr bwMode="auto">
            <a:xfrm>
              <a:off x="2496" y="172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60" name="Line 24"/>
            <p:cNvSpPr>
              <a:spLocks noChangeShapeType="1"/>
            </p:cNvSpPr>
            <p:nvPr/>
          </p:nvSpPr>
          <p:spPr bwMode="auto">
            <a:xfrm>
              <a:off x="2496" y="249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347" name="Text Box 25"/>
          <p:cNvSpPr txBox="1">
            <a:spLocks noChangeArrowheads="1"/>
          </p:cNvSpPr>
          <p:nvPr/>
        </p:nvSpPr>
        <p:spPr bwMode="auto">
          <a:xfrm>
            <a:off x="1204913" y="3895725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Image plane </a:t>
            </a:r>
          </a:p>
        </p:txBody>
      </p:sp>
      <p:cxnSp>
        <p:nvCxnSpPr>
          <p:cNvPr id="14348" name="AutoShape 26"/>
          <p:cNvCxnSpPr>
            <a:cxnSpLocks noChangeShapeType="1"/>
            <a:stCxn id="14347" idx="3"/>
          </p:cNvCxnSpPr>
          <p:nvPr/>
        </p:nvCxnSpPr>
        <p:spPr bwMode="auto">
          <a:xfrm>
            <a:off x="2652713" y="4094163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349" name="Group 27"/>
          <p:cNvGrpSpPr>
            <a:grpSpLocks noChangeAspect="1"/>
          </p:cNvGrpSpPr>
          <p:nvPr/>
        </p:nvGrpSpPr>
        <p:grpSpPr bwMode="auto">
          <a:xfrm>
            <a:off x="3567113" y="4413250"/>
            <a:ext cx="136525" cy="249238"/>
            <a:chOff x="2496" y="1728"/>
            <a:chExt cx="576" cy="1056"/>
          </a:xfrm>
        </p:grpSpPr>
        <p:sp>
          <p:nvSpPr>
            <p:cNvPr id="14353" name="Line 28"/>
            <p:cNvSpPr>
              <a:spLocks noChangeAspect="1" noChangeShapeType="1"/>
            </p:cNvSpPr>
            <p:nvPr/>
          </p:nvSpPr>
          <p:spPr bwMode="auto">
            <a:xfrm>
              <a:off x="2496" y="172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54" name="Line 29"/>
            <p:cNvSpPr>
              <a:spLocks noChangeAspect="1" noChangeShapeType="1"/>
            </p:cNvSpPr>
            <p:nvPr/>
          </p:nvSpPr>
          <p:spPr bwMode="auto">
            <a:xfrm>
              <a:off x="3072" y="201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55" name="Line 30"/>
            <p:cNvSpPr>
              <a:spLocks noChangeAspect="1" noChangeShapeType="1"/>
            </p:cNvSpPr>
            <p:nvPr/>
          </p:nvSpPr>
          <p:spPr bwMode="auto">
            <a:xfrm>
              <a:off x="2496" y="172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56" name="Line 31"/>
            <p:cNvSpPr>
              <a:spLocks noChangeAspect="1" noChangeShapeType="1"/>
            </p:cNvSpPr>
            <p:nvPr/>
          </p:nvSpPr>
          <p:spPr bwMode="auto">
            <a:xfrm>
              <a:off x="2496" y="249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350" name="Line 35"/>
          <p:cNvSpPr>
            <a:spLocks noChangeShapeType="1"/>
          </p:cNvSpPr>
          <p:nvPr/>
        </p:nvSpPr>
        <p:spPr bwMode="auto">
          <a:xfrm flipH="1">
            <a:off x="5410200" y="34290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51" name="Line 36"/>
          <p:cNvSpPr>
            <a:spLocks noChangeShapeType="1"/>
          </p:cNvSpPr>
          <p:nvPr/>
        </p:nvSpPr>
        <p:spPr bwMode="auto">
          <a:xfrm flipH="1" flipV="1">
            <a:off x="5105400" y="2971800"/>
            <a:ext cx="701675" cy="325438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52" name="Line 47"/>
          <p:cNvSpPr>
            <a:spLocks noChangeShapeType="1"/>
          </p:cNvSpPr>
          <p:nvPr/>
        </p:nvSpPr>
        <p:spPr bwMode="auto">
          <a:xfrm flipH="1">
            <a:off x="5105400" y="2438400"/>
            <a:ext cx="504825" cy="37465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74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tracing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21954"/>
            <a:ext cx="8099620" cy="124235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Loop over all pixels</a:t>
            </a:r>
          </a:p>
          <a:p>
            <a:pPr lvl="1"/>
            <a:r>
              <a:rPr lang="en-US" dirty="0"/>
              <a:t>Shoot ray through each pixel</a:t>
            </a:r>
          </a:p>
          <a:p>
            <a:pPr lvl="1"/>
            <a:r>
              <a:rPr lang="en-US" dirty="0"/>
              <a:t>Determine the color of the object at the point of intersection</a:t>
            </a:r>
          </a:p>
        </p:txBody>
      </p:sp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609600" y="1676804"/>
            <a:ext cx="7947220" cy="33157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5390474" y="2922586"/>
            <a:ext cx="927971" cy="927971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729949" y="2922587"/>
            <a:ext cx="927971" cy="1701280"/>
            <a:chOff x="2496" y="1728"/>
            <a:chExt cx="576" cy="1056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496" y="172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3072" y="201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496" y="172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496" y="249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740833" y="3319462"/>
            <a:ext cx="1469287" cy="40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Image plane </a:t>
            </a:r>
          </a:p>
        </p:txBody>
      </p:sp>
      <p:cxnSp>
        <p:nvCxnSpPr>
          <p:cNvPr id="13" name="AutoShape 13"/>
          <p:cNvCxnSpPr>
            <a:cxnSpLocks noChangeShapeType="1"/>
            <a:stCxn id="12" idx="3"/>
          </p:cNvCxnSpPr>
          <p:nvPr/>
        </p:nvCxnSpPr>
        <p:spPr bwMode="auto">
          <a:xfrm flipV="1">
            <a:off x="3210120" y="3517900"/>
            <a:ext cx="304800" cy="29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" name="Group 14"/>
          <p:cNvGrpSpPr>
            <a:grpSpLocks noChangeAspect="1"/>
          </p:cNvGrpSpPr>
          <p:nvPr/>
        </p:nvGrpSpPr>
        <p:grpSpPr bwMode="auto">
          <a:xfrm>
            <a:off x="4122494" y="3836986"/>
            <a:ext cx="138551" cy="252937"/>
            <a:chOff x="2496" y="1728"/>
            <a:chExt cx="576" cy="1056"/>
          </a:xfrm>
        </p:grpSpPr>
        <p:sp>
          <p:nvSpPr>
            <p:cNvPr id="15" name="Line 15"/>
            <p:cNvSpPr>
              <a:spLocks noChangeAspect="1" noChangeShapeType="1"/>
            </p:cNvSpPr>
            <p:nvPr/>
          </p:nvSpPr>
          <p:spPr bwMode="auto">
            <a:xfrm>
              <a:off x="2496" y="172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16"/>
            <p:cNvSpPr>
              <a:spLocks noChangeAspect="1" noChangeShapeType="1"/>
            </p:cNvSpPr>
            <p:nvPr/>
          </p:nvSpPr>
          <p:spPr bwMode="auto">
            <a:xfrm>
              <a:off x="3072" y="201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Line 17"/>
            <p:cNvSpPr>
              <a:spLocks noChangeAspect="1" noChangeShapeType="1"/>
            </p:cNvSpPr>
            <p:nvPr/>
          </p:nvSpPr>
          <p:spPr bwMode="auto">
            <a:xfrm>
              <a:off x="2496" y="172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Line 18"/>
            <p:cNvSpPr>
              <a:spLocks noChangeAspect="1" noChangeShapeType="1"/>
            </p:cNvSpPr>
            <p:nvPr/>
          </p:nvSpPr>
          <p:spPr bwMode="auto">
            <a:xfrm>
              <a:off x="2496" y="249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2171960" y="4575175"/>
            <a:ext cx="212660" cy="256158"/>
            <a:chOff x="1248" y="2940"/>
            <a:chExt cx="132" cy="159"/>
          </a:xfrm>
        </p:grpSpPr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>
              <a:off x="1248" y="2940"/>
              <a:ext cx="132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248" y="3024"/>
              <a:ext cx="132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1326" y="300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417958" y="4543425"/>
            <a:ext cx="642812" cy="40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Eye </a:t>
            </a: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2635714" y="4662486"/>
            <a:ext cx="90219" cy="902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6690398" y="3608386"/>
            <a:ext cx="618647" cy="773309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tx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6155867" y="2084386"/>
            <a:ext cx="695978" cy="773309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tx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7278012" y="1852611"/>
            <a:ext cx="927971" cy="927971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622257" y="3308349"/>
            <a:ext cx="2964351" cy="14209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 flipV="1">
            <a:off x="6098496" y="2711449"/>
            <a:ext cx="602537" cy="2980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 flipV="1">
            <a:off x="6935108" y="2293936"/>
            <a:ext cx="602537" cy="298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V="1">
            <a:off x="7754258" y="1892299"/>
            <a:ext cx="602537" cy="2980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4424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Reflection algorithm (expands previous ‘coloring’ algorithm)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Color shade(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ray,recursionDepth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  <a:p>
            <a:pPr marL="0" lvl="0" indent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{</a:t>
            </a:r>
          </a:p>
          <a:p>
            <a:pPr marL="457200" lvl="1" indent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intersect objects to get point, normal, object</a:t>
            </a:r>
          </a:p>
          <a:p>
            <a:pPr marL="457200" lvl="1" indent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If (intersection) {</a:t>
            </a:r>
          </a:p>
          <a:p>
            <a:pPr marL="914400" lvl="2" indent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c = ambient color</a:t>
            </a:r>
          </a:p>
          <a:p>
            <a:pPr marL="914400" lvl="2" indent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Compute reflective ray, R, based on ray and normal</a:t>
            </a:r>
          </a:p>
          <a:p>
            <a:pPr marL="914400" lvl="2" indent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For each light source</a:t>
            </a:r>
          </a:p>
          <a:p>
            <a:pPr marL="1371600" lvl="3" indent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Compute and add in diffuse and specular components to c</a:t>
            </a:r>
          </a:p>
          <a:p>
            <a:pPr marL="914400" lvl="2" indent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If ( (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recursionDepth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&lt;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maxRecursion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) &amp;&amp; (object is shiny) )</a:t>
            </a:r>
          </a:p>
          <a:p>
            <a:pPr marL="1371600" lvl="3" indent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c +=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object.shininess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* shade(R,recursionDepth+1)</a:t>
            </a:r>
          </a:p>
          <a:p>
            <a:pPr marL="457200" lvl="1" indent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}</a:t>
            </a:r>
          </a:p>
          <a:p>
            <a:pPr marL="457200" lvl="1" indent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Else c = </a:t>
            </a:r>
            <a:r>
              <a:rPr lang="en-US" altLang="en-US" sz="1800" dirty="0" err="1">
                <a:latin typeface="Times New Roman" panose="02020603050405020304" pitchFamily="18" charset="0"/>
              </a:rPr>
              <a:t>backgroundColor</a:t>
            </a:r>
            <a:r>
              <a:rPr lang="en-US" altLang="en-US" sz="1800" dirty="0">
                <a:latin typeface="Times New Roman" panose="02020603050405020304" pitchFamily="18" charset="0"/>
              </a:rPr>
              <a:t>;</a:t>
            </a:r>
          </a:p>
          <a:p>
            <a:pPr marL="457200" lvl="1" indent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Return c</a:t>
            </a:r>
          </a:p>
          <a:p>
            <a:pPr marL="0" lvl="0" indent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922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Transparency &amp; Refraction</a:t>
            </a:r>
          </a:p>
        </p:txBody>
      </p:sp>
      <p:sp>
        <p:nvSpPr>
          <p:cNvPr id="16388" name="Litebulb"/>
          <p:cNvSpPr>
            <a:spLocks noChangeAspect="1" noEditPoints="1" noChangeArrowheads="1"/>
          </p:cNvSpPr>
          <p:nvPr/>
        </p:nvSpPr>
        <p:spPr bwMode="auto">
          <a:xfrm>
            <a:off x="3360738" y="2913063"/>
            <a:ext cx="304800" cy="457200"/>
          </a:xfrm>
          <a:custGeom>
            <a:avLst/>
            <a:gdLst>
              <a:gd name="T0" fmla="*/ 30346399 w 21600"/>
              <a:gd name="T1" fmla="*/ 0 h 21600"/>
              <a:gd name="T2" fmla="*/ 60692798 w 21600"/>
              <a:gd name="T3" fmla="*/ 73798678 h 21600"/>
              <a:gd name="T4" fmla="*/ 0 w 21600"/>
              <a:gd name="T5" fmla="*/ 73798678 h 21600"/>
              <a:gd name="T6" fmla="*/ 30346399 w 21600"/>
              <a:gd name="T7" fmla="*/ 204838141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740025" y="4527550"/>
            <a:ext cx="3279775" cy="900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3665538" y="3370263"/>
            <a:ext cx="989012" cy="115728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4654550" y="4527550"/>
            <a:ext cx="276225" cy="90011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4930775" y="5427663"/>
            <a:ext cx="696913" cy="113188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10"/>
          <p:cNvSpPr txBox="1">
            <a:spLocks noChangeArrowheads="1"/>
          </p:cNvSpPr>
          <p:nvPr/>
        </p:nvSpPr>
        <p:spPr bwMode="auto">
          <a:xfrm>
            <a:off x="554038" y="1687513"/>
            <a:ext cx="80010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Ray changes direction in transition between materials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Material properties give ratio of in/out angles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Details in the 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26313496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104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Various parameters for field of view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9300" y="2186781"/>
            <a:ext cx="5105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76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Spotlight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92" y="1600200"/>
            <a:ext cx="665881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5650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light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6172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Requires sampling – pick point on the light then generate the vector from point on the surface to point on the light</a:t>
            </a: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69" y="1600200"/>
            <a:ext cx="514906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5837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Normal of polygon(s)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2" y="2091531"/>
            <a:ext cx="460057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48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Normal of vertex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7" y="2205831"/>
            <a:ext cx="454342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5791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Average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normals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the polygons it is used in</a:t>
            </a:r>
          </a:p>
        </p:txBody>
      </p:sp>
    </p:spTree>
    <p:extLst>
      <p:ext uri="{BB962C8B-B14F-4D97-AF65-F5344CB8AC3E}">
        <p14:creationId xmlns:p14="http://schemas.microsoft.com/office/powerpoint/2010/main" val="4196444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Shading model comparison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905000"/>
            <a:ext cx="72866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648200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Flat shading – one normal per polygon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Gouraud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shading – one normal per vertex ; compute color of a point on the polygon by: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computing color at each vertex and linearly interpolate colors inside the polygon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shading – one normal per vertex ; compute color of a point on the polygon by: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linearly interpolate the normal vector, then perform lighting calculation</a:t>
            </a:r>
          </a:p>
        </p:txBody>
      </p:sp>
    </p:spTree>
    <p:extLst>
      <p:ext uri="{BB962C8B-B14F-4D97-AF65-F5344CB8AC3E}">
        <p14:creationId xmlns:p14="http://schemas.microsoft.com/office/powerpoint/2010/main" val="1333916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9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rays</a:t>
            </a:r>
          </a:p>
        </p:txBody>
      </p:sp>
      <p:sp>
        <p:nvSpPr>
          <p:cNvPr id="4" name="Rectangle 56"/>
          <p:cNvSpPr>
            <a:spLocks noChangeArrowheads="1"/>
          </p:cNvSpPr>
          <p:nvPr/>
        </p:nvSpPr>
        <p:spPr bwMode="auto">
          <a:xfrm>
            <a:off x="455613" y="1579563"/>
            <a:ext cx="8434387" cy="47053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890588" y="5143500"/>
            <a:ext cx="1298575" cy="396875"/>
            <a:chOff x="1047" y="2749"/>
            <a:chExt cx="818" cy="250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518" y="2769"/>
              <a:ext cx="132" cy="159"/>
              <a:chOff x="1248" y="2940"/>
              <a:chExt cx="132" cy="159"/>
            </a:xfrm>
          </p:grpSpPr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 flipH="1">
                <a:off x="1248" y="2940"/>
                <a:ext cx="132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1248" y="3024"/>
                <a:ext cx="132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Oval 7"/>
              <p:cNvSpPr>
                <a:spLocks noChangeArrowheads="1"/>
              </p:cNvSpPr>
              <p:nvPr/>
            </p:nvSpPr>
            <p:spPr bwMode="auto">
              <a:xfrm>
                <a:off x="1326" y="300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047" y="2749"/>
              <a:ext cx="3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Eye </a:t>
              </a: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809" y="282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Litebulb"/>
          <p:cNvSpPr>
            <a:spLocks noChangeAspect="1" noEditPoints="1" noChangeArrowheads="1"/>
          </p:cNvSpPr>
          <p:nvPr/>
        </p:nvSpPr>
        <p:spPr bwMode="auto">
          <a:xfrm>
            <a:off x="5257800" y="1752600"/>
            <a:ext cx="304800" cy="457200"/>
          </a:xfrm>
          <a:custGeom>
            <a:avLst/>
            <a:gdLst>
              <a:gd name="T0" fmla="*/ 30346399 w 21600"/>
              <a:gd name="T1" fmla="*/ 0 h 21600"/>
              <a:gd name="T2" fmla="*/ 60692798 w 21600"/>
              <a:gd name="T3" fmla="*/ 73798678 h 21600"/>
              <a:gd name="T4" fmla="*/ 0 w 21600"/>
              <a:gd name="T5" fmla="*/ 73798678 h 21600"/>
              <a:gd name="T6" fmla="*/ 30346399 w 21600"/>
              <a:gd name="T7" fmla="*/ 204838141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utoShape 12"/>
          <p:cNvSpPr>
            <a:spLocks noChangeAspect="1" noEditPoints="1" noChangeArrowheads="1"/>
          </p:cNvSpPr>
          <p:nvPr/>
        </p:nvSpPr>
        <p:spPr bwMode="auto">
          <a:xfrm>
            <a:off x="4887913" y="5540375"/>
            <a:ext cx="304800" cy="457200"/>
          </a:xfrm>
          <a:custGeom>
            <a:avLst/>
            <a:gdLst>
              <a:gd name="T0" fmla="*/ 30346399 w 21600"/>
              <a:gd name="T1" fmla="*/ 0 h 21600"/>
              <a:gd name="T2" fmla="*/ 60692798 w 21600"/>
              <a:gd name="T3" fmla="*/ 73798678 h 21600"/>
              <a:gd name="T4" fmla="*/ 0 w 21600"/>
              <a:gd name="T5" fmla="*/ 73798678 h 21600"/>
              <a:gd name="T6" fmla="*/ 30346399 w 21600"/>
              <a:gd name="T7" fmla="*/ 204838141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886325" y="4662488"/>
            <a:ext cx="876300" cy="4810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343400" y="2667000"/>
            <a:ext cx="682625" cy="5222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951538" y="2813050"/>
            <a:ext cx="681037" cy="1371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 flipV="1">
            <a:off x="2114550" y="3498850"/>
            <a:ext cx="3648075" cy="178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3186113" y="3498850"/>
            <a:ext cx="914400" cy="1676400"/>
            <a:chOff x="2496" y="1728"/>
            <a:chExt cx="576" cy="1056"/>
          </a:xfrm>
        </p:grpSpPr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2496" y="172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3072" y="201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2496" y="172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2496" y="249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204913" y="3895725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Image plane </a:t>
            </a:r>
          </a:p>
        </p:txBody>
      </p:sp>
      <p:cxnSp>
        <p:nvCxnSpPr>
          <p:cNvPr id="24" name="AutoShape 24"/>
          <p:cNvCxnSpPr>
            <a:cxnSpLocks noChangeShapeType="1"/>
            <a:stCxn id="23" idx="3"/>
          </p:cNvCxnSpPr>
          <p:nvPr/>
        </p:nvCxnSpPr>
        <p:spPr bwMode="auto">
          <a:xfrm>
            <a:off x="2652713" y="4094163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5" name="Group 25"/>
          <p:cNvGrpSpPr>
            <a:grpSpLocks noChangeAspect="1"/>
          </p:cNvGrpSpPr>
          <p:nvPr/>
        </p:nvGrpSpPr>
        <p:grpSpPr bwMode="auto">
          <a:xfrm>
            <a:off x="3567113" y="4413250"/>
            <a:ext cx="136525" cy="249238"/>
            <a:chOff x="2496" y="1728"/>
            <a:chExt cx="576" cy="1056"/>
          </a:xfrm>
        </p:grpSpPr>
        <p:sp>
          <p:nvSpPr>
            <p:cNvPr id="26" name="Line 26"/>
            <p:cNvSpPr>
              <a:spLocks noChangeAspect="1" noChangeShapeType="1"/>
            </p:cNvSpPr>
            <p:nvPr/>
          </p:nvSpPr>
          <p:spPr bwMode="auto">
            <a:xfrm>
              <a:off x="2496" y="172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Line 27"/>
            <p:cNvSpPr>
              <a:spLocks noChangeAspect="1" noChangeShapeType="1"/>
            </p:cNvSpPr>
            <p:nvPr/>
          </p:nvSpPr>
          <p:spPr bwMode="auto">
            <a:xfrm>
              <a:off x="3072" y="201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Line 28"/>
            <p:cNvSpPr>
              <a:spLocks noChangeAspect="1" noChangeShapeType="1"/>
            </p:cNvSpPr>
            <p:nvPr/>
          </p:nvSpPr>
          <p:spPr bwMode="auto">
            <a:xfrm>
              <a:off x="2496" y="172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Line 29"/>
            <p:cNvSpPr>
              <a:spLocks noChangeAspect="1" noChangeShapeType="1"/>
            </p:cNvSpPr>
            <p:nvPr/>
          </p:nvSpPr>
          <p:spPr bwMode="auto">
            <a:xfrm>
              <a:off x="2496" y="249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Oval 31"/>
          <p:cNvSpPr>
            <a:spLocks noChangeArrowheads="1"/>
          </p:cNvSpPr>
          <p:nvPr/>
        </p:nvSpPr>
        <p:spPr bwMode="auto">
          <a:xfrm>
            <a:off x="7620000" y="2514600"/>
            <a:ext cx="625475" cy="76041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 flipH="1">
            <a:off x="5173663" y="3429000"/>
            <a:ext cx="769937" cy="2033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47"/>
          <p:cNvGrpSpPr>
            <a:grpSpLocks/>
          </p:cNvGrpSpPr>
          <p:nvPr/>
        </p:nvGrpSpPr>
        <p:grpSpPr bwMode="auto">
          <a:xfrm>
            <a:off x="5105400" y="2971800"/>
            <a:ext cx="2362200" cy="457200"/>
            <a:chOff x="3216" y="1872"/>
            <a:chExt cx="1488" cy="288"/>
          </a:xfrm>
        </p:grpSpPr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H="1">
              <a:off x="3408" y="2160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H="1" flipV="1">
              <a:off x="3216" y="1872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V="1">
              <a:off x="3744" y="2112"/>
              <a:ext cx="43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 flipV="1">
              <a:off x="4176" y="1920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" name="Group 55"/>
          <p:cNvGrpSpPr>
            <a:grpSpLocks/>
          </p:cNvGrpSpPr>
          <p:nvPr/>
        </p:nvGrpSpPr>
        <p:grpSpPr bwMode="auto">
          <a:xfrm>
            <a:off x="5029200" y="2133600"/>
            <a:ext cx="3581400" cy="838200"/>
            <a:chOff x="3168" y="1344"/>
            <a:chExt cx="2256" cy="528"/>
          </a:xfrm>
        </p:grpSpPr>
        <p:sp>
          <p:nvSpPr>
            <p:cNvPr id="38" name="Line 39"/>
            <p:cNvSpPr>
              <a:spLocks noChangeShapeType="1"/>
            </p:cNvSpPr>
            <p:nvPr/>
          </p:nvSpPr>
          <p:spPr bwMode="auto">
            <a:xfrm flipV="1">
              <a:off x="3168" y="1344"/>
              <a:ext cx="52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Line 43"/>
            <p:cNvSpPr>
              <a:spLocks noChangeShapeType="1"/>
            </p:cNvSpPr>
            <p:nvPr/>
          </p:nvSpPr>
          <p:spPr bwMode="auto">
            <a:xfrm flipV="1">
              <a:off x="3216" y="1728"/>
              <a:ext cx="28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4800" y="187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H="1" flipV="1">
              <a:off x="4176" y="1584"/>
              <a:ext cx="62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Line 44"/>
            <p:cNvSpPr>
              <a:spLocks noChangeShapeType="1"/>
            </p:cNvSpPr>
            <p:nvPr/>
          </p:nvSpPr>
          <p:spPr bwMode="auto">
            <a:xfrm flipH="1">
              <a:off x="4416" y="1872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Line 52"/>
            <p:cNvSpPr>
              <a:spLocks noChangeShapeType="1"/>
            </p:cNvSpPr>
            <p:nvPr/>
          </p:nvSpPr>
          <p:spPr bwMode="auto">
            <a:xfrm flipV="1">
              <a:off x="5184" y="1776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4" name="Oval 54"/>
          <p:cNvSpPr>
            <a:spLocks noChangeArrowheads="1"/>
          </p:cNvSpPr>
          <p:nvPr/>
        </p:nvSpPr>
        <p:spPr bwMode="auto">
          <a:xfrm>
            <a:off x="5943600" y="1676400"/>
            <a:ext cx="990600" cy="7620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81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76"/>
          <p:cNvSpPr>
            <a:spLocks noChangeArrowheads="1"/>
          </p:cNvSpPr>
          <p:nvPr/>
        </p:nvSpPr>
        <p:spPr bwMode="auto">
          <a:xfrm>
            <a:off x="928688" y="2816225"/>
            <a:ext cx="7113587" cy="276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4648200" y="3738563"/>
            <a:ext cx="2590800" cy="622300"/>
            <a:chOff x="2928" y="2094"/>
            <a:chExt cx="1632" cy="392"/>
          </a:xfrm>
        </p:grpSpPr>
        <p:sp>
          <p:nvSpPr>
            <p:cNvPr id="21547" name="Rectangle 57"/>
            <p:cNvSpPr>
              <a:spLocks noChangeArrowheads="1"/>
            </p:cNvSpPr>
            <p:nvPr/>
          </p:nvSpPr>
          <p:spPr bwMode="auto">
            <a:xfrm>
              <a:off x="3600" y="2094"/>
              <a:ext cx="288" cy="9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48" name="Rectangle 56"/>
            <p:cNvSpPr>
              <a:spLocks noChangeArrowheads="1"/>
            </p:cNvSpPr>
            <p:nvPr/>
          </p:nvSpPr>
          <p:spPr bwMode="auto">
            <a:xfrm>
              <a:off x="3312" y="2190"/>
              <a:ext cx="768" cy="9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49" name="Rectangle 55"/>
            <p:cNvSpPr>
              <a:spLocks noChangeArrowheads="1"/>
            </p:cNvSpPr>
            <p:nvPr/>
          </p:nvSpPr>
          <p:spPr bwMode="auto">
            <a:xfrm>
              <a:off x="3120" y="2286"/>
              <a:ext cx="1248" cy="9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50" name="Rectangle 54"/>
            <p:cNvSpPr>
              <a:spLocks noChangeArrowheads="1"/>
            </p:cNvSpPr>
            <p:nvPr/>
          </p:nvSpPr>
          <p:spPr bwMode="auto">
            <a:xfrm>
              <a:off x="2928" y="2382"/>
              <a:ext cx="1632" cy="10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Sampling and Aliasing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93900"/>
            <a:ext cx="77724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/>
              <a:t>Problem: Representing pixel by a single ray.</a:t>
            </a:r>
          </a:p>
        </p:txBody>
      </p:sp>
      <p:grpSp>
        <p:nvGrpSpPr>
          <p:cNvPr id="21511" name="Group 49"/>
          <p:cNvGrpSpPr>
            <a:grpSpLocks/>
          </p:cNvGrpSpPr>
          <p:nvPr/>
        </p:nvGrpSpPr>
        <p:grpSpPr bwMode="auto">
          <a:xfrm>
            <a:off x="4495800" y="3128963"/>
            <a:ext cx="2895600" cy="1857375"/>
            <a:chOff x="1872" y="2208"/>
            <a:chExt cx="1824" cy="1170"/>
          </a:xfrm>
        </p:grpSpPr>
        <p:sp>
          <p:nvSpPr>
            <p:cNvPr id="21514" name="Line 7"/>
            <p:cNvSpPr>
              <a:spLocks noChangeShapeType="1"/>
            </p:cNvSpPr>
            <p:nvPr/>
          </p:nvSpPr>
          <p:spPr bwMode="auto">
            <a:xfrm>
              <a:off x="2160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15" name="Line 8"/>
            <p:cNvSpPr>
              <a:spLocks noChangeShapeType="1"/>
            </p:cNvSpPr>
            <p:nvPr/>
          </p:nvSpPr>
          <p:spPr bwMode="auto">
            <a:xfrm>
              <a:off x="2736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16" name="Line 9"/>
            <p:cNvSpPr>
              <a:spLocks noChangeShapeType="1"/>
            </p:cNvSpPr>
            <p:nvPr/>
          </p:nvSpPr>
          <p:spPr bwMode="auto">
            <a:xfrm>
              <a:off x="3408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17" name="Line 10"/>
            <p:cNvSpPr>
              <a:spLocks noChangeShapeType="1"/>
            </p:cNvSpPr>
            <p:nvPr/>
          </p:nvSpPr>
          <p:spPr bwMode="auto">
            <a:xfrm>
              <a:off x="2928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18" name="Line 12"/>
            <p:cNvSpPr>
              <a:spLocks noChangeShapeType="1"/>
            </p:cNvSpPr>
            <p:nvPr/>
          </p:nvSpPr>
          <p:spPr bwMode="auto">
            <a:xfrm>
              <a:off x="1872" y="2217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19" name="Line 13"/>
            <p:cNvSpPr>
              <a:spLocks noChangeShapeType="1"/>
            </p:cNvSpPr>
            <p:nvPr/>
          </p:nvSpPr>
          <p:spPr bwMode="auto">
            <a:xfrm>
              <a:off x="2448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20" name="Line 15"/>
            <p:cNvSpPr>
              <a:spLocks noChangeShapeType="1"/>
            </p:cNvSpPr>
            <p:nvPr/>
          </p:nvSpPr>
          <p:spPr bwMode="auto">
            <a:xfrm>
              <a:off x="1872" y="3360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21" name="Line 16"/>
            <p:cNvSpPr>
              <a:spLocks noChangeShapeType="1"/>
            </p:cNvSpPr>
            <p:nvPr/>
          </p:nvSpPr>
          <p:spPr bwMode="auto">
            <a:xfrm>
              <a:off x="1872" y="2784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22" name="Line 17"/>
            <p:cNvSpPr>
              <a:spLocks noChangeShapeType="1"/>
            </p:cNvSpPr>
            <p:nvPr/>
          </p:nvSpPr>
          <p:spPr bwMode="auto">
            <a:xfrm>
              <a:off x="1872" y="2976"/>
              <a:ext cx="1824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23" name="Line 18"/>
            <p:cNvSpPr>
              <a:spLocks noChangeShapeType="1"/>
            </p:cNvSpPr>
            <p:nvPr/>
          </p:nvSpPr>
          <p:spPr bwMode="auto">
            <a:xfrm>
              <a:off x="1872" y="2504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24" name="Line 19"/>
            <p:cNvSpPr>
              <a:spLocks noChangeShapeType="1"/>
            </p:cNvSpPr>
            <p:nvPr/>
          </p:nvSpPr>
          <p:spPr bwMode="auto">
            <a:xfrm>
              <a:off x="2352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25" name="Line 20"/>
            <p:cNvSpPr>
              <a:spLocks noChangeShapeType="1"/>
            </p:cNvSpPr>
            <p:nvPr/>
          </p:nvSpPr>
          <p:spPr bwMode="auto">
            <a:xfrm>
              <a:off x="1872" y="2304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26" name="Line 22"/>
            <p:cNvSpPr>
              <a:spLocks noChangeShapeType="1"/>
            </p:cNvSpPr>
            <p:nvPr/>
          </p:nvSpPr>
          <p:spPr bwMode="auto">
            <a:xfrm>
              <a:off x="1872" y="3168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27" name="Line 23"/>
            <p:cNvSpPr>
              <a:spLocks noChangeShapeType="1"/>
            </p:cNvSpPr>
            <p:nvPr/>
          </p:nvSpPr>
          <p:spPr bwMode="auto">
            <a:xfrm>
              <a:off x="1872" y="2880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>
              <a:off x="3600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29" name="Line 25"/>
            <p:cNvSpPr>
              <a:spLocks noChangeShapeType="1"/>
            </p:cNvSpPr>
            <p:nvPr/>
          </p:nvSpPr>
          <p:spPr bwMode="auto">
            <a:xfrm>
              <a:off x="3312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30" name="Line 26"/>
            <p:cNvSpPr>
              <a:spLocks noChangeShapeType="1"/>
            </p:cNvSpPr>
            <p:nvPr/>
          </p:nvSpPr>
          <p:spPr bwMode="auto">
            <a:xfrm>
              <a:off x="2832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31" name="Line 27"/>
            <p:cNvSpPr>
              <a:spLocks noChangeShapeType="1"/>
            </p:cNvSpPr>
            <p:nvPr/>
          </p:nvSpPr>
          <p:spPr bwMode="auto">
            <a:xfrm>
              <a:off x="2640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32" name="Line 28"/>
            <p:cNvSpPr>
              <a:spLocks noChangeShapeType="1"/>
            </p:cNvSpPr>
            <p:nvPr/>
          </p:nvSpPr>
          <p:spPr bwMode="auto">
            <a:xfrm>
              <a:off x="2064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33" name="Line 33"/>
            <p:cNvSpPr>
              <a:spLocks noChangeShapeType="1"/>
            </p:cNvSpPr>
            <p:nvPr/>
          </p:nvSpPr>
          <p:spPr bwMode="auto">
            <a:xfrm flipH="1">
              <a:off x="1968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34" name="Line 34"/>
            <p:cNvSpPr>
              <a:spLocks noChangeShapeType="1"/>
            </p:cNvSpPr>
            <p:nvPr/>
          </p:nvSpPr>
          <p:spPr bwMode="auto">
            <a:xfrm>
              <a:off x="2256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35" name="Line 35"/>
            <p:cNvSpPr>
              <a:spLocks noChangeShapeType="1"/>
            </p:cNvSpPr>
            <p:nvPr/>
          </p:nvSpPr>
          <p:spPr bwMode="auto">
            <a:xfrm>
              <a:off x="2535" y="2208"/>
              <a:ext cx="9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36" name="Line 36"/>
            <p:cNvSpPr>
              <a:spLocks noChangeShapeType="1"/>
            </p:cNvSpPr>
            <p:nvPr/>
          </p:nvSpPr>
          <p:spPr bwMode="auto">
            <a:xfrm>
              <a:off x="3216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37" name="Line 37"/>
            <p:cNvSpPr>
              <a:spLocks noChangeShapeType="1"/>
            </p:cNvSpPr>
            <p:nvPr/>
          </p:nvSpPr>
          <p:spPr bwMode="auto">
            <a:xfrm>
              <a:off x="3120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38" name="Line 38"/>
            <p:cNvSpPr>
              <a:spLocks noChangeShapeType="1"/>
            </p:cNvSpPr>
            <p:nvPr/>
          </p:nvSpPr>
          <p:spPr bwMode="auto">
            <a:xfrm>
              <a:off x="3024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39" name="Line 39"/>
            <p:cNvSpPr>
              <a:spLocks noChangeShapeType="1"/>
            </p:cNvSpPr>
            <p:nvPr/>
          </p:nvSpPr>
          <p:spPr bwMode="auto">
            <a:xfrm>
              <a:off x="3504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40" name="Line 40"/>
            <p:cNvSpPr>
              <a:spLocks noChangeShapeType="1"/>
            </p:cNvSpPr>
            <p:nvPr/>
          </p:nvSpPr>
          <p:spPr bwMode="auto">
            <a:xfrm>
              <a:off x="3696" y="2208"/>
              <a:ext cx="0" cy="1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41" name="Line 42"/>
            <p:cNvSpPr>
              <a:spLocks noChangeShapeType="1"/>
            </p:cNvSpPr>
            <p:nvPr/>
          </p:nvSpPr>
          <p:spPr bwMode="auto">
            <a:xfrm>
              <a:off x="1872" y="2208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42" name="Line 43"/>
            <p:cNvSpPr>
              <a:spLocks noChangeShapeType="1"/>
            </p:cNvSpPr>
            <p:nvPr/>
          </p:nvSpPr>
          <p:spPr bwMode="auto">
            <a:xfrm>
              <a:off x="1872" y="3264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43" name="Line 44"/>
            <p:cNvSpPr>
              <a:spLocks noChangeShapeType="1"/>
            </p:cNvSpPr>
            <p:nvPr/>
          </p:nvSpPr>
          <p:spPr bwMode="auto">
            <a:xfrm>
              <a:off x="1872" y="3072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44" name="Line 45"/>
            <p:cNvSpPr>
              <a:spLocks noChangeShapeType="1"/>
            </p:cNvSpPr>
            <p:nvPr/>
          </p:nvSpPr>
          <p:spPr bwMode="auto">
            <a:xfrm>
              <a:off x="1872" y="2688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45" name="Line 46"/>
            <p:cNvSpPr>
              <a:spLocks noChangeShapeType="1"/>
            </p:cNvSpPr>
            <p:nvPr/>
          </p:nvSpPr>
          <p:spPr bwMode="auto">
            <a:xfrm>
              <a:off x="1872" y="2592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46" name="Line 47"/>
            <p:cNvSpPr>
              <a:spLocks noChangeShapeType="1"/>
            </p:cNvSpPr>
            <p:nvPr/>
          </p:nvSpPr>
          <p:spPr bwMode="auto">
            <a:xfrm>
              <a:off x="1872" y="2400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512" name="AutoShape 51"/>
          <p:cNvSpPr>
            <a:spLocks noChangeArrowheads="1"/>
          </p:cNvSpPr>
          <p:nvPr/>
        </p:nvSpPr>
        <p:spPr bwMode="auto">
          <a:xfrm>
            <a:off x="4724400" y="3843338"/>
            <a:ext cx="2438400" cy="4572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13" name="AutoShape 52"/>
          <p:cNvSpPr>
            <a:spLocks noChangeArrowheads="1"/>
          </p:cNvSpPr>
          <p:nvPr/>
        </p:nvSpPr>
        <p:spPr bwMode="auto">
          <a:xfrm>
            <a:off x="1066800" y="3843338"/>
            <a:ext cx="2438400" cy="457200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Efficiency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1280 x 1024 = 1,310,720 </a:t>
            </a:r>
            <a:r>
              <a:rPr lang="en-US" sz="2000" dirty="0">
                <a:sym typeface="Symbol" charset="2"/>
              </a:rPr>
              <a:t> 10</a:t>
            </a:r>
            <a:r>
              <a:rPr lang="en-US" sz="2000" baseline="30000" dirty="0">
                <a:sym typeface="Symbol" charset="2"/>
              </a:rPr>
              <a:t>6</a:t>
            </a:r>
            <a:r>
              <a:rPr lang="en-US" sz="2000" dirty="0"/>
              <a:t> pixels.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ym typeface="Symbol" charset="2"/>
              </a:rPr>
              <a:t>10</a:t>
            </a:r>
            <a:r>
              <a:rPr lang="en-US" sz="2000" baseline="30000" dirty="0">
                <a:sym typeface="Symbol" charset="2"/>
              </a:rPr>
              <a:t>6</a:t>
            </a:r>
            <a:r>
              <a:rPr lang="en-US" sz="2000" dirty="0"/>
              <a:t> initial rays.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ym typeface="Symbol" charset="2"/>
              </a:rPr>
              <a:t>10</a:t>
            </a:r>
            <a:r>
              <a:rPr lang="en-US" sz="2000" baseline="30000" dirty="0">
                <a:sym typeface="Symbol" charset="2"/>
              </a:rPr>
              <a:t>6</a:t>
            </a:r>
            <a:r>
              <a:rPr lang="en-US" sz="2000" dirty="0"/>
              <a:t> reflection rays.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Potentially </a:t>
            </a:r>
            <a:r>
              <a:rPr lang="en-US" sz="2000" dirty="0">
                <a:sym typeface="Symbol" charset="2"/>
              </a:rPr>
              <a:t>10</a:t>
            </a:r>
            <a:r>
              <a:rPr lang="en-US" sz="2000" baseline="30000" dirty="0">
                <a:sym typeface="Symbol" charset="2"/>
              </a:rPr>
              <a:t>6</a:t>
            </a:r>
            <a:r>
              <a:rPr lang="en-US" sz="2000" dirty="0"/>
              <a:t> refraction rays.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3 x </a:t>
            </a:r>
            <a:r>
              <a:rPr lang="en-US" sz="2000" dirty="0">
                <a:sym typeface="Symbol" charset="2"/>
              </a:rPr>
              <a:t>10</a:t>
            </a:r>
            <a:r>
              <a:rPr lang="en-US" sz="2000" baseline="30000" dirty="0">
                <a:sym typeface="Symbol" charset="2"/>
              </a:rPr>
              <a:t>6</a:t>
            </a:r>
            <a:r>
              <a:rPr lang="en-US" sz="2000" dirty="0"/>
              <a:t> shadow rays (3 lights.)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Next level: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Potentially 4 x </a:t>
            </a:r>
            <a:r>
              <a:rPr lang="en-US" sz="2000" dirty="0">
                <a:sym typeface="Symbol" charset="2"/>
              </a:rPr>
              <a:t>10</a:t>
            </a:r>
            <a:r>
              <a:rPr lang="en-US" sz="2000" baseline="30000" dirty="0">
                <a:sym typeface="Symbol" charset="2"/>
              </a:rPr>
              <a:t>6</a:t>
            </a:r>
            <a:r>
              <a:rPr lang="en-US" sz="2000" dirty="0"/>
              <a:t> refraction/reflection rays.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1,000,000 polygons.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10</a:t>
            </a:r>
            <a:r>
              <a:rPr lang="en-US" sz="2000" baseline="30000" dirty="0"/>
              <a:t>7</a:t>
            </a:r>
            <a:r>
              <a:rPr lang="en-US" sz="2000" dirty="0"/>
              <a:t> x 10</a:t>
            </a:r>
            <a:r>
              <a:rPr lang="en-US" sz="2000" baseline="30000" dirty="0"/>
              <a:t>6</a:t>
            </a:r>
            <a:r>
              <a:rPr lang="en-US" sz="2000" dirty="0"/>
              <a:t> = 10</a:t>
            </a:r>
            <a:r>
              <a:rPr lang="en-US" sz="2000" baseline="30000" dirty="0"/>
              <a:t>13</a:t>
            </a:r>
            <a:r>
              <a:rPr lang="en-US" sz="2000" dirty="0"/>
              <a:t> ray-polygon intersection calculations.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15975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Intersection Data Structures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Coarse test to see if a ray could *possibly* intersect object</a:t>
            </a:r>
          </a:p>
          <a:p>
            <a:pPr marL="609600" indent="-609600" eaLnBrk="1" hangingPunct="1">
              <a:buFontTx/>
              <a:buAutoNum type="arabicPeriod"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				</a:t>
            </a:r>
            <a:r>
              <a:rPr lang="en-US" sz="3200" dirty="0"/>
              <a:t>OR</a:t>
            </a:r>
          </a:p>
          <a:p>
            <a:pPr marL="609600" indent="-609600" eaLnBrk="1" hangingPunct="1">
              <a:buFontTx/>
              <a:buAutoNum type="arabicPeriod"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Divide space up</a:t>
            </a:r>
          </a:p>
          <a:p>
            <a:pPr marL="0" indent="0" eaLnBrk="1" hangingPunct="1">
              <a:buNone/>
            </a:pPr>
            <a:r>
              <a:rPr lang="en-US" dirty="0"/>
              <a:t>    – sort objects into spatial buckets</a:t>
            </a:r>
          </a:p>
          <a:p>
            <a:pPr marL="0" indent="0" eaLnBrk="1" hangingPunct="1">
              <a:buNone/>
            </a:pPr>
            <a:r>
              <a:rPr lang="en-US" dirty="0"/>
              <a:t>    – trace ray from bucket to bucket</a:t>
            </a:r>
          </a:p>
        </p:txBody>
      </p:sp>
    </p:spTree>
    <p:extLst>
      <p:ext uri="{BB962C8B-B14F-4D97-AF65-F5344CB8AC3E}">
        <p14:creationId xmlns:p14="http://schemas.microsoft.com/office/powerpoint/2010/main" val="29946262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Bounding Boxes</a:t>
            </a:r>
          </a:p>
        </p:txBody>
      </p:sp>
      <p:pic>
        <p:nvPicPr>
          <p:cNvPr id="27652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1295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8461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876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Line 16"/>
          <p:cNvSpPr>
            <a:spLocks noChangeShapeType="1"/>
          </p:cNvSpPr>
          <p:nvPr/>
        </p:nvSpPr>
        <p:spPr bwMode="auto">
          <a:xfrm flipV="1">
            <a:off x="1600200" y="3200400"/>
            <a:ext cx="4343400" cy="25177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656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05400"/>
            <a:ext cx="8461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4762500"/>
            <a:ext cx="8461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3276600"/>
            <a:ext cx="1295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133600"/>
            <a:ext cx="876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57400"/>
            <a:ext cx="876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066800" y="2057400"/>
            <a:ext cx="7124700" cy="4038600"/>
            <a:chOff x="672" y="1296"/>
            <a:chExt cx="4488" cy="2544"/>
          </a:xfrm>
        </p:grpSpPr>
        <p:pic>
          <p:nvPicPr>
            <p:cNvPr id="27662" name="Picture 2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776"/>
              <a:ext cx="816" cy="7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63" name="Picture 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" y="3000"/>
              <a:ext cx="533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64" name="Picture 3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2" y="1344"/>
              <a:ext cx="55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65" name="Picture 3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640"/>
              <a:ext cx="55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66" name="Picture 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296"/>
              <a:ext cx="55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67" name="Picture 3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" y="2064"/>
              <a:ext cx="816" cy="7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68" name="Picture 3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216"/>
              <a:ext cx="533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69" name="Picture 3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464"/>
              <a:ext cx="533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628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Spatial Subdivision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1295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8461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876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Line 7"/>
          <p:cNvSpPr>
            <a:spLocks noChangeShapeType="1"/>
          </p:cNvSpPr>
          <p:nvPr/>
        </p:nvSpPr>
        <p:spPr bwMode="auto">
          <a:xfrm flipV="1">
            <a:off x="1600200" y="3200400"/>
            <a:ext cx="4343400" cy="2286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680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05400"/>
            <a:ext cx="8461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8461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29200"/>
            <a:ext cx="1295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876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57400"/>
            <a:ext cx="876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85800" y="1676400"/>
            <a:ext cx="7543800" cy="4495800"/>
            <a:chOff x="432" y="1056"/>
            <a:chExt cx="4752" cy="2832"/>
          </a:xfrm>
        </p:grpSpPr>
        <p:sp>
          <p:nvSpPr>
            <p:cNvPr id="28686" name="Line 13"/>
            <p:cNvSpPr>
              <a:spLocks noChangeShapeType="1"/>
            </p:cNvSpPr>
            <p:nvPr/>
          </p:nvSpPr>
          <p:spPr bwMode="auto">
            <a:xfrm>
              <a:off x="2544" y="1056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87" name="Line 14"/>
            <p:cNvSpPr>
              <a:spLocks noChangeShapeType="1"/>
            </p:cNvSpPr>
            <p:nvPr/>
          </p:nvSpPr>
          <p:spPr bwMode="auto">
            <a:xfrm>
              <a:off x="2544" y="2496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88" name="Line 19"/>
            <p:cNvSpPr>
              <a:spLocks noChangeShapeType="1"/>
            </p:cNvSpPr>
            <p:nvPr/>
          </p:nvSpPr>
          <p:spPr bwMode="auto">
            <a:xfrm flipH="1">
              <a:off x="432" y="2592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89" name="Line 20"/>
            <p:cNvSpPr>
              <a:spLocks noChangeShapeType="1"/>
            </p:cNvSpPr>
            <p:nvPr/>
          </p:nvSpPr>
          <p:spPr bwMode="auto">
            <a:xfrm flipV="1">
              <a:off x="3600" y="1056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90" name="Line 22"/>
            <p:cNvSpPr>
              <a:spLocks noChangeShapeType="1"/>
            </p:cNvSpPr>
            <p:nvPr/>
          </p:nvSpPr>
          <p:spPr bwMode="auto">
            <a:xfrm flipV="1">
              <a:off x="4560" y="1056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91" name="Line 24"/>
            <p:cNvSpPr>
              <a:spLocks noChangeShapeType="1"/>
            </p:cNvSpPr>
            <p:nvPr/>
          </p:nvSpPr>
          <p:spPr bwMode="auto">
            <a:xfrm flipH="1">
              <a:off x="3552" y="2496"/>
              <a:ext cx="864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92" name="Line 25"/>
            <p:cNvSpPr>
              <a:spLocks noChangeShapeType="1"/>
            </p:cNvSpPr>
            <p:nvPr/>
          </p:nvSpPr>
          <p:spPr bwMode="auto">
            <a:xfrm flipH="1" flipV="1">
              <a:off x="624" y="1056"/>
              <a:ext cx="1536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1600200" y="4191000"/>
            <a:ext cx="2438400" cy="12954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V="1">
            <a:off x="4038600" y="3978274"/>
            <a:ext cx="457200" cy="21272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V="1">
            <a:off x="4495800" y="3276600"/>
            <a:ext cx="1219200" cy="701674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V="1">
            <a:off x="5715000" y="3124200"/>
            <a:ext cx="342900" cy="1524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68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/ Cut Slides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92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8350" y="2825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u="sng"/>
              <a:t>Refractive</a:t>
            </a:r>
            <a:r>
              <a:rPr lang="en-US" altLang="en-US"/>
              <a:t> Ray Tracing</a:t>
            </a: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625475" y="5426075"/>
            <a:ext cx="80343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Once this direction is computed, then the shade routine is called recursively, just as with reflective rays.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625475" y="1846263"/>
            <a:ext cx="80343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Same idea as Reflective ray tracing – spawn a secondary ray</a:t>
            </a: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625475" y="2892425"/>
            <a:ext cx="80343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direction of the spawned ray is in the direction of the incoming ray altered a little bit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625475" y="4159250"/>
            <a:ext cx="80343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alteration is based on the material that the ray is leaving (e.g. air) and the material that the ray is entering (e.g., glass)</a:t>
            </a:r>
          </a:p>
        </p:txBody>
      </p:sp>
    </p:spTree>
    <p:extLst>
      <p:ext uri="{BB962C8B-B14F-4D97-AF65-F5344CB8AC3E}">
        <p14:creationId xmlns:p14="http://schemas.microsoft.com/office/powerpoint/2010/main" val="418985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/>
      <p:bldP spid="196613" grpId="0"/>
      <p:bldP spid="19661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84" name="Rectangle 28"/>
          <p:cNvSpPr>
            <a:spLocks noChangeArrowheads="1"/>
          </p:cNvSpPr>
          <p:nvPr/>
        </p:nvSpPr>
        <p:spPr bwMode="auto">
          <a:xfrm>
            <a:off x="2066925" y="5435600"/>
            <a:ext cx="5600700" cy="944563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8350" y="2825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Refractive Ray Tracing</a:t>
            </a:r>
          </a:p>
        </p:txBody>
      </p:sp>
      <p:sp>
        <p:nvSpPr>
          <p:cNvPr id="198683" name="Text Box 27"/>
          <p:cNvSpPr txBox="1">
            <a:spLocks noChangeArrowheads="1"/>
          </p:cNvSpPr>
          <p:nvPr/>
        </p:nvSpPr>
        <p:spPr bwMode="auto">
          <a:xfrm>
            <a:off x="2190750" y="5676900"/>
            <a:ext cx="1909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Snell’s Law</a:t>
            </a:r>
          </a:p>
        </p:txBody>
      </p:sp>
      <p:grpSp>
        <p:nvGrpSpPr>
          <p:cNvPr id="3079" name="Group 20"/>
          <p:cNvGrpSpPr>
            <a:grpSpLocks/>
          </p:cNvGrpSpPr>
          <p:nvPr/>
        </p:nvGrpSpPr>
        <p:grpSpPr bwMode="auto">
          <a:xfrm>
            <a:off x="2165350" y="1776413"/>
            <a:ext cx="5567363" cy="3176587"/>
            <a:chOff x="2165350" y="1776413"/>
            <a:chExt cx="5567363" cy="3176587"/>
          </a:xfrm>
        </p:grpSpPr>
        <p:sp>
          <p:nvSpPr>
            <p:cNvPr id="3080" name="Rectangle 5"/>
            <p:cNvSpPr>
              <a:spLocks noChangeArrowheads="1"/>
            </p:cNvSpPr>
            <p:nvPr/>
          </p:nvSpPr>
          <p:spPr bwMode="auto">
            <a:xfrm>
              <a:off x="2165350" y="3373438"/>
              <a:ext cx="5567363" cy="15636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081" name="Line 6"/>
            <p:cNvSpPr>
              <a:spLocks noChangeShapeType="1"/>
            </p:cNvSpPr>
            <p:nvPr/>
          </p:nvSpPr>
          <p:spPr bwMode="auto">
            <a:xfrm>
              <a:off x="2393950" y="2019300"/>
              <a:ext cx="1905000" cy="1366838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2" name="Line 7"/>
            <p:cNvSpPr>
              <a:spLocks noChangeShapeType="1"/>
            </p:cNvSpPr>
            <p:nvPr/>
          </p:nvSpPr>
          <p:spPr bwMode="auto">
            <a:xfrm>
              <a:off x="4352925" y="3408363"/>
              <a:ext cx="504825" cy="1285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3" name="Line 9"/>
            <p:cNvSpPr>
              <a:spLocks noChangeShapeType="1"/>
            </p:cNvSpPr>
            <p:nvPr/>
          </p:nvSpPr>
          <p:spPr bwMode="auto">
            <a:xfrm flipV="1">
              <a:off x="4346575" y="2490788"/>
              <a:ext cx="0" cy="2312987"/>
            </a:xfrm>
            <a:prstGeom prst="line">
              <a:avLst/>
            </a:prstGeom>
            <a:noFill/>
            <a:ln w="76200">
              <a:solidFill>
                <a:srgbClr val="FFEF0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4" name="Text Box 10"/>
            <p:cNvSpPr txBox="1">
              <a:spLocks noChangeArrowheads="1"/>
            </p:cNvSpPr>
            <p:nvPr/>
          </p:nvSpPr>
          <p:spPr bwMode="auto">
            <a:xfrm>
              <a:off x="4427538" y="2060575"/>
              <a:ext cx="4127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3085" name="Text Box 11"/>
            <p:cNvSpPr txBox="1">
              <a:spLocks noChangeArrowheads="1"/>
            </p:cNvSpPr>
            <p:nvPr/>
          </p:nvSpPr>
          <p:spPr bwMode="auto">
            <a:xfrm>
              <a:off x="2659063" y="1776413"/>
              <a:ext cx="5222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dir</a:t>
              </a:r>
            </a:p>
          </p:txBody>
        </p:sp>
        <p:sp>
          <p:nvSpPr>
            <p:cNvPr id="3086" name="Text Box 16"/>
            <p:cNvSpPr txBox="1">
              <a:spLocks noChangeArrowheads="1"/>
            </p:cNvSpPr>
            <p:nvPr/>
          </p:nvSpPr>
          <p:spPr bwMode="auto">
            <a:xfrm>
              <a:off x="5345113" y="2541588"/>
              <a:ext cx="15287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Medium c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7" name="Text Box 17"/>
            <p:cNvSpPr txBox="1">
              <a:spLocks noChangeArrowheads="1"/>
            </p:cNvSpPr>
            <p:nvPr/>
          </p:nvSpPr>
          <p:spPr bwMode="auto">
            <a:xfrm>
              <a:off x="6029325" y="3675063"/>
              <a:ext cx="15287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Medium c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088" name="Freeform 18"/>
            <p:cNvSpPr>
              <a:spLocks/>
            </p:cNvSpPr>
            <p:nvPr/>
          </p:nvSpPr>
          <p:spPr bwMode="auto">
            <a:xfrm>
              <a:off x="3776663" y="2682875"/>
              <a:ext cx="488950" cy="214313"/>
            </a:xfrm>
            <a:custGeom>
              <a:avLst/>
              <a:gdLst>
                <a:gd name="T0" fmla="*/ 0 w 308"/>
                <a:gd name="T1" fmla="*/ 2147483647 h 135"/>
                <a:gd name="T2" fmla="*/ 2147483647 w 308"/>
                <a:gd name="T3" fmla="*/ 2147483647 h 135"/>
                <a:gd name="T4" fmla="*/ 2147483647 w 308"/>
                <a:gd name="T5" fmla="*/ 2147483647 h 135"/>
                <a:gd name="T6" fmla="*/ 0 60000 65536"/>
                <a:gd name="T7" fmla="*/ 0 60000 65536"/>
                <a:gd name="T8" fmla="*/ 0 60000 65536"/>
                <a:gd name="T9" fmla="*/ 0 w 308"/>
                <a:gd name="T10" fmla="*/ 0 h 135"/>
                <a:gd name="T11" fmla="*/ 308 w 308"/>
                <a:gd name="T12" fmla="*/ 135 h 1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8" h="135">
                  <a:moveTo>
                    <a:pt x="0" y="135"/>
                  </a:moveTo>
                  <a:cubicBezTo>
                    <a:pt x="41" y="79"/>
                    <a:pt x="83" y="24"/>
                    <a:pt x="134" y="12"/>
                  </a:cubicBezTo>
                  <a:cubicBezTo>
                    <a:pt x="185" y="0"/>
                    <a:pt x="246" y="32"/>
                    <a:pt x="308" y="64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9" name="Freeform 19"/>
            <p:cNvSpPr>
              <a:spLocks/>
            </p:cNvSpPr>
            <p:nvPr/>
          </p:nvSpPr>
          <p:spPr bwMode="auto">
            <a:xfrm>
              <a:off x="4411663" y="4492625"/>
              <a:ext cx="277812" cy="114300"/>
            </a:xfrm>
            <a:custGeom>
              <a:avLst/>
              <a:gdLst>
                <a:gd name="T0" fmla="*/ 0 w 175"/>
                <a:gd name="T1" fmla="*/ 2147483647 h 72"/>
                <a:gd name="T2" fmla="*/ 2147483647 w 175"/>
                <a:gd name="T3" fmla="*/ 2147483647 h 72"/>
                <a:gd name="T4" fmla="*/ 2147483647 w 175"/>
                <a:gd name="T5" fmla="*/ 0 h 72"/>
                <a:gd name="T6" fmla="*/ 0 60000 65536"/>
                <a:gd name="T7" fmla="*/ 0 60000 65536"/>
                <a:gd name="T8" fmla="*/ 0 60000 65536"/>
                <a:gd name="T9" fmla="*/ 0 w 175"/>
                <a:gd name="T10" fmla="*/ 0 h 72"/>
                <a:gd name="T11" fmla="*/ 175 w 175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5" h="72">
                  <a:moveTo>
                    <a:pt x="0" y="62"/>
                  </a:moveTo>
                  <a:cubicBezTo>
                    <a:pt x="37" y="67"/>
                    <a:pt x="74" y="72"/>
                    <a:pt x="103" y="62"/>
                  </a:cubicBezTo>
                  <a:cubicBezTo>
                    <a:pt x="132" y="52"/>
                    <a:pt x="153" y="26"/>
                    <a:pt x="175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90" name="Text Box 20"/>
            <p:cNvSpPr txBox="1">
              <a:spLocks noChangeArrowheads="1"/>
            </p:cNvSpPr>
            <p:nvPr/>
          </p:nvSpPr>
          <p:spPr bwMode="auto">
            <a:xfrm>
              <a:off x="3652838" y="2235200"/>
              <a:ext cx="444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q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91" name="Text Box 21"/>
            <p:cNvSpPr txBox="1">
              <a:spLocks noChangeArrowheads="1"/>
            </p:cNvSpPr>
            <p:nvPr/>
          </p:nvSpPr>
          <p:spPr bwMode="auto">
            <a:xfrm>
              <a:off x="4381500" y="4495800"/>
              <a:ext cx="444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q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092" name="Text Box 44"/>
            <p:cNvSpPr txBox="1">
              <a:spLocks noChangeArrowheads="1"/>
            </p:cNvSpPr>
            <p:nvPr/>
          </p:nvSpPr>
          <p:spPr bwMode="auto">
            <a:xfrm>
              <a:off x="4852988" y="4138613"/>
              <a:ext cx="4714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T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2</a:t>
              </a:r>
            </a:p>
          </p:txBody>
        </p:sp>
      </p:grpSp>
      <p:graphicFrame>
        <p:nvGraphicFramePr>
          <p:cNvPr id="198701" name="Object 45"/>
          <p:cNvGraphicFramePr>
            <a:graphicFrameLocks noChangeAspect="1"/>
          </p:cNvGraphicFramePr>
          <p:nvPr/>
        </p:nvGraphicFramePr>
        <p:xfrm>
          <a:off x="4556125" y="5661025"/>
          <a:ext cx="27987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7880" imgH="215640" progId="Equation.3">
                  <p:embed/>
                </p:oleObj>
              </mc:Choice>
              <mc:Fallback>
                <p:oleObj name="Equation" r:id="rId2" imgW="1307880" imgH="215640" progId="Equation.3">
                  <p:embed/>
                  <p:pic>
                    <p:nvPicPr>
                      <p:cNvPr id="198701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5661025"/>
                        <a:ext cx="2798763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46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84" grpId="0" animBg="1"/>
      <p:bldP spid="19868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6905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Refractive Ray Direction</a:t>
            </a:r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1141413" y="1879600"/>
            <a:ext cx="2090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cos(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= -dir·n</a:t>
            </a:r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1141413" y="2308225"/>
            <a:ext cx="328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sin(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= sqrt(1- cos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))</a:t>
            </a:r>
          </a:p>
        </p:txBody>
      </p:sp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1141413" y="2773363"/>
            <a:ext cx="2900362" cy="4667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sin(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= n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*sin(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)/n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1150938" y="3675063"/>
            <a:ext cx="336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cos(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= sqrt(1 - sin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))</a:t>
            </a:r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1150938" y="4095750"/>
            <a:ext cx="431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cos(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= sqrt(1 - (n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*sin(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)/n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201738" name="Text Box 10"/>
          <p:cNvSpPr txBox="1">
            <a:spLocks noChangeArrowheads="1"/>
          </p:cNvSpPr>
          <p:nvPr/>
        </p:nvSpPr>
        <p:spPr bwMode="auto">
          <a:xfrm>
            <a:off x="1150938" y="4516438"/>
            <a:ext cx="5075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cos(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= sqrt(1 - (n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/n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 (1- cos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)))</a:t>
            </a:r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1189038" y="4995863"/>
            <a:ext cx="4883150" cy="4667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cos(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= sqrt(1 - (n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/n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 (1- (dir·n)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108" name="Text Box 25"/>
          <p:cNvSpPr txBox="1">
            <a:spLocks noChangeArrowheads="1"/>
          </p:cNvSpPr>
          <p:nvPr/>
        </p:nvSpPr>
        <p:spPr bwMode="auto">
          <a:xfrm>
            <a:off x="1884363" y="5768975"/>
            <a:ext cx="4633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NOTE: if radical is negative, no refraction! </a:t>
            </a:r>
          </a:p>
        </p:txBody>
      </p:sp>
      <p:sp>
        <p:nvSpPr>
          <p:cNvPr id="4109" name="Rectangle 5"/>
          <p:cNvSpPr>
            <a:spLocks noChangeArrowheads="1"/>
          </p:cNvSpPr>
          <p:nvPr/>
        </p:nvSpPr>
        <p:spPr bwMode="auto">
          <a:xfrm>
            <a:off x="5762625" y="2627313"/>
            <a:ext cx="2816225" cy="1679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0" name="Line 6"/>
          <p:cNvSpPr>
            <a:spLocks noChangeShapeType="1"/>
          </p:cNvSpPr>
          <p:nvPr/>
        </p:nvSpPr>
        <p:spPr bwMode="auto">
          <a:xfrm>
            <a:off x="5959475" y="1957388"/>
            <a:ext cx="942975" cy="6762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1" name="Line 7"/>
          <p:cNvSpPr>
            <a:spLocks noChangeShapeType="1"/>
          </p:cNvSpPr>
          <p:nvPr/>
        </p:nvSpPr>
        <p:spPr bwMode="auto">
          <a:xfrm>
            <a:off x="6929438" y="2644775"/>
            <a:ext cx="250825" cy="636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2" name="Line 9"/>
          <p:cNvSpPr>
            <a:spLocks noChangeShapeType="1"/>
          </p:cNvSpPr>
          <p:nvPr/>
        </p:nvSpPr>
        <p:spPr bwMode="auto">
          <a:xfrm flipV="1">
            <a:off x="6926263" y="2190750"/>
            <a:ext cx="0" cy="1144588"/>
          </a:xfrm>
          <a:prstGeom prst="line">
            <a:avLst/>
          </a:prstGeom>
          <a:noFill/>
          <a:ln w="76200">
            <a:solidFill>
              <a:srgbClr val="FFEF0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3" name="Text Box 10"/>
          <p:cNvSpPr txBox="1">
            <a:spLocks noChangeArrowheads="1"/>
          </p:cNvSpPr>
          <p:nvPr/>
        </p:nvSpPr>
        <p:spPr bwMode="auto">
          <a:xfrm>
            <a:off x="6965950" y="1976438"/>
            <a:ext cx="20478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</a:t>
            </a:r>
          </a:p>
        </p:txBody>
      </p:sp>
      <p:sp>
        <p:nvSpPr>
          <p:cNvPr id="4114" name="Freeform 18"/>
          <p:cNvSpPr>
            <a:spLocks/>
          </p:cNvSpPr>
          <p:nvPr/>
        </p:nvSpPr>
        <p:spPr bwMode="auto">
          <a:xfrm>
            <a:off x="6645275" y="2286000"/>
            <a:ext cx="241300" cy="104775"/>
          </a:xfrm>
          <a:custGeom>
            <a:avLst/>
            <a:gdLst>
              <a:gd name="T0" fmla="*/ 0 w 308"/>
              <a:gd name="T1" fmla="*/ 2147483647 h 135"/>
              <a:gd name="T2" fmla="*/ 2147483647 w 308"/>
              <a:gd name="T3" fmla="*/ 2147483647 h 135"/>
              <a:gd name="T4" fmla="*/ 2147483647 w 308"/>
              <a:gd name="T5" fmla="*/ 2147483647 h 135"/>
              <a:gd name="T6" fmla="*/ 0 60000 65536"/>
              <a:gd name="T7" fmla="*/ 0 60000 65536"/>
              <a:gd name="T8" fmla="*/ 0 60000 65536"/>
              <a:gd name="T9" fmla="*/ 0 w 308"/>
              <a:gd name="T10" fmla="*/ 0 h 135"/>
              <a:gd name="T11" fmla="*/ 308 w 308"/>
              <a:gd name="T12" fmla="*/ 135 h 1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8" h="135">
                <a:moveTo>
                  <a:pt x="0" y="135"/>
                </a:moveTo>
                <a:cubicBezTo>
                  <a:pt x="41" y="79"/>
                  <a:pt x="83" y="24"/>
                  <a:pt x="134" y="12"/>
                </a:cubicBezTo>
                <a:cubicBezTo>
                  <a:pt x="185" y="0"/>
                  <a:pt x="246" y="32"/>
                  <a:pt x="308" y="64"/>
                </a:cubicBezTo>
              </a:path>
            </a:pathLst>
          </a:cu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5" name="Freeform 19"/>
          <p:cNvSpPr>
            <a:spLocks/>
          </p:cNvSpPr>
          <p:nvPr/>
        </p:nvSpPr>
        <p:spPr bwMode="auto">
          <a:xfrm>
            <a:off x="6959600" y="3181350"/>
            <a:ext cx="136525" cy="55563"/>
          </a:xfrm>
          <a:custGeom>
            <a:avLst/>
            <a:gdLst>
              <a:gd name="T0" fmla="*/ 0 w 175"/>
              <a:gd name="T1" fmla="*/ 2147483647 h 72"/>
              <a:gd name="T2" fmla="*/ 2147483647 w 175"/>
              <a:gd name="T3" fmla="*/ 2147483647 h 72"/>
              <a:gd name="T4" fmla="*/ 2147483647 w 175"/>
              <a:gd name="T5" fmla="*/ 0 h 72"/>
              <a:gd name="T6" fmla="*/ 0 60000 65536"/>
              <a:gd name="T7" fmla="*/ 0 60000 65536"/>
              <a:gd name="T8" fmla="*/ 0 60000 65536"/>
              <a:gd name="T9" fmla="*/ 0 w 175"/>
              <a:gd name="T10" fmla="*/ 0 h 72"/>
              <a:gd name="T11" fmla="*/ 175 w 175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5" h="72">
                <a:moveTo>
                  <a:pt x="0" y="62"/>
                </a:moveTo>
                <a:cubicBezTo>
                  <a:pt x="37" y="67"/>
                  <a:pt x="74" y="72"/>
                  <a:pt x="103" y="62"/>
                </a:cubicBezTo>
                <a:cubicBezTo>
                  <a:pt x="132" y="52"/>
                  <a:pt x="153" y="26"/>
                  <a:pt x="17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6475413" y="1847850"/>
            <a:ext cx="369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1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6943725" y="3182938"/>
            <a:ext cx="22066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43600" y="1600200"/>
            <a:ext cx="5254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</a:t>
            </a:r>
          </a:p>
        </p:txBody>
      </p:sp>
      <p:graphicFrame>
        <p:nvGraphicFramePr>
          <p:cNvPr id="201754" name="Object 26"/>
          <p:cNvGraphicFramePr>
            <a:graphicFrameLocks noChangeAspect="1"/>
          </p:cNvGraphicFramePr>
          <p:nvPr/>
        </p:nvGraphicFramePr>
        <p:xfrm>
          <a:off x="5780088" y="3768725"/>
          <a:ext cx="279876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7880" imgH="215640" progId="Equation.3">
                  <p:embed/>
                </p:oleObj>
              </mc:Choice>
              <mc:Fallback>
                <p:oleObj name="Equation" r:id="rId2" imgW="1307880" imgH="215640" progId="Equation.3">
                  <p:embed/>
                  <p:pic>
                    <p:nvPicPr>
                      <p:cNvPr id="20175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0088" y="3768725"/>
                        <a:ext cx="2798762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64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/>
      <p:bldP spid="201733" grpId="0"/>
      <p:bldP spid="201734" grpId="0" animBg="1"/>
      <p:bldP spid="201736" grpId="0"/>
      <p:bldP spid="201737" grpId="0"/>
      <p:bldP spid="201738" grpId="0"/>
      <p:bldP spid="20173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6905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Refractive Ray Direction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420688" y="2154238"/>
            <a:ext cx="3751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Go cos(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in the -n direction</a:t>
            </a: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927100" y="4156075"/>
            <a:ext cx="579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And scaled by sin(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is: (n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/n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)(dir-(dir·n)n)</a:t>
            </a:r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420688" y="5221288"/>
            <a:ext cx="5348287" cy="461962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 = (n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/n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)dir - (n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/n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)(dir·n)n - cos(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)n</a:t>
            </a:r>
          </a:p>
        </p:txBody>
      </p:sp>
      <p:sp>
        <p:nvSpPr>
          <p:cNvPr id="16391" name="Line 12"/>
          <p:cNvSpPr>
            <a:spLocks noChangeShapeType="1"/>
          </p:cNvSpPr>
          <p:nvPr/>
        </p:nvSpPr>
        <p:spPr bwMode="auto">
          <a:xfrm>
            <a:off x="6381750" y="2327275"/>
            <a:ext cx="1009650" cy="13477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92" name="Line 13"/>
          <p:cNvSpPr>
            <a:spLocks noChangeShapeType="1"/>
          </p:cNvSpPr>
          <p:nvPr/>
        </p:nvSpPr>
        <p:spPr bwMode="auto">
          <a:xfrm flipH="1" flipV="1">
            <a:off x="7413625" y="2006600"/>
            <a:ext cx="15875" cy="16684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6550025" y="3095625"/>
            <a:ext cx="52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dir</a:t>
            </a:r>
          </a:p>
        </p:txBody>
      </p:sp>
      <p:sp>
        <p:nvSpPr>
          <p:cNvPr id="16394" name="Text Box 15"/>
          <p:cNvSpPr txBox="1">
            <a:spLocks noChangeArrowheads="1"/>
          </p:cNvSpPr>
          <p:nvPr/>
        </p:nvSpPr>
        <p:spPr bwMode="auto">
          <a:xfrm>
            <a:off x="7512050" y="17922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</a:t>
            </a:r>
          </a:p>
        </p:txBody>
      </p:sp>
      <p:sp>
        <p:nvSpPr>
          <p:cNvPr id="16397" name="Line 19"/>
          <p:cNvSpPr>
            <a:spLocks noChangeShapeType="1"/>
          </p:cNvSpPr>
          <p:nvPr/>
        </p:nvSpPr>
        <p:spPr bwMode="auto">
          <a:xfrm>
            <a:off x="7472363" y="3675063"/>
            <a:ext cx="84772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775" name="Text Box 23"/>
          <p:cNvSpPr txBox="1">
            <a:spLocks noChangeArrowheads="1"/>
          </p:cNvSpPr>
          <p:nvPr/>
        </p:nvSpPr>
        <p:spPr bwMode="auto">
          <a:xfrm>
            <a:off x="882650" y="3652838"/>
            <a:ext cx="6234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This direction (scaled by sin(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)) is: dir - (dir·n)n</a:t>
            </a:r>
          </a:p>
        </p:txBody>
      </p:sp>
      <p:sp>
        <p:nvSpPr>
          <p:cNvPr id="202776" name="Text Box 24"/>
          <p:cNvSpPr txBox="1">
            <a:spLocks noChangeArrowheads="1"/>
          </p:cNvSpPr>
          <p:nvPr/>
        </p:nvSpPr>
        <p:spPr bwMode="auto">
          <a:xfrm>
            <a:off x="420688" y="2828925"/>
            <a:ext cx="6496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Go sin(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in the orthogonal direction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(while still in the plane of dir and n)	</a:t>
            </a:r>
          </a:p>
        </p:txBody>
      </p:sp>
      <p:sp>
        <p:nvSpPr>
          <p:cNvPr id="16400" name="Line 12"/>
          <p:cNvSpPr>
            <a:spLocks noChangeShapeType="1"/>
          </p:cNvSpPr>
          <p:nvPr/>
        </p:nvSpPr>
        <p:spPr bwMode="auto">
          <a:xfrm>
            <a:off x="7448550" y="3694113"/>
            <a:ext cx="1009650" cy="13477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01" name="Line 13"/>
          <p:cNvSpPr>
            <a:spLocks noChangeShapeType="1"/>
          </p:cNvSpPr>
          <p:nvPr/>
        </p:nvSpPr>
        <p:spPr bwMode="auto">
          <a:xfrm flipH="1" flipV="1">
            <a:off x="8402638" y="3705225"/>
            <a:ext cx="46037" cy="12525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7029450" y="2846388"/>
            <a:ext cx="45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1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rot="5400000">
            <a:off x="6627813" y="4483100"/>
            <a:ext cx="1582738" cy="1428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 noChangeShapeType="1"/>
            <a:stCxn id="16400" idx="0"/>
          </p:cNvCxnSpPr>
          <p:nvPr/>
        </p:nvCxnSpPr>
        <p:spPr bwMode="auto">
          <a:xfrm rot="16200000" flipH="1">
            <a:off x="7021513" y="4121150"/>
            <a:ext cx="1550987" cy="69691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flipV="1">
            <a:off x="7446963" y="3670300"/>
            <a:ext cx="625475" cy="1111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125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/>
      <p:bldP spid="202756" grpId="0"/>
      <p:bldP spid="202762" grpId="0" animBg="1"/>
      <p:bldP spid="202775" grpId="0"/>
      <p:bldP spid="202776" grpId="0"/>
      <p:bldP spid="16400" grpId="0" animBg="1"/>
      <p:bldP spid="164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output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773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8350" y="2825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Recursive Ray Tracing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611188" y="1219200"/>
            <a:ext cx="8016875" cy="48148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1143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3429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Color shade(ray,recursionDepth)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{</a:t>
            </a:r>
          </a:p>
          <a:p>
            <a:pPr marL="114300" marR="0" lvl="1" indent="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intersect objects…</a:t>
            </a:r>
          </a:p>
          <a:p>
            <a:pPr marL="114300" marR="0" lvl="1" indent="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compute R …</a:t>
            </a:r>
          </a:p>
          <a:p>
            <a:pPr marL="114300" marR="0" lvl="1" indent="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Process each light source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If  (recursionDepth &lt; maxRecursion) {</a:t>
            </a:r>
          </a:p>
          <a:p>
            <a:pPr marL="3429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If (object is shiny) c += shininess * shade(R, recursionDepth+1)</a:t>
            </a:r>
          </a:p>
          <a:p>
            <a:pPr marL="3429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If (object is transmittive) {</a:t>
            </a:r>
          </a:p>
          <a:p>
            <a:pPr marL="114300" marR="0" lvl="1" indent="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Compute refractive ray, T, based on ray, normal, and Snell constants</a:t>
            </a:r>
          </a:p>
          <a:p>
            <a:pPr marL="3429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c = (1-transmittive)*c + transmittive * shade(T, recursionDepth+1)</a:t>
            </a:r>
          </a:p>
          <a:p>
            <a:pPr marL="3429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}</a:t>
            </a:r>
          </a:p>
          <a:p>
            <a:pPr marL="1143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}</a:t>
            </a:r>
          </a:p>
          <a:p>
            <a:pPr marL="1143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Return c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469363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8350" y="2825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Refractive Intersection Normal</a:t>
            </a:r>
          </a:p>
        </p:txBody>
      </p:sp>
      <p:sp>
        <p:nvSpPr>
          <p:cNvPr id="18436" name="Oval 5"/>
          <p:cNvSpPr>
            <a:spLocks noChangeArrowheads="1"/>
          </p:cNvSpPr>
          <p:nvPr/>
        </p:nvSpPr>
        <p:spPr bwMode="auto">
          <a:xfrm>
            <a:off x="2900363" y="2406650"/>
            <a:ext cx="3332162" cy="33321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cxnSp>
        <p:nvCxnSpPr>
          <p:cNvPr id="18437" name="Straight Arrow Connector 7"/>
          <p:cNvCxnSpPr>
            <a:cxnSpLocks noChangeShapeType="1"/>
          </p:cNvCxnSpPr>
          <p:nvPr/>
        </p:nvCxnSpPr>
        <p:spPr bwMode="auto">
          <a:xfrm>
            <a:off x="1035050" y="1973263"/>
            <a:ext cx="2586038" cy="733425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8" name="Straight Arrow Connector 9"/>
          <p:cNvCxnSpPr>
            <a:cxnSpLocks noChangeShapeType="1"/>
          </p:cNvCxnSpPr>
          <p:nvPr/>
        </p:nvCxnSpPr>
        <p:spPr bwMode="auto">
          <a:xfrm rot="10800000">
            <a:off x="4572000" y="4043363"/>
            <a:ext cx="1539875" cy="360362"/>
          </a:xfrm>
          <a:prstGeom prst="straightConnector1">
            <a:avLst/>
          </a:prstGeom>
          <a:noFill/>
          <a:ln w="5715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9" name="Straight Arrow Connector 10"/>
          <p:cNvCxnSpPr>
            <a:cxnSpLocks noChangeShapeType="1"/>
          </p:cNvCxnSpPr>
          <p:nvPr/>
        </p:nvCxnSpPr>
        <p:spPr bwMode="auto">
          <a:xfrm>
            <a:off x="3594100" y="2690813"/>
            <a:ext cx="2541588" cy="1712912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0" name="Straight Arrow Connector 14"/>
          <p:cNvCxnSpPr>
            <a:cxnSpLocks noChangeShapeType="1"/>
          </p:cNvCxnSpPr>
          <p:nvPr/>
        </p:nvCxnSpPr>
        <p:spPr bwMode="auto">
          <a:xfrm rot="16200000" flipV="1">
            <a:off x="2598738" y="1673225"/>
            <a:ext cx="1179512" cy="865188"/>
          </a:xfrm>
          <a:prstGeom prst="straightConnector1">
            <a:avLst/>
          </a:prstGeom>
          <a:noFill/>
          <a:ln w="5715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040938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Oval 18"/>
          <p:cNvSpPr>
            <a:spLocks noChangeArrowheads="1"/>
          </p:cNvSpPr>
          <p:nvPr/>
        </p:nvSpPr>
        <p:spPr bwMode="auto">
          <a:xfrm>
            <a:off x="6284913" y="5257800"/>
            <a:ext cx="1562100" cy="1238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8350" y="2825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Recursive Ray Tracing</a:t>
            </a: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2165350" y="3373438"/>
            <a:ext cx="5567363" cy="1563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2" name="Line 4"/>
          <p:cNvSpPr>
            <a:spLocks noChangeShapeType="1"/>
          </p:cNvSpPr>
          <p:nvPr/>
        </p:nvSpPr>
        <p:spPr bwMode="auto">
          <a:xfrm>
            <a:off x="2393950" y="2019300"/>
            <a:ext cx="1905000" cy="13668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63" name="Line 5"/>
          <p:cNvSpPr>
            <a:spLocks noChangeShapeType="1"/>
          </p:cNvSpPr>
          <p:nvPr/>
        </p:nvSpPr>
        <p:spPr bwMode="auto">
          <a:xfrm>
            <a:off x="4321175" y="3408363"/>
            <a:ext cx="536575" cy="1497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64" name="Line 6"/>
          <p:cNvSpPr>
            <a:spLocks noChangeShapeType="1"/>
          </p:cNvSpPr>
          <p:nvPr/>
        </p:nvSpPr>
        <p:spPr bwMode="auto">
          <a:xfrm>
            <a:off x="4906963" y="4957763"/>
            <a:ext cx="1400175" cy="9763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65" name="Line 7"/>
          <p:cNvSpPr>
            <a:spLocks noChangeShapeType="1"/>
          </p:cNvSpPr>
          <p:nvPr/>
        </p:nvSpPr>
        <p:spPr bwMode="auto">
          <a:xfrm flipV="1">
            <a:off x="4330700" y="1660525"/>
            <a:ext cx="0" cy="1709738"/>
          </a:xfrm>
          <a:prstGeom prst="line">
            <a:avLst/>
          </a:prstGeom>
          <a:noFill/>
          <a:ln w="38100">
            <a:solidFill>
              <a:srgbClr val="FFEF0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66" name="Text Box 8"/>
          <p:cNvSpPr txBox="1">
            <a:spLocks noChangeArrowheads="1"/>
          </p:cNvSpPr>
          <p:nvPr/>
        </p:nvSpPr>
        <p:spPr bwMode="auto">
          <a:xfrm>
            <a:off x="4487863" y="165735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</a:t>
            </a:r>
          </a:p>
        </p:txBody>
      </p:sp>
      <p:sp>
        <p:nvSpPr>
          <p:cNvPr id="19467" name="Text Box 9"/>
          <p:cNvSpPr txBox="1">
            <a:spLocks noChangeArrowheads="1"/>
          </p:cNvSpPr>
          <p:nvPr/>
        </p:nvSpPr>
        <p:spPr bwMode="auto">
          <a:xfrm>
            <a:off x="2659063" y="1776413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ray</a:t>
            </a:r>
          </a:p>
        </p:txBody>
      </p:sp>
      <p:sp>
        <p:nvSpPr>
          <p:cNvPr id="19468" name="Text Box 10"/>
          <p:cNvSpPr txBox="1">
            <a:spLocks noChangeArrowheads="1"/>
          </p:cNvSpPr>
          <p:nvPr/>
        </p:nvSpPr>
        <p:spPr bwMode="auto">
          <a:xfrm>
            <a:off x="6846888" y="5635625"/>
            <a:ext cx="52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T3</a:t>
            </a:r>
          </a:p>
        </p:txBody>
      </p:sp>
      <p:sp>
        <p:nvSpPr>
          <p:cNvPr id="19469" name="Line 11"/>
          <p:cNvSpPr>
            <a:spLocks noChangeShapeType="1"/>
          </p:cNvSpPr>
          <p:nvPr/>
        </p:nvSpPr>
        <p:spPr bwMode="auto">
          <a:xfrm flipV="1">
            <a:off x="4346575" y="2019300"/>
            <a:ext cx="1530350" cy="13509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70" name="Text Box 12"/>
          <p:cNvSpPr txBox="1">
            <a:spLocks noChangeArrowheads="1"/>
          </p:cNvSpPr>
          <p:nvPr/>
        </p:nvSpPr>
        <p:spPr bwMode="auto">
          <a:xfrm>
            <a:off x="6018213" y="2270125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R1</a:t>
            </a:r>
          </a:p>
        </p:txBody>
      </p:sp>
      <p:sp>
        <p:nvSpPr>
          <p:cNvPr id="19471" name="Line 13"/>
          <p:cNvSpPr>
            <a:spLocks noChangeShapeType="1"/>
          </p:cNvSpPr>
          <p:nvPr/>
        </p:nvSpPr>
        <p:spPr bwMode="auto">
          <a:xfrm flipV="1">
            <a:off x="4881563" y="3675063"/>
            <a:ext cx="490537" cy="1239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72" name="Text Box 14"/>
          <p:cNvSpPr txBox="1">
            <a:spLocks noChangeArrowheads="1"/>
          </p:cNvSpPr>
          <p:nvPr/>
        </p:nvSpPr>
        <p:spPr bwMode="auto">
          <a:xfrm>
            <a:off x="3983038" y="3675063"/>
            <a:ext cx="738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T1</a:t>
            </a:r>
          </a:p>
        </p:txBody>
      </p:sp>
      <p:sp>
        <p:nvSpPr>
          <p:cNvPr id="19473" name="Text Box 15"/>
          <p:cNvSpPr txBox="1">
            <a:spLocks noChangeArrowheads="1"/>
          </p:cNvSpPr>
          <p:nvPr/>
        </p:nvSpPr>
        <p:spPr bwMode="auto">
          <a:xfrm>
            <a:off x="5297488" y="3827463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R2</a:t>
            </a:r>
          </a:p>
        </p:txBody>
      </p:sp>
      <p:sp>
        <p:nvSpPr>
          <p:cNvPr id="19474" name="Oval 16"/>
          <p:cNvSpPr>
            <a:spLocks noChangeArrowheads="1"/>
          </p:cNvSpPr>
          <p:nvPr/>
        </p:nvSpPr>
        <p:spPr bwMode="auto">
          <a:xfrm>
            <a:off x="4233863" y="3238500"/>
            <a:ext cx="180975" cy="18097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19475" name="Oval 17"/>
          <p:cNvSpPr>
            <a:spLocks noChangeArrowheads="1"/>
          </p:cNvSpPr>
          <p:nvPr/>
        </p:nvSpPr>
        <p:spPr bwMode="auto">
          <a:xfrm>
            <a:off x="4808538" y="4824413"/>
            <a:ext cx="180975" cy="18097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19476" name="Line 19"/>
          <p:cNvSpPr>
            <a:spLocks noChangeShapeType="1"/>
          </p:cNvSpPr>
          <p:nvPr/>
        </p:nvSpPr>
        <p:spPr bwMode="auto">
          <a:xfrm flipH="1">
            <a:off x="5429250" y="5929313"/>
            <a:ext cx="842963" cy="6540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77" name="Text Box 20"/>
          <p:cNvSpPr txBox="1">
            <a:spLocks noChangeArrowheads="1"/>
          </p:cNvSpPr>
          <p:nvPr/>
        </p:nvSpPr>
        <p:spPr bwMode="auto">
          <a:xfrm>
            <a:off x="5056188" y="5922963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R3</a:t>
            </a:r>
          </a:p>
        </p:txBody>
      </p:sp>
      <p:sp>
        <p:nvSpPr>
          <p:cNvPr id="19478" name="Line 21"/>
          <p:cNvSpPr>
            <a:spLocks noChangeShapeType="1"/>
          </p:cNvSpPr>
          <p:nvPr/>
        </p:nvSpPr>
        <p:spPr bwMode="auto">
          <a:xfrm>
            <a:off x="6281738" y="5892800"/>
            <a:ext cx="911225" cy="2111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5384800" y="4976813"/>
            <a:ext cx="52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T2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8990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6905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Reflectivity varies with incident angle</a:t>
            </a: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1042988" y="2266950"/>
            <a:ext cx="69929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NOTE: refraction is really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EF0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wavelength dependent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(where rainbows come from). 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1155700" y="3492500"/>
            <a:ext cx="2430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Fresnel equations 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185863" y="4159250"/>
            <a:ext cx="6551612" cy="649288"/>
            <a:chOff x="747" y="2620"/>
            <a:chExt cx="4127" cy="409"/>
          </a:xfrm>
        </p:grpSpPr>
        <p:sp>
          <p:nvSpPr>
            <p:cNvPr id="5131" name="Rectangle 10"/>
            <p:cNvSpPr>
              <a:spLocks noChangeArrowheads="1"/>
            </p:cNvSpPr>
            <p:nvPr/>
          </p:nvSpPr>
          <p:spPr bwMode="auto">
            <a:xfrm>
              <a:off x="2886" y="2620"/>
              <a:ext cx="1988" cy="40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endParaRPr>
            </a:p>
          </p:txBody>
        </p:sp>
        <p:graphicFrame>
          <p:nvGraphicFramePr>
            <p:cNvPr id="5123" name="Object 9"/>
            <p:cNvGraphicFramePr>
              <a:graphicFrameLocks noChangeAspect="1"/>
            </p:cNvGraphicFramePr>
            <p:nvPr/>
          </p:nvGraphicFramePr>
          <p:xfrm>
            <a:off x="2973" y="2722"/>
            <a:ext cx="1803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866600" imgH="241200" progId="Equation.3">
                    <p:embed/>
                  </p:oleObj>
                </mc:Choice>
                <mc:Fallback>
                  <p:oleObj name="Equation" r:id="rId2" imgW="1866600" imgH="241200" progId="Equation.3">
                    <p:embed/>
                    <p:pic>
                      <p:nvPicPr>
                        <p:cNvPr id="5123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3" y="2722"/>
                          <a:ext cx="1803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2" name="Text Box 11"/>
            <p:cNvSpPr txBox="1">
              <a:spLocks noChangeArrowheads="1"/>
            </p:cNvSpPr>
            <p:nvPr/>
          </p:nvSpPr>
          <p:spPr bwMode="auto">
            <a:xfrm>
              <a:off x="747" y="2688"/>
              <a:ext cx="19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Symbol" panose="05050102010706020507" pitchFamily="18" charset="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Schlick approximation: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6918325" y="4960938"/>
            <a:ext cx="1274763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5130" name="Text Box 12"/>
          <p:cNvSpPr txBox="1">
            <a:spLocks noChangeArrowheads="1"/>
          </p:cNvSpPr>
          <p:nvPr/>
        </p:nvSpPr>
        <p:spPr bwMode="auto">
          <a:xfrm>
            <a:off x="1216025" y="5053013"/>
            <a:ext cx="552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Symbol" panose="05050102010706020507" pitchFamily="18" charset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R0 is reflectance at normal incidence: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5122" name="Object 18"/>
          <p:cNvGraphicFramePr>
            <a:graphicFrameLocks noChangeAspect="1"/>
          </p:cNvGraphicFramePr>
          <p:nvPr/>
        </p:nvGraphicFramePr>
        <p:xfrm>
          <a:off x="6994525" y="5130800"/>
          <a:ext cx="9334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760" imgH="228600" progId="Equation.3">
                  <p:embed/>
                </p:oleObj>
              </mc:Choice>
              <mc:Fallback>
                <p:oleObj name="Equation" r:id="rId4" imgW="545760" imgH="228600" progId="Equation.3">
                  <p:embed/>
                  <p:pic>
                    <p:nvPicPr>
                      <p:cNvPr id="512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4525" y="5130800"/>
                        <a:ext cx="93345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12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3" grpId="0"/>
      <p:bldP spid="2037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the initial rays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Pin-hole camera model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42687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4279900"/>
            <a:ext cx="4314825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0"/>
          <p:cNvSpPr txBox="1">
            <a:spLocks noChangeArrowheads="1"/>
          </p:cNvSpPr>
          <p:nvPr/>
        </p:nvSpPr>
        <p:spPr bwMode="auto">
          <a:xfrm>
            <a:off x="3306762" y="3622675"/>
            <a:ext cx="218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pin-hole camera</a:t>
            </a: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2846387" y="5899150"/>
            <a:ext cx="3506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simplified pin-hole camera</a:t>
            </a:r>
          </a:p>
        </p:txBody>
      </p:sp>
    </p:spTree>
    <p:extLst>
      <p:ext uri="{BB962C8B-B14F-4D97-AF65-F5344CB8AC3E}">
        <p14:creationId xmlns:p14="http://schemas.microsoft.com/office/powerpoint/2010/main" val="3657516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Pin-hole camera model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42687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4279900"/>
            <a:ext cx="4314825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0"/>
          <p:cNvSpPr txBox="1">
            <a:spLocks noChangeArrowheads="1"/>
          </p:cNvSpPr>
          <p:nvPr/>
        </p:nvSpPr>
        <p:spPr bwMode="auto">
          <a:xfrm>
            <a:off x="3306762" y="3622675"/>
            <a:ext cx="218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pin-hole camera</a:t>
            </a: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2846387" y="5899150"/>
            <a:ext cx="3506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simplified pin-hole camera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438400" y="4084637"/>
            <a:ext cx="0" cy="10969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38400" y="5181600"/>
            <a:ext cx="1371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7866" y="4837798"/>
            <a:ext cx="1847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Camera’s forward and up vectors</a:t>
            </a:r>
          </a:p>
        </p:txBody>
      </p:sp>
    </p:spTree>
    <p:extLst>
      <p:ext uri="{BB962C8B-B14F-4D97-AF65-F5344CB8AC3E}">
        <p14:creationId xmlns:p14="http://schemas.microsoft.com/office/powerpoint/2010/main" val="1393831909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8291</TotalTime>
  <Words>1878</Words>
  <Application>Microsoft Macintosh PowerPoint</Application>
  <PresentationFormat>Letter Paper (8.5x11 in)</PresentationFormat>
  <Paragraphs>309</Paragraphs>
  <Slides>63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Calibri</vt:lpstr>
      <vt:lpstr>Symbol</vt:lpstr>
      <vt:lpstr>Times</vt:lpstr>
      <vt:lpstr>Times New Roman</vt:lpstr>
      <vt:lpstr>lecture_title</vt:lpstr>
      <vt:lpstr>1_isip_default</vt:lpstr>
      <vt:lpstr>Office Theme</vt:lpstr>
      <vt:lpstr>Equation</vt:lpstr>
      <vt:lpstr>PowerPoint Presentation</vt:lpstr>
      <vt:lpstr>Rendering – Raytracing</vt:lpstr>
      <vt:lpstr>Overview</vt:lpstr>
      <vt:lpstr>Ray tracing algorithm</vt:lpstr>
      <vt:lpstr>Recursive rays</vt:lpstr>
      <vt:lpstr>Image output</vt:lpstr>
      <vt:lpstr>Generating the initial rays</vt:lpstr>
      <vt:lpstr>Pin-hole camera model</vt:lpstr>
      <vt:lpstr>Pin-hole camera model</vt:lpstr>
      <vt:lpstr>Defining the image frame</vt:lpstr>
      <vt:lpstr>Defining the image frame</vt:lpstr>
      <vt:lpstr>Ray construction – perspective and orthographic projects</vt:lpstr>
      <vt:lpstr>Ray intersection testing in Unity</vt:lpstr>
      <vt:lpstr>Lighting and Shading calculations</vt:lpstr>
      <vt:lpstr>Physics of light</vt:lpstr>
      <vt:lpstr>Vectors for light modeling</vt:lpstr>
      <vt:lpstr>Point light</vt:lpstr>
      <vt:lpstr>Directional light</vt:lpstr>
      <vt:lpstr>Light scattering on a surface</vt:lpstr>
      <vt:lpstr>Normals of points on a cube face</vt:lpstr>
      <vt:lpstr>Normals of points on a cube face</vt:lpstr>
      <vt:lpstr>Normals of points on a sphere</vt:lpstr>
      <vt:lpstr>Normal of a point on a sphere</vt:lpstr>
      <vt:lpstr>Normal of a point on a sphere</vt:lpstr>
      <vt:lpstr>Defining light and material properties</vt:lpstr>
      <vt:lpstr>Phong illumination model</vt:lpstr>
      <vt:lpstr>Ambient illumination</vt:lpstr>
      <vt:lpstr>Diffuse illumination</vt:lpstr>
      <vt:lpstr>Diffuse illumination</vt:lpstr>
      <vt:lpstr>Ambient and Diffuse illumination example</vt:lpstr>
      <vt:lpstr>Specular illumination</vt:lpstr>
      <vt:lpstr>Specular reflection</vt:lpstr>
      <vt:lpstr>Specular illumination example</vt:lpstr>
      <vt:lpstr>Algorithm to ‘color’ a ray</vt:lpstr>
      <vt:lpstr>Recursively generated rays</vt:lpstr>
      <vt:lpstr>Shadows, reflections, and refractions</vt:lpstr>
      <vt:lpstr>Shadows</vt:lpstr>
      <vt:lpstr>Shadow algorithm (expands the code iterating over light sources)</vt:lpstr>
      <vt:lpstr>Reflection</vt:lpstr>
      <vt:lpstr>Reflection algorithm (expands previous ‘coloring’ algorithm)</vt:lpstr>
      <vt:lpstr>Transparency &amp; Refraction</vt:lpstr>
      <vt:lpstr>Additional slides</vt:lpstr>
      <vt:lpstr>Various parameters for field of view</vt:lpstr>
      <vt:lpstr>Spotlight</vt:lpstr>
      <vt:lpstr>Area light</vt:lpstr>
      <vt:lpstr>Normal of polygon(s)</vt:lpstr>
      <vt:lpstr>Normal of vertex</vt:lpstr>
      <vt:lpstr>Shading model comparison</vt:lpstr>
      <vt:lpstr>Optimizations</vt:lpstr>
      <vt:lpstr>Sampling and Aliasing</vt:lpstr>
      <vt:lpstr>Efficiency</vt:lpstr>
      <vt:lpstr>Intersection Data Structures</vt:lpstr>
      <vt:lpstr>Bounding Boxes</vt:lpstr>
      <vt:lpstr>Spatial Subdivision</vt:lpstr>
      <vt:lpstr>Additional / Cut Slides</vt:lpstr>
      <vt:lpstr>Refractive Ray Tracing</vt:lpstr>
      <vt:lpstr>Refractive Ray Tracing</vt:lpstr>
      <vt:lpstr>Refractive Ray Direction</vt:lpstr>
      <vt:lpstr>Refractive Ray Direction</vt:lpstr>
      <vt:lpstr>Recursive Ray Tracing</vt:lpstr>
      <vt:lpstr>Refractive Intersection Normal</vt:lpstr>
      <vt:lpstr>Recursive Ray Tracing</vt:lpstr>
      <vt:lpstr>Reflectivity varies with incident angle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496</cp:revision>
  <dcterms:created xsi:type="dcterms:W3CDTF">2002-09-12T17:13:32Z</dcterms:created>
  <dcterms:modified xsi:type="dcterms:W3CDTF">2022-11-30T14:53:58Z</dcterms:modified>
</cp:coreProperties>
</file>