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689" r:id="rId2"/>
    <p:sldMasterId id="2147483691" r:id="rId3"/>
    <p:sldMasterId id="2147483704" r:id="rId4"/>
  </p:sldMasterIdLst>
  <p:notesMasterIdLst>
    <p:notesMasterId r:id="rId81"/>
  </p:notesMasterIdLst>
  <p:handoutMasterIdLst>
    <p:handoutMasterId r:id="rId82"/>
  </p:handoutMasterIdLst>
  <p:sldIdLst>
    <p:sldId id="312" r:id="rId5"/>
    <p:sldId id="256" r:id="rId6"/>
    <p:sldId id="257" r:id="rId7"/>
    <p:sldId id="283" r:id="rId8"/>
    <p:sldId id="289" r:id="rId9"/>
    <p:sldId id="302" r:id="rId10"/>
    <p:sldId id="288" r:id="rId11"/>
    <p:sldId id="270" r:id="rId12"/>
    <p:sldId id="296" r:id="rId13"/>
    <p:sldId id="309" r:id="rId14"/>
    <p:sldId id="290" r:id="rId15"/>
    <p:sldId id="291" r:id="rId16"/>
    <p:sldId id="310" r:id="rId17"/>
    <p:sldId id="297" r:id="rId18"/>
    <p:sldId id="308" r:id="rId19"/>
    <p:sldId id="311" r:id="rId20"/>
    <p:sldId id="292" r:id="rId21"/>
    <p:sldId id="271" r:id="rId22"/>
    <p:sldId id="293" r:id="rId23"/>
    <p:sldId id="272" r:id="rId24"/>
    <p:sldId id="294" r:id="rId25"/>
    <p:sldId id="273" r:id="rId26"/>
    <p:sldId id="295" r:id="rId27"/>
    <p:sldId id="274" r:id="rId28"/>
    <p:sldId id="276" r:id="rId29"/>
    <p:sldId id="305" r:id="rId30"/>
    <p:sldId id="306" r:id="rId31"/>
    <p:sldId id="298" r:id="rId32"/>
    <p:sldId id="277" r:id="rId33"/>
    <p:sldId id="261" r:id="rId34"/>
    <p:sldId id="264" r:id="rId35"/>
    <p:sldId id="265" r:id="rId36"/>
    <p:sldId id="267" r:id="rId37"/>
    <p:sldId id="313" r:id="rId38"/>
    <p:sldId id="314" r:id="rId39"/>
    <p:sldId id="258" r:id="rId40"/>
    <p:sldId id="259" r:id="rId41"/>
    <p:sldId id="260" r:id="rId42"/>
    <p:sldId id="315" r:id="rId43"/>
    <p:sldId id="262" r:id="rId44"/>
    <p:sldId id="263" r:id="rId45"/>
    <p:sldId id="316" r:id="rId46"/>
    <p:sldId id="317" r:id="rId47"/>
    <p:sldId id="266" r:id="rId48"/>
    <p:sldId id="318" r:id="rId49"/>
    <p:sldId id="268" r:id="rId50"/>
    <p:sldId id="269" r:id="rId51"/>
    <p:sldId id="319" r:id="rId52"/>
    <p:sldId id="320" r:id="rId53"/>
    <p:sldId id="321" r:id="rId54"/>
    <p:sldId id="322" r:id="rId55"/>
    <p:sldId id="323" r:id="rId56"/>
    <p:sldId id="275" r:id="rId57"/>
    <p:sldId id="324" r:id="rId58"/>
    <p:sldId id="325" r:id="rId59"/>
    <p:sldId id="278" r:id="rId60"/>
    <p:sldId id="279" r:id="rId61"/>
    <p:sldId id="280" r:id="rId62"/>
    <p:sldId id="326" r:id="rId63"/>
    <p:sldId id="281" r:id="rId64"/>
    <p:sldId id="282" r:id="rId65"/>
    <p:sldId id="327" r:id="rId66"/>
    <p:sldId id="284" r:id="rId67"/>
    <p:sldId id="285" r:id="rId68"/>
    <p:sldId id="286" r:id="rId69"/>
    <p:sldId id="28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</p:sldIdLst>
  <p:sldSz cx="9144000" cy="6858000" type="letter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9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034"/>
    <a:srgbClr val="EFF755"/>
    <a:srgbClr val="CC6600"/>
    <a:srgbClr val="6666FF"/>
    <a:srgbClr val="008000"/>
    <a:srgbClr val="000080"/>
    <a:srgbClr val="004000"/>
    <a:srgbClr val="99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22" autoAdjust="0"/>
    <p:restoredTop sz="95125" autoAdjust="0"/>
  </p:normalViewPr>
  <p:slideViewPr>
    <p:cSldViewPr>
      <p:cViewPr varScale="1">
        <p:scale>
          <a:sx n="129" d="100"/>
          <a:sy n="129" d="100"/>
        </p:scale>
        <p:origin x="1464" y="184"/>
      </p:cViewPr>
      <p:guideLst>
        <p:guide orient="horz" pos="2496"/>
        <p:guide pos="2880"/>
        <p:guide pos="14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1836" y="-96"/>
      </p:cViewPr>
      <p:guideLst>
        <p:guide orient="horz" pos="3019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6158826-EADE-4792-AB13-43381F09B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4538"/>
            <a:ext cx="5353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CC53042-5A96-4DBC-B738-B843823B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CB0F30F-928B-5358-358E-C23C51C4E2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A699E-8EC1-E14D-9E14-136CC4FB6E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50C5F7F0-22FD-6280-5375-AC4CAA0CF2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A8A666A1-ED8D-D273-3555-F0CC8DCD19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CDEA094-76B4-A786-780A-DC5663DED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95656A-7B20-0849-98FD-5253694F5D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1E671030-1347-54FD-72F6-E2A07834595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5A425C17-C107-B89C-C454-CA34A47AB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F6BEC98-B8FC-0176-A169-3FB65A9FD6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7E24F3-E7A7-A347-A352-3458754C2B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16F3C1A6-44AB-DFB6-FACD-1CCE00E8D5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6CB1F277-921D-AEF7-9B07-68C0D627D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F317761-CE14-1A11-455F-8DACB0CF0B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C09B03-2095-4A4E-ACF0-FE81D58F39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E05F1AAE-B04C-F8F5-3699-25EADF1B775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BB37B481-E123-3F8D-0488-9C6A6B9F1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BFAC1E-608B-1441-3217-09EA378264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A18476-F815-7949-A495-6005CD575E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8168BDB-1F6E-6870-F584-8BFAD1F4E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D8051D-F5C5-4244-B904-C50E3B0DBA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7CDC2CD3-23B4-AC07-AB3D-D50CF2C61B4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B49FD6A7-641D-BC51-4442-F0021DA1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29F98E2-2507-EF8D-E1B7-6E5FA72A3E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DD86F-A6E2-644D-BBDC-D57B635838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CBDA55FC-9781-B6EE-EF73-AC61E28D92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7A56996B-AB74-86DF-23D7-2FF51EEE8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173A21C-B7FF-864E-E868-428E93EABE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20878A-29D5-634F-A82F-A98F002794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0527B40D-9B91-87B3-5A31-535EA299019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17E840A8-1DB0-72BB-F9A6-11309111A7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A00C7EF-E02B-05CA-8440-4F93B04E37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A7CCF8-BC77-094B-AD02-B5F59A81F66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C0F585D2-50E2-874E-DC25-F0A2E8133D6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6EDD395A-0D7A-F9FA-D53E-066E4458A2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9EB837A-3D08-C55B-9575-914F20B72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E0F9D1-1528-2347-9580-E114AF366A7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7E88E151-CB38-25CB-98F2-4B11B4BEDF2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117D9657-405D-F16D-5083-0297B115E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C71DA2B-FCE6-0F78-5436-82A58C62DA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7BAEBC-CDBD-0943-B152-345A772BEC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8F764291-020D-278F-8E31-A8B1A1DD7DA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E6B4C9F3-CDE8-AFC2-5E7A-94AAABF1A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E9A4605-8BCF-D5E5-C4C3-EE86AF5DC5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A8D695-B83C-AB4C-97A6-BBF174CB2FF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3122E491-65A5-99E8-BF63-9EF37011046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F32FD331-D37B-0129-BE9C-7E7816DA1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61B067F-623C-E238-9E3B-D84A2B039D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40C9BF-9B6A-FB4B-BB02-1844E22600A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0D14D7AB-1896-34F6-93AD-2154956247A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A3D5DCCE-2340-B542-57B6-26CDBD08F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9F575E7-71A2-FB0C-B000-ADC5F24453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09F43E-3141-5445-9DFE-6BC510F853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7C6EB272-BDDD-FF69-2618-427AC078D9F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AF8E7E8B-B312-FC13-AAFC-FA3399F57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8947C11-051C-2BF3-E0AA-3F9B3FF45C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1864B8-0E25-BE49-BDB8-3CD534E06B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578BF7F6-7CBA-AD69-C37A-90C8B3F785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65D7B207-0A77-3F81-E178-DEE97D8C1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57CB3BB-4EA7-2EED-7BCF-A8B401893F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7BE20-66A0-DA48-8863-8A6F9F0939F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9B608788-8710-EB9F-AA03-BC0FD8F5631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DE1384B-0051-A4F5-FC38-F82E3F9EA6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F00F63B-E36E-BE4A-193F-998C9EFC2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C81B6-14B5-1F49-9EAA-8F4545C578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45209D19-21E3-2F01-F168-C3673A0164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DE87456F-B00C-C41B-18FE-F823DF199E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6031779-EE4E-665F-3840-4ECB026C67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42DB44-4993-8541-A5C6-666BF4ED06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9E4B82EB-7F1D-DB87-1CFB-D04228543C1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65D9EF61-1463-B350-2319-F79344892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55FB993-458F-F6B7-3F65-E445413DB3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FEB712-1C93-7F45-B400-93CBA77CBE1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644B6C02-03FA-1F60-281F-E4D85D87617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70903DD9-5CE9-DA6C-643D-A7150CF627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BC8EA88-2CBE-26B2-B81D-C537FF6450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2D66F2-4601-A148-8543-6C6AD76C188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F3D709D2-2B4D-BDF6-A203-99379C4391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1716D9D1-0CD4-4A57-D687-094F265C1A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29EE1AB-A7A3-77C9-E715-17F3A0F82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D80735-35DE-6944-B711-F3DD72A1FF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9451B7C8-C164-2AC1-BC10-3A58515F83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1BDD23F7-7F50-CD05-3183-C8E7ACACD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A7CAB48-041A-267E-775D-ED2E9D924B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198DBF-0F88-1B40-9055-B8D5841EEA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0F082EE8-6BA4-165F-C02C-38544D9F3C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08B9B136-E652-2836-5F99-20AEE87594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E5EE36A-6E3C-EF42-9B23-0A95F33F63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3C346-FAFE-FE47-B984-CFDC1E443C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90673D81-8F84-4E11-D66F-678E0BF07A7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B5961C0D-2EC6-E484-8EC9-AC6E5DD1F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0F10049-34E6-A167-0137-F24905E7F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C410D-CE5D-2445-BCDB-15E4FD8E19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11B551E1-CF22-936C-A2C8-D6F55267473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6BC1CC36-0E99-9187-B40A-34E19A1E09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6D4DE240-D44E-35CD-98D5-42B1075A751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ED926434-137D-BC46-C795-9A8D4D60565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98A3C8BD-BFD8-FC63-CE4B-C483C469F53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298" name="Text Box 2">
            <a:extLst>
              <a:ext uri="{FF2B5EF4-FFF2-40B4-BE49-F238E27FC236}">
                <a16:creationId xmlns:a16="http://schemas.microsoft.com/office/drawing/2014/main" id="{F26F1F23-0653-D36E-F8D1-40EEBFB6A9A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07C92841-0189-2CAC-4779-37CF9ADDD6C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E4E7651E-70F7-844F-7638-1489A3A25FD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0C98E8FA-31C8-3727-ABF4-1913F9393B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4169D8A6-51C5-28F9-0488-311B1254F87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025">
            <a:extLst>
              <a:ext uri="{FF2B5EF4-FFF2-40B4-BE49-F238E27FC236}">
                <a16:creationId xmlns:a16="http://schemas.microsoft.com/office/drawing/2014/main" id="{0BD2117F-991D-D7F8-010D-2596BA4A73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0" name="Text Box 1026">
            <a:extLst>
              <a:ext uri="{FF2B5EF4-FFF2-40B4-BE49-F238E27FC236}">
                <a16:creationId xmlns:a16="http://schemas.microsoft.com/office/drawing/2014/main" id="{B439BD3E-88DE-6C8C-BACE-43F0868ED22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025">
            <a:extLst>
              <a:ext uri="{FF2B5EF4-FFF2-40B4-BE49-F238E27FC236}">
                <a16:creationId xmlns:a16="http://schemas.microsoft.com/office/drawing/2014/main" id="{E2CF47F4-515B-3A3B-296D-FAEB315FFE2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4" name="Text Box 1026">
            <a:extLst>
              <a:ext uri="{FF2B5EF4-FFF2-40B4-BE49-F238E27FC236}">
                <a16:creationId xmlns:a16="http://schemas.microsoft.com/office/drawing/2014/main" id="{1C6A3D36-7450-D89A-A996-AC2E2BF7E48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025">
            <a:extLst>
              <a:ext uri="{FF2B5EF4-FFF2-40B4-BE49-F238E27FC236}">
                <a16:creationId xmlns:a16="http://schemas.microsoft.com/office/drawing/2014/main" id="{BB0DDF31-E911-FDE8-45C4-AD9AD38803E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18" name="Text Box 1026">
            <a:extLst>
              <a:ext uri="{FF2B5EF4-FFF2-40B4-BE49-F238E27FC236}">
                <a16:creationId xmlns:a16="http://schemas.microsoft.com/office/drawing/2014/main" id="{C69D2508-497D-9B40-6F82-79EF85B7C09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025">
            <a:extLst>
              <a:ext uri="{FF2B5EF4-FFF2-40B4-BE49-F238E27FC236}">
                <a16:creationId xmlns:a16="http://schemas.microsoft.com/office/drawing/2014/main" id="{83D1D248-AA3E-E1EC-2800-77A3167B37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2" name="Text Box 1026">
            <a:extLst>
              <a:ext uri="{FF2B5EF4-FFF2-40B4-BE49-F238E27FC236}">
                <a16:creationId xmlns:a16="http://schemas.microsoft.com/office/drawing/2014/main" id="{3CF792D3-A0AC-65F3-3AC4-F8D22F21292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025">
            <a:extLst>
              <a:ext uri="{FF2B5EF4-FFF2-40B4-BE49-F238E27FC236}">
                <a16:creationId xmlns:a16="http://schemas.microsoft.com/office/drawing/2014/main" id="{71C29B8F-C743-665D-F10B-C0351F51C33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2466" name="Text Box 1026">
            <a:extLst>
              <a:ext uri="{FF2B5EF4-FFF2-40B4-BE49-F238E27FC236}">
                <a16:creationId xmlns:a16="http://schemas.microsoft.com/office/drawing/2014/main" id="{33A2B033-C1D4-6B1E-DF29-C286194C225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107C211-FB46-11FB-B029-901FF33C97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D52FA0-CEB8-ED4A-B251-3AC2FE2B50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A31EA55E-1653-DB22-BA60-D265D37BA06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90468BF8-0071-AF22-A452-198D551DE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025">
            <a:extLst>
              <a:ext uri="{FF2B5EF4-FFF2-40B4-BE49-F238E27FC236}">
                <a16:creationId xmlns:a16="http://schemas.microsoft.com/office/drawing/2014/main" id="{83FE593B-1AA7-2986-E839-6760509D74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0" name="Text Box 1026">
            <a:extLst>
              <a:ext uri="{FF2B5EF4-FFF2-40B4-BE49-F238E27FC236}">
                <a16:creationId xmlns:a16="http://schemas.microsoft.com/office/drawing/2014/main" id="{2B302475-FC38-11E3-B71C-8C505095B35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25">
            <a:extLst>
              <a:ext uri="{FF2B5EF4-FFF2-40B4-BE49-F238E27FC236}">
                <a16:creationId xmlns:a16="http://schemas.microsoft.com/office/drawing/2014/main" id="{50F831C7-231F-6EC0-EA54-6E7627F4F2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4" name="Text Box 1026">
            <a:extLst>
              <a:ext uri="{FF2B5EF4-FFF2-40B4-BE49-F238E27FC236}">
                <a16:creationId xmlns:a16="http://schemas.microsoft.com/office/drawing/2014/main" id="{E934EC6D-8B9C-C73B-EF7F-84D0033829D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025">
            <a:extLst>
              <a:ext uri="{FF2B5EF4-FFF2-40B4-BE49-F238E27FC236}">
                <a16:creationId xmlns:a16="http://schemas.microsoft.com/office/drawing/2014/main" id="{A8181CC5-64AC-BC3B-CB2F-8EFA6AA67AF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8" name="Text Box 1026">
            <a:extLst>
              <a:ext uri="{FF2B5EF4-FFF2-40B4-BE49-F238E27FC236}">
                <a16:creationId xmlns:a16="http://schemas.microsoft.com/office/drawing/2014/main" id="{FDD23F9F-254A-E8AB-90A3-07B0B8C6164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25">
            <a:extLst>
              <a:ext uri="{FF2B5EF4-FFF2-40B4-BE49-F238E27FC236}">
                <a16:creationId xmlns:a16="http://schemas.microsoft.com/office/drawing/2014/main" id="{9C44FEC0-9D10-80A9-FB49-5D87A5D4A62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2" name="Text Box 1026">
            <a:extLst>
              <a:ext uri="{FF2B5EF4-FFF2-40B4-BE49-F238E27FC236}">
                <a16:creationId xmlns:a16="http://schemas.microsoft.com/office/drawing/2014/main" id="{C4023947-9B3F-DAF9-1F68-C3DE72D9728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025">
            <a:extLst>
              <a:ext uri="{FF2B5EF4-FFF2-40B4-BE49-F238E27FC236}">
                <a16:creationId xmlns:a16="http://schemas.microsoft.com/office/drawing/2014/main" id="{190A5B0C-5D94-A306-A586-82A485C59BC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6" name="Text Box 1026">
            <a:extLst>
              <a:ext uri="{FF2B5EF4-FFF2-40B4-BE49-F238E27FC236}">
                <a16:creationId xmlns:a16="http://schemas.microsoft.com/office/drawing/2014/main" id="{F74BE452-00DD-A4F4-3D2A-079DC592A80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025">
            <a:extLst>
              <a:ext uri="{FF2B5EF4-FFF2-40B4-BE49-F238E27FC236}">
                <a16:creationId xmlns:a16="http://schemas.microsoft.com/office/drawing/2014/main" id="{EC3EA15C-35A2-1D84-8542-9BAF48DF10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8610" name="Text Box 1026">
            <a:extLst>
              <a:ext uri="{FF2B5EF4-FFF2-40B4-BE49-F238E27FC236}">
                <a16:creationId xmlns:a16="http://schemas.microsoft.com/office/drawing/2014/main" id="{D2FDD0FD-7AD8-E171-CF49-7262B64BF3A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025">
            <a:extLst>
              <a:ext uri="{FF2B5EF4-FFF2-40B4-BE49-F238E27FC236}">
                <a16:creationId xmlns:a16="http://schemas.microsoft.com/office/drawing/2014/main" id="{FAC99FC7-3A20-D0AA-7C1D-E18AE9F3865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4" name="Text Box 1026">
            <a:extLst>
              <a:ext uri="{FF2B5EF4-FFF2-40B4-BE49-F238E27FC236}">
                <a16:creationId xmlns:a16="http://schemas.microsoft.com/office/drawing/2014/main" id="{BCD0AFD6-F255-A6EE-13CD-37A2C9F119F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025">
            <a:extLst>
              <a:ext uri="{FF2B5EF4-FFF2-40B4-BE49-F238E27FC236}">
                <a16:creationId xmlns:a16="http://schemas.microsoft.com/office/drawing/2014/main" id="{9CF265E5-6EB1-F32E-F8B2-D41A72D96A7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658" name="Text Box 1026">
            <a:extLst>
              <a:ext uri="{FF2B5EF4-FFF2-40B4-BE49-F238E27FC236}">
                <a16:creationId xmlns:a16="http://schemas.microsoft.com/office/drawing/2014/main" id="{376AEB87-8A3C-6EFB-7B4F-B861F77424A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025">
            <a:extLst>
              <a:ext uri="{FF2B5EF4-FFF2-40B4-BE49-F238E27FC236}">
                <a16:creationId xmlns:a16="http://schemas.microsoft.com/office/drawing/2014/main" id="{7AD00DDA-0B00-D24B-4502-D0C36F547E5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682" name="Text Box 1026">
            <a:extLst>
              <a:ext uri="{FF2B5EF4-FFF2-40B4-BE49-F238E27FC236}">
                <a16:creationId xmlns:a16="http://schemas.microsoft.com/office/drawing/2014/main" id="{E50A515D-CFA3-CFC4-BC24-572B13ED351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025">
            <a:extLst>
              <a:ext uri="{FF2B5EF4-FFF2-40B4-BE49-F238E27FC236}">
                <a16:creationId xmlns:a16="http://schemas.microsoft.com/office/drawing/2014/main" id="{8367969B-7735-8F45-DB09-81EE139F4F7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2706" name="Text Box 1026">
            <a:extLst>
              <a:ext uri="{FF2B5EF4-FFF2-40B4-BE49-F238E27FC236}">
                <a16:creationId xmlns:a16="http://schemas.microsoft.com/office/drawing/2014/main" id="{F3FAB80F-7D25-DB16-80FF-3A0A46E9D62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5F92782-541D-7EA8-25FB-D5E999B307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B29E5-2FE0-C345-9FAC-36A4814F99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01D8E244-E4A9-E42F-B2C8-1C6CC57F81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20443B2-0624-179C-7C96-8508FD261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025">
            <a:extLst>
              <a:ext uri="{FF2B5EF4-FFF2-40B4-BE49-F238E27FC236}">
                <a16:creationId xmlns:a16="http://schemas.microsoft.com/office/drawing/2014/main" id="{255AC4D6-E408-B00F-A70F-5DFDB7F9712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0" name="Text Box 1026">
            <a:extLst>
              <a:ext uri="{FF2B5EF4-FFF2-40B4-BE49-F238E27FC236}">
                <a16:creationId xmlns:a16="http://schemas.microsoft.com/office/drawing/2014/main" id="{7134DF2E-3AB4-28E9-C5B2-35CF74EB617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025">
            <a:extLst>
              <a:ext uri="{FF2B5EF4-FFF2-40B4-BE49-F238E27FC236}">
                <a16:creationId xmlns:a16="http://schemas.microsoft.com/office/drawing/2014/main" id="{B5AB1DA3-9653-B2A8-BAA7-AFF9BEC40C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4754" name="Text Box 1026">
            <a:extLst>
              <a:ext uri="{FF2B5EF4-FFF2-40B4-BE49-F238E27FC236}">
                <a16:creationId xmlns:a16="http://schemas.microsoft.com/office/drawing/2014/main" id="{8B42980D-D9D9-644B-0007-5CD00CB38CC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025">
            <a:extLst>
              <a:ext uri="{FF2B5EF4-FFF2-40B4-BE49-F238E27FC236}">
                <a16:creationId xmlns:a16="http://schemas.microsoft.com/office/drawing/2014/main" id="{9F757255-8048-AD9E-8BC4-F24BF915EE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78" name="Text Box 1026">
            <a:extLst>
              <a:ext uri="{FF2B5EF4-FFF2-40B4-BE49-F238E27FC236}">
                <a16:creationId xmlns:a16="http://schemas.microsoft.com/office/drawing/2014/main" id="{2B7DDC66-7899-96F9-97ED-06A26F196A4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025">
            <a:extLst>
              <a:ext uri="{FF2B5EF4-FFF2-40B4-BE49-F238E27FC236}">
                <a16:creationId xmlns:a16="http://schemas.microsoft.com/office/drawing/2014/main" id="{A4F132C6-C183-C5C4-9F3C-7F052F0ED8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6802" name="Text Box 1026">
            <a:extLst>
              <a:ext uri="{FF2B5EF4-FFF2-40B4-BE49-F238E27FC236}">
                <a16:creationId xmlns:a16="http://schemas.microsoft.com/office/drawing/2014/main" id="{95265E8F-3EE8-D112-3DCC-9F3B2B5B7C9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025">
            <a:extLst>
              <a:ext uri="{FF2B5EF4-FFF2-40B4-BE49-F238E27FC236}">
                <a16:creationId xmlns:a16="http://schemas.microsoft.com/office/drawing/2014/main" id="{28249CD3-C350-C4CA-19E7-99ED53838D5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6" name="Text Box 1026">
            <a:extLst>
              <a:ext uri="{FF2B5EF4-FFF2-40B4-BE49-F238E27FC236}">
                <a16:creationId xmlns:a16="http://schemas.microsoft.com/office/drawing/2014/main" id="{EF49E2AA-6870-76F5-AC2C-D602F437412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025">
            <a:extLst>
              <a:ext uri="{FF2B5EF4-FFF2-40B4-BE49-F238E27FC236}">
                <a16:creationId xmlns:a16="http://schemas.microsoft.com/office/drawing/2014/main" id="{F44FB109-C626-647E-15E6-11604AA14B3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0" name="Text Box 1026">
            <a:extLst>
              <a:ext uri="{FF2B5EF4-FFF2-40B4-BE49-F238E27FC236}">
                <a16:creationId xmlns:a16="http://schemas.microsoft.com/office/drawing/2014/main" id="{C9145272-5133-8110-5995-1C4168D86B2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26">
            <a:extLst>
              <a:ext uri="{FF2B5EF4-FFF2-40B4-BE49-F238E27FC236}">
                <a16:creationId xmlns:a16="http://schemas.microsoft.com/office/drawing/2014/main" id="{E13137BF-78BD-F571-EA12-9F2B7CA81F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6499" name="Text Box 1027">
            <a:extLst>
              <a:ext uri="{FF2B5EF4-FFF2-40B4-BE49-F238E27FC236}">
                <a16:creationId xmlns:a16="http://schemas.microsoft.com/office/drawing/2014/main" id="{3F43684D-E43C-B3F9-D2EB-A9A72CB36B4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0B3DB6DE-AAD2-9B25-CAA8-2F0AD040339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4" name="Text Box 2">
            <a:extLst>
              <a:ext uri="{FF2B5EF4-FFF2-40B4-BE49-F238E27FC236}">
                <a16:creationId xmlns:a16="http://schemas.microsoft.com/office/drawing/2014/main" id="{27C189A7-4837-70ED-1A62-996E4183144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EBCA6F65-1913-1DF5-54C8-4796137AB3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898" name="Text Box 2">
            <a:extLst>
              <a:ext uri="{FF2B5EF4-FFF2-40B4-BE49-F238E27FC236}">
                <a16:creationId xmlns:a16="http://schemas.microsoft.com/office/drawing/2014/main" id="{B9015A98-4827-3632-8881-BBA2167EF9E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3EC90695-23A5-9720-AA84-30B5C1E8DF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2" name="Text Box 2">
            <a:extLst>
              <a:ext uri="{FF2B5EF4-FFF2-40B4-BE49-F238E27FC236}">
                <a16:creationId xmlns:a16="http://schemas.microsoft.com/office/drawing/2014/main" id="{DC54B090-E441-5EA5-C76E-6B4B687E384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4F3F5AA-4C84-5EAD-542C-8A0929E3A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953A1-6C4B-C647-B389-7940108D1A3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3F1B63CD-E363-D3FA-EE22-C8C3DB04B3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6AA02230-C671-8148-173D-D48FC30A7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49014EB4-78EF-EE2A-4A60-E364CAB64E4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2946" name="Text Box 2">
            <a:extLst>
              <a:ext uri="{FF2B5EF4-FFF2-40B4-BE49-F238E27FC236}">
                <a16:creationId xmlns:a16="http://schemas.microsoft.com/office/drawing/2014/main" id="{A15FD064-9F8B-F534-0BE9-6623DB05A6A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9E8AF9C3-B5F3-6127-AC93-7EF45AA43B3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0" name="Text Box 2">
            <a:extLst>
              <a:ext uri="{FF2B5EF4-FFF2-40B4-BE49-F238E27FC236}">
                <a16:creationId xmlns:a16="http://schemas.microsoft.com/office/drawing/2014/main" id="{AE3DB06E-F2FA-5317-3530-25F1548D9AB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7D850041-5F45-0C68-E250-7BFA756B09F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4994" name="Text Box 2">
            <a:extLst>
              <a:ext uri="{FF2B5EF4-FFF2-40B4-BE49-F238E27FC236}">
                <a16:creationId xmlns:a16="http://schemas.microsoft.com/office/drawing/2014/main" id="{00C92DD6-1E5D-7023-B203-6BAC9B147BF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>
            <a:extLst>
              <a:ext uri="{FF2B5EF4-FFF2-40B4-BE49-F238E27FC236}">
                <a16:creationId xmlns:a16="http://schemas.microsoft.com/office/drawing/2014/main" id="{B608D7BF-72C0-1ADE-C01B-0DF1D9103F7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6018" name="Text Box 2">
            <a:extLst>
              <a:ext uri="{FF2B5EF4-FFF2-40B4-BE49-F238E27FC236}">
                <a16:creationId xmlns:a16="http://schemas.microsoft.com/office/drawing/2014/main" id="{0A02E690-7320-A801-AA3C-31E31400E21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A437CA6B-0AC5-108F-75BC-FF812F401FB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2" name="Text Box 2">
            <a:extLst>
              <a:ext uri="{FF2B5EF4-FFF2-40B4-BE49-F238E27FC236}">
                <a16:creationId xmlns:a16="http://schemas.microsoft.com/office/drawing/2014/main" id="{8D6615DE-848F-F338-46DA-8F0828A3F0D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>
            <a:extLst>
              <a:ext uri="{FF2B5EF4-FFF2-40B4-BE49-F238E27FC236}">
                <a16:creationId xmlns:a16="http://schemas.microsoft.com/office/drawing/2014/main" id="{DAD1FC31-092D-D48F-6F35-FDDBCEC260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6" name="Text Box 2">
            <a:extLst>
              <a:ext uri="{FF2B5EF4-FFF2-40B4-BE49-F238E27FC236}">
                <a16:creationId xmlns:a16="http://schemas.microsoft.com/office/drawing/2014/main" id="{9EEC5956-F51E-DFC3-7F91-9440A88529A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5AA62D9F-2049-1BF9-1334-44D38E26B22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9090" name="Text Box 2">
            <a:extLst>
              <a:ext uri="{FF2B5EF4-FFF2-40B4-BE49-F238E27FC236}">
                <a16:creationId xmlns:a16="http://schemas.microsoft.com/office/drawing/2014/main" id="{80D6E023-A6E5-A5C6-E790-C461D5FCC72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>
            <a:extLst>
              <a:ext uri="{FF2B5EF4-FFF2-40B4-BE49-F238E27FC236}">
                <a16:creationId xmlns:a16="http://schemas.microsoft.com/office/drawing/2014/main" id="{106566E8-37EE-B001-1439-C476A3EE480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4" name="Text Box 2">
            <a:extLst>
              <a:ext uri="{FF2B5EF4-FFF2-40B4-BE49-F238E27FC236}">
                <a16:creationId xmlns:a16="http://schemas.microsoft.com/office/drawing/2014/main" id="{A8D7E86B-742F-9DBB-6E4E-3DF20BDBFD1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13BC5C46-9FEA-2B6E-81F5-4CC089BA3C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1138" name="Text Box 2">
            <a:extLst>
              <a:ext uri="{FF2B5EF4-FFF2-40B4-BE49-F238E27FC236}">
                <a16:creationId xmlns:a16="http://schemas.microsoft.com/office/drawing/2014/main" id="{5DA58C60-D6D9-7C83-84EE-6B825B8F423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>
            <a:extLst>
              <a:ext uri="{FF2B5EF4-FFF2-40B4-BE49-F238E27FC236}">
                <a16:creationId xmlns:a16="http://schemas.microsoft.com/office/drawing/2014/main" id="{E8C20FD5-8BA8-5B51-9B1B-860272B94A4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162" name="Text Box 2">
            <a:extLst>
              <a:ext uri="{FF2B5EF4-FFF2-40B4-BE49-F238E27FC236}">
                <a16:creationId xmlns:a16="http://schemas.microsoft.com/office/drawing/2014/main" id="{DFEC355F-374D-1C32-75A1-E616011DA10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2FC23A8-9D14-2570-E5F9-41262607C8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98BEA8-76FA-D545-A249-549CE39AF1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AC1325D3-FF7F-AB9F-D45A-B87E0DED19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13369760-C5FC-0CF7-3B2F-1A3900176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id="{E2291FD0-AC0E-157F-3016-2BC759BF975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3186" name="Text Box 2">
            <a:extLst>
              <a:ext uri="{FF2B5EF4-FFF2-40B4-BE49-F238E27FC236}">
                <a16:creationId xmlns:a16="http://schemas.microsoft.com/office/drawing/2014/main" id="{D4E3E46C-4DE4-35B1-BC7D-2E66DDD240F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id="{B8576AAD-36B6-4A17-8B05-7EC6D29F47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0" name="Text Box 2">
            <a:extLst>
              <a:ext uri="{FF2B5EF4-FFF2-40B4-BE49-F238E27FC236}">
                <a16:creationId xmlns:a16="http://schemas.microsoft.com/office/drawing/2014/main" id="{8F269C01-A080-B1E5-5C0D-0B5628C6C43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>
            <a:extLst>
              <a:ext uri="{FF2B5EF4-FFF2-40B4-BE49-F238E27FC236}">
                <a16:creationId xmlns:a16="http://schemas.microsoft.com/office/drawing/2014/main" id="{950807F3-9B46-F667-7383-9706683FC34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5234" name="Text Box 2">
            <a:extLst>
              <a:ext uri="{FF2B5EF4-FFF2-40B4-BE49-F238E27FC236}">
                <a16:creationId xmlns:a16="http://schemas.microsoft.com/office/drawing/2014/main" id="{AF83E8A5-E63F-B7A0-3555-3B820467DFB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>
            <a:extLst>
              <a:ext uri="{FF2B5EF4-FFF2-40B4-BE49-F238E27FC236}">
                <a16:creationId xmlns:a16="http://schemas.microsoft.com/office/drawing/2014/main" id="{DA1DF552-B84F-CB68-6800-D76AE5F7191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589088" y="1006475"/>
            <a:ext cx="45926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6258" name="Text Box 2">
            <a:extLst>
              <a:ext uri="{FF2B5EF4-FFF2-40B4-BE49-F238E27FC236}">
                <a16:creationId xmlns:a16="http://schemas.microsoft.com/office/drawing/2014/main" id="{F228411F-5B66-3CE8-8890-D7087A352B3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99E18FB-4451-C81E-DD3A-5AA7F2D4A8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BE02C0-1A27-224E-BDA9-398E6E5838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034E670D-AD2A-B334-D71A-A5D23A123FF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55104242-BD40-0320-88A6-0014EDAB1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15E8285-EDC2-44E8-152D-002A94CE7D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68F02-D540-9049-A43E-F43E13B020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04C07F1A-B600-7A2E-73D2-FBA96FBFDD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C84592D7-6849-049C-E182-E2C5F216D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911E0-18D1-CC4F-4BA4-1E20E6F9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1226F-0316-417C-46E0-34927BF48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8DEC2-2D0C-6D70-F3A8-642193EBA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F2B1E-B9D6-07A5-C12B-F1A230832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95B569-F12E-0840-9816-FCCCAF8BF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78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C2D8D-7F6F-4BCC-4149-2F0F4D89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19355-FDE1-C341-5F79-F5697A327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6E36B-49FD-5383-1082-1F01CE66A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D7C08-4875-2353-CD2F-39C93935FA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60D82D-F1B3-254A-A147-C29D7CA927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040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5E57-C419-7735-3604-EC0A5888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936D9-609F-BBF1-D6CB-8D5635F92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8EBF4-66FA-F6BC-9ED0-2BC09968F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36F3E4-AAA2-3843-8A7A-6BE764DE8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35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BCF694-1167-F3BE-6A56-512942C64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11963" y="228600"/>
            <a:ext cx="2143125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FC939-7B13-5C7C-8F5B-E3D295AB6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278563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1688B-997F-C062-28EE-B9C88CA556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11866D-999F-E54F-8DF9-72E282EE9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65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ABB7-649B-B522-F640-E77AE12C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7793038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66B9-BBEC-E934-8FD5-466E317CC07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21005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361B9-A128-7B01-1A60-D84696FFD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3450" y="1371600"/>
            <a:ext cx="4211638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A7EFA-7EC6-BFEE-F392-84270C23E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6D73B43-72A5-DD42-8CD8-8F7E55FE1C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949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C70E2-8B27-74B2-B1AD-C98C145E7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60" y="1122847"/>
            <a:ext cx="6859080" cy="2386768"/>
          </a:xfrm>
        </p:spPr>
        <p:txBody>
          <a:bodyPr anchor="b"/>
          <a:lstStyle>
            <a:lvl1pPr algn="ctr">
              <a:defRPr sz="544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40365D-08C2-9F6C-2501-C2D13394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460" y="3601746"/>
            <a:ext cx="6859080" cy="1655479"/>
          </a:xfrm>
        </p:spPr>
        <p:txBody>
          <a:bodyPr/>
          <a:lstStyle>
            <a:lvl1pPr marL="0" indent="0" algn="ctr">
              <a:buNone/>
              <a:defRPr sz="2176"/>
            </a:lvl1pPr>
            <a:lvl2pPr marL="414589" indent="0" algn="ctr">
              <a:buNone/>
              <a:defRPr sz="1814"/>
            </a:lvl2pPr>
            <a:lvl3pPr marL="829178" indent="0" algn="ctr">
              <a:buNone/>
              <a:defRPr sz="1632"/>
            </a:lvl3pPr>
            <a:lvl4pPr marL="1243767" indent="0" algn="ctr">
              <a:buNone/>
              <a:defRPr sz="1451"/>
            </a:lvl4pPr>
            <a:lvl5pPr marL="1658356" indent="0" algn="ctr">
              <a:buNone/>
              <a:defRPr sz="1451"/>
            </a:lvl5pPr>
            <a:lvl6pPr marL="2072945" indent="0" algn="ctr">
              <a:buNone/>
              <a:defRPr sz="1451"/>
            </a:lvl6pPr>
            <a:lvl7pPr marL="2487534" indent="0" algn="ctr">
              <a:buNone/>
              <a:defRPr sz="1451"/>
            </a:lvl7pPr>
            <a:lvl8pPr marL="2902123" indent="0" algn="ctr">
              <a:buNone/>
              <a:defRPr sz="1451"/>
            </a:lvl8pPr>
            <a:lvl9pPr marL="3316712" indent="0" algn="ctr">
              <a:buNone/>
              <a:defRPr sz="1451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0810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9E437-B80B-0F8C-D98C-2963E6771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72DDE-C8B0-A88A-075F-B2042248E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068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FF5F-2FD6-4382-AE93-EE8812D5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16" y="1710181"/>
            <a:ext cx="7886285" cy="2851742"/>
          </a:xfrm>
        </p:spPr>
        <p:txBody>
          <a:bodyPr anchor="b"/>
          <a:lstStyle>
            <a:lvl1pPr>
              <a:defRPr sz="544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D494F-9DB0-D70F-6953-A0071D8A5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16" y="4589275"/>
            <a:ext cx="7886285" cy="1500008"/>
          </a:xfrm>
        </p:spPr>
        <p:txBody>
          <a:bodyPr/>
          <a:lstStyle>
            <a:lvl1pPr marL="0" indent="0">
              <a:buNone/>
              <a:defRPr sz="2176"/>
            </a:lvl1pPr>
            <a:lvl2pPr marL="414589" indent="0">
              <a:buNone/>
              <a:defRPr sz="1814"/>
            </a:lvl2pPr>
            <a:lvl3pPr marL="829178" indent="0">
              <a:buNone/>
              <a:defRPr sz="1632"/>
            </a:lvl3pPr>
            <a:lvl4pPr marL="1243767" indent="0">
              <a:buNone/>
              <a:defRPr sz="1451"/>
            </a:lvl4pPr>
            <a:lvl5pPr marL="1658356" indent="0">
              <a:buNone/>
              <a:defRPr sz="1451"/>
            </a:lvl5pPr>
            <a:lvl6pPr marL="2072945" indent="0">
              <a:buNone/>
              <a:defRPr sz="1451"/>
            </a:lvl6pPr>
            <a:lvl7pPr marL="2487534" indent="0">
              <a:buNone/>
              <a:defRPr sz="1451"/>
            </a:lvl7pPr>
            <a:lvl8pPr marL="2902123" indent="0">
              <a:buNone/>
              <a:defRPr sz="1451"/>
            </a:lvl8pPr>
            <a:lvl9pPr marL="3316712" indent="0">
              <a:buNone/>
              <a:defRPr sz="14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6942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EC752-E1E2-8A73-2282-7C0053B0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F6D1B-45D8-492E-2523-50038799A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357" y="1905960"/>
            <a:ext cx="3833651" cy="4315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5F751-7EB0-FCCF-375A-28101E346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314" y="1905960"/>
            <a:ext cx="3833651" cy="4315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483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F68D-AC91-F93C-7F3E-0958B90C3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79" y="365645"/>
            <a:ext cx="7886285" cy="13243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A9D52-4ADF-4657-8151-6FADF19CE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578" y="1681390"/>
            <a:ext cx="3868227" cy="823421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89" indent="0">
              <a:buNone/>
              <a:defRPr sz="1814" b="1"/>
            </a:lvl2pPr>
            <a:lvl3pPr marL="829178" indent="0">
              <a:buNone/>
              <a:defRPr sz="1632" b="1"/>
            </a:lvl3pPr>
            <a:lvl4pPr marL="1243767" indent="0">
              <a:buNone/>
              <a:defRPr sz="1451" b="1"/>
            </a:lvl4pPr>
            <a:lvl5pPr marL="1658356" indent="0">
              <a:buNone/>
              <a:defRPr sz="1451" b="1"/>
            </a:lvl5pPr>
            <a:lvl6pPr marL="2072945" indent="0">
              <a:buNone/>
              <a:defRPr sz="1451" b="1"/>
            </a:lvl6pPr>
            <a:lvl7pPr marL="2487534" indent="0">
              <a:buNone/>
              <a:defRPr sz="1451" b="1"/>
            </a:lvl7pPr>
            <a:lvl8pPr marL="2902123" indent="0">
              <a:buNone/>
              <a:defRPr sz="1451" b="1"/>
            </a:lvl8pPr>
            <a:lvl9pPr marL="3316712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E5FBE-16EF-BA9D-4227-31DAAE065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78" y="2504811"/>
            <a:ext cx="3868227" cy="3685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A1AF6-0305-A307-BF6C-B713BD3A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8908" y="1681390"/>
            <a:ext cx="3886956" cy="823421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589" indent="0">
              <a:buNone/>
              <a:defRPr sz="1814" b="1"/>
            </a:lvl2pPr>
            <a:lvl3pPr marL="829178" indent="0">
              <a:buNone/>
              <a:defRPr sz="1632" b="1"/>
            </a:lvl3pPr>
            <a:lvl4pPr marL="1243767" indent="0">
              <a:buNone/>
              <a:defRPr sz="1451" b="1"/>
            </a:lvl4pPr>
            <a:lvl5pPr marL="1658356" indent="0">
              <a:buNone/>
              <a:defRPr sz="1451" b="1"/>
            </a:lvl5pPr>
            <a:lvl6pPr marL="2072945" indent="0">
              <a:buNone/>
              <a:defRPr sz="1451" b="1"/>
            </a:lvl6pPr>
            <a:lvl7pPr marL="2487534" indent="0">
              <a:buNone/>
              <a:defRPr sz="1451" b="1"/>
            </a:lvl7pPr>
            <a:lvl8pPr marL="2902123" indent="0">
              <a:buNone/>
              <a:defRPr sz="1451" b="1"/>
            </a:lvl8pPr>
            <a:lvl9pPr marL="3316712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50992-9529-4346-8503-B48243FAC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8908" y="2504811"/>
            <a:ext cx="3886956" cy="3685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38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124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37E8-42C7-EB5F-AA7A-DB1E8AD0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4757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650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9EF6-AAC4-4D31-F3E4-A05CB6439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78" y="457776"/>
            <a:ext cx="2949073" cy="1599337"/>
          </a:xfrm>
        </p:spPr>
        <p:txBody>
          <a:bodyPr anchor="b"/>
          <a:lstStyle>
            <a:lvl1pPr>
              <a:defRPr sz="29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8C91B-7A60-CCA8-8459-E7882374D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956" y="987529"/>
            <a:ext cx="4628907" cy="4872866"/>
          </a:xfrm>
        </p:spPr>
        <p:txBody>
          <a:bodyPr/>
          <a:lstStyle>
            <a:lvl1pPr>
              <a:defRPr sz="2902"/>
            </a:lvl1pPr>
            <a:lvl2pPr>
              <a:defRPr sz="2539"/>
            </a:lvl2pPr>
            <a:lvl3pPr>
              <a:defRPr sz="217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45837-7170-224F-1433-BC3A46993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78" y="2057113"/>
            <a:ext cx="2949073" cy="3811919"/>
          </a:xfrm>
        </p:spPr>
        <p:txBody>
          <a:bodyPr/>
          <a:lstStyle>
            <a:lvl1pPr marL="0" indent="0">
              <a:buNone/>
              <a:defRPr sz="1451"/>
            </a:lvl1pPr>
            <a:lvl2pPr marL="414589" indent="0">
              <a:buNone/>
              <a:defRPr sz="1270"/>
            </a:lvl2pPr>
            <a:lvl3pPr marL="829178" indent="0">
              <a:buNone/>
              <a:defRPr sz="1088"/>
            </a:lvl3pPr>
            <a:lvl4pPr marL="1243767" indent="0">
              <a:buNone/>
              <a:defRPr sz="907"/>
            </a:lvl4pPr>
            <a:lvl5pPr marL="1658356" indent="0">
              <a:buNone/>
              <a:defRPr sz="907"/>
            </a:lvl5pPr>
            <a:lvl6pPr marL="2072945" indent="0">
              <a:buNone/>
              <a:defRPr sz="907"/>
            </a:lvl6pPr>
            <a:lvl7pPr marL="2487534" indent="0">
              <a:buNone/>
              <a:defRPr sz="907"/>
            </a:lvl7pPr>
            <a:lvl8pPr marL="2902123" indent="0">
              <a:buNone/>
              <a:defRPr sz="907"/>
            </a:lvl8pPr>
            <a:lvl9pPr marL="3316712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09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8E9A-DCA5-0EAC-A925-AEF6FFFD8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78" y="457776"/>
            <a:ext cx="2949073" cy="1599337"/>
          </a:xfrm>
        </p:spPr>
        <p:txBody>
          <a:bodyPr anchor="b"/>
          <a:lstStyle>
            <a:lvl1pPr>
              <a:defRPr sz="29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C7BF0-5C84-678A-9EA4-94EC15208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6956" y="987529"/>
            <a:ext cx="4628907" cy="4872866"/>
          </a:xfrm>
        </p:spPr>
        <p:txBody>
          <a:bodyPr/>
          <a:lstStyle>
            <a:lvl1pPr marL="0" indent="0">
              <a:buNone/>
              <a:defRPr sz="2902"/>
            </a:lvl1pPr>
            <a:lvl2pPr marL="414589" indent="0">
              <a:buNone/>
              <a:defRPr sz="2539"/>
            </a:lvl2pPr>
            <a:lvl3pPr marL="829178" indent="0">
              <a:buNone/>
              <a:defRPr sz="2176"/>
            </a:lvl3pPr>
            <a:lvl4pPr marL="1243767" indent="0">
              <a:buNone/>
              <a:defRPr sz="1814"/>
            </a:lvl4pPr>
            <a:lvl5pPr marL="1658356" indent="0">
              <a:buNone/>
              <a:defRPr sz="1814"/>
            </a:lvl5pPr>
            <a:lvl6pPr marL="2072945" indent="0">
              <a:buNone/>
              <a:defRPr sz="1814"/>
            </a:lvl6pPr>
            <a:lvl7pPr marL="2487534" indent="0">
              <a:buNone/>
              <a:defRPr sz="1814"/>
            </a:lvl7pPr>
            <a:lvl8pPr marL="2902123" indent="0">
              <a:buNone/>
              <a:defRPr sz="1814"/>
            </a:lvl8pPr>
            <a:lvl9pPr marL="3316712" indent="0">
              <a:buNone/>
              <a:defRPr sz="181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65238-6F9F-9E85-0D9C-D3CAACA6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78" y="2057113"/>
            <a:ext cx="2949073" cy="3811919"/>
          </a:xfrm>
        </p:spPr>
        <p:txBody>
          <a:bodyPr/>
          <a:lstStyle>
            <a:lvl1pPr marL="0" indent="0">
              <a:buNone/>
              <a:defRPr sz="1451"/>
            </a:lvl1pPr>
            <a:lvl2pPr marL="414589" indent="0">
              <a:buNone/>
              <a:defRPr sz="1270"/>
            </a:lvl2pPr>
            <a:lvl3pPr marL="829178" indent="0">
              <a:buNone/>
              <a:defRPr sz="1088"/>
            </a:lvl3pPr>
            <a:lvl4pPr marL="1243767" indent="0">
              <a:buNone/>
              <a:defRPr sz="907"/>
            </a:lvl4pPr>
            <a:lvl5pPr marL="1658356" indent="0">
              <a:buNone/>
              <a:defRPr sz="907"/>
            </a:lvl5pPr>
            <a:lvl6pPr marL="2072945" indent="0">
              <a:buNone/>
              <a:defRPr sz="907"/>
            </a:lvl6pPr>
            <a:lvl7pPr marL="2487534" indent="0">
              <a:buNone/>
              <a:defRPr sz="907"/>
            </a:lvl7pPr>
            <a:lvl8pPr marL="2902123" indent="0">
              <a:buNone/>
              <a:defRPr sz="907"/>
            </a:lvl8pPr>
            <a:lvl9pPr marL="3316712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755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E0FD4-1243-72CF-E3FD-F699EBF8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F9770-8FE5-86C9-8C16-61DCFE0D7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490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A3F706-F2C7-4287-836F-080D818B4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26284" y="568621"/>
            <a:ext cx="1950681" cy="56530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A075B-CEA2-56B2-A3D0-B70A95DC0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1357" y="568621"/>
            <a:ext cx="5716620" cy="56530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603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7226-1E9A-DE2E-DE1E-7E405475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58" y="568622"/>
            <a:ext cx="7805607" cy="114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406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0773396E-C951-BDF6-A201-8649952F28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2209800"/>
            <a:ext cx="7620000" cy="10668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CB32C532-F1DD-10E0-3D44-2D39109423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3886200"/>
            <a:ext cx="7620000" cy="914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07876" name="Rectangle 4">
            <a:extLst>
              <a:ext uri="{FF2B5EF4-FFF2-40B4-BE49-F238E27FC236}">
                <a16:creationId xmlns:a16="http://schemas.microsoft.com/office/drawing/2014/main" id="{D14F2FED-9472-C59E-8D55-FE7F3FF196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fld id="{F5C284BE-F5A6-9849-AAA6-87FA4D637559}" type="datetime5">
              <a:rPr lang="en-US" altLang="en-US"/>
              <a:pPr/>
              <a:t>16-Nov-22</a:t>
            </a:fld>
            <a:endParaRPr lang="en-US" altLang="en-US"/>
          </a:p>
        </p:txBody>
      </p:sp>
      <p:pic>
        <p:nvPicPr>
          <p:cNvPr id="207877" name="Picture 5">
            <a:extLst>
              <a:ext uri="{FF2B5EF4-FFF2-40B4-BE49-F238E27FC236}">
                <a16:creationId xmlns:a16="http://schemas.microsoft.com/office/drawing/2014/main" id="{EF8F2F8C-F8FB-6F5C-2462-284494AD8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0"/>
            <a:ext cx="8953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8" name="Rectangle 6">
            <a:extLst>
              <a:ext uri="{FF2B5EF4-FFF2-40B4-BE49-F238E27FC236}">
                <a16:creationId xmlns:a16="http://schemas.microsoft.com/office/drawing/2014/main" id="{2D727652-6C22-0EF5-CC1A-AB430F10DEF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58800" y="2625725"/>
            <a:ext cx="322263" cy="4746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7879" name="Rectangle 7">
            <a:extLst>
              <a:ext uri="{FF2B5EF4-FFF2-40B4-BE49-F238E27FC236}">
                <a16:creationId xmlns:a16="http://schemas.microsoft.com/office/drawing/2014/main" id="{A9CA1C58-F351-5E49-8FEB-10BCB3D93D8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25500" y="2625725"/>
            <a:ext cx="328613" cy="47466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tint val="18039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7880" name="Rectangle 8">
            <a:extLst>
              <a:ext uri="{FF2B5EF4-FFF2-40B4-BE49-F238E27FC236}">
                <a16:creationId xmlns:a16="http://schemas.microsoft.com/office/drawing/2014/main" id="{085C96A0-06FF-3DD7-F9A6-BCBD299CE4BB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566738" y="3048000"/>
            <a:ext cx="422275" cy="4746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7881" name="Rectangle 9">
            <a:extLst>
              <a:ext uri="{FF2B5EF4-FFF2-40B4-BE49-F238E27FC236}">
                <a16:creationId xmlns:a16="http://schemas.microsoft.com/office/drawing/2014/main" id="{47AF59F8-71C8-5DB1-A10F-8CCDFAA712C0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936625" y="3048000"/>
            <a:ext cx="368300" cy="4746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7882" name="Rectangle 10">
            <a:extLst>
              <a:ext uri="{FF2B5EF4-FFF2-40B4-BE49-F238E27FC236}">
                <a16:creationId xmlns:a16="http://schemas.microsoft.com/office/drawing/2014/main" id="{B8FD3D62-86FE-688E-A4DE-97327A5AD35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52400" y="2974975"/>
            <a:ext cx="560388" cy="422275"/>
          </a:xfrm>
          <a:prstGeom prst="rect">
            <a:avLst/>
          </a:prstGeom>
          <a:gradFill rotWithShape="0">
            <a:gsLst>
              <a:gs pos="0">
                <a:schemeClr val="folHlink">
                  <a:gamma/>
                  <a:tint val="45490"/>
                  <a:invGamma/>
                </a:schemeClr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7883" name="Rectangle 11">
            <a:extLst>
              <a:ext uri="{FF2B5EF4-FFF2-40B4-BE49-F238E27FC236}">
                <a16:creationId xmlns:a16="http://schemas.microsoft.com/office/drawing/2014/main" id="{2F516A2C-3281-5AAE-73DE-314588E3A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2438400"/>
            <a:ext cx="31750" cy="1052513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4" name="Rectangle 12">
            <a:extLst>
              <a:ext uri="{FF2B5EF4-FFF2-40B4-BE49-F238E27FC236}">
                <a16:creationId xmlns:a16="http://schemas.microsoft.com/office/drawing/2014/main" id="{FAF9F7A8-2BD0-F36A-0000-472AD65DA72D}"/>
              </a:ext>
            </a:extLst>
          </p:cNvPr>
          <p:cNvSpPr>
            <a:spLocks noChangeArrowheads="1"/>
          </p:cNvSpPr>
          <p:nvPr/>
        </p:nvSpPr>
        <p:spPr bwMode="gray">
          <a:xfrm flipV="1">
            <a:off x="315913" y="3265488"/>
            <a:ext cx="8683625" cy="46037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993300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8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6823-27A1-A18D-B872-622F9F804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98AC1-6771-B093-A9A8-A67455E3C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C34E0-F9A3-1CE7-3913-97C4FFE0FD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A70C69-B98A-1247-872E-20CE273DD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54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EE32-F282-F2E4-EBEF-B043CAA56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ABC51-7F83-A5D8-8BBD-D4688A70B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2455F-503E-3968-A21D-6383AEF06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3ED992-F360-7143-AF89-55A1D9B149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438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9125-4B4F-8041-84F9-408E7E54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0CC20-80A7-E75E-38C7-4EC9976D2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21005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A3A24-2A50-1392-E5B6-8E0D9A668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3450" y="1371600"/>
            <a:ext cx="4211638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9BD3E-7D91-0F85-D3F5-2EA7A8D42E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8CBBEF0-BF91-B14F-B54F-93ECE59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0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2BC6-5160-7D3B-FA3A-42278B921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B2AD6-234C-920B-3582-A4983EE9D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1D3D9-766E-7B62-2653-80C317D07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5D3D8-4BD6-CC6E-9A46-164097865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82B556-57B4-E349-DDAB-38C201697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4440F-06C6-18A3-4529-F86890767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697E0A-4965-0E47-BA95-68BC53D98A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5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8DA6-7737-CCD1-384D-108F0C87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C1A48-2E3F-17C3-0BC2-4AAD92C1F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25755B-B116-F64C-8216-A206331D29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83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DB0727-FA51-D21D-6F24-B0B3769BF4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F7A37D-F57D-B244-A530-58B4D1F182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58719" y="191825"/>
            <a:ext cx="4622882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4822 – Engineering Computation IV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35,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1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D05F8BA4-D250-2702-0F88-BCEB8B568F1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33400" y="260350"/>
            <a:ext cx="322263" cy="4746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31331895-89FC-36AC-3962-612B67175CF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00100" y="260350"/>
            <a:ext cx="328613" cy="47466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tint val="18039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06852" name="Rectangle 4">
            <a:extLst>
              <a:ext uri="{FF2B5EF4-FFF2-40B4-BE49-F238E27FC236}">
                <a16:creationId xmlns:a16="http://schemas.microsoft.com/office/drawing/2014/main" id="{1BFE581E-16C0-B033-0161-8FA2FAC7013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41338" y="682625"/>
            <a:ext cx="422275" cy="4746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3" name="Rectangle 5">
            <a:extLst>
              <a:ext uri="{FF2B5EF4-FFF2-40B4-BE49-F238E27FC236}">
                <a16:creationId xmlns:a16="http://schemas.microsoft.com/office/drawing/2014/main" id="{02CEB8B4-F887-3D84-1D62-B43FAC68F6A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911225" y="682625"/>
            <a:ext cx="368300" cy="4746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4" name="Rectangle 6">
            <a:extLst>
              <a:ext uri="{FF2B5EF4-FFF2-40B4-BE49-F238E27FC236}">
                <a16:creationId xmlns:a16="http://schemas.microsoft.com/office/drawing/2014/main" id="{33D7B1AF-54E3-D120-E680-5C93B26D2D1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27000" y="609600"/>
            <a:ext cx="560388" cy="422275"/>
          </a:xfrm>
          <a:prstGeom prst="rect">
            <a:avLst/>
          </a:prstGeom>
          <a:gradFill rotWithShape="0">
            <a:gsLst>
              <a:gs pos="0">
                <a:schemeClr val="folHlink">
                  <a:gamma/>
                  <a:tint val="45490"/>
                  <a:invGamma/>
                </a:schemeClr>
              </a:gs>
              <a:gs pos="100000">
                <a:schemeClr val="fol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5" name="Rectangle 7">
            <a:extLst>
              <a:ext uri="{FF2B5EF4-FFF2-40B4-BE49-F238E27FC236}">
                <a16:creationId xmlns:a16="http://schemas.microsoft.com/office/drawing/2014/main" id="{92E92FBC-8A22-D88F-FCC0-E1D5FCFA2A2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2000" y="152400"/>
            <a:ext cx="31750" cy="1052513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altLang="en-US">
              <a:latin typeface="Arial" panose="020B0604020202020204" pitchFamily="34" charset="0"/>
            </a:endParaRPr>
          </a:p>
        </p:txBody>
      </p:sp>
      <p:sp>
        <p:nvSpPr>
          <p:cNvPr id="206856" name="Rectangle 8">
            <a:extLst>
              <a:ext uri="{FF2B5EF4-FFF2-40B4-BE49-F238E27FC236}">
                <a16:creationId xmlns:a16="http://schemas.microsoft.com/office/drawing/2014/main" id="{65D50514-C38F-CCCD-464F-4515A9C00FA0}"/>
              </a:ext>
            </a:extLst>
          </p:cNvPr>
          <p:cNvSpPr>
            <a:spLocks noChangeArrowheads="1"/>
          </p:cNvSpPr>
          <p:nvPr/>
        </p:nvSpPr>
        <p:spPr bwMode="gray">
          <a:xfrm flipV="1">
            <a:off x="460375" y="990600"/>
            <a:ext cx="8683625" cy="46038"/>
          </a:xfrm>
          <a:prstGeom prst="rect">
            <a:avLst/>
          </a:prstGeom>
          <a:gradFill rotWithShape="0">
            <a:gsLst>
              <a:gs pos="0">
                <a:srgbClr val="993300"/>
              </a:gs>
              <a:gs pos="100000">
                <a:srgbClr val="993300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endParaRPr kumimoji="1" lang="en-US" altLang="en-US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206857" name="Rectangle 9">
            <a:extLst>
              <a:ext uri="{FF2B5EF4-FFF2-40B4-BE49-F238E27FC236}">
                <a16:creationId xmlns:a16="http://schemas.microsoft.com/office/drawing/2014/main" id="{4F102AF1-4064-A826-C04B-C6D018BCCC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79303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6858" name="Rectangle 10">
            <a:extLst>
              <a:ext uri="{FF2B5EF4-FFF2-40B4-BE49-F238E27FC236}">
                <a16:creationId xmlns:a16="http://schemas.microsoft.com/office/drawing/2014/main" id="{05921A41-A993-9DE8-F10B-D8317D676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5740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6859" name="Rectangle 11">
            <a:extLst>
              <a:ext uri="{FF2B5EF4-FFF2-40B4-BE49-F238E27FC236}">
                <a16:creationId xmlns:a16="http://schemas.microsoft.com/office/drawing/2014/main" id="{FBF11D6B-B1FB-FF44-0705-957C48D17C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7EEFC993-5AFE-7F4F-9BDF-6ADFD812F0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86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8" grpId="0" uiExpand="1" build="p" bldLvl="5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8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A021A73B-343C-F22D-588B-AEAAB9707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1358" y="568622"/>
            <a:ext cx="7805607" cy="114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30B4474F-CAF8-E66A-807B-D38CE6F83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8" y="1905960"/>
            <a:ext cx="7805607" cy="431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75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ctr" defTabSz="414589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 kern="1200">
          <a:solidFill>
            <a:srgbClr val="000080"/>
          </a:solidFill>
          <a:latin typeface="+mj-lt"/>
          <a:ea typeface="+mj-ea"/>
          <a:cs typeface="+mj-cs"/>
        </a:defRPr>
      </a:lvl1pPr>
      <a:lvl2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2pPr>
      <a:lvl3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3pPr>
      <a:lvl4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4pPr>
      <a:lvl5pPr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5pPr>
      <a:lvl6pPr marL="414589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6pPr>
      <a:lvl7pPr marL="829178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7pPr>
      <a:lvl8pPr marL="1243767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8pPr>
      <a:lvl9pPr marL="1658356" algn="l" defTabSz="41458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0">
          <a:solidFill>
            <a:srgbClr val="000000"/>
          </a:solidFill>
          <a:latin typeface="Times New Roman" panose="02020603050405020304" pitchFamily="18" charset="0"/>
          <a:ea typeface="Gothic" charset="0"/>
          <a:cs typeface="Gothic" charset="0"/>
        </a:defRPr>
      </a:lvl9pPr>
    </p:titleStyle>
    <p:bodyStyle>
      <a:lvl1pPr marL="388677" indent="-293667" algn="l" defTabSz="414589" rtl="0" fontAlgn="base" hangingPunct="0">
        <a:lnSpc>
          <a:spcPct val="83000"/>
        </a:lnSpc>
        <a:spcBef>
          <a:spcPct val="0"/>
        </a:spcBef>
        <a:spcAft>
          <a:spcPts val="1259"/>
        </a:spcAft>
        <a:buClr>
          <a:srgbClr val="000000"/>
        </a:buClr>
        <a:buSzPct val="45000"/>
        <a:buFont typeface="StarSymbol" charset="0"/>
        <a:buChar char="●"/>
        <a:defRPr sz="2902" kern="1200">
          <a:solidFill>
            <a:srgbClr val="000000"/>
          </a:solidFill>
          <a:latin typeface="+mn-lt"/>
          <a:ea typeface="+mn-ea"/>
          <a:cs typeface="+mn-cs"/>
        </a:defRPr>
      </a:lvl1pPr>
      <a:lvl2pPr marL="780233" indent="-259118" algn="l" defTabSz="414589" rtl="0" fontAlgn="base" hangingPunct="0">
        <a:lnSpc>
          <a:spcPct val="83000"/>
        </a:lnSpc>
        <a:spcBef>
          <a:spcPct val="0"/>
        </a:spcBef>
        <a:spcAft>
          <a:spcPts val="997"/>
        </a:spcAft>
        <a:buClr>
          <a:srgbClr val="000000"/>
        </a:buClr>
        <a:buSzPct val="75000"/>
        <a:buFont typeface="StarSymbol" charset="0"/>
        <a:buChar char="–"/>
        <a:defRPr sz="2539" kern="1200">
          <a:solidFill>
            <a:srgbClr val="000000"/>
          </a:solidFill>
          <a:latin typeface="+mn-lt"/>
          <a:ea typeface="+mn-ea"/>
          <a:cs typeface="+mn-cs"/>
        </a:defRPr>
      </a:lvl2pPr>
      <a:lvl3pPr marL="1171790" indent="-194339" algn="l" defTabSz="414589" rtl="0" fontAlgn="base" hangingPunct="0">
        <a:lnSpc>
          <a:spcPct val="83000"/>
        </a:lnSpc>
        <a:spcBef>
          <a:spcPct val="0"/>
        </a:spcBef>
        <a:spcAft>
          <a:spcPts val="748"/>
        </a:spcAft>
        <a:buClr>
          <a:srgbClr val="000000"/>
        </a:buClr>
        <a:buSzPct val="45000"/>
        <a:buFont typeface="StarSymbol" charset="0"/>
        <a:buChar char="●"/>
        <a:defRPr sz="2176" kern="1200">
          <a:solidFill>
            <a:srgbClr val="000000"/>
          </a:solidFill>
          <a:latin typeface="+mn-lt"/>
          <a:ea typeface="+mn-ea"/>
          <a:cs typeface="+mn-cs"/>
        </a:defRPr>
      </a:lvl3pPr>
      <a:lvl4pPr marL="1563346" indent="-192899" algn="l" defTabSz="414589" rtl="0" fontAlgn="base" hangingPunct="0">
        <a:lnSpc>
          <a:spcPct val="83000"/>
        </a:lnSpc>
        <a:spcBef>
          <a:spcPct val="0"/>
        </a:spcBef>
        <a:spcAft>
          <a:spcPts val="488"/>
        </a:spcAft>
        <a:buClr>
          <a:srgbClr val="000000"/>
        </a:buClr>
        <a:buSzPct val="75000"/>
        <a:buFont typeface="StarSymbol" charset="0"/>
        <a:buChar char="–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954902" indent="-194339" algn="l" defTabSz="414589" rtl="0" fontAlgn="base" hangingPunct="0">
        <a:lnSpc>
          <a:spcPct val="83000"/>
        </a:lnSpc>
        <a:spcBef>
          <a:spcPct val="0"/>
        </a:spcBef>
        <a:spcAft>
          <a:spcPts val="227"/>
        </a:spcAft>
        <a:buClr>
          <a:srgbClr val="000000"/>
        </a:buClr>
        <a:buSzPct val="45000"/>
        <a:buFont typeface="StarSymbol" charset="0"/>
        <a:buChar char="●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239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694828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3109417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524006" indent="-207294" algn="l" defTabSz="829178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1pPr>
      <a:lvl2pPr marL="414589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2pPr>
      <a:lvl3pPr marL="829178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3pPr>
      <a:lvl4pPr marL="1243767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4pPr>
      <a:lvl5pPr marL="1658356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5pPr>
      <a:lvl6pPr marL="2072945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487534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2902123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316712" algn="l" defTabSz="829178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Graphics_pipeline" TargetMode="External"/><Relationship Id="rId3" Type="http://schemas.openxmlformats.org/officeDocument/2006/relationships/hyperlink" Target="http://www.cs.ucy.ac.cy/courses/EPL426/courses/eBooks/ComputerGraphicsPrinciplesPractice.pdf" TargetMode="External"/><Relationship Id="rId7" Type="http://schemas.openxmlformats.org/officeDocument/2006/relationships/hyperlink" Target="https://www.tomshardware.com/news/nvidia-ampere-A100-gpu-7nm" TargetMode="External"/><Relationship Id="rId12" Type="http://schemas.openxmlformats.org/officeDocument/2006/relationships/image" Target="../media/image5.jpeg"/><Relationship Id="rId2" Type="http://schemas.openxmlformats.org/officeDocument/2006/relationships/hyperlink" Target="https://bookauthority.org/books/best-computer-graphics-book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ise.ufl.edu/research/lok/teaching/csgss08/Overview%20of%20graphics%20systems.ppt" TargetMode="External"/><Relationship Id="rId11" Type="http://schemas.openxmlformats.org/officeDocument/2006/relationships/image" Target="../media/image4.jpeg"/><Relationship Id="rId5" Type="http://schemas.openxmlformats.org/officeDocument/2006/relationships/hyperlink" Target="https://www.youtube.com/watch?v=vLSphLtKQ0o&amp;list=PLplnkTzzqsZTfYh4UbhLGpI5kGd5oW_Hh" TargetMode="External"/><Relationship Id="rId10" Type="http://schemas.openxmlformats.org/officeDocument/2006/relationships/image" Target="../media/image3.jpeg"/><Relationship Id="rId4" Type="http://schemas.openxmlformats.org/officeDocument/2006/relationships/hyperlink" Target="https://www.youtube.com/watch?v=-LqUu61oRdk&amp;list=PLQ3UicqQtfNuBjzJ-KEWmG1yjiRMXYKhh&amp;index=1" TargetMode="External"/><Relationship Id="rId9" Type="http://schemas.openxmlformats.org/officeDocument/2006/relationships/hyperlink" Target="https://www.linkedin.com/pulse/application-computer-graphics-niropam-da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hms.upenn.edu/LiveActor/benDance.mov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media" Target="tinklesMilkLo.qt" TargetMode="External"/><Relationship Id="rId7" Type="http://schemas.openxmlformats.org/officeDocument/2006/relationships/image" Target="../media/image65.jpeg"/><Relationship Id="rId2" Type="http://schemas.openxmlformats.org/officeDocument/2006/relationships/video" Target="tabby.qt" TargetMode="External"/><Relationship Id="rId1" Type="http://schemas.microsoft.com/office/2007/relationships/media" Target="tabby.qt" TargetMode="External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20.xml"/><Relationship Id="rId4" Type="http://schemas.openxmlformats.org/officeDocument/2006/relationships/video" Target="tinklesMilkLo.qt" TargetMode="External"/><Relationship Id="rId9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6.png"/><Relationship Id="rId2" Type="http://schemas.openxmlformats.org/officeDocument/2006/relationships/video" Target="visiblehuman.mpeg" TargetMode="External"/><Relationship Id="rId1" Type="http://schemas.microsoft.com/office/2007/relationships/media" Target="visiblehuman.mpeg" TargetMode="Externa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notesSlide" Target="../notesSlides/notesSlide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>
            <a:extLst>
              <a:ext uri="{FF2B5EF4-FFF2-40B4-BE49-F238E27FC236}">
                <a16:creationId xmlns:a16="http://schemas.microsoft.com/office/drawing/2014/main" id="{AA42D0AD-B820-DB45-AFB4-1313D13CB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552450"/>
            <a:ext cx="8467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Lecture 36: 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Introduction to Computer Graphics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3712A37-4E08-2A43-B87B-127031561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31" y="1211202"/>
            <a:ext cx="6019800" cy="5257799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Books: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2"/>
              </a:rPr>
              <a:t>20 Good Books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3"/>
              </a:rPr>
              <a:t>Computer Graphics: Principles and Practice</a:t>
            </a:r>
            <a:endParaRPr lang="en-US" sz="1800" b="1" dirty="0">
              <a:solidFill>
                <a:schemeClr val="tx2"/>
              </a:solidFill>
            </a:endParaRPr>
          </a:p>
          <a:p>
            <a:pPr marL="176213" indent="-176213"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Lectures: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4"/>
              </a:rPr>
              <a:t>Introduction to Computer Graphics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5"/>
              </a:rPr>
              <a:t>Computer Graphics Course</a:t>
            </a:r>
            <a:endParaRPr lang="en-US" sz="1800" b="1" dirty="0">
              <a:solidFill>
                <a:schemeClr val="tx2"/>
              </a:solidFill>
            </a:endParaRP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Topics: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6"/>
              </a:rPr>
              <a:t>Historical Perspective</a:t>
            </a:r>
            <a:endParaRPr lang="en-US" sz="1800" b="1" dirty="0">
              <a:solidFill>
                <a:schemeClr val="tx2"/>
              </a:solidFill>
              <a:hlinkClick r:id="rId7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8"/>
              </a:rPr>
              <a:t>The Graphics Pipeline</a:t>
            </a:r>
            <a:endParaRPr lang="en-US" sz="1800" b="1" dirty="0">
              <a:solidFill>
                <a:schemeClr val="tx2"/>
              </a:solidFill>
              <a:hlinkClick r:id="rId7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9"/>
              </a:rPr>
              <a:t>Application Overview</a:t>
            </a:r>
            <a:endParaRPr lang="en-US" sz="1800" b="1" dirty="0">
              <a:solidFill>
                <a:schemeClr val="tx2"/>
              </a:solidFill>
              <a:hlinkClick r:id="rId7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E34C9A22-49AF-ED72-1472-27B10676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6626" y="1100719"/>
            <a:ext cx="2839524" cy="202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EDCE2902-9FE5-14C6-FB3F-581064212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3124200"/>
            <a:ext cx="3640751" cy="154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2E7BDCD-D10E-4C55-8878-79957692F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667382"/>
            <a:ext cx="3869349" cy="123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38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5CCE8F35-0EAB-D3E1-F06B-D21047930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sp>
        <p:nvSpPr>
          <p:cNvPr id="219140" name="Text Box 4">
            <a:extLst>
              <a:ext uri="{FF2B5EF4-FFF2-40B4-BE49-F238E27FC236}">
                <a16:creationId xmlns:a16="http://schemas.microsoft.com/office/drawing/2014/main" id="{2C1A4715-F6A5-2324-9415-E7DAED5BF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70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Pong</a:t>
            </a:r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19141" name="Picture 5">
            <a:extLst>
              <a:ext uri="{FF2B5EF4-FFF2-40B4-BE49-F238E27FC236}">
                <a16:creationId xmlns:a16="http://schemas.microsoft.com/office/drawing/2014/main" id="{35981738-6166-4E63-CD74-6D4FFC285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096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6" name="Rectangle 10">
            <a:extLst>
              <a:ext uri="{FF2B5EF4-FFF2-40B4-BE49-F238E27FC236}">
                <a16:creationId xmlns:a16="http://schemas.microsoft.com/office/drawing/2014/main" id="{0B2DB302-67D3-0B93-D3D8-96A22D9F1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95400"/>
            <a:ext cx="6248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29AC11F8-333F-D855-0F12-707761673F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pic>
        <p:nvPicPr>
          <p:cNvPr id="80902" name="Picture 6">
            <a:extLst>
              <a:ext uri="{FF2B5EF4-FFF2-40B4-BE49-F238E27FC236}">
                <a16:creationId xmlns:a16="http://schemas.microsoft.com/office/drawing/2014/main" id="{71AD629F-B3A8-1038-AAE9-CC067F73D777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725" y="1590675"/>
            <a:ext cx="8148638" cy="4564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4" name="Text Box 8">
            <a:extLst>
              <a:ext uri="{FF2B5EF4-FFF2-40B4-BE49-F238E27FC236}">
                <a16:creationId xmlns:a16="http://schemas.microsoft.com/office/drawing/2014/main" id="{689C9926-A9AA-2B8B-6A64-8DA4E1613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1901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Circus Atari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(Atari)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5E7AD957-95A7-A998-ECB1-F536E156A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sp>
        <p:nvSpPr>
          <p:cNvPr id="95240" name="Text Box 8">
            <a:extLst>
              <a:ext uri="{FF2B5EF4-FFF2-40B4-BE49-F238E27FC236}">
                <a16:creationId xmlns:a16="http://schemas.microsoft.com/office/drawing/2014/main" id="{737BFAD8-4B32-5579-D825-6411F0F30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1725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Doom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(ID Software)</a:t>
            </a:r>
          </a:p>
        </p:txBody>
      </p:sp>
      <p:pic>
        <p:nvPicPr>
          <p:cNvPr id="95242" name="Picture 10">
            <a:extLst>
              <a:ext uri="{FF2B5EF4-FFF2-40B4-BE49-F238E27FC236}">
                <a16:creationId xmlns:a16="http://schemas.microsoft.com/office/drawing/2014/main" id="{2BC5D6DE-8705-0F9A-7368-1B116225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47775"/>
            <a:ext cx="8382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6CD0E9F6-597C-71C0-B192-A68CFD3BBA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(Active)</a:t>
            </a:r>
          </a:p>
        </p:txBody>
      </p:sp>
      <p:pic>
        <p:nvPicPr>
          <p:cNvPr id="221187" name="Picture 3">
            <a:extLst>
              <a:ext uri="{FF2B5EF4-FFF2-40B4-BE49-F238E27FC236}">
                <a16:creationId xmlns:a16="http://schemas.microsoft.com/office/drawing/2014/main" id="{C5D8C043-544E-B502-8568-A4875CE27DCA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538" y="1441450"/>
            <a:ext cx="7048500" cy="5021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1188" name="Text Box 4">
            <a:extLst>
              <a:ext uri="{FF2B5EF4-FFF2-40B4-BE49-F238E27FC236}">
                <a16:creationId xmlns:a16="http://schemas.microsoft.com/office/drawing/2014/main" id="{B6A0FAEB-F76F-6DF9-97E4-DE6412947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038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Doom III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(ID Software)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87CA3C49-41B3-9CEE-1DE5-878E94215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Graphical User Interfaces</a:t>
            </a:r>
          </a:p>
        </p:txBody>
      </p:sp>
      <p:graphicFrame>
        <p:nvGraphicFramePr>
          <p:cNvPr id="110595" name="Object 3">
            <a:extLst>
              <a:ext uri="{FF2B5EF4-FFF2-40B4-BE49-F238E27FC236}">
                <a16:creationId xmlns:a16="http://schemas.microsoft.com/office/drawing/2014/main" id="{79C79A33-38B4-D813-FBBE-554885F28B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1100" y="1219200"/>
          <a:ext cx="6781800" cy="542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128000" imgH="6502400" progId="Paint.Picture">
                  <p:embed/>
                </p:oleObj>
              </mc:Choice>
              <mc:Fallback>
                <p:oleObj name="Bitmap Image" r:id="rId3" imgW="8128000" imgH="6502400" progId="Paint.Picture">
                  <p:embed/>
                  <p:pic>
                    <p:nvPicPr>
                      <p:cNvPr id="110595" name="Object 3">
                        <a:extLst>
                          <a:ext uri="{FF2B5EF4-FFF2-40B4-BE49-F238E27FC236}">
                            <a16:creationId xmlns:a16="http://schemas.microsoft.com/office/drawing/2014/main" id="{79C79A33-38B4-D813-FBBE-554885F28B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1219200"/>
                        <a:ext cx="6781800" cy="542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9279E261-574C-2CBC-D431-C5AE48BB8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Graphical User Interfaces</a:t>
            </a:r>
          </a:p>
        </p:txBody>
      </p:sp>
      <p:pic>
        <p:nvPicPr>
          <p:cNvPr id="211972" name="Picture 4">
            <a:extLst>
              <a:ext uri="{FF2B5EF4-FFF2-40B4-BE49-F238E27FC236}">
                <a16:creationId xmlns:a16="http://schemas.microsoft.com/office/drawing/2014/main" id="{A2FDAC25-AE4B-EF7C-989F-6AC670F25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9700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3" name="Text Box 5">
            <a:extLst>
              <a:ext uri="{FF2B5EF4-FFF2-40B4-BE49-F238E27FC236}">
                <a16:creationId xmlns:a16="http://schemas.microsoft.com/office/drawing/2014/main" id="{CD920D5B-B533-2F1F-4C26-E3FEE0837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7396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Window system and large-screen interaction metaphors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(François Guimbretière)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C2B5CA37-465C-0BE7-1BA9-E1AD18074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GUIs from The Matrix Reloaded</a:t>
            </a:r>
          </a:p>
        </p:txBody>
      </p:sp>
      <p:pic>
        <p:nvPicPr>
          <p:cNvPr id="223236" name="Picture 4">
            <a:extLst>
              <a:ext uri="{FF2B5EF4-FFF2-40B4-BE49-F238E27FC236}">
                <a16:creationId xmlns:a16="http://schemas.microsoft.com/office/drawing/2014/main" id="{E864A11C-B18C-F88A-9EF4-4BD382F2C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42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37" name="Text Box 5">
            <a:extLst>
              <a:ext uri="{FF2B5EF4-FFF2-40B4-BE49-F238E27FC236}">
                <a16:creationId xmlns:a16="http://schemas.microsoft.com/office/drawing/2014/main" id="{3620A459-8311-3DD2-B45E-D1049ED7F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Matrix Reloaded</a:t>
            </a:r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8FCA477D-99BF-AD89-A663-9084B5CEC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Computer Aided Design</a:t>
            </a:r>
          </a:p>
        </p:txBody>
      </p:sp>
      <p:sp>
        <p:nvSpPr>
          <p:cNvPr id="98308" name="Line 4">
            <a:extLst>
              <a:ext uri="{FF2B5EF4-FFF2-40B4-BE49-F238E27FC236}">
                <a16:creationId xmlns:a16="http://schemas.microsoft.com/office/drawing/2014/main" id="{278FC4CD-94BD-518B-0E42-70552E04E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" y="2133600"/>
            <a:ext cx="25241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98313" name="Picture 9">
            <a:extLst>
              <a:ext uri="{FF2B5EF4-FFF2-40B4-BE49-F238E27FC236}">
                <a16:creationId xmlns:a16="http://schemas.microsoft.com/office/drawing/2014/main" id="{88AA0F37-D18E-0D43-97E0-1CEA189C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95400"/>
            <a:ext cx="84582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4" name="Text Box 10">
            <a:extLst>
              <a:ext uri="{FF2B5EF4-FFF2-40B4-BE49-F238E27FC236}">
                <a16:creationId xmlns:a16="http://schemas.microsoft.com/office/drawing/2014/main" id="{6A255366-6903-D571-A462-059AF93D0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Los Angeles Airport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(Bill Jepson, UCLA)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D3B0F21-87FE-2C33-7883-1BF7C885F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Computer Aided Design</a:t>
            </a:r>
          </a:p>
        </p:txBody>
      </p:sp>
      <p:sp>
        <p:nvSpPr>
          <p:cNvPr id="27652" name="Line 4">
            <a:extLst>
              <a:ext uri="{FF2B5EF4-FFF2-40B4-BE49-F238E27FC236}">
                <a16:creationId xmlns:a16="http://schemas.microsoft.com/office/drawing/2014/main" id="{B824DEA8-955C-A70A-B809-6070C48652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" y="2133600"/>
            <a:ext cx="25241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27662" name="Picture 14">
            <a:extLst>
              <a:ext uri="{FF2B5EF4-FFF2-40B4-BE49-F238E27FC236}">
                <a16:creationId xmlns:a16="http://schemas.microsoft.com/office/drawing/2014/main" id="{60F71567-C5D9-E795-1B01-DA07CDA07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"/>
          <a:stretch>
            <a:fillRect/>
          </a:stretch>
        </p:blipFill>
        <p:spPr bwMode="auto">
          <a:xfrm>
            <a:off x="1333500" y="1447800"/>
            <a:ext cx="64770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 Box 15">
            <a:extLst>
              <a:ext uri="{FF2B5EF4-FFF2-40B4-BE49-F238E27FC236}">
                <a16:creationId xmlns:a16="http://schemas.microsoft.com/office/drawing/2014/main" id="{E54BC559-38BE-3F1E-F493-F569C9590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368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Gear Shaft Design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(Intergraph Corporation)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EE99583D-A71D-5179-7678-87E73F1759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Computer Aided Design</a:t>
            </a:r>
          </a:p>
        </p:txBody>
      </p:sp>
      <p:sp>
        <p:nvSpPr>
          <p:cNvPr id="99332" name="Line 4">
            <a:extLst>
              <a:ext uri="{FF2B5EF4-FFF2-40B4-BE49-F238E27FC236}">
                <a16:creationId xmlns:a16="http://schemas.microsoft.com/office/drawing/2014/main" id="{EAC32D73-9EDB-6041-8CB2-CB5EFF7BB1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5" y="2133600"/>
            <a:ext cx="25241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99336" name="Text Box 8">
            <a:extLst>
              <a:ext uri="{FF2B5EF4-FFF2-40B4-BE49-F238E27FC236}">
                <a16:creationId xmlns:a16="http://schemas.microsoft.com/office/drawing/2014/main" id="{47A337F9-0E08-0A1A-2CCA-B3C164B73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6461125"/>
            <a:ext cx="369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Boeing 777 Airplane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(Boeing Corporation)</a:t>
            </a:r>
          </a:p>
        </p:txBody>
      </p:sp>
      <p:pic>
        <p:nvPicPr>
          <p:cNvPr id="99340" name="Picture 12">
            <a:extLst>
              <a:ext uri="{FF2B5EF4-FFF2-40B4-BE49-F238E27FC236}">
                <a16:creationId xmlns:a16="http://schemas.microsoft.com/office/drawing/2014/main" id="{6A01BF88-C72D-68E6-3F52-88FCDA16D5D4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0300" y="1843088"/>
            <a:ext cx="7075488" cy="443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3A621F9-B09D-34C0-E9E4-B405CFB9A7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2322513"/>
            <a:ext cx="7620000" cy="830262"/>
          </a:xfrm>
        </p:spPr>
        <p:txBody>
          <a:bodyPr/>
          <a:lstStyle/>
          <a:p>
            <a:r>
              <a:rPr lang="en-US" altLang="en-US" sz="3600"/>
              <a:t>CS 445</a:t>
            </a:r>
            <a:br>
              <a:rPr lang="en-US" altLang="en-US" sz="3600"/>
            </a:br>
            <a:r>
              <a:rPr lang="en-US" altLang="en-US" sz="3600"/>
              <a:t>Introduction to Computer Graphics</a:t>
            </a:r>
          </a:p>
        </p:txBody>
      </p:sp>
      <p:sp>
        <p:nvSpPr>
          <p:cNvPr id="53261" name="Rectangle 13">
            <a:extLst>
              <a:ext uri="{FF2B5EF4-FFF2-40B4-BE49-F238E27FC236}">
                <a16:creationId xmlns:a16="http://schemas.microsoft.com/office/drawing/2014/main" id="{6E22B5CB-6C5F-F9D1-A132-A96811C9077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Fall 2006</a:t>
            </a:r>
            <a:br>
              <a:rPr lang="en-US" altLang="en-US"/>
            </a:br>
            <a:r>
              <a:rPr lang="en-US" altLang="en-US"/>
              <a:t>Aaron Bloomfield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CF362C8-F224-7077-3BCB-7B8140B79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Scientific Visualization</a:t>
            </a:r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id="{CFB2CEA8-CA97-59BA-893A-CC7AA497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47800"/>
            <a:ext cx="6148387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6" name="Text Box 6">
            <a:extLst>
              <a:ext uri="{FF2B5EF4-FFF2-40B4-BE49-F238E27FC236}">
                <a16:creationId xmlns:a16="http://schemas.microsoft.com/office/drawing/2014/main" id="{66A0FD46-C71F-03AA-830C-5BE181CA4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3963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Airflow around a Harrier Jet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(NASA Ames)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5" name="Picture 5">
            <a:extLst>
              <a:ext uri="{FF2B5EF4-FFF2-40B4-BE49-F238E27FC236}">
                <a16:creationId xmlns:a16="http://schemas.microsoft.com/office/drawing/2014/main" id="{AAD4CB3B-019D-8FC6-2E07-03926C87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-228600"/>
            <a:ext cx="42497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Text Box 7">
            <a:extLst>
              <a:ext uri="{FF2B5EF4-FFF2-40B4-BE49-F238E27FC236}">
                <a16:creationId xmlns:a16="http://schemas.microsoft.com/office/drawing/2014/main" id="{459277AD-38E6-D5B6-629E-8B6D32FC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6461125"/>
            <a:ext cx="3659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Visible Human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(National Library of Medicine)</a:t>
            </a: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6C7B6719-7FE0-BD40-7E10-AAFBCA959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Scientific Visualiz</a:t>
            </a:r>
            <a:r>
              <a:rPr lang="en-US" altLang="en-US">
                <a:solidFill>
                  <a:schemeClr val="bg1"/>
                </a:solidFill>
              </a:rPr>
              <a:t>ation</a:t>
            </a:r>
          </a:p>
        </p:txBody>
      </p:sp>
      <p:pic>
        <p:nvPicPr>
          <p:cNvPr id="102413" name="Picture 13">
            <a:extLst>
              <a:ext uri="{FF2B5EF4-FFF2-40B4-BE49-F238E27FC236}">
                <a16:creationId xmlns:a16="http://schemas.microsoft.com/office/drawing/2014/main" id="{FDCA7926-3CE7-D750-3C77-029AB829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25750"/>
            <a:ext cx="4724400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4" name="Text Box 14">
            <a:extLst>
              <a:ext uri="{FF2B5EF4-FFF2-40B4-BE49-F238E27FC236}">
                <a16:creationId xmlns:a16="http://schemas.microsoft.com/office/drawing/2014/main" id="{BD62D6DD-9067-75FF-0D43-BB33EDC7D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6461125"/>
            <a:ext cx="514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Compressible Turbulence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(Lawrence Livermore National Labs)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29C83E0-5B1D-8975-5EB0-A2B1E02AB6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Training</a:t>
            </a:r>
          </a:p>
        </p:txBody>
      </p:sp>
      <p:pic>
        <p:nvPicPr>
          <p:cNvPr id="91143" name="Picture 7">
            <a:extLst>
              <a:ext uri="{FF2B5EF4-FFF2-40B4-BE49-F238E27FC236}">
                <a16:creationId xmlns:a16="http://schemas.microsoft.com/office/drawing/2014/main" id="{1791FED0-A895-5D02-DD12-5BB6E632A549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575" y="1782763"/>
            <a:ext cx="75009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44" name="Text Box 8">
            <a:extLst>
              <a:ext uri="{FF2B5EF4-FFF2-40B4-BE49-F238E27FC236}">
                <a16:creationId xmlns:a16="http://schemas.microsoft.com/office/drawing/2014/main" id="{72D40448-99B0-1425-A2EE-D053A3C1F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3176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Flight Simulator 2002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(Microsoft)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23C3483-6B90-4C33-5426-43B5D465A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Training</a:t>
            </a:r>
          </a:p>
        </p:txBody>
      </p:sp>
      <p:graphicFrame>
        <p:nvGraphicFramePr>
          <p:cNvPr id="105487" name="Object 15">
            <a:extLst>
              <a:ext uri="{FF2B5EF4-FFF2-40B4-BE49-F238E27FC236}">
                <a16:creationId xmlns:a16="http://schemas.microsoft.com/office/drawing/2014/main" id="{BFC49F0F-ED6E-5FA8-A532-686E637CC4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3375" y="1185863"/>
          <a:ext cx="5938838" cy="521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188200" imgH="6311900" progId="Photoshop.Image.7">
                  <p:embed/>
                </p:oleObj>
              </mc:Choice>
              <mc:Fallback>
                <p:oleObj name="Image" r:id="rId3" imgW="7188200" imgH="6311900" progId="Photoshop.Image.7">
                  <p:embed/>
                  <p:pic>
                    <p:nvPicPr>
                      <p:cNvPr id="105487" name="Object 15">
                        <a:extLst>
                          <a:ext uri="{FF2B5EF4-FFF2-40B4-BE49-F238E27FC236}">
                            <a16:creationId xmlns:a16="http://schemas.microsoft.com/office/drawing/2014/main" id="{BFC49F0F-ED6E-5FA8-A532-686E637CC4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1185863"/>
                        <a:ext cx="5938838" cy="521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89" name="Text Box 17">
            <a:extLst>
              <a:ext uri="{FF2B5EF4-FFF2-40B4-BE49-F238E27FC236}">
                <a16:creationId xmlns:a16="http://schemas.microsoft.com/office/drawing/2014/main" id="{FD791AEB-0677-30ED-BB22-59800BA40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7673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Designing Effective Step-By-Step Assembly Instructions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(Maneesh Agrawala et. al)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>
            <a:extLst>
              <a:ext uri="{FF2B5EF4-FFF2-40B4-BE49-F238E27FC236}">
                <a16:creationId xmlns:a16="http://schemas.microsoft.com/office/drawing/2014/main" id="{CF309300-A188-CD98-7C68-60DC6AEB6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Education</a:t>
            </a:r>
          </a:p>
        </p:txBody>
      </p:sp>
      <p:pic>
        <p:nvPicPr>
          <p:cNvPr id="22549" name="Picture 21">
            <a:extLst>
              <a:ext uri="{FF2B5EF4-FFF2-40B4-BE49-F238E27FC236}">
                <a16:creationId xmlns:a16="http://schemas.microsoft.com/office/drawing/2014/main" id="{C111896E-E9E4-8845-D3DD-5E9E31D1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b="6250"/>
          <a:stretch>
            <a:fillRect/>
          </a:stretch>
        </p:blipFill>
        <p:spPr bwMode="auto">
          <a:xfrm>
            <a:off x="1219200" y="1066800"/>
            <a:ext cx="67056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50" name="Text Box 22">
            <a:extLst>
              <a:ext uri="{FF2B5EF4-FFF2-40B4-BE49-F238E27FC236}">
                <a16:creationId xmlns:a16="http://schemas.microsoft.com/office/drawing/2014/main" id="{04D8381F-CEF6-0C05-4F5F-F687F853C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61125"/>
            <a:ext cx="3992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Outside In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(Geometry Center, University of Minnesota)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2D8313E-9627-FD48-3C4C-FD80B0C343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</a:t>
            </a:r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0E0E5117-E6CD-2BB4-B19B-E9C0F24E5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7">
            <a:extLst>
              <a:ext uri="{FF2B5EF4-FFF2-40B4-BE49-F238E27FC236}">
                <a16:creationId xmlns:a16="http://schemas.microsoft.com/office/drawing/2014/main" id="{469F3C32-D687-E29D-A268-0ADAC9224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61125"/>
            <a:ext cx="3689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Blair Arch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(Marissa Range, Princeton University)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7B3DED17-FCD4-62F0-F024-BECDB9109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</a:t>
            </a:r>
          </a:p>
        </p:txBody>
      </p:sp>
      <p:pic>
        <p:nvPicPr>
          <p:cNvPr id="194565" name="Picture 5">
            <a:extLst>
              <a:ext uri="{FF2B5EF4-FFF2-40B4-BE49-F238E27FC236}">
                <a16:creationId xmlns:a16="http://schemas.microsoft.com/office/drawing/2014/main" id="{F8727C82-47FD-DEDC-A94C-5309E742991E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447800"/>
            <a:ext cx="4214813" cy="4478338"/>
          </a:xfrm>
        </p:spPr>
      </p:pic>
      <p:sp>
        <p:nvSpPr>
          <p:cNvPr id="194567" name="Text Box 7">
            <a:extLst>
              <a:ext uri="{FF2B5EF4-FFF2-40B4-BE49-F238E27FC236}">
                <a16:creationId xmlns:a16="http://schemas.microsoft.com/office/drawing/2014/main" id="{DAAE3ACA-BF58-081F-5B6A-4D0B16309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57950"/>
            <a:ext cx="8080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Computer Generated Pen-and-Ink Illustration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(Winkenbach and Salesin, University of Washington)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ED66847A-9EE4-EF27-8549-B216D03E50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</a:t>
            </a:r>
          </a:p>
        </p:txBody>
      </p:sp>
      <p:pic>
        <p:nvPicPr>
          <p:cNvPr id="195587" name="Picture 3">
            <a:extLst>
              <a:ext uri="{FF2B5EF4-FFF2-40B4-BE49-F238E27FC236}">
                <a16:creationId xmlns:a16="http://schemas.microsoft.com/office/drawing/2014/main" id="{573CB043-9147-4B5C-C448-CE6F00F7B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6200"/>
            <a:ext cx="5487988" cy="64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32AAF829-B8FA-47F0-B2FE-211E5A72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57950"/>
            <a:ext cx="9132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Example-Based Composite Sketching of Human Portraits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(Chen et al., MSRA, UCLA, MSR, UW, Microsoft)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DCE6B423-2ABD-C99C-78AC-E619E3445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 Editing</a:t>
            </a:r>
          </a:p>
        </p:txBody>
      </p:sp>
      <p:sp>
        <p:nvSpPr>
          <p:cNvPr id="111622" name="Text Box 6">
            <a:extLst>
              <a:ext uri="{FF2B5EF4-FFF2-40B4-BE49-F238E27FC236}">
                <a16:creationId xmlns:a16="http://schemas.microsoft.com/office/drawing/2014/main" id="{4E78DBE2-B75A-5CB9-28E6-8E2FC461B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461125"/>
            <a:ext cx="358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Pocket PC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(Jon Manning, www.worth1000.com)</a:t>
            </a:r>
          </a:p>
        </p:txBody>
      </p:sp>
      <p:pic>
        <p:nvPicPr>
          <p:cNvPr id="111625" name="Picture 9">
            <a:extLst>
              <a:ext uri="{FF2B5EF4-FFF2-40B4-BE49-F238E27FC236}">
                <a16:creationId xmlns:a16="http://schemas.microsoft.com/office/drawing/2014/main" id="{D8115E64-68E1-3D88-2F10-15511D4CF338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488" y="1843088"/>
            <a:ext cx="6361112" cy="4500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5F21A86-6C5D-89CC-67A3-E7640FEB3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9DA4501-3B6B-A0E0-8EA9-DB2CF9683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B2B2B2"/>
                </a:solidFill>
              </a:rPr>
              <a:t>Introduction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is computer graphics?</a:t>
            </a:r>
          </a:p>
          <a:p>
            <a:r>
              <a:rPr lang="en-US" altLang="en-US">
                <a:solidFill>
                  <a:srgbClr val="B2B2B2"/>
                </a:solidFill>
              </a:rPr>
              <a:t>Applications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is it good for?</a:t>
            </a:r>
          </a:p>
          <a:p>
            <a:pPr>
              <a:buFontTx/>
              <a:buChar char="»"/>
            </a:pPr>
            <a:r>
              <a:rPr lang="en-US" altLang="en-US" b="1"/>
              <a:t>Syllabus</a:t>
            </a:r>
            <a:endParaRPr lang="en-US" altLang="en-US"/>
          </a:p>
          <a:p>
            <a:pPr lvl="1"/>
            <a:r>
              <a:rPr lang="en-US" altLang="en-US" b="1"/>
              <a:t>What will I learn in this course?</a:t>
            </a:r>
            <a:endParaRPr lang="en-US" altLang="en-US"/>
          </a:p>
          <a:p>
            <a:r>
              <a:rPr lang="en-US" altLang="en-US">
                <a:solidFill>
                  <a:srgbClr val="B2B2B2"/>
                </a:solidFill>
              </a:rPr>
              <a:t>Coursework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How much work will there be?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A3FA5F2-3E12-DA33-AE75-DB398E602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3FF786C-0999-B35A-15A3-3F7898415E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Introduction</a:t>
            </a:r>
          </a:p>
          <a:p>
            <a:pPr lvl="1"/>
            <a:r>
              <a:rPr lang="en-US" altLang="en-US" b="1"/>
              <a:t>What is computer graphics?</a:t>
            </a:r>
            <a:endParaRPr lang="en-US" altLang="en-US" b="1">
              <a:solidFill>
                <a:schemeClr val="hlink"/>
              </a:solidFill>
            </a:endParaRPr>
          </a:p>
          <a:p>
            <a:r>
              <a:rPr lang="en-US" altLang="en-US"/>
              <a:t>Applications</a:t>
            </a:r>
          </a:p>
          <a:p>
            <a:pPr lvl="1"/>
            <a:r>
              <a:rPr lang="en-US" altLang="en-US"/>
              <a:t>What is it good for?</a:t>
            </a:r>
          </a:p>
          <a:p>
            <a:r>
              <a:rPr lang="en-US" altLang="en-US"/>
              <a:t>Syllabus</a:t>
            </a:r>
          </a:p>
          <a:p>
            <a:pPr lvl="1"/>
            <a:r>
              <a:rPr lang="en-US" altLang="en-US"/>
              <a:t>What will I learn in this course?</a:t>
            </a:r>
          </a:p>
          <a:p>
            <a:r>
              <a:rPr lang="en-US" altLang="en-US"/>
              <a:t>Coursework</a:t>
            </a:r>
          </a:p>
          <a:p>
            <a:pPr lvl="1"/>
            <a:r>
              <a:rPr lang="en-US" altLang="en-US"/>
              <a:t>How much work will there be?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8FF4EB2-4289-BC4E-A6DE-4363031D83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Processing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2675989-BA54-8C45-1189-27623540E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Image Representation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Sampling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Reconstruction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Quantization &amp; Aliasing</a:t>
            </a:r>
          </a:p>
          <a:p>
            <a:pPr>
              <a:lnSpc>
                <a:spcPct val="90000"/>
              </a:lnSpc>
            </a:pPr>
            <a:r>
              <a:rPr lang="en-US" altLang="en-US"/>
              <a:t>Image Processing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Filtering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Warping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Morphing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Composition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Raster Graphics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Display devices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Color models</a:t>
            </a:r>
          </a:p>
        </p:txBody>
      </p:sp>
      <p:grpSp>
        <p:nvGrpSpPr>
          <p:cNvPr id="34855" name="Group 39">
            <a:extLst>
              <a:ext uri="{FF2B5EF4-FFF2-40B4-BE49-F238E27FC236}">
                <a16:creationId xmlns:a16="http://schemas.microsoft.com/office/drawing/2014/main" id="{59AA2594-B2DD-FF8B-8E55-A1DAEE3C50DC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371600"/>
            <a:ext cx="4106863" cy="1295400"/>
            <a:chOff x="2693" y="672"/>
            <a:chExt cx="2587" cy="816"/>
          </a:xfrm>
        </p:grpSpPr>
        <p:pic>
          <p:nvPicPr>
            <p:cNvPr id="34822" name="Picture 6">
              <a:extLst>
                <a:ext uri="{FF2B5EF4-FFF2-40B4-BE49-F238E27FC236}">
                  <a16:creationId xmlns:a16="http://schemas.microsoft.com/office/drawing/2014/main" id="{B9DEBFC0-4B81-8229-D13E-338BEC3AE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9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3" name="Picture 7">
              <a:extLst>
                <a:ext uri="{FF2B5EF4-FFF2-40B4-BE49-F238E27FC236}">
                  <a16:creationId xmlns:a16="http://schemas.microsoft.com/office/drawing/2014/main" id="{5161FA62-C160-7E2B-ADF2-F5C0F8471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8">
              <a:extLst>
                <a:ext uri="{FF2B5EF4-FFF2-40B4-BE49-F238E27FC236}">
                  <a16:creationId xmlns:a16="http://schemas.microsoft.com/office/drawing/2014/main" id="{F46DA52B-32A9-FDF3-6862-75D4885FC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9">
              <a:extLst>
                <a:ext uri="{FF2B5EF4-FFF2-40B4-BE49-F238E27FC236}">
                  <a16:creationId xmlns:a16="http://schemas.microsoft.com/office/drawing/2014/main" id="{3411B2EE-D5B7-9A3B-D03E-2574A84C2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" y="672"/>
              <a:ext cx="57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44" name="Group 28">
            <a:extLst>
              <a:ext uri="{FF2B5EF4-FFF2-40B4-BE49-F238E27FC236}">
                <a16:creationId xmlns:a16="http://schemas.microsoft.com/office/drawing/2014/main" id="{70E6ABBB-6D15-89C5-BC55-4A80486121EE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505200"/>
            <a:ext cx="5276850" cy="2362200"/>
            <a:chOff x="2336" y="1968"/>
            <a:chExt cx="3324" cy="1488"/>
          </a:xfrm>
        </p:grpSpPr>
        <p:pic>
          <p:nvPicPr>
            <p:cNvPr id="34845" name="Picture 29">
              <a:extLst>
                <a:ext uri="{FF2B5EF4-FFF2-40B4-BE49-F238E27FC236}">
                  <a16:creationId xmlns:a16="http://schemas.microsoft.com/office/drawing/2014/main" id="{4666440E-1DE9-517B-1290-5643933EA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6" name="Picture 30">
              <a:extLst>
                <a:ext uri="{FF2B5EF4-FFF2-40B4-BE49-F238E27FC236}">
                  <a16:creationId xmlns:a16="http://schemas.microsoft.com/office/drawing/2014/main" id="{7AA36C07-FB59-200B-94DA-BDFEAA296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7" name="Picture 31">
              <a:extLst>
                <a:ext uri="{FF2B5EF4-FFF2-40B4-BE49-F238E27FC236}">
                  <a16:creationId xmlns:a16="http://schemas.microsoft.com/office/drawing/2014/main" id="{D8700DFA-A213-53C7-0E69-6D250A8CE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8" name="Picture 32">
              <a:extLst>
                <a:ext uri="{FF2B5EF4-FFF2-40B4-BE49-F238E27FC236}">
                  <a16:creationId xmlns:a16="http://schemas.microsoft.com/office/drawing/2014/main" id="{4C4416BD-B6EA-2175-F140-90762E923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1986"/>
              <a:ext cx="620" cy="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9" name="Picture 33">
              <a:extLst>
                <a:ext uri="{FF2B5EF4-FFF2-40B4-BE49-F238E27FC236}">
                  <a16:creationId xmlns:a16="http://schemas.microsoft.com/office/drawing/2014/main" id="{E69B73C0-99D2-346D-2DD2-96F54E283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0" name="Picture 34">
              <a:extLst>
                <a:ext uri="{FF2B5EF4-FFF2-40B4-BE49-F238E27FC236}">
                  <a16:creationId xmlns:a16="http://schemas.microsoft.com/office/drawing/2014/main" id="{F2FCDC59-F17C-D3A2-FBBA-82A50874A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1" name="Picture 35">
              <a:extLst>
                <a:ext uri="{FF2B5EF4-FFF2-40B4-BE49-F238E27FC236}">
                  <a16:creationId xmlns:a16="http://schemas.microsoft.com/office/drawing/2014/main" id="{37B00C2B-0D0B-7BED-43B3-393619429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" y="1968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2" name="Picture 36">
              <a:extLst>
                <a:ext uri="{FF2B5EF4-FFF2-40B4-BE49-F238E27FC236}">
                  <a16:creationId xmlns:a16="http://schemas.microsoft.com/office/drawing/2014/main" id="{41887535-B950-559A-6400-89852971E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3" name="Picture 37">
              <a:extLst>
                <a:ext uri="{FF2B5EF4-FFF2-40B4-BE49-F238E27FC236}">
                  <a16:creationId xmlns:a16="http://schemas.microsoft.com/office/drawing/2014/main" id="{FC22E226-4BB5-52F9-7A71-A1112FC37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4" name="Picture 38">
              <a:extLst>
                <a:ext uri="{FF2B5EF4-FFF2-40B4-BE49-F238E27FC236}">
                  <a16:creationId xmlns:a16="http://schemas.microsoft.com/office/drawing/2014/main" id="{BB21E947-48B0-8CBC-BF60-A2D749C49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" y="2736"/>
              <a:ext cx="63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A7BE7B4-45D5-4948-F92C-EA351660D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Rendering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4965E28-0772-0336-4D8F-3774C3050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3D Rendering Pipeline</a:t>
            </a:r>
          </a:p>
          <a:p>
            <a:pPr lvl="1"/>
            <a:r>
              <a:rPr lang="en-US" altLang="en-US"/>
              <a:t>Modeling transformations</a:t>
            </a:r>
          </a:p>
          <a:p>
            <a:pPr lvl="1"/>
            <a:r>
              <a:rPr lang="en-US" altLang="en-US"/>
              <a:t>Viewing transformations</a:t>
            </a:r>
          </a:p>
          <a:p>
            <a:pPr lvl="1"/>
            <a:r>
              <a:rPr lang="en-US" altLang="en-US"/>
              <a:t>Hidden surface removal</a:t>
            </a:r>
          </a:p>
          <a:p>
            <a:pPr lvl="1"/>
            <a:r>
              <a:rPr lang="en-US" altLang="en-US"/>
              <a:t>Illumination, shading, and textures</a:t>
            </a:r>
          </a:p>
          <a:p>
            <a:pPr lvl="1"/>
            <a:r>
              <a:rPr lang="en-US" altLang="en-US"/>
              <a:t>Scan conversion, clipping</a:t>
            </a:r>
          </a:p>
          <a:p>
            <a:pPr lvl="1"/>
            <a:r>
              <a:rPr lang="en-US" altLang="en-US"/>
              <a:t>Hierarchical scene graphs</a:t>
            </a:r>
          </a:p>
          <a:p>
            <a:pPr lvl="1"/>
            <a:r>
              <a:rPr lang="en-US" altLang="en-US"/>
              <a:t>OpenGL</a:t>
            </a:r>
          </a:p>
          <a:p>
            <a:r>
              <a:rPr lang="en-US" altLang="en-US"/>
              <a:t>Global illumination</a:t>
            </a:r>
          </a:p>
          <a:p>
            <a:pPr lvl="1"/>
            <a:r>
              <a:rPr lang="en-US" altLang="en-US"/>
              <a:t>Ray tracing</a:t>
            </a:r>
          </a:p>
          <a:p>
            <a:pPr lvl="1"/>
            <a:r>
              <a:rPr lang="en-US" altLang="en-US"/>
              <a:t>Radiosity</a:t>
            </a:r>
          </a:p>
          <a:p>
            <a:pPr lvl="1"/>
            <a:r>
              <a:rPr lang="en-US" altLang="en-US"/>
              <a:t>Monte Carlo</a:t>
            </a:r>
          </a:p>
        </p:txBody>
      </p:sp>
      <p:pic>
        <p:nvPicPr>
          <p:cNvPr id="89097" name="Picture 9">
            <a:extLst>
              <a:ext uri="{FF2B5EF4-FFF2-40B4-BE49-F238E27FC236}">
                <a16:creationId xmlns:a16="http://schemas.microsoft.com/office/drawing/2014/main" id="{B282A757-CCC5-D4E7-61A6-E2D0E164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0"/>
            <a:ext cx="2667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>
            <a:extLst>
              <a:ext uri="{FF2B5EF4-FFF2-40B4-BE49-F238E27FC236}">
                <a16:creationId xmlns:a16="http://schemas.microsoft.com/office/drawing/2014/main" id="{7E3BEEF6-D535-F9B5-FE8C-D11C1FE8F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Modeling</a:t>
            </a:r>
          </a:p>
        </p:txBody>
      </p:sp>
      <p:sp>
        <p:nvSpPr>
          <p:cNvPr id="21507" name="Rectangle 1027">
            <a:extLst>
              <a:ext uri="{FF2B5EF4-FFF2-40B4-BE49-F238E27FC236}">
                <a16:creationId xmlns:a16="http://schemas.microsoft.com/office/drawing/2014/main" id="{DBE0675C-B3CD-75A8-35E2-91079D717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Representations of geometry</a:t>
            </a:r>
          </a:p>
          <a:p>
            <a:pPr lvl="1"/>
            <a:r>
              <a:rPr lang="en-US" altLang="en-US"/>
              <a:t>Curves: splines</a:t>
            </a:r>
          </a:p>
          <a:p>
            <a:pPr lvl="1"/>
            <a:r>
              <a:rPr lang="en-US" altLang="en-US"/>
              <a:t>Surfaces: meshes, splines, subdivision</a:t>
            </a:r>
          </a:p>
          <a:p>
            <a:pPr lvl="1"/>
            <a:r>
              <a:rPr lang="en-US" altLang="en-US"/>
              <a:t>Solids: voxels, CSG, BSP</a:t>
            </a:r>
          </a:p>
          <a:p>
            <a:r>
              <a:rPr lang="en-US" altLang="en-US"/>
              <a:t>Procedural modeling</a:t>
            </a:r>
          </a:p>
          <a:p>
            <a:pPr lvl="1"/>
            <a:r>
              <a:rPr lang="en-US" altLang="en-US"/>
              <a:t>Sweeps</a:t>
            </a:r>
          </a:p>
          <a:p>
            <a:pPr lvl="1"/>
            <a:r>
              <a:rPr lang="en-US" altLang="en-US"/>
              <a:t>Fractals </a:t>
            </a:r>
          </a:p>
          <a:p>
            <a:pPr lvl="1"/>
            <a:r>
              <a:rPr lang="en-US" altLang="en-US"/>
              <a:t>Grammars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D1E69061-75B8-BE99-A819-67BF4D99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96C5245-E6F9-60B3-6772-2B324C67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Animation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7A07FF0-3D03-23D3-6912-1C2944F87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Keyframing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Kinematics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Articulated figures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Motion capture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Capture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Warping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hlinkClick r:id="rId3"/>
              </a:rPr>
              <a:t>http://hms.upenn.edu/LiveActor/benDance.mov</a:t>
            </a:r>
            <a:endParaRPr lang="en-US" altLang="en-US"/>
          </a:p>
          <a:p>
            <a:pPr>
              <a:lnSpc>
                <a:spcPct val="90000"/>
              </a:lnSpc>
            </a:pPr>
            <a:r>
              <a:rPr lang="en-US" altLang="en-US"/>
              <a:t>Dynamics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Physically-based simulations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Particle systems</a:t>
            </a:r>
          </a:p>
          <a:p>
            <a:pPr>
              <a:lnSpc>
                <a:spcPct val="90000"/>
              </a:lnSpc>
            </a:pPr>
            <a:r>
              <a:rPr lang="en-US" altLang="en-US"/>
              <a:t>Behaviors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Planning, learning, etc.</a:t>
            </a:r>
          </a:p>
        </p:txBody>
      </p:sp>
      <p:pic>
        <p:nvPicPr>
          <p:cNvPr id="88066" name="Picture 2">
            <a:extLst>
              <a:ext uri="{FF2B5EF4-FFF2-40B4-BE49-F238E27FC236}">
                <a16:creationId xmlns:a16="http://schemas.microsoft.com/office/drawing/2014/main" id="{8836822C-B4C6-59A5-692D-5BF9EF1FA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324802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EE4509C6-6EEA-1F3F-F5C6-EBFCA19B6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>
                <a:solidFill>
                  <a:schemeClr val="accent2"/>
                </a:solidFill>
              </a:rPr>
              <a:t>School of Continuing Studies</a:t>
            </a:r>
            <a:br>
              <a:rPr lang="en-GB" altLang="en-US"/>
            </a:br>
            <a:r>
              <a:rPr lang="en-GB" altLang="en-US"/>
              <a:t>CS 351: Introduction to </a:t>
            </a:r>
            <a:br>
              <a:rPr lang="en-GB" altLang="en-US"/>
            </a:br>
            <a:r>
              <a:rPr lang="en-GB" altLang="en-US"/>
              <a:t>Computer Graphics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B71248A9-85DF-83CB-D58C-B8A18E292D6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74428" y="1905960"/>
            <a:ext cx="7803783" cy="43200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ts val="2244"/>
              </a:lnSpc>
              <a:spcAft>
                <a:spcPct val="0"/>
              </a:spcAft>
              <a:buNone/>
              <a:tabLst>
                <a:tab pos="102208" algn="l"/>
                <a:tab pos="516797" algn="l"/>
                <a:tab pos="931386" algn="l"/>
                <a:tab pos="1345975" algn="l"/>
                <a:tab pos="1760564" algn="l"/>
                <a:tab pos="2175153" algn="l"/>
                <a:tab pos="2589742" algn="l"/>
                <a:tab pos="3004331" algn="l"/>
                <a:tab pos="3418920" algn="l"/>
                <a:tab pos="3833509" algn="l"/>
                <a:tab pos="4248098" algn="l"/>
                <a:tab pos="4662687" algn="l"/>
                <a:tab pos="5077276" algn="l"/>
                <a:tab pos="5491865" algn="l"/>
                <a:tab pos="5906454" algn="l"/>
                <a:tab pos="6321043" algn="l"/>
                <a:tab pos="6735632" algn="l"/>
                <a:tab pos="7150220" algn="l"/>
                <a:tab pos="7564809" algn="l"/>
                <a:tab pos="7979398" algn="l"/>
              </a:tabLst>
            </a:pPr>
            <a:r>
              <a:rPr lang="en-GB" altLang="en-US">
                <a:latin typeface="Times" pitchFamily="2" charset="0"/>
              </a:rPr>
              <a:t>CS 351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5671B9E-2659-8FA8-1DB1-BAFE13F45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323" y="5085919"/>
            <a:ext cx="184731" cy="42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endParaRPr lang="en-US" altLang="en-US" sz="2176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3D22AA34-F1E6-7F67-0D6E-6615517F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61" y="2556635"/>
            <a:ext cx="5666055" cy="32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06D9B266-85C3-DA51-8894-8D3988BFE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is Computer Graphics?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3A560D3A-E104-FC0F-E230-1C90360EE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Creation, Manipulation, and Storage of geometric objects (modeling) and their images (rendering)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Display those images on screens or hardcopy 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Image processing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Others: GUI, Haptics, Displays (VR)...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D70198F2-9393-37CF-554E-C14EB1640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8637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4D61F7F8-4D59-4FDD-E488-750016E41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17467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Movie Industry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Leaders in quality and artistry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Not slaves to conceptual purity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Big budgets and tight schedules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Reminder that there is more to </a:t>
            </a:r>
          </a:p>
          <a:p>
            <a:pPr lvl="1">
              <a:buNone/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   CG than technology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Hey, How'd they do that?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Defines our expectations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F1A15D09-809D-0DCD-2FA6-68714E69F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217" y="6277863"/>
            <a:ext cx="4271135" cy="7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Leonard McMillian's slides </a:t>
            </a:r>
          </a:p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http://www.cs.unc.edu/~mcmillan/comp136/Lecture1/compgraf.html</a:t>
            </a:r>
          </a:p>
          <a:p>
            <a:pPr defTabSz="829178" eaLnBrk="0" hangingPunct="0"/>
            <a:endParaRPr lang="en-US" alt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514C983D-ABB6-3324-C31F-78EABF78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69" y="4825360"/>
            <a:ext cx="6335445" cy="201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1F5149F-5EF2-BCCD-54B7-064AC842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40" y="1174670"/>
            <a:ext cx="1727456" cy="105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5531C10A-B30E-4632-4E88-5323F8260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816" y="2349340"/>
            <a:ext cx="1727456" cy="112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AA130437-92CD-E594-828B-92BFA283E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32" y="3524010"/>
            <a:ext cx="1727456" cy="13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44052A82-B9DD-B21A-9225-78016CEFE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0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A1A1EF3-2F26-57C1-7BCE-974507B9B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931388"/>
            <a:ext cx="7803783" cy="4320079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Game Industry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The newest driving force in CG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Why?  Volume and Profit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This is why we have commodity GPUs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Focus on interactivity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Cost effective solutions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Avoiding computating and other tricks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Games drive the baseline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1889B040-3BFB-8A80-1BFB-F66257F6B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904" y="6277863"/>
            <a:ext cx="4271135" cy="7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Leonard McMillian's slides </a:t>
            </a:r>
          </a:p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http://www.cs.unc.edu/~mcmillan/comp136/Lecture1/compgraf.html</a:t>
            </a:r>
          </a:p>
          <a:p>
            <a:pPr defTabSz="829178" eaLnBrk="0" hangingPunct="0"/>
            <a:endParaRPr lang="en-US" alt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59DEAF07-9613-4A83-6C24-3BCD161A8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12" y="1658358"/>
            <a:ext cx="1577743" cy="23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116441C-90BF-F942-BF8F-DA6F24FB5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4" y="4888700"/>
            <a:ext cx="2126211" cy="159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B58C5957-C6AB-B476-CB4D-3A91D9F54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05" y="4422287"/>
            <a:ext cx="2211144" cy="165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44C3B234-00DA-2248-E1DA-0059F14D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35" y="4145894"/>
            <a:ext cx="2349340" cy="187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C8D0C430-B196-D336-5334-CAE1806EB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0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558428F4-75F3-CEC9-8989-3575F9130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337340"/>
            <a:ext cx="7803783" cy="4320079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Medical Imaging and Scientific Visualization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Tools for teaching and diagnosis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No cheating or tricks allowed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New data representations and modalities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Drive issues of precision and correctness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Focus on presentation and interpretation of data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Construction of models from acquired data</a:t>
            </a: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75FBF678-1DC3-B181-BC9C-62CC606F0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80" y="4560484"/>
            <a:ext cx="2499053" cy="178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>
            <a:extLst>
              <a:ext uri="{FF2B5EF4-FFF2-40B4-BE49-F238E27FC236}">
                <a16:creationId xmlns:a16="http://schemas.microsoft.com/office/drawing/2014/main" id="{FE9EEA8B-3BB5-8683-4EE3-640327CF2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172" y="6357038"/>
            <a:ext cx="1620957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Nanomanipulator, UNC</a:t>
            </a:r>
          </a:p>
        </p:txBody>
      </p:sp>
      <p:pic>
        <p:nvPicPr>
          <p:cNvPr id="7175" name="Picture 7">
            <a:extLst>
              <a:ext uri="{FF2B5EF4-FFF2-40B4-BE49-F238E27FC236}">
                <a16:creationId xmlns:a16="http://schemas.microsoft.com/office/drawing/2014/main" id="{322C8438-EA67-D297-5040-2B9FF8CF2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32" y="4491385"/>
            <a:ext cx="2072947" cy="207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99243ABD-6F0E-B171-1C2C-2E3740C4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99" y="4422288"/>
            <a:ext cx="1904521" cy="208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Text Box 9">
            <a:extLst>
              <a:ext uri="{FF2B5EF4-FFF2-40B4-BE49-F238E27FC236}">
                <a16:creationId xmlns:a16="http://schemas.microsoft.com/office/drawing/2014/main" id="{BEA368E2-071A-35CF-4156-A1CF9FCAA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535" y="6522587"/>
            <a:ext cx="1159292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Joe Kniss, Utah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EE62B546-1752-DF3D-9F84-523E2AF6B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324" y="6564333"/>
            <a:ext cx="1712328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Gordon Kindelman, Utah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B9489645-4A9D-7B4E-5675-C92954B7C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69098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EEA24E76-FD13-D2BB-0545-E3D85578B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406438"/>
            <a:ext cx="7803783" cy="4320079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Computer Aided Design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Mechanical, Electronic, Architecture,...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Drives the high end of the hardware market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Integration of computing and display resources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Reduced design cyles == faster systems, sooner</a:t>
            </a:r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77DDFA3D-C4E6-35A4-6F47-48EC21BE5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3" y="3801843"/>
            <a:ext cx="3359902" cy="248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759DE415-D03F-6911-2E77-CC2B888DE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72" y="3801843"/>
            <a:ext cx="3361342" cy="248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7">
            <a:extLst>
              <a:ext uri="{FF2B5EF4-FFF2-40B4-BE49-F238E27FC236}">
                <a16:creationId xmlns:a16="http://schemas.microsoft.com/office/drawing/2014/main" id="{D1920556-932B-81A7-CCFE-8CA556CF5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894" y="6394467"/>
            <a:ext cx="1863011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ProEngineer, www.ptc.com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E54FD51-FD47-6B1D-3FE9-0414520DE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Computer Graphics?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122414D-5BA0-A46F-0EEB-C9A39FAA3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Sliced by specialty</a:t>
            </a:r>
          </a:p>
          <a:p>
            <a:pPr lvl="1"/>
            <a:r>
              <a:rPr lang="en-US" altLang="en-US"/>
              <a:t>Imaging </a:t>
            </a:r>
            <a:r>
              <a:rPr lang="en-US" altLang="en-US" i="1"/>
              <a:t>= representing 2D images</a:t>
            </a:r>
            <a:endParaRPr lang="en-US" altLang="en-US"/>
          </a:p>
          <a:p>
            <a:pPr lvl="1"/>
            <a:r>
              <a:rPr lang="en-US" altLang="en-US"/>
              <a:t>Modeling </a:t>
            </a:r>
            <a:r>
              <a:rPr lang="en-US" altLang="en-US" i="1"/>
              <a:t>= representing 3D objects</a:t>
            </a:r>
          </a:p>
          <a:p>
            <a:pPr lvl="1"/>
            <a:r>
              <a:rPr lang="en-US" altLang="en-US"/>
              <a:t>Rendering = </a:t>
            </a:r>
            <a:r>
              <a:rPr lang="en-US" altLang="en-US" i="1"/>
              <a:t>building 2D images from 3D models</a:t>
            </a:r>
            <a:r>
              <a:rPr lang="en-US" altLang="en-US"/>
              <a:t> </a:t>
            </a:r>
          </a:p>
          <a:p>
            <a:pPr lvl="1"/>
            <a:r>
              <a:rPr lang="en-US" altLang="en-US"/>
              <a:t>Animation </a:t>
            </a:r>
            <a:r>
              <a:rPr lang="en-US" altLang="en-US" i="1"/>
              <a:t>= simulating changes over time</a:t>
            </a:r>
          </a:p>
          <a:p>
            <a:pPr lvl="1"/>
            <a:r>
              <a:rPr lang="en-US" altLang="en-US"/>
              <a:t>Hardware = </a:t>
            </a:r>
            <a:r>
              <a:rPr lang="en-US" altLang="en-US" i="1"/>
              <a:t>computer architecture for graphics</a:t>
            </a:r>
            <a:endParaRPr lang="en-US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8FB473F1-8BFC-346A-4B32-2B1D37281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drives computer graphics?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6BBCB882-775C-E126-A9CE-6684AA440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Graphic User Interfaces (GUI)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www.webpagesthatsuck.com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1114F05-21A0-8D45-3207-DECE368FE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904" y="6277863"/>
            <a:ext cx="4271135" cy="76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Leonard McMillian's slides </a:t>
            </a:r>
          </a:p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http://www.cs.unc.edu/~mcmillan/comp136/Lecture1/compgraf.html</a:t>
            </a:r>
          </a:p>
          <a:p>
            <a:pPr defTabSz="829178" eaLnBrk="0" hangingPunct="0"/>
            <a:endParaRPr lang="en-US" alt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6FC4763E-E3CF-AD71-9BCC-5B8993782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What is Computer Graphics?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C48A5439-727C-FBF9-72B2-7A7B307271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Look at 5 areas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Hardware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Rendering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Interaction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Modeling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Scientific Visualization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F2A1A387-746C-60F5-403A-83CB736AD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120" y="6522587"/>
            <a:ext cx="2820071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Slide information from Richard Riesenfeld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8070E1FB-ED05-1343-FDBD-32C7433DA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Hardware: Amazing Changes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B978A078-3398-E590-7AB0-FD6372364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Fundamental architecture shift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Dual computing engines: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CPU and GPU</a:t>
            </a:r>
          </a:p>
          <a:p>
            <a:pPr lvl="2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More in GPU than CPU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CEF7FAB2-EE7A-B380-6183-25A317F249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Hardware: Amazing Changes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5AAEF787-E144-CFA8-24A8-E8E30008A7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Fast, cheap GPUs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~$300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Cheap memory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Displays at low cost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 How many monitors do you have/use?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443A6EA8-6FC4-BA01-CA02-745286148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Hardware: Amazing Changes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9E322B9F-C2F9-E7E8-1A89-C43542F7D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Wired -&gt; Unwired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World of Access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43FB0CAA-89AD-7A2A-F006-63307FCCC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Hardware... some not so good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EA72E061-E2FB-C991-9615-CAE553D15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3D displays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Etc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24CEB578-435E-0E65-31E3-88E7D37D97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Hardware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E137A692-345B-2BE7-9BAA-188EAC613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How old is Nvidia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How big is Nvidia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QED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C7EF903F-B688-EF89-8701-AAB997075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980777A-8C49-270A-6C51-BC6434045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Many think/thought</a:t>
            </a:r>
            <a:r>
              <a:rPr lang="en-GB" altLang="en-US">
                <a:solidFill>
                  <a:srgbClr val="6B0094"/>
                </a:solidFill>
              </a:rPr>
              <a:t> graphics</a:t>
            </a:r>
            <a:r>
              <a:rPr lang="en-GB" altLang="en-US"/>
              <a:t> synonymous with </a:t>
            </a:r>
            <a:r>
              <a:rPr lang="en-GB" altLang="en-US">
                <a:solidFill>
                  <a:srgbClr val="800080"/>
                </a:solidFill>
              </a:rPr>
              <a:t>rendering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Well researched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Working on second and third order effects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Fundamentals largely in place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CDC9BA09-85C3-E7D1-59DA-B9E82FE0D3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00E98FD-DB3C-624C-07CA-4CAAEAE25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Major areas: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Ealiest: PhotoRealism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Recent: Non-Photorealistic Graphics (NPR)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Recent: Image-based Rendering (IBR)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D21D1C71-309C-0846-AA8E-EF3DC21572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73B76A2-6F17-ED11-FBB9-93E6E106F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Ray Tracing has become practical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Extremely high quality images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Photorealism, animation, special effects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Accurate rendering, not just pretty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E00964D4-6EB1-F8CB-DA9A-7084EA4E2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Computer Graphics?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DA618C4A-EDFB-C543-13CF-D5C9FCFD0B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Sliced by task</a:t>
            </a:r>
          </a:p>
          <a:p>
            <a:pPr lvl="1"/>
            <a:r>
              <a:rPr lang="en-US" altLang="en-US"/>
              <a:t>Creating pictures on a computer</a:t>
            </a:r>
          </a:p>
          <a:p>
            <a:pPr lvl="1"/>
            <a:r>
              <a:rPr lang="en-US" altLang="en-US"/>
              <a:t>Interacting with those pictures</a:t>
            </a:r>
          </a:p>
          <a:p>
            <a:pPr lvl="1"/>
            <a:r>
              <a:rPr lang="en-US" altLang="en-US"/>
              <a:t>Drawing those pictures faster</a:t>
            </a:r>
          </a:p>
          <a:p>
            <a:pPr lvl="1"/>
            <a:r>
              <a:rPr lang="en-US" altLang="en-US"/>
              <a:t>Displaying those pictures bigger, brighter</a:t>
            </a:r>
          </a:p>
          <a:p>
            <a:pPr lvl="1"/>
            <a:r>
              <a:rPr lang="en-US" altLang="en-US"/>
              <a:t>Simulating physical phenomena</a:t>
            </a:r>
          </a:p>
          <a:p>
            <a:pPr lvl="1"/>
            <a:r>
              <a:rPr lang="en-US" altLang="en-US"/>
              <a:t>Visualization of complex data</a:t>
            </a:r>
          </a:p>
          <a:p>
            <a:pPr lvl="1"/>
            <a:r>
              <a:rPr lang="en-US" altLang="en-US"/>
              <a:t>Acquiring real-world geometry</a:t>
            </a:r>
          </a:p>
          <a:p>
            <a:pPr lvl="1"/>
            <a:r>
              <a:rPr lang="en-US" altLang="en-US"/>
              <a:t>Simulating plants</a:t>
            </a:r>
          </a:p>
          <a:p>
            <a:pPr lvl="1"/>
            <a:r>
              <a:rPr lang="en-US" altLang="en-US"/>
              <a:t>Video games</a:t>
            </a:r>
          </a:p>
          <a:p>
            <a:pPr lvl="1"/>
            <a:r>
              <a:rPr lang="en-US" altLang="en-US"/>
              <a:t>Breaking stuff</a:t>
            </a:r>
          </a:p>
          <a:p>
            <a:pPr lvl="1"/>
            <a:r>
              <a:rPr lang="en-US" altLang="en-US"/>
              <a:t>…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CC1B084C-22F8-1D03-AD9F-27EA8E661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46066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 Realism</a:t>
            </a:r>
          </a:p>
        </p:txBody>
      </p:sp>
      <p:grpSp>
        <p:nvGrpSpPr>
          <p:cNvPr id="19458" name="Group 2">
            <a:extLst>
              <a:ext uri="{FF2B5EF4-FFF2-40B4-BE49-F238E27FC236}">
                <a16:creationId xmlns:a16="http://schemas.microsoft.com/office/drawing/2014/main" id="{42C961D3-3BB2-374C-9F25-C13209BCBEC4}"/>
              </a:ext>
            </a:extLst>
          </p:cNvPr>
          <p:cNvGrpSpPr>
            <a:grpSpLocks/>
          </p:cNvGrpSpPr>
          <p:nvPr/>
        </p:nvGrpSpPr>
        <p:grpSpPr bwMode="auto">
          <a:xfrm>
            <a:off x="1178270" y="1128604"/>
            <a:ext cx="2716425" cy="2032640"/>
            <a:chOff x="816" y="784"/>
            <a:chExt cx="1887" cy="1412"/>
          </a:xfrm>
        </p:grpSpPr>
        <p:pic>
          <p:nvPicPr>
            <p:cNvPr id="19459" name="Picture 3">
              <a:extLst>
                <a:ext uri="{FF2B5EF4-FFF2-40B4-BE49-F238E27FC236}">
                  <a16:creationId xmlns:a16="http://schemas.microsoft.com/office/drawing/2014/main" id="{C127EDD7-46CB-F23E-84EA-D5E9FC7A6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784"/>
              <a:ext cx="1888" cy="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60" name="AutoShape 4">
              <a:extLst>
                <a:ext uri="{FF2B5EF4-FFF2-40B4-BE49-F238E27FC236}">
                  <a16:creationId xmlns:a16="http://schemas.microsoft.com/office/drawing/2014/main" id="{ACB31A06-875B-288F-2489-6A2C3373A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784"/>
              <a:ext cx="1888" cy="1413"/>
            </a:xfrm>
            <a:prstGeom prst="roundRect">
              <a:avLst>
                <a:gd name="adj" fmla="val 69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19461" name="Group 5">
            <a:extLst>
              <a:ext uri="{FF2B5EF4-FFF2-40B4-BE49-F238E27FC236}">
                <a16:creationId xmlns:a16="http://schemas.microsoft.com/office/drawing/2014/main" id="{7259F6E6-398C-EFDC-A04A-5519E43D0A01}"/>
              </a:ext>
            </a:extLst>
          </p:cNvPr>
          <p:cNvGrpSpPr>
            <a:grpSpLocks/>
          </p:cNvGrpSpPr>
          <p:nvPr/>
        </p:nvGrpSpPr>
        <p:grpSpPr bwMode="auto">
          <a:xfrm>
            <a:off x="5088078" y="1128604"/>
            <a:ext cx="2746655" cy="2026882"/>
            <a:chOff x="3532" y="784"/>
            <a:chExt cx="1908" cy="1408"/>
          </a:xfrm>
        </p:grpSpPr>
        <p:pic>
          <p:nvPicPr>
            <p:cNvPr id="19462" name="Picture 6">
              <a:extLst>
                <a:ext uri="{FF2B5EF4-FFF2-40B4-BE49-F238E27FC236}">
                  <a16:creationId xmlns:a16="http://schemas.microsoft.com/office/drawing/2014/main" id="{21A26B32-F65B-11B6-1D1C-7AF993C2E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784"/>
              <a:ext cx="1909" cy="1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63" name="AutoShape 7">
              <a:extLst>
                <a:ext uri="{FF2B5EF4-FFF2-40B4-BE49-F238E27FC236}">
                  <a16:creationId xmlns:a16="http://schemas.microsoft.com/office/drawing/2014/main" id="{9C500EFD-2665-461F-62E7-BD87771F1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" y="784"/>
              <a:ext cx="1909" cy="1409"/>
            </a:xfrm>
            <a:prstGeom prst="roundRect">
              <a:avLst>
                <a:gd name="adj" fmla="val 69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19464" name="Text Box 8">
            <a:extLst>
              <a:ext uri="{FF2B5EF4-FFF2-40B4-BE49-F238E27FC236}">
                <a16:creationId xmlns:a16="http://schemas.microsoft.com/office/drawing/2014/main" id="{04D64187-EAB2-1E6C-98D5-2B518118E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876" y="5735154"/>
            <a:ext cx="2769688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29178" hangingPunct="0">
              <a:lnSpc>
                <a:spcPct val="0"/>
              </a:lnSpc>
              <a:spcBef>
                <a:spcPts val="1327"/>
              </a:spcBef>
              <a:buClr>
                <a:srgbClr val="0000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Morning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4BEE8A4B-756F-A0DD-9915-232D1F716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946" y="5732275"/>
            <a:ext cx="2769688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29178" hangingPunct="0">
              <a:lnSpc>
                <a:spcPct val="0"/>
              </a:lnSpc>
              <a:spcBef>
                <a:spcPts val="1327"/>
              </a:spcBef>
              <a:buClr>
                <a:srgbClr val="0000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Evening</a:t>
            </a: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C8975D9A-2266-AC4D-A338-50AAE4D10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378" y="6218842"/>
            <a:ext cx="5802813" cy="91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a preetham, et. al., utah</a:t>
            </a:r>
          </a:p>
        </p:txBody>
      </p:sp>
      <p:grpSp>
        <p:nvGrpSpPr>
          <p:cNvPr id="19467" name="Group 11">
            <a:extLst>
              <a:ext uri="{FF2B5EF4-FFF2-40B4-BE49-F238E27FC236}">
                <a16:creationId xmlns:a16="http://schemas.microsoft.com/office/drawing/2014/main" id="{B7A5FEC1-0F02-6AAC-D12F-D8C7A4969842}"/>
              </a:ext>
            </a:extLst>
          </p:cNvPr>
          <p:cNvGrpSpPr>
            <a:grpSpLocks/>
          </p:cNvGrpSpPr>
          <p:nvPr/>
        </p:nvGrpSpPr>
        <p:grpSpPr bwMode="auto">
          <a:xfrm>
            <a:off x="1101974" y="3341188"/>
            <a:ext cx="2869016" cy="2146364"/>
            <a:chOff x="763" y="2321"/>
            <a:chExt cx="1993" cy="1491"/>
          </a:xfrm>
        </p:grpSpPr>
        <p:pic>
          <p:nvPicPr>
            <p:cNvPr id="19468" name="Picture 12">
              <a:extLst>
                <a:ext uri="{FF2B5EF4-FFF2-40B4-BE49-F238E27FC236}">
                  <a16:creationId xmlns:a16="http://schemas.microsoft.com/office/drawing/2014/main" id="{B8E552A9-EF01-4406-EB23-DE82F4956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" y="2321"/>
              <a:ext cx="1994" cy="1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69" name="AutoShape 13">
              <a:extLst>
                <a:ext uri="{FF2B5EF4-FFF2-40B4-BE49-F238E27FC236}">
                  <a16:creationId xmlns:a16="http://schemas.microsoft.com/office/drawing/2014/main" id="{DB05D1E5-8DC1-4BD0-F4B9-CC866E86D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" y="2321"/>
              <a:ext cx="1994" cy="1492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19470" name="Group 14">
            <a:extLst>
              <a:ext uri="{FF2B5EF4-FFF2-40B4-BE49-F238E27FC236}">
                <a16:creationId xmlns:a16="http://schemas.microsoft.com/office/drawing/2014/main" id="{15A13749-D994-5207-A307-5ED392F47626}"/>
              </a:ext>
            </a:extLst>
          </p:cNvPr>
          <p:cNvGrpSpPr>
            <a:grpSpLocks/>
          </p:cNvGrpSpPr>
          <p:nvPr/>
        </p:nvGrpSpPr>
        <p:grpSpPr bwMode="auto">
          <a:xfrm>
            <a:off x="5027617" y="3341189"/>
            <a:ext cx="2867577" cy="2144924"/>
            <a:chOff x="3490" y="2321"/>
            <a:chExt cx="1992" cy="1490"/>
          </a:xfrm>
        </p:grpSpPr>
        <p:pic>
          <p:nvPicPr>
            <p:cNvPr id="19471" name="Picture 15">
              <a:extLst>
                <a:ext uri="{FF2B5EF4-FFF2-40B4-BE49-F238E27FC236}">
                  <a16:creationId xmlns:a16="http://schemas.microsoft.com/office/drawing/2014/main" id="{B21F80B0-1FE3-50F5-31EA-A16F21CCF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" y="2321"/>
              <a:ext cx="1993" cy="1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9472" name="AutoShape 16">
              <a:extLst>
                <a:ext uri="{FF2B5EF4-FFF2-40B4-BE49-F238E27FC236}">
                  <a16:creationId xmlns:a16="http://schemas.microsoft.com/office/drawing/2014/main" id="{D7FD0647-7D25-D565-900B-70EDE3AC4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2321"/>
              <a:ext cx="1993" cy="1491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EFAA989-F7D9-01AC-C43D-9EAE507E1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46066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 Realism</a:t>
            </a:r>
          </a:p>
        </p:txBody>
      </p:sp>
      <p:grpSp>
        <p:nvGrpSpPr>
          <p:cNvPr id="20482" name="Group 2">
            <a:extLst>
              <a:ext uri="{FF2B5EF4-FFF2-40B4-BE49-F238E27FC236}">
                <a16:creationId xmlns:a16="http://schemas.microsoft.com/office/drawing/2014/main" id="{6007A4BC-C954-3BDB-1169-B977D5906B0D}"/>
              </a:ext>
            </a:extLst>
          </p:cNvPr>
          <p:cNvGrpSpPr>
            <a:grpSpLocks/>
          </p:cNvGrpSpPr>
          <p:nvPr/>
        </p:nvGrpSpPr>
        <p:grpSpPr bwMode="auto">
          <a:xfrm>
            <a:off x="1713780" y="1478415"/>
            <a:ext cx="5775461" cy="3817678"/>
            <a:chOff x="1188" y="1027"/>
            <a:chExt cx="4012" cy="2652"/>
          </a:xfrm>
        </p:grpSpPr>
        <p:pic>
          <p:nvPicPr>
            <p:cNvPr id="20483" name="Picture 3">
              <a:extLst>
                <a:ext uri="{FF2B5EF4-FFF2-40B4-BE49-F238E27FC236}">
                  <a16:creationId xmlns:a16="http://schemas.microsoft.com/office/drawing/2014/main" id="{EEF23624-62BE-3086-CB26-83A9829D0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" y="1027"/>
              <a:ext cx="4013" cy="2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0484" name="AutoShape 4">
              <a:extLst>
                <a:ext uri="{FF2B5EF4-FFF2-40B4-BE49-F238E27FC236}">
                  <a16:creationId xmlns:a16="http://schemas.microsoft.com/office/drawing/2014/main" id="{04E7ED33-0B3E-E4D4-D5CA-BEF532A18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1027"/>
              <a:ext cx="4013" cy="2653"/>
            </a:xfrm>
            <a:prstGeom prst="roundRect">
              <a:avLst>
                <a:gd name="adj" fmla="val 37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0485" name="Text Box 5">
            <a:extLst>
              <a:ext uri="{FF2B5EF4-FFF2-40B4-BE49-F238E27FC236}">
                <a16:creationId xmlns:a16="http://schemas.microsoft.com/office/drawing/2014/main" id="{28ED9E63-1D3C-2829-F767-6BEECE3F2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004" y="5949647"/>
            <a:ext cx="4198265" cy="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90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Cornel Measurement Lab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2CF1B0CC-658B-B70A-A0AB-B813C12F3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46066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 Realism</a:t>
            </a:r>
          </a:p>
        </p:txBody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4BC10D2A-3D41-53BE-4742-CD9594C92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446" y="4438123"/>
            <a:ext cx="766235" cy="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90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Real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FAA2F7E2-F86F-119A-968B-2B65B0778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313" y="4383420"/>
            <a:ext cx="1532471" cy="1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90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Synthetic</a:t>
            </a:r>
          </a:p>
        </p:txBody>
      </p:sp>
      <p:grpSp>
        <p:nvGrpSpPr>
          <p:cNvPr id="21508" name="Group 4">
            <a:extLst>
              <a:ext uri="{FF2B5EF4-FFF2-40B4-BE49-F238E27FC236}">
                <a16:creationId xmlns:a16="http://schemas.microsoft.com/office/drawing/2014/main" id="{B0791F62-6175-8A2B-948F-C604CE935A06}"/>
              </a:ext>
            </a:extLst>
          </p:cNvPr>
          <p:cNvGrpSpPr>
            <a:grpSpLocks/>
          </p:cNvGrpSpPr>
          <p:nvPr/>
        </p:nvGrpSpPr>
        <p:grpSpPr bwMode="auto">
          <a:xfrm>
            <a:off x="973854" y="1610853"/>
            <a:ext cx="3339748" cy="2612777"/>
            <a:chOff x="674" y="1119"/>
            <a:chExt cx="2320" cy="1815"/>
          </a:xfrm>
        </p:grpSpPr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id="{5D295C95-A4B7-6BA1-86B4-38DC7951E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" b="1608"/>
            <a:stretch>
              <a:fillRect/>
            </a:stretch>
          </p:blipFill>
          <p:spPr bwMode="auto">
            <a:xfrm>
              <a:off x="674" y="1119"/>
              <a:ext cx="2321" cy="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484" b="1608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1510" name="AutoShape 6">
              <a:extLst>
                <a:ext uri="{FF2B5EF4-FFF2-40B4-BE49-F238E27FC236}">
                  <a16:creationId xmlns:a16="http://schemas.microsoft.com/office/drawing/2014/main" id="{BD0AA1F7-FB38-E225-8D08-8C51D1B24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" y="1119"/>
              <a:ext cx="2321" cy="181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1511" name="Group 7">
            <a:extLst>
              <a:ext uri="{FF2B5EF4-FFF2-40B4-BE49-F238E27FC236}">
                <a16:creationId xmlns:a16="http://schemas.microsoft.com/office/drawing/2014/main" id="{02641DAB-D5BD-C3AF-E233-0D0FA48C6DA9}"/>
              </a:ext>
            </a:extLst>
          </p:cNvPr>
          <p:cNvGrpSpPr>
            <a:grpSpLocks/>
          </p:cNvGrpSpPr>
          <p:nvPr/>
        </p:nvGrpSpPr>
        <p:grpSpPr bwMode="auto">
          <a:xfrm>
            <a:off x="4925409" y="1582062"/>
            <a:ext cx="3391572" cy="2641568"/>
            <a:chOff x="3419" y="1099"/>
            <a:chExt cx="2356" cy="1835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8BD15BF2-1CB6-368A-ECB6-BDC1C509B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" b="1587"/>
            <a:stretch>
              <a:fillRect/>
            </a:stretch>
          </p:blipFill>
          <p:spPr bwMode="auto">
            <a:xfrm>
              <a:off x="3419" y="1099"/>
              <a:ext cx="2357" cy="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281" b="1587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1513" name="AutoShape 9">
              <a:extLst>
                <a:ext uri="{FF2B5EF4-FFF2-40B4-BE49-F238E27FC236}">
                  <a16:creationId xmlns:a16="http://schemas.microsoft.com/office/drawing/2014/main" id="{950C4679-75AC-E2E1-DC13-7A60E8028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" y="1099"/>
              <a:ext cx="2357" cy="183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1514" name="Text Box 10">
            <a:extLst>
              <a:ext uri="{FF2B5EF4-FFF2-40B4-BE49-F238E27FC236}">
                <a16:creationId xmlns:a16="http://schemas.microsoft.com/office/drawing/2014/main" id="{4A1B8B69-2204-3B75-3162-13485B566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294" y="6296577"/>
            <a:ext cx="497507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Shirley, et. al., cornell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EDBE44E0-CFA9-7F64-40D2-7CB7B6FE9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Is this real?</a:t>
            </a:r>
          </a:p>
        </p:txBody>
      </p:sp>
      <p:grpSp>
        <p:nvGrpSpPr>
          <p:cNvPr id="22530" name="Group 2">
            <a:extLst>
              <a:ext uri="{FF2B5EF4-FFF2-40B4-BE49-F238E27FC236}">
                <a16:creationId xmlns:a16="http://schemas.microsoft.com/office/drawing/2014/main" id="{4613CC88-78A4-163A-F5CC-5A5AABB124BB}"/>
              </a:ext>
            </a:extLst>
          </p:cNvPr>
          <p:cNvGrpSpPr>
            <a:grpSpLocks/>
          </p:cNvGrpSpPr>
          <p:nvPr/>
        </p:nvGrpSpPr>
        <p:grpSpPr bwMode="auto">
          <a:xfrm>
            <a:off x="1561189" y="1571985"/>
            <a:ext cx="5902141" cy="4426606"/>
            <a:chOff x="1082" y="1092"/>
            <a:chExt cx="4100" cy="3075"/>
          </a:xfrm>
        </p:grpSpPr>
        <p:pic>
          <p:nvPicPr>
            <p:cNvPr id="22531" name="Picture 3">
              <a:extLst>
                <a:ext uri="{FF2B5EF4-FFF2-40B4-BE49-F238E27FC236}">
                  <a16:creationId xmlns:a16="http://schemas.microsoft.com/office/drawing/2014/main" id="{8071FC70-423D-FA51-848D-1B8CFA5E4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" y="1092"/>
              <a:ext cx="4101" cy="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2532" name="AutoShape 4">
              <a:extLst>
                <a:ext uri="{FF2B5EF4-FFF2-40B4-BE49-F238E27FC236}">
                  <a16:creationId xmlns:a16="http://schemas.microsoft.com/office/drawing/2014/main" id="{284A7BE7-FA2F-78C4-E156-9A8031C01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" y="1092"/>
              <a:ext cx="4101" cy="3076"/>
            </a:xfrm>
            <a:prstGeom prst="roundRect">
              <a:avLst>
                <a:gd name="adj" fmla="val 3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2533" name="Text Box 5">
            <a:extLst>
              <a:ext uri="{FF2B5EF4-FFF2-40B4-BE49-F238E27FC236}">
                <a16:creationId xmlns:a16="http://schemas.microsoft.com/office/drawing/2014/main" id="{362AB2AF-782D-0303-8798-080C4BB78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179" y="6346961"/>
            <a:ext cx="2267286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m fajaro, usc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25A3C3C5-ACE8-9397-B9BF-C9A7CAD6C4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Terrain Modeling: </a:t>
            </a:r>
            <a:br>
              <a:rPr lang="en-GB" altLang="en-US"/>
            </a:br>
            <a:r>
              <a:rPr lang="en-GB" altLang="en-US"/>
              <a:t>Snow and Trees Added</a:t>
            </a:r>
          </a:p>
        </p:txBody>
      </p:sp>
      <p:grpSp>
        <p:nvGrpSpPr>
          <p:cNvPr id="23554" name="Group 2">
            <a:extLst>
              <a:ext uri="{FF2B5EF4-FFF2-40B4-BE49-F238E27FC236}">
                <a16:creationId xmlns:a16="http://schemas.microsoft.com/office/drawing/2014/main" id="{5561A133-3A64-5983-4202-6D2622C18F6D}"/>
              </a:ext>
            </a:extLst>
          </p:cNvPr>
          <p:cNvGrpSpPr>
            <a:grpSpLocks/>
          </p:cNvGrpSpPr>
          <p:nvPr/>
        </p:nvGrpSpPr>
        <p:grpSpPr bwMode="auto">
          <a:xfrm>
            <a:off x="1683551" y="2016806"/>
            <a:ext cx="5484673" cy="3181398"/>
            <a:chOff x="1167" y="1401"/>
            <a:chExt cx="3810" cy="2210"/>
          </a:xfrm>
        </p:grpSpPr>
        <p:pic>
          <p:nvPicPr>
            <p:cNvPr id="23555" name="Picture 3">
              <a:extLst>
                <a:ext uri="{FF2B5EF4-FFF2-40B4-BE49-F238E27FC236}">
                  <a16:creationId xmlns:a16="http://schemas.microsoft.com/office/drawing/2014/main" id="{C7328B57-68EF-BB10-3441-AE36C8B4A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" y="1401"/>
              <a:ext cx="3811" cy="2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3556" name="AutoShape 4">
              <a:extLst>
                <a:ext uri="{FF2B5EF4-FFF2-40B4-BE49-F238E27FC236}">
                  <a16:creationId xmlns:a16="http://schemas.microsoft.com/office/drawing/2014/main" id="{674C158B-A0DC-22F2-7D34-698ECBC18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" y="1401"/>
              <a:ext cx="3811" cy="2211"/>
            </a:xfrm>
            <a:prstGeom prst="roundRect">
              <a:avLst>
                <a:gd name="adj" fmla="val 4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3557" name="Text Box 5">
            <a:extLst>
              <a:ext uri="{FF2B5EF4-FFF2-40B4-BE49-F238E27FC236}">
                <a16:creationId xmlns:a16="http://schemas.microsoft.com/office/drawing/2014/main" id="{D01E1D4F-AA97-80F7-0B50-E06923008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437" y="6187171"/>
            <a:ext cx="497507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s premoze, et.al., utah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4082B5E3-B2EC-1819-D48D-CC94164F5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Growth Models</a:t>
            </a:r>
          </a:p>
        </p:txBody>
      </p:sp>
      <p:grpSp>
        <p:nvGrpSpPr>
          <p:cNvPr id="24578" name="Group 2">
            <a:extLst>
              <a:ext uri="{FF2B5EF4-FFF2-40B4-BE49-F238E27FC236}">
                <a16:creationId xmlns:a16="http://schemas.microsoft.com/office/drawing/2014/main" id="{ABCE5579-5871-6189-F0B6-CFF81E75F1C9}"/>
              </a:ext>
            </a:extLst>
          </p:cNvPr>
          <p:cNvGrpSpPr>
            <a:grpSpLocks/>
          </p:cNvGrpSpPr>
          <p:nvPr/>
        </p:nvGrpSpPr>
        <p:grpSpPr bwMode="auto">
          <a:xfrm>
            <a:off x="1110611" y="1825346"/>
            <a:ext cx="3158365" cy="3158365"/>
            <a:chOff x="769" y="1268"/>
            <a:chExt cx="2194" cy="2194"/>
          </a:xfrm>
        </p:grpSpPr>
        <p:pic>
          <p:nvPicPr>
            <p:cNvPr id="24579" name="Picture 3">
              <a:extLst>
                <a:ext uri="{FF2B5EF4-FFF2-40B4-BE49-F238E27FC236}">
                  <a16:creationId xmlns:a16="http://schemas.microsoft.com/office/drawing/2014/main" id="{43133F7B-10C7-BFE4-2E84-0FA44763A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268"/>
              <a:ext cx="2195" cy="2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4580" name="AutoShape 4">
              <a:extLst>
                <a:ext uri="{FF2B5EF4-FFF2-40B4-BE49-F238E27FC236}">
                  <a16:creationId xmlns:a16="http://schemas.microsoft.com/office/drawing/2014/main" id="{9C303DA8-205A-65FB-5639-719888A9B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1268"/>
              <a:ext cx="2195" cy="2195"/>
            </a:xfrm>
            <a:prstGeom prst="roundRect">
              <a:avLst>
                <a:gd name="adj" fmla="val 4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4581" name="Group 5">
            <a:extLst>
              <a:ext uri="{FF2B5EF4-FFF2-40B4-BE49-F238E27FC236}">
                <a16:creationId xmlns:a16="http://schemas.microsoft.com/office/drawing/2014/main" id="{ECA303AF-D9BB-2E22-297C-FD0D8D859D14}"/>
              </a:ext>
            </a:extLst>
          </p:cNvPr>
          <p:cNvGrpSpPr>
            <a:grpSpLocks/>
          </p:cNvGrpSpPr>
          <p:nvPr/>
        </p:nvGrpSpPr>
        <p:grpSpPr bwMode="auto">
          <a:xfrm>
            <a:off x="4653335" y="1815269"/>
            <a:ext cx="3177080" cy="3177079"/>
            <a:chOff x="3230" y="1261"/>
            <a:chExt cx="2207" cy="2207"/>
          </a:xfrm>
        </p:grpSpPr>
        <p:pic>
          <p:nvPicPr>
            <p:cNvPr id="24582" name="Picture 6">
              <a:extLst>
                <a:ext uri="{FF2B5EF4-FFF2-40B4-BE49-F238E27FC236}">
                  <a16:creationId xmlns:a16="http://schemas.microsoft.com/office/drawing/2014/main" id="{937CC7F2-2719-B39E-97F5-37D16AEFE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" y="1261"/>
              <a:ext cx="2208" cy="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4583" name="AutoShape 7">
              <a:extLst>
                <a:ext uri="{FF2B5EF4-FFF2-40B4-BE49-F238E27FC236}">
                  <a16:creationId xmlns:a16="http://schemas.microsoft.com/office/drawing/2014/main" id="{D0A86167-DE65-1501-A4C1-A7E4C8818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0" y="1261"/>
              <a:ext cx="2208" cy="2208"/>
            </a:xfrm>
            <a:prstGeom prst="roundRect">
              <a:avLst>
                <a:gd name="adj" fmla="val 4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4584" name="Text Box 8">
            <a:extLst>
              <a:ext uri="{FF2B5EF4-FFF2-40B4-BE49-F238E27FC236}">
                <a16:creationId xmlns:a16="http://schemas.microsoft.com/office/drawing/2014/main" id="{0AE4FC2B-E2D1-30D9-778F-12FD5E0C3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403" y="6253390"/>
            <a:ext cx="497507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o deusson, 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38B436DA-0C35-FAA3-1EFB-75D27D4059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Rendering/Modeling Hair</a:t>
            </a:r>
          </a:p>
        </p:txBody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989760B4-2DFB-65EE-BFF1-A632C04A9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118" y="6633431"/>
            <a:ext cx="2584041" cy="3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997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http://www.rhythm.com/~ivan/hairRender.html</a:t>
            </a:r>
          </a:p>
        </p:txBody>
      </p:sp>
      <p:grpSp>
        <p:nvGrpSpPr>
          <p:cNvPr id="25615" name="Group 15">
            <a:extLst>
              <a:ext uri="{FF2B5EF4-FFF2-40B4-BE49-F238E27FC236}">
                <a16:creationId xmlns:a16="http://schemas.microsoft.com/office/drawing/2014/main" id="{FE02A8AC-6BDB-3A54-C73B-9C9D1DCCED29}"/>
              </a:ext>
            </a:extLst>
          </p:cNvPr>
          <p:cNvGrpSpPr>
            <a:grpSpLocks/>
          </p:cNvGrpSpPr>
          <p:nvPr/>
        </p:nvGrpSpPr>
        <p:grpSpPr bwMode="auto">
          <a:xfrm>
            <a:off x="694582" y="1520162"/>
            <a:ext cx="7605125" cy="1926113"/>
            <a:chOff x="432" y="1053"/>
            <a:chExt cx="5283" cy="1338"/>
          </a:xfrm>
        </p:grpSpPr>
        <p:pic>
          <p:nvPicPr>
            <p:cNvPr id="25603" name="Picture 3">
              <a:extLst>
                <a:ext uri="{FF2B5EF4-FFF2-40B4-BE49-F238E27FC236}">
                  <a16:creationId xmlns:a16="http://schemas.microsoft.com/office/drawing/2014/main" id="{3FE0BC00-DA72-6E71-B199-68B1D119C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1071"/>
              <a:ext cx="2540" cy="1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pic>
          <p:nvPicPr>
            <p:cNvPr id="25604" name="Picture 4">
              <a:extLst>
                <a:ext uri="{FF2B5EF4-FFF2-40B4-BE49-F238E27FC236}">
                  <a16:creationId xmlns:a16="http://schemas.microsoft.com/office/drawing/2014/main" id="{7D5E0C3E-F98F-B5C9-9C12-BBAC1D9B5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053"/>
              <a:ext cx="2624" cy="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sp>
        <p:nvSpPr>
          <p:cNvPr id="25610" name="AutoShape 10">
            <a:extLst>
              <a:ext uri="{FF2B5EF4-FFF2-40B4-BE49-F238E27FC236}">
                <a16:creationId xmlns:a16="http://schemas.microsoft.com/office/drawing/2014/main" id="{FC348E9A-634B-63F9-4CAA-533C9764E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476" y="3246178"/>
            <a:ext cx="166987" cy="414589"/>
          </a:xfrm>
          <a:prstGeom prst="roundRect">
            <a:avLst>
              <a:gd name="adj" fmla="val 86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25616" name="tabby.qt">
            <a:hlinkClick r:id="" action="ppaction://media"/>
            <a:extLst>
              <a:ext uri="{FF2B5EF4-FFF2-40B4-BE49-F238E27FC236}">
                <a16:creationId xmlns:a16="http://schemas.microsoft.com/office/drawing/2014/main" id="{1D0948A0-6557-A37E-AFE8-ACA56FA47D6F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8" y="3686680"/>
            <a:ext cx="4071038" cy="27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7" name="tinklesMilkLo.qt">
            <a:hlinkClick r:id="" action="ppaction://media"/>
            <a:extLst>
              <a:ext uri="{FF2B5EF4-FFF2-40B4-BE49-F238E27FC236}">
                <a16:creationId xmlns:a16="http://schemas.microsoft.com/office/drawing/2014/main" id="{B6FEBD15-349B-733B-9CAB-02CA80A34F86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473" y="3739942"/>
            <a:ext cx="3524010" cy="264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56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56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56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561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56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7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44A742A1-C510-E069-2E69-95D2C260D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-51824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Humans</a:t>
            </a:r>
          </a:p>
        </p:txBody>
      </p:sp>
      <p:grpSp>
        <p:nvGrpSpPr>
          <p:cNvPr id="26626" name="Group 2">
            <a:extLst>
              <a:ext uri="{FF2B5EF4-FFF2-40B4-BE49-F238E27FC236}">
                <a16:creationId xmlns:a16="http://schemas.microsoft.com/office/drawing/2014/main" id="{AC37596D-F09A-DDA6-30DA-7A898804F8CA}"/>
              </a:ext>
            </a:extLst>
          </p:cNvPr>
          <p:cNvGrpSpPr>
            <a:grpSpLocks/>
          </p:cNvGrpSpPr>
          <p:nvPr/>
        </p:nvGrpSpPr>
        <p:grpSpPr bwMode="auto">
          <a:xfrm>
            <a:off x="4484908" y="832059"/>
            <a:ext cx="3477945" cy="2607019"/>
            <a:chOff x="3113" y="578"/>
            <a:chExt cx="2416" cy="1811"/>
          </a:xfrm>
        </p:grpSpPr>
        <p:pic>
          <p:nvPicPr>
            <p:cNvPr id="26627" name="Picture 3">
              <a:extLst>
                <a:ext uri="{FF2B5EF4-FFF2-40B4-BE49-F238E27FC236}">
                  <a16:creationId xmlns:a16="http://schemas.microsoft.com/office/drawing/2014/main" id="{8A24B82D-19F7-011F-F609-111CE9C8C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" y="578"/>
              <a:ext cx="2417" cy="1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6628" name="AutoShape 4">
              <a:extLst>
                <a:ext uri="{FF2B5EF4-FFF2-40B4-BE49-F238E27FC236}">
                  <a16:creationId xmlns:a16="http://schemas.microsoft.com/office/drawing/2014/main" id="{CBAAB49C-F629-0138-CB4F-12DC20B63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578"/>
              <a:ext cx="2417" cy="1812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6629" name="Group 5">
            <a:extLst>
              <a:ext uri="{FF2B5EF4-FFF2-40B4-BE49-F238E27FC236}">
                <a16:creationId xmlns:a16="http://schemas.microsoft.com/office/drawing/2014/main" id="{9FA8135B-DCBD-F355-81E6-CD7EC863DB45}"/>
              </a:ext>
            </a:extLst>
          </p:cNvPr>
          <p:cNvGrpSpPr>
            <a:grpSpLocks/>
          </p:cNvGrpSpPr>
          <p:nvPr/>
        </p:nvGrpSpPr>
        <p:grpSpPr bwMode="auto">
          <a:xfrm>
            <a:off x="4473392" y="3640614"/>
            <a:ext cx="3500977" cy="2624293"/>
            <a:chOff x="3105" y="2529"/>
            <a:chExt cx="2432" cy="1823"/>
          </a:xfrm>
        </p:grpSpPr>
        <p:pic>
          <p:nvPicPr>
            <p:cNvPr id="26630" name="Picture 6">
              <a:extLst>
                <a:ext uri="{FF2B5EF4-FFF2-40B4-BE49-F238E27FC236}">
                  <a16:creationId xmlns:a16="http://schemas.microsoft.com/office/drawing/2014/main" id="{0765833B-B20C-DEEE-4B6E-BE7B5DEB3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" y="2529"/>
              <a:ext cx="2433" cy="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6631" name="AutoShape 7">
              <a:extLst>
                <a:ext uri="{FF2B5EF4-FFF2-40B4-BE49-F238E27FC236}">
                  <a16:creationId xmlns:a16="http://schemas.microsoft.com/office/drawing/2014/main" id="{E6B5DCDE-2629-7F93-640C-3BA1FEC70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" y="2529"/>
              <a:ext cx="2433" cy="1824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pic>
        <p:nvPicPr>
          <p:cNvPr id="26632" name="Picture 8">
            <a:extLst>
              <a:ext uri="{FF2B5EF4-FFF2-40B4-BE49-F238E27FC236}">
                <a16:creationId xmlns:a16="http://schemas.microsoft.com/office/drawing/2014/main" id="{C8763384-567E-DC1F-F3CF-935D16F6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72" y="840695"/>
            <a:ext cx="2991378" cy="54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6633" name="Text Box 9">
            <a:extLst>
              <a:ext uri="{FF2B5EF4-FFF2-40B4-BE49-F238E27FC236}">
                <a16:creationId xmlns:a16="http://schemas.microsoft.com/office/drawing/2014/main" id="{350679E0-C262-57A8-6F19-C1EEEAFE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335" y="6619036"/>
            <a:ext cx="2710667" cy="6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endParaRPr lang="en-GB" altLang="en-US" sz="1814">
              <a:solidFill>
                <a:srgbClr val="000000"/>
              </a:solidFill>
              <a:latin typeface="Helvetica" pitchFamily="2" charset="0"/>
              <a:ea typeface="Gothic" charset="0"/>
              <a:cs typeface="Gothic" charset="0"/>
            </a:endParaRPr>
          </a:p>
          <a:p>
            <a:pPr defTabSz="829178" hangingPunct="0"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endParaRPr lang="en-GB" altLang="en-US" sz="1814">
              <a:solidFill>
                <a:srgbClr val="000000"/>
              </a:solidFill>
              <a:latin typeface="Helvetica" pitchFamily="2" charset="0"/>
              <a:ea typeface="Gothic" charset="0"/>
              <a:cs typeface="Gothic" charset="0"/>
            </a:endParaRPr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9C9D3455-4ECF-AC9F-308C-229137A0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632" y="6488037"/>
            <a:ext cx="1931619" cy="5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63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Final Fantasy (Sony)</a:t>
            </a:r>
          </a:p>
        </p:txBody>
      </p:sp>
      <p:sp>
        <p:nvSpPr>
          <p:cNvPr id="26635" name="Text Box 11">
            <a:extLst>
              <a:ext uri="{FF2B5EF4-FFF2-40B4-BE49-F238E27FC236}">
                <a16:creationId xmlns:a16="http://schemas.microsoft.com/office/drawing/2014/main" id="{D11F1C36-DD74-6139-B45E-D4CA21AE4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042" y="6498114"/>
            <a:ext cx="1187826" cy="5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632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Jensen et al.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CB4856EC-4A0D-2535-B4D9-1588A2296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Is Photorealism Everything?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17E78335-81AD-2EEF-7F63-6B5C77BBD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4" y="1908839"/>
            <a:ext cx="3885336" cy="35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77CBC0D1-1FEC-0878-FE28-47D2F00A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51" y="1908839"/>
            <a:ext cx="3410286" cy="351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91A2A864-1DC5-C519-583D-59B94C4239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Is Photorealism Everything?</a:t>
            </a:r>
          </a:p>
        </p:txBody>
      </p:sp>
      <p:pic>
        <p:nvPicPr>
          <p:cNvPr id="105477" name="Picture 1029">
            <a:extLst>
              <a:ext uri="{FF2B5EF4-FFF2-40B4-BE49-F238E27FC236}">
                <a16:creationId xmlns:a16="http://schemas.microsoft.com/office/drawing/2014/main" id="{486BA992-9A13-29FB-055D-CF17318D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36" y="2556635"/>
            <a:ext cx="4606549" cy="285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D4E11D9B-C459-DABA-AB0D-3C6A1DF63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is Graphics Cool?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4041E76E-86DA-EA67-6999-7F7BB567F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Interdisciplinary</a:t>
            </a:r>
          </a:p>
          <a:p>
            <a:pPr lvl="1"/>
            <a:r>
              <a:rPr lang="en-US" altLang="en-US"/>
              <a:t>Biology, Physics, Math, Psychology, CS, Art</a:t>
            </a:r>
          </a:p>
          <a:p>
            <a:r>
              <a:rPr lang="en-US" altLang="en-US"/>
              <a:t>Visual</a:t>
            </a:r>
          </a:p>
          <a:p>
            <a:r>
              <a:rPr lang="en-US" altLang="en-US"/>
              <a:t>Interactive</a:t>
            </a:r>
          </a:p>
          <a:p>
            <a:r>
              <a:rPr lang="en-US" altLang="en-US"/>
              <a:t>Work can be demoed to technically illiterate friends</a:t>
            </a:r>
          </a:p>
          <a:p>
            <a:r>
              <a:rPr lang="en-US" altLang="en-US"/>
              <a:t>Movies</a:t>
            </a:r>
          </a:p>
          <a:p>
            <a:r>
              <a:rPr lang="en-US" altLang="en-US"/>
              <a:t>Games</a:t>
            </a:r>
          </a:p>
          <a:p>
            <a:r>
              <a:rPr lang="en-US" altLang="en-US"/>
              <a:t>Money</a:t>
            </a:r>
          </a:p>
          <a:p>
            <a:pPr lvl="1"/>
            <a:r>
              <a:rPr lang="en-US" altLang="en-US"/>
              <a:t>Video games: $11B (2004)</a:t>
            </a:r>
          </a:p>
          <a:p>
            <a:pPr lvl="1"/>
            <a:r>
              <a:rPr lang="en-US" altLang="en-US"/>
              <a:t>Movies: $8.5B (2001)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57080AC2-8DEE-8947-AD49-0EFE57F69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Non-Photorealistic Rendering</a:t>
            </a:r>
          </a:p>
        </p:txBody>
      </p:sp>
      <p:grpSp>
        <p:nvGrpSpPr>
          <p:cNvPr id="28674" name="Group 2">
            <a:extLst>
              <a:ext uri="{FF2B5EF4-FFF2-40B4-BE49-F238E27FC236}">
                <a16:creationId xmlns:a16="http://schemas.microsoft.com/office/drawing/2014/main" id="{F923B873-D67C-7A66-BD98-587D1BB14270}"/>
              </a:ext>
            </a:extLst>
          </p:cNvPr>
          <p:cNvGrpSpPr>
            <a:grpSpLocks/>
          </p:cNvGrpSpPr>
          <p:nvPr/>
        </p:nvGrpSpPr>
        <p:grpSpPr bwMode="auto">
          <a:xfrm>
            <a:off x="5976279" y="1898763"/>
            <a:ext cx="2517767" cy="3244738"/>
            <a:chOff x="4149" y="1319"/>
            <a:chExt cx="1749" cy="2254"/>
          </a:xfrm>
        </p:grpSpPr>
        <p:pic>
          <p:nvPicPr>
            <p:cNvPr id="28675" name="Picture 3">
              <a:extLst>
                <a:ext uri="{FF2B5EF4-FFF2-40B4-BE49-F238E27FC236}">
                  <a16:creationId xmlns:a16="http://schemas.microsoft.com/office/drawing/2014/main" id="{586C71FF-7204-A235-E3E3-4D67C7E37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"/>
            <a:stretch>
              <a:fillRect/>
            </a:stretch>
          </p:blipFill>
          <p:spPr bwMode="auto">
            <a:xfrm>
              <a:off x="4149" y="1319"/>
              <a:ext cx="1750" cy="2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b="163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8676" name="AutoShape 4">
              <a:extLst>
                <a:ext uri="{FF2B5EF4-FFF2-40B4-BE49-F238E27FC236}">
                  <a16:creationId xmlns:a16="http://schemas.microsoft.com/office/drawing/2014/main" id="{9E1A9959-4B3F-EF1B-B71B-712C1DDA0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" y="1319"/>
              <a:ext cx="1750" cy="2255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8677" name="Group 5">
            <a:extLst>
              <a:ext uri="{FF2B5EF4-FFF2-40B4-BE49-F238E27FC236}">
                <a16:creationId xmlns:a16="http://schemas.microsoft.com/office/drawing/2014/main" id="{3F0431F5-4B1A-176B-60E4-AA1D91CB9D4C}"/>
              </a:ext>
            </a:extLst>
          </p:cNvPr>
          <p:cNvGrpSpPr>
            <a:grpSpLocks/>
          </p:cNvGrpSpPr>
          <p:nvPr/>
        </p:nvGrpSpPr>
        <p:grpSpPr bwMode="auto">
          <a:xfrm>
            <a:off x="609648" y="1897323"/>
            <a:ext cx="2487537" cy="3228903"/>
            <a:chOff x="421" y="1318"/>
            <a:chExt cx="1728" cy="2243"/>
          </a:xfrm>
        </p:grpSpPr>
        <p:pic>
          <p:nvPicPr>
            <p:cNvPr id="28678" name="Picture 6">
              <a:extLst>
                <a:ext uri="{FF2B5EF4-FFF2-40B4-BE49-F238E27FC236}">
                  <a16:creationId xmlns:a16="http://schemas.microsoft.com/office/drawing/2014/main" id="{48759FA2-48DD-319F-951F-27D18777D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" y="1318"/>
              <a:ext cx="1729" cy="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8679" name="AutoShape 7">
              <a:extLst>
                <a:ext uri="{FF2B5EF4-FFF2-40B4-BE49-F238E27FC236}">
                  <a16:creationId xmlns:a16="http://schemas.microsoft.com/office/drawing/2014/main" id="{AC1BEAD6-E4F8-7689-7F47-1E915D965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" y="1318"/>
              <a:ext cx="1729" cy="2244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8680" name="Group 8">
            <a:extLst>
              <a:ext uri="{FF2B5EF4-FFF2-40B4-BE49-F238E27FC236}">
                <a16:creationId xmlns:a16="http://schemas.microsoft.com/office/drawing/2014/main" id="{55C2D121-3D1E-DD30-1ACF-4EDB7E89461F}"/>
              </a:ext>
            </a:extLst>
          </p:cNvPr>
          <p:cNvGrpSpPr>
            <a:grpSpLocks/>
          </p:cNvGrpSpPr>
          <p:nvPr/>
        </p:nvGrpSpPr>
        <p:grpSpPr bwMode="auto">
          <a:xfrm>
            <a:off x="3304480" y="1895883"/>
            <a:ext cx="2465943" cy="3218826"/>
            <a:chOff x="2293" y="1317"/>
            <a:chExt cx="1713" cy="2236"/>
          </a:xfrm>
        </p:grpSpPr>
        <p:pic>
          <p:nvPicPr>
            <p:cNvPr id="28681" name="Picture 9">
              <a:extLst>
                <a:ext uri="{FF2B5EF4-FFF2-40B4-BE49-F238E27FC236}">
                  <a16:creationId xmlns:a16="http://schemas.microsoft.com/office/drawing/2014/main" id="{41D0E329-4465-7808-37F9-85095B350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" y="1317"/>
              <a:ext cx="1714" cy="2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8682" name="AutoShape 10">
              <a:extLst>
                <a:ext uri="{FF2B5EF4-FFF2-40B4-BE49-F238E27FC236}">
                  <a16:creationId xmlns:a16="http://schemas.microsoft.com/office/drawing/2014/main" id="{BF7FCDDB-2FD8-70B5-3BF7-7FB921EA6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3" y="1317"/>
              <a:ext cx="1714" cy="2237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8683" name="Text Box 11">
            <a:extLst>
              <a:ext uri="{FF2B5EF4-FFF2-40B4-BE49-F238E27FC236}">
                <a16:creationId xmlns:a16="http://schemas.microsoft.com/office/drawing/2014/main" id="{D8860D3B-A644-3C3A-1A36-9024C0A26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20" y="6231798"/>
            <a:ext cx="2899247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b gooch, et.al., utah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E6647E9E-55EB-0A03-6E25-4B300426A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241844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Tone Shading</a:t>
            </a:r>
          </a:p>
        </p:txBody>
      </p:sp>
      <p:sp>
        <p:nvSpPr>
          <p:cNvPr id="29698" name="AutoShape 2">
            <a:extLst>
              <a:ext uri="{FF2B5EF4-FFF2-40B4-BE49-F238E27FC236}">
                <a16:creationId xmlns:a16="http://schemas.microsoft.com/office/drawing/2014/main" id="{D4703AC8-08C5-EDCF-ECCC-5F65C8680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725" y="1381965"/>
            <a:ext cx="6046096" cy="4574879"/>
          </a:xfrm>
          <a:prstGeom prst="roundRect">
            <a:avLst>
              <a:gd name="adj" fmla="val 28"/>
            </a:avLst>
          </a:prstGeom>
          <a:solidFill>
            <a:srgbClr val="E6E6E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29699" name="Group 3">
            <a:extLst>
              <a:ext uri="{FF2B5EF4-FFF2-40B4-BE49-F238E27FC236}">
                <a16:creationId xmlns:a16="http://schemas.microsoft.com/office/drawing/2014/main" id="{B42C4F4A-A6EF-7E9B-B1ED-4D1B3E4B8106}"/>
              </a:ext>
            </a:extLst>
          </p:cNvPr>
          <p:cNvGrpSpPr>
            <a:grpSpLocks/>
          </p:cNvGrpSpPr>
          <p:nvPr/>
        </p:nvGrpSpPr>
        <p:grpSpPr bwMode="auto">
          <a:xfrm>
            <a:off x="5622150" y="2306154"/>
            <a:ext cx="3231782" cy="2840226"/>
            <a:chOff x="3903" y="1602"/>
            <a:chExt cx="2245" cy="1973"/>
          </a:xfrm>
        </p:grpSpPr>
        <p:pic>
          <p:nvPicPr>
            <p:cNvPr id="29700" name="Picture 4">
              <a:extLst>
                <a:ext uri="{FF2B5EF4-FFF2-40B4-BE49-F238E27FC236}">
                  <a16:creationId xmlns:a16="http://schemas.microsoft.com/office/drawing/2014/main" id="{B9BC3AB3-7664-EBEE-7AC8-FF9E3DAF8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3" y="1602"/>
              <a:ext cx="2246" cy="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9701" name="AutoShape 5">
              <a:extLst>
                <a:ext uri="{FF2B5EF4-FFF2-40B4-BE49-F238E27FC236}">
                  <a16:creationId xmlns:a16="http://schemas.microsoft.com/office/drawing/2014/main" id="{0442C25A-C614-BAF2-3100-101DFDD3C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" y="1602"/>
              <a:ext cx="2246" cy="1974"/>
            </a:xfrm>
            <a:prstGeom prst="roundRect">
              <a:avLst>
                <a:gd name="adj" fmla="val 4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29702" name="Text Box 6">
            <a:extLst>
              <a:ext uri="{FF2B5EF4-FFF2-40B4-BE49-F238E27FC236}">
                <a16:creationId xmlns:a16="http://schemas.microsoft.com/office/drawing/2014/main" id="{1C29AF35-D4B2-4E56-20D3-40149E40C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118" y="6253390"/>
            <a:ext cx="2902126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a gooch, et. al., utah</a:t>
            </a:r>
          </a:p>
        </p:txBody>
      </p:sp>
      <p:grpSp>
        <p:nvGrpSpPr>
          <p:cNvPr id="29703" name="Group 7">
            <a:extLst>
              <a:ext uri="{FF2B5EF4-FFF2-40B4-BE49-F238E27FC236}">
                <a16:creationId xmlns:a16="http://schemas.microsoft.com/office/drawing/2014/main" id="{F74AB298-DBE9-F6CC-9182-6CA538AD0A64}"/>
              </a:ext>
            </a:extLst>
          </p:cNvPr>
          <p:cNvGrpSpPr>
            <a:grpSpLocks/>
          </p:cNvGrpSpPr>
          <p:nvPr/>
        </p:nvGrpSpPr>
        <p:grpSpPr bwMode="auto">
          <a:xfrm>
            <a:off x="3097186" y="1593579"/>
            <a:ext cx="2190990" cy="4199157"/>
            <a:chOff x="2149" y="1107"/>
            <a:chExt cx="1522" cy="2917"/>
          </a:xfrm>
        </p:grpSpPr>
        <p:pic>
          <p:nvPicPr>
            <p:cNvPr id="29704" name="Picture 8">
              <a:extLst>
                <a:ext uri="{FF2B5EF4-FFF2-40B4-BE49-F238E27FC236}">
                  <a16:creationId xmlns:a16="http://schemas.microsoft.com/office/drawing/2014/main" id="{F4D16EFB-A1ED-F6E0-9C84-D70F6560E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" y="1107"/>
              <a:ext cx="1523" cy="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9705" name="AutoShape 9">
              <a:extLst>
                <a:ext uri="{FF2B5EF4-FFF2-40B4-BE49-F238E27FC236}">
                  <a16:creationId xmlns:a16="http://schemas.microsoft.com/office/drawing/2014/main" id="{D23C0067-1D26-CAEA-5D23-3178F0152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9" y="1107"/>
              <a:ext cx="1523" cy="2918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29706" name="Group 10">
            <a:extLst>
              <a:ext uri="{FF2B5EF4-FFF2-40B4-BE49-F238E27FC236}">
                <a16:creationId xmlns:a16="http://schemas.microsoft.com/office/drawing/2014/main" id="{10EDF55E-7552-B0CA-7095-B05AEE688B7F}"/>
              </a:ext>
            </a:extLst>
          </p:cNvPr>
          <p:cNvGrpSpPr>
            <a:grpSpLocks/>
          </p:cNvGrpSpPr>
          <p:nvPr/>
        </p:nvGrpSpPr>
        <p:grpSpPr bwMode="auto">
          <a:xfrm>
            <a:off x="313102" y="1593579"/>
            <a:ext cx="2190990" cy="4199157"/>
            <a:chOff x="215" y="1107"/>
            <a:chExt cx="1522" cy="2917"/>
          </a:xfrm>
        </p:grpSpPr>
        <p:pic>
          <p:nvPicPr>
            <p:cNvPr id="29707" name="Picture 11">
              <a:extLst>
                <a:ext uri="{FF2B5EF4-FFF2-40B4-BE49-F238E27FC236}">
                  <a16:creationId xmlns:a16="http://schemas.microsoft.com/office/drawing/2014/main" id="{80707391-5791-370E-7B38-0017F9D9B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1107"/>
              <a:ext cx="1523" cy="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9708" name="AutoShape 12">
              <a:extLst>
                <a:ext uri="{FF2B5EF4-FFF2-40B4-BE49-F238E27FC236}">
                  <a16:creationId xmlns:a16="http://schemas.microsoft.com/office/drawing/2014/main" id="{B90911CC-49E6-7339-0E0C-C8D5FD7B1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" y="1107"/>
              <a:ext cx="1523" cy="2918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0C903BF3-7CAF-4092-C623-FBE35447C0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NonPhotorealistic Rendering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1EA3BCCC-2042-13A0-4F75-8A4E321EF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45" y="1500007"/>
            <a:ext cx="2784083" cy="18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CECC1784-03D1-9472-78A5-046E83B63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75" y="1996652"/>
            <a:ext cx="1230813" cy="16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C75A5AED-4CC0-7BDC-65FB-44E03F19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5" y="1619490"/>
            <a:ext cx="2856060" cy="16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0760725B-53DB-1B55-74F4-B0CA4BB64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9" y="4606550"/>
            <a:ext cx="3159805" cy="158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DD8241B4-1524-A189-F450-190753985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04" y="4016335"/>
            <a:ext cx="3577273" cy="22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C0464382-F7CF-E10E-BDF2-D498C6CEB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Image Based Rendering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9F063F7-6483-3CA2-343B-A6DAA050B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Model light field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Do not have to model geometry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Good for complex 3D scenes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Can leave holes where no data is available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79D470FE-B4FF-CA29-D98E-060AAA1D6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210174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3D Scene Capture</a:t>
            </a:r>
          </a:p>
        </p:txBody>
      </p:sp>
      <p:grpSp>
        <p:nvGrpSpPr>
          <p:cNvPr id="32770" name="Group 2">
            <a:extLst>
              <a:ext uri="{FF2B5EF4-FFF2-40B4-BE49-F238E27FC236}">
                <a16:creationId xmlns:a16="http://schemas.microsoft.com/office/drawing/2014/main" id="{D1E9BCDF-9F55-33A4-7874-33924C33710A}"/>
              </a:ext>
            </a:extLst>
          </p:cNvPr>
          <p:cNvGrpSpPr>
            <a:grpSpLocks/>
          </p:cNvGrpSpPr>
          <p:nvPr/>
        </p:nvGrpSpPr>
        <p:grpSpPr bwMode="auto">
          <a:xfrm>
            <a:off x="602451" y="1363251"/>
            <a:ext cx="2461625" cy="4072477"/>
            <a:chOff x="416" y="947"/>
            <a:chExt cx="1710" cy="2829"/>
          </a:xfrm>
        </p:grpSpPr>
        <p:pic>
          <p:nvPicPr>
            <p:cNvPr id="32771" name="Picture 3">
              <a:extLst>
                <a:ext uri="{FF2B5EF4-FFF2-40B4-BE49-F238E27FC236}">
                  <a16:creationId xmlns:a16="http://schemas.microsoft.com/office/drawing/2014/main" id="{6F49E1A7-28D7-2E82-FA66-00C8EC930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1782" r="3227" b="4373"/>
            <a:stretch>
              <a:fillRect/>
            </a:stretch>
          </p:blipFill>
          <p:spPr bwMode="auto">
            <a:xfrm>
              <a:off x="416" y="947"/>
              <a:ext cx="1711" cy="2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393" t="1782" r="3227" b="4373"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2772" name="AutoShape 4">
              <a:extLst>
                <a:ext uri="{FF2B5EF4-FFF2-40B4-BE49-F238E27FC236}">
                  <a16:creationId xmlns:a16="http://schemas.microsoft.com/office/drawing/2014/main" id="{23E9E6F5-8457-2A99-1FA8-60003C82D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" y="947"/>
              <a:ext cx="1711" cy="2830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2773" name="Text Box 5">
            <a:extLst>
              <a:ext uri="{FF2B5EF4-FFF2-40B4-BE49-F238E27FC236}">
                <a16:creationId xmlns:a16="http://schemas.microsoft.com/office/drawing/2014/main" id="{C1A7DD1D-04D3-C12C-64B5-BF62DBD1C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31" y="6201567"/>
            <a:ext cx="2902126" cy="1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Fuchs et.al., UNC</a:t>
            </a: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A53B7AD9-E961-DC19-A047-6D9F88230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902" y="1279758"/>
            <a:ext cx="1085418" cy="14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id="{996A84B3-D0AF-5A6E-0C44-7BA56201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04" y="3321035"/>
            <a:ext cx="3685239" cy="276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2776" name="Picture 8">
            <a:extLst>
              <a:ext uri="{FF2B5EF4-FFF2-40B4-BE49-F238E27FC236}">
                <a16:creationId xmlns:a16="http://schemas.microsoft.com/office/drawing/2014/main" id="{5FA12529-CF36-4E79-CC9D-2C761BFC4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79" y="1163154"/>
            <a:ext cx="3685239" cy="276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2777" name="Text Box 9">
            <a:extLst>
              <a:ext uri="{FF2B5EF4-FFF2-40B4-BE49-F238E27FC236}">
                <a16:creationId xmlns:a16="http://schemas.microsoft.com/office/drawing/2014/main" id="{CC8DC02C-492D-A3A7-2D1F-1601FDEA4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52" y="6355599"/>
            <a:ext cx="1536318" cy="6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814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UNC and UVA 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15A0E9D9-1F4A-C875-5103-E27295CAB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3D Scene Recreation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A62F3DCA-00A5-0253-C1A4-7189C6F13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1262" r="1535" b="575"/>
          <a:stretch>
            <a:fillRect/>
          </a:stretch>
        </p:blipFill>
        <p:spPr bwMode="auto">
          <a:xfrm>
            <a:off x="2049195" y="1753368"/>
            <a:ext cx="5493310" cy="375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50" t="1262" r="1535" b="575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3795" name="AutoShape 3">
            <a:extLst>
              <a:ext uri="{FF2B5EF4-FFF2-40B4-BE49-F238E27FC236}">
                <a16:creationId xmlns:a16="http://schemas.microsoft.com/office/drawing/2014/main" id="{C1EDFF6E-7587-4304-F8EC-D7CD6F981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917" y="1749049"/>
            <a:ext cx="141076" cy="3973149"/>
          </a:xfrm>
          <a:prstGeom prst="roundRect">
            <a:avLst>
              <a:gd name="adj" fmla="val 10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796" name="AutoShape 4">
            <a:extLst>
              <a:ext uri="{FF2B5EF4-FFF2-40B4-BE49-F238E27FC236}">
                <a16:creationId xmlns:a16="http://schemas.microsoft.com/office/drawing/2014/main" id="{AFF5EAF1-1312-265A-F619-F540ECA5A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878" y="3519692"/>
            <a:ext cx="2883411" cy="194338"/>
          </a:xfrm>
          <a:prstGeom prst="roundRect">
            <a:avLst>
              <a:gd name="adj" fmla="val 745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797" name="AutoShape 5">
            <a:extLst>
              <a:ext uri="{FF2B5EF4-FFF2-40B4-BE49-F238E27FC236}">
                <a16:creationId xmlns:a16="http://schemas.microsoft.com/office/drawing/2014/main" id="{FC11571A-F007-0910-E8FB-2AE91F7F0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173" y="5398300"/>
            <a:ext cx="2840226" cy="172746"/>
          </a:xfrm>
          <a:prstGeom prst="roundRect">
            <a:avLst>
              <a:gd name="adj" fmla="val 83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29178" eaLnBrk="0" hangingPunct="0"/>
            <a:endParaRPr lang="en-US" sz="1088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0D9BC76B-D6B4-91A0-C763-FD6843A6A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848" y="6274984"/>
            <a:ext cx="2051353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Faugeras et. al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FEFCB787-9893-1DA1-ACFE-E9FF21086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360</a:t>
            </a:r>
            <a:r>
              <a:rPr lang="en-GB" altLang="en-US" baseline="33000"/>
              <a:t>o</a:t>
            </a:r>
            <a:r>
              <a:rPr lang="en-GB" altLang="en-US"/>
              <a:t> Scan</a:t>
            </a:r>
          </a:p>
        </p:txBody>
      </p:sp>
      <p:grpSp>
        <p:nvGrpSpPr>
          <p:cNvPr id="34818" name="Group 2">
            <a:extLst>
              <a:ext uri="{FF2B5EF4-FFF2-40B4-BE49-F238E27FC236}">
                <a16:creationId xmlns:a16="http://schemas.microsoft.com/office/drawing/2014/main" id="{2B947288-3EBA-BDF3-34FB-DC78CEE815D8}"/>
              </a:ext>
            </a:extLst>
          </p:cNvPr>
          <p:cNvGrpSpPr>
            <a:grpSpLocks/>
          </p:cNvGrpSpPr>
          <p:nvPr/>
        </p:nvGrpSpPr>
        <p:grpSpPr bwMode="auto">
          <a:xfrm>
            <a:off x="1268961" y="2189551"/>
            <a:ext cx="6905505" cy="2655963"/>
            <a:chOff x="879" y="1521"/>
            <a:chExt cx="4797" cy="1845"/>
          </a:xfrm>
        </p:grpSpPr>
        <p:pic>
          <p:nvPicPr>
            <p:cNvPr id="34819" name="Picture 3">
              <a:extLst>
                <a:ext uri="{FF2B5EF4-FFF2-40B4-BE49-F238E27FC236}">
                  <a16:creationId xmlns:a16="http://schemas.microsoft.com/office/drawing/2014/main" id="{CAE66581-8D7D-8823-446F-735F0D906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" y="1521"/>
              <a:ext cx="4798" cy="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4820" name="AutoShape 4">
              <a:extLst>
                <a:ext uri="{FF2B5EF4-FFF2-40B4-BE49-F238E27FC236}">
                  <a16:creationId xmlns:a16="http://schemas.microsoft.com/office/drawing/2014/main" id="{E3BD923C-72F5-9CEB-B0C1-695F9ACAA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" y="1521"/>
              <a:ext cx="4798" cy="184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4821" name="Text Box 5">
            <a:extLst>
              <a:ext uri="{FF2B5EF4-FFF2-40B4-BE49-F238E27FC236}">
                <a16:creationId xmlns:a16="http://schemas.microsoft.com/office/drawing/2014/main" id="{03F03151-ECF7-812A-86A4-116BCB4FD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531" y="6237556"/>
            <a:ext cx="3488022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p willemsen, et. al., utah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283E9873-268E-8763-85FF-93BF77C13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Interaction</a:t>
            </a: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A43DF0E7-25C6-CE9C-9846-62F8DF533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Way behind rest of graphic's spectacular advances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Still doing WIMP: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Windows, icons, menus, pull-downs/pointing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Once viewed as “soft” research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Turns out to be one of hardest problems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0C4D7D4C-EFDC-8C3C-68AB-CC1B925135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Interaction still needs...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044329A5-FDD4-15E1-8BC2-40D239E537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</a:t>
            </a:r>
            <a:r>
              <a:rPr lang="en-GB" altLang="en-US">
                <a:solidFill>
                  <a:srgbClr val="800080"/>
                </a:solidFill>
              </a:rPr>
              <a:t>input</a:t>
            </a:r>
            <a:r>
              <a:rPr lang="en-GB" altLang="en-US"/>
              <a:t> 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</a:t>
            </a:r>
            <a:r>
              <a:rPr lang="en-GB" altLang="en-US">
                <a:solidFill>
                  <a:srgbClr val="800080"/>
                </a:solidFill>
              </a:rPr>
              <a:t>output</a:t>
            </a:r>
            <a:r>
              <a:rPr lang="en-GB" altLang="en-US"/>
              <a:t> devices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interaction </a:t>
            </a:r>
            <a:r>
              <a:rPr lang="en-GB" altLang="en-US">
                <a:solidFill>
                  <a:srgbClr val="800080"/>
                </a:solidFill>
              </a:rPr>
              <a:t>paradigms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Better understanding of HCI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Bring in </a:t>
            </a:r>
            <a:r>
              <a:rPr lang="en-GB" altLang="en-US">
                <a:solidFill>
                  <a:srgbClr val="800080"/>
                </a:solidFill>
              </a:rPr>
              <a:t>psychologists</a:t>
            </a:r>
          </a:p>
        </p:txBody>
      </p:sp>
      <p:grpSp>
        <p:nvGrpSpPr>
          <p:cNvPr id="36867" name="Group 3">
            <a:extLst>
              <a:ext uri="{FF2B5EF4-FFF2-40B4-BE49-F238E27FC236}">
                <a16:creationId xmlns:a16="http://schemas.microsoft.com/office/drawing/2014/main" id="{DEB54F32-4F0B-C6E0-8D59-C49C8410E666}"/>
              </a:ext>
            </a:extLst>
          </p:cNvPr>
          <p:cNvGrpSpPr>
            <a:grpSpLocks/>
          </p:cNvGrpSpPr>
          <p:nvPr/>
        </p:nvGrpSpPr>
        <p:grpSpPr bwMode="auto">
          <a:xfrm>
            <a:off x="5207561" y="4068159"/>
            <a:ext cx="3020169" cy="2415559"/>
            <a:chOff x="3615" y="2826"/>
            <a:chExt cx="2098" cy="1678"/>
          </a:xfrm>
        </p:grpSpPr>
        <p:pic>
          <p:nvPicPr>
            <p:cNvPr id="36868" name="Picture 4">
              <a:extLst>
                <a:ext uri="{FF2B5EF4-FFF2-40B4-BE49-F238E27FC236}">
                  <a16:creationId xmlns:a16="http://schemas.microsoft.com/office/drawing/2014/main" id="{14C5DDD2-196D-FAC4-B458-3E9FC94B8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" y="2826"/>
              <a:ext cx="2099" cy="1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6869" name="AutoShape 5">
              <a:extLst>
                <a:ext uri="{FF2B5EF4-FFF2-40B4-BE49-F238E27FC236}">
                  <a16:creationId xmlns:a16="http://schemas.microsoft.com/office/drawing/2014/main" id="{DE92732A-37B6-699C-6395-C929F847E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5" y="2826"/>
              <a:ext cx="2099" cy="1679"/>
            </a:xfrm>
            <a:prstGeom prst="roundRect">
              <a:avLst>
                <a:gd name="adj" fmla="val 56"/>
              </a:avLst>
            </a:prstGeom>
            <a:noFill/>
            <a:ln w="324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D2EFFEC9-E42A-4202-571E-83B809A5A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</a:t>
            </a: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AC862A16-570F-2DF0-40CA-F8151AE94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Many model reps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Bezier, B-spline, box splines, simplex splines, polyhedral splines, quadrics, super-quadrics, implicit, parametric, subdivision, fractal, level sets, etc (not to mention polygonal)</a:t>
            </a:r>
          </a:p>
        </p:txBody>
      </p:sp>
      <p:grpSp>
        <p:nvGrpSpPr>
          <p:cNvPr id="37891" name="Group 3">
            <a:extLst>
              <a:ext uri="{FF2B5EF4-FFF2-40B4-BE49-F238E27FC236}">
                <a16:creationId xmlns:a16="http://schemas.microsoft.com/office/drawing/2014/main" id="{4060512B-CE2F-E50E-7222-8E3077C4E149}"/>
              </a:ext>
            </a:extLst>
          </p:cNvPr>
          <p:cNvGrpSpPr>
            <a:grpSpLocks/>
          </p:cNvGrpSpPr>
          <p:nvPr/>
        </p:nvGrpSpPr>
        <p:grpSpPr bwMode="auto">
          <a:xfrm>
            <a:off x="552067" y="4776416"/>
            <a:ext cx="1838301" cy="1641083"/>
            <a:chOff x="381" y="3318"/>
            <a:chExt cx="1277" cy="1140"/>
          </a:xfrm>
        </p:grpSpPr>
        <p:pic>
          <p:nvPicPr>
            <p:cNvPr id="37892" name="Picture 4">
              <a:extLst>
                <a:ext uri="{FF2B5EF4-FFF2-40B4-BE49-F238E27FC236}">
                  <a16:creationId xmlns:a16="http://schemas.microsoft.com/office/drawing/2014/main" id="{64252CF6-1906-7B08-0FCC-C3C8CFF77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893" name="AutoShape 5">
              <a:extLst>
                <a:ext uri="{FF2B5EF4-FFF2-40B4-BE49-F238E27FC236}">
                  <a16:creationId xmlns:a16="http://schemas.microsoft.com/office/drawing/2014/main" id="{6A04DD9E-6B89-B2F2-CBB4-196329B75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37894" name="Group 6">
            <a:extLst>
              <a:ext uri="{FF2B5EF4-FFF2-40B4-BE49-F238E27FC236}">
                <a16:creationId xmlns:a16="http://schemas.microsoft.com/office/drawing/2014/main" id="{23F458FF-C5BF-540C-6A9E-164A6DEF3408}"/>
              </a:ext>
            </a:extLst>
          </p:cNvPr>
          <p:cNvGrpSpPr>
            <a:grpSpLocks/>
          </p:cNvGrpSpPr>
          <p:nvPr/>
        </p:nvGrpSpPr>
        <p:grpSpPr bwMode="auto">
          <a:xfrm>
            <a:off x="4551127" y="4776416"/>
            <a:ext cx="1838301" cy="1641083"/>
            <a:chOff x="3159" y="3318"/>
            <a:chExt cx="1277" cy="1140"/>
          </a:xfrm>
        </p:grpSpPr>
        <p:pic>
          <p:nvPicPr>
            <p:cNvPr id="37895" name="Picture 7">
              <a:extLst>
                <a:ext uri="{FF2B5EF4-FFF2-40B4-BE49-F238E27FC236}">
                  <a16:creationId xmlns:a16="http://schemas.microsoft.com/office/drawing/2014/main" id="{96DDF4DB-233B-AF8F-A69C-2889C6E0D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896" name="AutoShape 8">
              <a:extLst>
                <a:ext uri="{FF2B5EF4-FFF2-40B4-BE49-F238E27FC236}">
                  <a16:creationId xmlns:a16="http://schemas.microsoft.com/office/drawing/2014/main" id="{07ACBC12-C217-5689-A60E-77D285BEF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37897" name="Group 9">
            <a:extLst>
              <a:ext uri="{FF2B5EF4-FFF2-40B4-BE49-F238E27FC236}">
                <a16:creationId xmlns:a16="http://schemas.microsoft.com/office/drawing/2014/main" id="{1DA63F74-4600-4742-3480-8A0BE6104D9F}"/>
              </a:ext>
            </a:extLst>
          </p:cNvPr>
          <p:cNvGrpSpPr>
            <a:grpSpLocks/>
          </p:cNvGrpSpPr>
          <p:nvPr/>
        </p:nvGrpSpPr>
        <p:grpSpPr bwMode="auto">
          <a:xfrm>
            <a:off x="6550657" y="4776416"/>
            <a:ext cx="1838301" cy="1641083"/>
            <a:chOff x="4548" y="3318"/>
            <a:chExt cx="1277" cy="1140"/>
          </a:xfrm>
        </p:grpSpPr>
        <p:pic>
          <p:nvPicPr>
            <p:cNvPr id="37898" name="Picture 10">
              <a:extLst>
                <a:ext uri="{FF2B5EF4-FFF2-40B4-BE49-F238E27FC236}">
                  <a16:creationId xmlns:a16="http://schemas.microsoft.com/office/drawing/2014/main" id="{68A203BC-108A-AE70-B70D-B61556112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899" name="AutoShape 11">
              <a:extLst>
                <a:ext uri="{FF2B5EF4-FFF2-40B4-BE49-F238E27FC236}">
                  <a16:creationId xmlns:a16="http://schemas.microsoft.com/office/drawing/2014/main" id="{CD6D3C70-2598-96DD-CF5C-94B99DB28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37900" name="Group 12">
            <a:extLst>
              <a:ext uri="{FF2B5EF4-FFF2-40B4-BE49-F238E27FC236}">
                <a16:creationId xmlns:a16="http://schemas.microsoft.com/office/drawing/2014/main" id="{DD993B30-193B-E656-EC71-27B09C3DFEE4}"/>
              </a:ext>
            </a:extLst>
          </p:cNvPr>
          <p:cNvGrpSpPr>
            <a:grpSpLocks/>
          </p:cNvGrpSpPr>
          <p:nvPr/>
        </p:nvGrpSpPr>
        <p:grpSpPr bwMode="auto">
          <a:xfrm>
            <a:off x="2570311" y="4776416"/>
            <a:ext cx="1838301" cy="1641083"/>
            <a:chOff x="1783" y="3318"/>
            <a:chExt cx="1277" cy="1140"/>
          </a:xfrm>
        </p:grpSpPr>
        <p:pic>
          <p:nvPicPr>
            <p:cNvPr id="37901" name="Picture 13">
              <a:extLst>
                <a:ext uri="{FF2B5EF4-FFF2-40B4-BE49-F238E27FC236}">
                  <a16:creationId xmlns:a16="http://schemas.microsoft.com/office/drawing/2014/main" id="{BF3603E5-3324-FFED-4BFB-0216EEA14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3318"/>
              <a:ext cx="1278" cy="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7902" name="AutoShape 14">
              <a:extLst>
                <a:ext uri="{FF2B5EF4-FFF2-40B4-BE49-F238E27FC236}">
                  <a16:creationId xmlns:a16="http://schemas.microsoft.com/office/drawing/2014/main" id="{C26393FF-0FC0-F2B3-3122-03ACC16EF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3318"/>
              <a:ext cx="1278" cy="1141"/>
            </a:xfrm>
            <a:prstGeom prst="roundRect">
              <a:avLst>
                <a:gd name="adj" fmla="val 83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6F04B54-3216-E6CC-05E1-EBA4B50E3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595D467-3C86-CCDC-EEEF-D1D72472BA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B2B2B2"/>
                </a:solidFill>
              </a:rPr>
              <a:t>Introduction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is computer graphics?</a:t>
            </a:r>
          </a:p>
          <a:p>
            <a:r>
              <a:rPr lang="en-US" altLang="en-US" b="1"/>
              <a:t>Applications</a:t>
            </a:r>
          </a:p>
          <a:p>
            <a:pPr lvl="1"/>
            <a:r>
              <a:rPr lang="en-US" altLang="en-US" b="1"/>
              <a:t>What is it good for?</a:t>
            </a:r>
          </a:p>
          <a:p>
            <a:r>
              <a:rPr lang="en-US" altLang="en-US">
                <a:solidFill>
                  <a:srgbClr val="B2B2B2"/>
                </a:solidFill>
              </a:rPr>
              <a:t>Syllabus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What will I learn in this course?</a:t>
            </a:r>
          </a:p>
          <a:p>
            <a:r>
              <a:rPr lang="en-US" altLang="en-US">
                <a:solidFill>
                  <a:srgbClr val="B2B2B2"/>
                </a:solidFill>
              </a:rPr>
              <a:t>Coursework</a:t>
            </a:r>
          </a:p>
          <a:p>
            <a:pPr lvl="1"/>
            <a:r>
              <a:rPr lang="en-US" altLang="en-US">
                <a:solidFill>
                  <a:srgbClr val="B2B2B2"/>
                </a:solidFill>
              </a:rPr>
              <a:t>How much work will there be?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C22A1DE0-EF49-F61B-425F-29F3AB73D5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82CF8BD-ACF5-7991-B8CA-B24B508F1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Physically based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Newton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Behavior as well as geometry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Materials</a:t>
            </a:r>
          </a:p>
          <a:p>
            <a:pPr lvl="1"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Metal, cloth, organic forms, fluids, etc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Procedural (growth) models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5CB1C66B-E48C-E953-5F3A-F29ACD58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128" y="4076796"/>
            <a:ext cx="2028322" cy="202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7D284E10-45E4-35FE-AE17-4F3DCD34C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Modeling... is hard</a:t>
            </a: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E39A14B7-90FA-F05F-6DDA-63BC49B51D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Complexity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Shape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Specifying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Realistic constraints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Detail vs concept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Tedious, slow</a:t>
            </a:r>
          </a:p>
        </p:txBody>
      </p:sp>
      <p:grpSp>
        <p:nvGrpSpPr>
          <p:cNvPr id="39939" name="Group 3">
            <a:extLst>
              <a:ext uri="{FF2B5EF4-FFF2-40B4-BE49-F238E27FC236}">
                <a16:creationId xmlns:a16="http://schemas.microsoft.com/office/drawing/2014/main" id="{41BAB19E-52B1-3B4B-745B-4EE70AE12BF1}"/>
              </a:ext>
            </a:extLst>
          </p:cNvPr>
          <p:cNvGrpSpPr>
            <a:grpSpLocks/>
          </p:cNvGrpSpPr>
          <p:nvPr/>
        </p:nvGrpSpPr>
        <p:grpSpPr bwMode="auto">
          <a:xfrm>
            <a:off x="5027617" y="1648282"/>
            <a:ext cx="3773052" cy="3410285"/>
            <a:chOff x="3490" y="1145"/>
            <a:chExt cx="2621" cy="2369"/>
          </a:xfrm>
        </p:grpSpPr>
        <p:pic>
          <p:nvPicPr>
            <p:cNvPr id="39940" name="Picture 4">
              <a:extLst>
                <a:ext uri="{FF2B5EF4-FFF2-40B4-BE49-F238E27FC236}">
                  <a16:creationId xmlns:a16="http://schemas.microsoft.com/office/drawing/2014/main" id="{9012CB17-DF1D-75D2-BCB1-8486FA52A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" y="1145"/>
              <a:ext cx="2622" cy="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9941" name="AutoShape 5">
              <a:extLst>
                <a:ext uri="{FF2B5EF4-FFF2-40B4-BE49-F238E27FC236}">
                  <a16:creationId xmlns:a16="http://schemas.microsoft.com/office/drawing/2014/main" id="{0DEE7CFC-83B3-9B47-FFD8-6B3B53CF8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1145"/>
              <a:ext cx="2622" cy="2370"/>
            </a:xfrm>
            <a:prstGeom prst="roundRect">
              <a:avLst>
                <a:gd name="adj" fmla="val 42"/>
              </a:avLst>
            </a:prstGeom>
            <a:noFill/>
            <a:ln w="324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39942" name="Text Box 6">
            <a:extLst>
              <a:ext uri="{FF2B5EF4-FFF2-40B4-BE49-F238E27FC236}">
                <a16:creationId xmlns:a16="http://schemas.microsoft.com/office/drawing/2014/main" id="{D6EFB353-1548-AB46-B9BD-D6CC2E8B5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843" y="6270665"/>
            <a:ext cx="2902126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s drake, et. al., utah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E058B8F5-82E0-6DE6-E18E-19A70F40F3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Modeling is hard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218E3444-92F6-ED30-DF87-5DD2C85E98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428" y="1905960"/>
            <a:ext cx="7803783" cy="4320080"/>
          </a:xfrm>
          <a:ln/>
        </p:spPr>
        <p:txBody>
          <a:bodyPr/>
          <a:lstStyle/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Mathematical challenge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Computational challenge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Interaction challenge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Display challenge (want 3D)</a:t>
            </a:r>
          </a:p>
          <a:p>
            <a:pPr>
              <a:tabLst>
                <a:tab pos="411710" algn="l"/>
                <a:tab pos="826299" algn="l"/>
                <a:tab pos="1240888" algn="l"/>
                <a:tab pos="1655477" algn="l"/>
                <a:tab pos="2070066" algn="l"/>
                <a:tab pos="2484655" algn="l"/>
                <a:tab pos="2899244" algn="l"/>
                <a:tab pos="3313833" algn="l"/>
                <a:tab pos="3728422" algn="l"/>
                <a:tab pos="4143011" algn="l"/>
                <a:tab pos="4557599" algn="l"/>
                <a:tab pos="4972188" algn="l"/>
                <a:tab pos="5386777" algn="l"/>
                <a:tab pos="5801366" algn="l"/>
                <a:tab pos="6215955" algn="l"/>
                <a:tab pos="6630544" algn="l"/>
                <a:tab pos="7045133" algn="l"/>
                <a:tab pos="7459722" algn="l"/>
                <a:tab pos="7874311" algn="l"/>
                <a:tab pos="8288900" algn="l"/>
              </a:tabLst>
            </a:pPr>
            <a:r>
              <a:rPr lang="en-GB" altLang="en-US"/>
              <a:t>Domain knowledge, constraints</a:t>
            </a:r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2B7E051B-6A4A-0878-1F77-1EFAE9C6B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Growth Models</a:t>
            </a:r>
          </a:p>
        </p:txBody>
      </p:sp>
      <p:grpSp>
        <p:nvGrpSpPr>
          <p:cNvPr id="41986" name="Group 2">
            <a:extLst>
              <a:ext uri="{FF2B5EF4-FFF2-40B4-BE49-F238E27FC236}">
                <a16:creationId xmlns:a16="http://schemas.microsoft.com/office/drawing/2014/main" id="{47077198-8D6B-2AB8-1F13-5B1E2BC5CD2C}"/>
              </a:ext>
            </a:extLst>
          </p:cNvPr>
          <p:cNvGrpSpPr>
            <a:grpSpLocks/>
          </p:cNvGrpSpPr>
          <p:nvPr/>
        </p:nvGrpSpPr>
        <p:grpSpPr bwMode="auto">
          <a:xfrm>
            <a:off x="1067424" y="1826785"/>
            <a:ext cx="3477945" cy="3477945"/>
            <a:chOff x="739" y="1269"/>
            <a:chExt cx="2416" cy="2416"/>
          </a:xfrm>
        </p:grpSpPr>
        <p:pic>
          <p:nvPicPr>
            <p:cNvPr id="41987" name="Picture 3">
              <a:extLst>
                <a:ext uri="{FF2B5EF4-FFF2-40B4-BE49-F238E27FC236}">
                  <a16:creationId xmlns:a16="http://schemas.microsoft.com/office/drawing/2014/main" id="{379D7315-1FFE-70F1-C949-7EE46A0BD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1269"/>
              <a:ext cx="2417" cy="2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1988" name="AutoShape 4">
              <a:extLst>
                <a:ext uri="{FF2B5EF4-FFF2-40B4-BE49-F238E27FC236}">
                  <a16:creationId xmlns:a16="http://schemas.microsoft.com/office/drawing/2014/main" id="{223538B7-FE5B-BE54-0537-8EC3E96DA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" y="1269"/>
              <a:ext cx="2417" cy="2417"/>
            </a:xfrm>
            <a:prstGeom prst="roundRect">
              <a:avLst>
                <a:gd name="adj" fmla="val 37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41989" name="Group 5">
            <a:extLst>
              <a:ext uri="{FF2B5EF4-FFF2-40B4-BE49-F238E27FC236}">
                <a16:creationId xmlns:a16="http://schemas.microsoft.com/office/drawing/2014/main" id="{A0494D23-3977-DF3B-743D-32F0EFE6C09F}"/>
              </a:ext>
            </a:extLst>
          </p:cNvPr>
          <p:cNvGrpSpPr>
            <a:grpSpLocks/>
          </p:cNvGrpSpPr>
          <p:nvPr/>
        </p:nvGrpSpPr>
        <p:grpSpPr bwMode="auto">
          <a:xfrm>
            <a:off x="4909574" y="1826785"/>
            <a:ext cx="3477945" cy="3477945"/>
            <a:chOff x="3408" y="1269"/>
            <a:chExt cx="2416" cy="2416"/>
          </a:xfrm>
        </p:grpSpPr>
        <p:pic>
          <p:nvPicPr>
            <p:cNvPr id="41990" name="Picture 6">
              <a:extLst>
                <a:ext uri="{FF2B5EF4-FFF2-40B4-BE49-F238E27FC236}">
                  <a16:creationId xmlns:a16="http://schemas.microsoft.com/office/drawing/2014/main" id="{A70A4411-6FA1-64DD-7377-65B6D1B74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269"/>
              <a:ext cx="2417" cy="2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1991" name="AutoShape 7">
              <a:extLst>
                <a:ext uri="{FF2B5EF4-FFF2-40B4-BE49-F238E27FC236}">
                  <a16:creationId xmlns:a16="http://schemas.microsoft.com/office/drawing/2014/main" id="{A7ACD836-8080-152C-F2EB-297354D66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269"/>
              <a:ext cx="2417" cy="2417"/>
            </a:xfrm>
            <a:prstGeom prst="roundRect">
              <a:avLst>
                <a:gd name="adj" fmla="val 37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1992" name="Text Box 8">
            <a:extLst>
              <a:ext uri="{FF2B5EF4-FFF2-40B4-BE49-F238E27FC236}">
                <a16:creationId xmlns:a16="http://schemas.microsoft.com/office/drawing/2014/main" id="{8886D142-4E3E-1A57-500B-5B9499FB9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4002" y="6201567"/>
            <a:ext cx="4767778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o deusson, 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E24BC6B6-EDFF-E23E-0EDB-C53928186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 Capture</a:t>
            </a:r>
          </a:p>
        </p:txBody>
      </p:sp>
      <p:grpSp>
        <p:nvGrpSpPr>
          <p:cNvPr id="43010" name="Group 2">
            <a:extLst>
              <a:ext uri="{FF2B5EF4-FFF2-40B4-BE49-F238E27FC236}">
                <a16:creationId xmlns:a16="http://schemas.microsoft.com/office/drawing/2014/main" id="{CDB3B69F-CD3E-DD35-78FF-A54A03B1FE96}"/>
              </a:ext>
            </a:extLst>
          </p:cNvPr>
          <p:cNvGrpSpPr>
            <a:grpSpLocks/>
          </p:cNvGrpSpPr>
          <p:nvPr/>
        </p:nvGrpSpPr>
        <p:grpSpPr bwMode="auto">
          <a:xfrm>
            <a:off x="468573" y="1455382"/>
            <a:ext cx="2434273" cy="5198202"/>
            <a:chOff x="323" y="1011"/>
            <a:chExt cx="1691" cy="3611"/>
          </a:xfrm>
        </p:grpSpPr>
        <p:pic>
          <p:nvPicPr>
            <p:cNvPr id="43011" name="Picture 3">
              <a:extLst>
                <a:ext uri="{FF2B5EF4-FFF2-40B4-BE49-F238E27FC236}">
                  <a16:creationId xmlns:a16="http://schemas.microsoft.com/office/drawing/2014/main" id="{A8EEBB7B-04E8-ADA4-56FE-8D37AD342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" y="1011"/>
              <a:ext cx="1692" cy="3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3012" name="AutoShape 4">
              <a:extLst>
                <a:ext uri="{FF2B5EF4-FFF2-40B4-BE49-F238E27FC236}">
                  <a16:creationId xmlns:a16="http://schemas.microsoft.com/office/drawing/2014/main" id="{948363CD-1DB9-CC0C-CD95-75F42649A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" y="1011"/>
              <a:ext cx="1692" cy="3612"/>
            </a:xfrm>
            <a:prstGeom prst="roundRect">
              <a:avLst>
                <a:gd name="adj" fmla="val 56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3013" name="Text Box 5">
            <a:extLst>
              <a:ext uri="{FF2B5EF4-FFF2-40B4-BE49-F238E27FC236}">
                <a16:creationId xmlns:a16="http://schemas.microsoft.com/office/drawing/2014/main" id="{0FFF9A54-5478-18D5-9D74-33F083FE4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8960" y="6318171"/>
            <a:ext cx="3590229" cy="1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2" tIns="42438" rIns="81612" bIns="4243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829178" hangingPunct="0">
              <a:lnSpc>
                <a:spcPct val="0"/>
              </a:lnSpc>
              <a:spcBef>
                <a:spcPts val="1327"/>
              </a:spcBef>
              <a:buClr>
                <a:srgbClr val="FFCC00"/>
              </a:buClr>
              <a:buSzPct val="45000"/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2176">
                <a:solidFill>
                  <a:srgbClr val="000000"/>
                </a:solidFill>
                <a:latin typeface="Arial" panose="020B0604020202020204" pitchFamily="34" charset="0"/>
                <a:ea typeface="Gothic" charset="0"/>
                <a:cs typeface="Gothic" charset="0"/>
              </a:rPr>
              <a:t>marc levoy, et. al., stanford</a:t>
            </a:r>
          </a:p>
        </p:txBody>
      </p:sp>
      <p:pic>
        <p:nvPicPr>
          <p:cNvPr id="43014" name="Picture 6">
            <a:extLst>
              <a:ext uri="{FF2B5EF4-FFF2-40B4-BE49-F238E27FC236}">
                <a16:creationId xmlns:a16="http://schemas.microsoft.com/office/drawing/2014/main" id="{00A7F1DC-3629-6C40-D79A-1827C145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40" y="1777841"/>
            <a:ext cx="2995696" cy="15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ABCA1F17-6F60-D412-63E9-4CF9F91F3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Models</a:t>
            </a:r>
          </a:p>
        </p:txBody>
      </p:sp>
      <p:grpSp>
        <p:nvGrpSpPr>
          <p:cNvPr id="44034" name="Group 2">
            <a:extLst>
              <a:ext uri="{FF2B5EF4-FFF2-40B4-BE49-F238E27FC236}">
                <a16:creationId xmlns:a16="http://schemas.microsoft.com/office/drawing/2014/main" id="{1E8C3E02-642E-5F19-9F65-0990C87A41ED}"/>
              </a:ext>
            </a:extLst>
          </p:cNvPr>
          <p:cNvGrpSpPr>
            <a:grpSpLocks/>
          </p:cNvGrpSpPr>
          <p:nvPr/>
        </p:nvGrpSpPr>
        <p:grpSpPr bwMode="auto">
          <a:xfrm>
            <a:off x="495924" y="1787917"/>
            <a:ext cx="4168927" cy="4168927"/>
            <a:chOff x="342" y="1242"/>
            <a:chExt cx="2896" cy="2896"/>
          </a:xfrm>
        </p:grpSpPr>
        <p:pic>
          <p:nvPicPr>
            <p:cNvPr id="44035" name="Picture 3">
              <a:extLst>
                <a:ext uri="{FF2B5EF4-FFF2-40B4-BE49-F238E27FC236}">
                  <a16:creationId xmlns:a16="http://schemas.microsoft.com/office/drawing/2014/main" id="{6C18BDC8-91DC-C099-F8D0-DD27049171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" y="1242"/>
              <a:ext cx="2897" cy="2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4036" name="AutoShape 4">
              <a:extLst>
                <a:ext uri="{FF2B5EF4-FFF2-40B4-BE49-F238E27FC236}">
                  <a16:creationId xmlns:a16="http://schemas.microsoft.com/office/drawing/2014/main" id="{7DC7DABA-8522-6B76-5AEF-48D74E1FF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" y="1242"/>
              <a:ext cx="2897" cy="2897"/>
            </a:xfrm>
            <a:prstGeom prst="roundRect">
              <a:avLst>
                <a:gd name="adj" fmla="val 3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44038" name="Group 6">
            <a:extLst>
              <a:ext uri="{FF2B5EF4-FFF2-40B4-BE49-F238E27FC236}">
                <a16:creationId xmlns:a16="http://schemas.microsoft.com/office/drawing/2014/main" id="{FC50C285-4350-4F78-BFA5-765721AC4815}"/>
              </a:ext>
            </a:extLst>
          </p:cNvPr>
          <p:cNvGrpSpPr>
            <a:grpSpLocks/>
          </p:cNvGrpSpPr>
          <p:nvPr/>
        </p:nvGrpSpPr>
        <p:grpSpPr bwMode="auto">
          <a:xfrm>
            <a:off x="5210440" y="1790796"/>
            <a:ext cx="3312396" cy="2758171"/>
            <a:chOff x="3617" y="1244"/>
            <a:chExt cx="2301" cy="1916"/>
          </a:xfrm>
        </p:grpSpPr>
        <p:pic>
          <p:nvPicPr>
            <p:cNvPr id="44039" name="Picture 7">
              <a:extLst>
                <a:ext uri="{FF2B5EF4-FFF2-40B4-BE49-F238E27FC236}">
                  <a16:creationId xmlns:a16="http://schemas.microsoft.com/office/drawing/2014/main" id="{7091D137-4520-4EAC-9EA7-3A8544C89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" y="1244"/>
              <a:ext cx="2302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4040" name="AutoShape 8">
              <a:extLst>
                <a:ext uri="{FF2B5EF4-FFF2-40B4-BE49-F238E27FC236}">
                  <a16:creationId xmlns:a16="http://schemas.microsoft.com/office/drawing/2014/main" id="{93560BBE-2A22-54F9-2851-A46E3C745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7" y="1244"/>
              <a:ext cx="2302" cy="1917"/>
            </a:xfrm>
            <a:prstGeom prst="roundRect">
              <a:avLst>
                <a:gd name="adj" fmla="val 51"/>
              </a:avLst>
            </a:prstGeom>
            <a:noFill/>
            <a:ln w="9360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829178" eaLnBrk="0" hangingPunct="0"/>
              <a:endParaRPr lang="en-US" sz="1088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sp>
        <p:nvSpPr>
          <p:cNvPr id="44046" name="Text Box 14">
            <a:extLst>
              <a:ext uri="{FF2B5EF4-FFF2-40B4-BE49-F238E27FC236}">
                <a16:creationId xmlns:a16="http://schemas.microsoft.com/office/drawing/2014/main" id="{5F10173E-E384-B138-2FDE-2B035E7CE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654" y="4767779"/>
            <a:ext cx="2897808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D Johnson and</a:t>
            </a:r>
          </a:p>
          <a:p>
            <a:pPr algn="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J D St Germain, Utah</a:t>
            </a:r>
          </a:p>
        </p:txBody>
      </p:sp>
      <p:sp>
        <p:nvSpPr>
          <p:cNvPr id="44047" name="Text Box 15">
            <a:extLst>
              <a:ext uri="{FF2B5EF4-FFF2-40B4-BE49-F238E27FC236}">
                <a16:creationId xmlns:a16="http://schemas.microsoft.com/office/drawing/2014/main" id="{AF77E081-1BD1-5923-E6E6-233BA017B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81" y="6048975"/>
            <a:ext cx="1513556" cy="25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829178" eaLnBrk="0" hangingPunct="0"/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Russ Fish et al., Utah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D66AD952-9A1F-AF4D-26B6-71A9A60B7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428" y="568621"/>
            <a:ext cx="7803783" cy="1145879"/>
          </a:xfrm>
          <a:ln/>
        </p:spPr>
        <p:txBody>
          <a:bodyPr/>
          <a:lstStyle/>
          <a:p>
            <a:pP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/>
              <a:t>Scientific Visualization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AAE59E4D-8E47-5F46-FCC1-6EDB93898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2" y="1520161"/>
            <a:ext cx="1986574" cy="177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D0C770EA-2C1C-B626-4F85-E9C23E72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42" y="3178519"/>
            <a:ext cx="2579668" cy="30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5061" name="Picture 5">
            <a:extLst>
              <a:ext uri="{FF2B5EF4-FFF2-40B4-BE49-F238E27FC236}">
                <a16:creationId xmlns:a16="http://schemas.microsoft.com/office/drawing/2014/main" id="{EC12DDA9-0E4E-AA7E-FF70-E830CFE1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637" y="1796554"/>
            <a:ext cx="1911718" cy="18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5062" name="Text Box 6">
            <a:extLst>
              <a:ext uri="{FF2B5EF4-FFF2-40B4-BE49-F238E27FC236}">
                <a16:creationId xmlns:a16="http://schemas.microsoft.com/office/drawing/2014/main" id="{E1190E12-5B1B-A3BE-7D96-E66481157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75" y="6467884"/>
            <a:ext cx="1659109" cy="5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9178" hangingPunct="0">
              <a:lnSpc>
                <a:spcPct val="0"/>
              </a:lnSpc>
              <a:buClr>
                <a:srgbClr val="000000"/>
              </a:buClr>
              <a:tabLst>
                <a:tab pos="0" algn="l"/>
                <a:tab pos="414589" algn="l"/>
                <a:tab pos="829178" algn="l"/>
                <a:tab pos="1243767" algn="l"/>
                <a:tab pos="1658356" algn="l"/>
                <a:tab pos="2072945" algn="l"/>
                <a:tab pos="2487534" algn="l"/>
                <a:tab pos="2902123" algn="l"/>
                <a:tab pos="3316712" algn="l"/>
                <a:tab pos="3731301" algn="l"/>
                <a:tab pos="4145890" algn="l"/>
                <a:tab pos="4560479" algn="l"/>
                <a:tab pos="4975068" algn="l"/>
                <a:tab pos="5389656" algn="l"/>
                <a:tab pos="5804245" algn="l"/>
                <a:tab pos="6218834" algn="l"/>
                <a:tab pos="6633423" algn="l"/>
                <a:tab pos="7048012" algn="l"/>
                <a:tab pos="7462601" algn="l"/>
                <a:tab pos="7877190" algn="l"/>
                <a:tab pos="8291779" algn="l"/>
              </a:tabLst>
            </a:pPr>
            <a:r>
              <a:rPr lang="en-GB" altLang="en-US" sz="1451">
                <a:solidFill>
                  <a:srgbClr val="000000"/>
                </a:solidFill>
                <a:latin typeface="Helvetica" pitchFamily="2" charset="0"/>
                <a:ea typeface="Gothic" charset="0"/>
                <a:cs typeface="Gothic" charset="0"/>
              </a:rPr>
              <a:t>Johnson et al., Utah</a:t>
            </a:r>
          </a:p>
        </p:txBody>
      </p:sp>
      <p:sp>
        <p:nvSpPr>
          <p:cNvPr id="45068" name="Text Box 12">
            <a:extLst>
              <a:ext uri="{FF2B5EF4-FFF2-40B4-BE49-F238E27FC236}">
                <a16:creationId xmlns:a16="http://schemas.microsoft.com/office/drawing/2014/main" id="{EE0AE6B0-2B82-9537-4635-16EB1FC8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687" y="6080645"/>
            <a:ext cx="3316715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National Library of Medicine</a:t>
            </a:r>
          </a:p>
          <a:p>
            <a:pPr algn="ctr" defTabSz="829178" eaLnBrk="0" hangingPunct="0">
              <a:spcBef>
                <a:spcPct val="50000"/>
              </a:spcBef>
            </a:pPr>
            <a:r>
              <a:rPr lang="en-US" altLang="en-US" sz="1088">
                <a:solidFill>
                  <a:srgbClr val="000000"/>
                </a:solidFill>
                <a:latin typeface="Helvetica" pitchFamily="2" charset="0"/>
              </a:rPr>
              <a:t>Visual Human</a:t>
            </a:r>
          </a:p>
        </p:txBody>
      </p:sp>
      <p:pic>
        <p:nvPicPr>
          <p:cNvPr id="45070" name="visiblehuman.mpeg">
            <a:hlinkClick r:id="" action="ppaction://media"/>
            <a:extLst>
              <a:ext uri="{FF2B5EF4-FFF2-40B4-BE49-F238E27FC236}">
                <a16:creationId xmlns:a16="http://schemas.microsoft.com/office/drawing/2014/main" id="{060A3F82-19DC-EF07-CF30-F06C2ADCF058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58" y="4076796"/>
            <a:ext cx="3316715" cy="18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507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7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D9D46F2-CDA8-ECE8-762E-04B710FD27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(passive)</a:t>
            </a:r>
          </a:p>
        </p:txBody>
      </p:sp>
      <p:pic>
        <p:nvPicPr>
          <p:cNvPr id="26638" name="Picture 14">
            <a:extLst>
              <a:ext uri="{FF2B5EF4-FFF2-40B4-BE49-F238E27FC236}">
                <a16:creationId xmlns:a16="http://schemas.microsoft.com/office/drawing/2014/main" id="{29FC9C2E-7B1D-51AC-2A57-3E4F6428869E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050" y="1441450"/>
            <a:ext cx="7048500" cy="5022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40" name="Text Box 16">
            <a:extLst>
              <a:ext uri="{FF2B5EF4-FFF2-40B4-BE49-F238E27FC236}">
                <a16:creationId xmlns:a16="http://schemas.microsoft.com/office/drawing/2014/main" id="{BD9EA8F9-2833-CAFD-E82F-66A8BF92E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513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Final Fantasy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(Square, USA)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317817F7-3355-8A3B-A8B9-3A46C7BF4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Entertainment (passive)</a:t>
            </a:r>
          </a:p>
        </p:txBody>
      </p:sp>
      <p:pic>
        <p:nvPicPr>
          <p:cNvPr id="108554" name="Picture 10">
            <a:extLst>
              <a:ext uri="{FF2B5EF4-FFF2-40B4-BE49-F238E27FC236}">
                <a16:creationId xmlns:a16="http://schemas.microsoft.com/office/drawing/2014/main" id="{C125D979-0338-05AA-0B37-26E606B1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81175"/>
            <a:ext cx="8382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5" name="Text Box 11">
            <a:extLst>
              <a:ext uri="{FF2B5EF4-FFF2-40B4-BE49-F238E27FC236}">
                <a16:creationId xmlns:a16="http://schemas.microsoft.com/office/drawing/2014/main" id="{02668C38-7ED9-B97F-9FF6-094F67CF6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01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Bug’s Life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(Pixar)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miter lim="800000"/>
          <a:headEnd/>
          <a:tailEnd/>
        </a:ln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176213" indent="-176213" algn="l" fontAlgn="auto">
          <a:spcBef>
            <a:spcPts val="1200"/>
          </a:spcBef>
          <a:spcAft>
            <a:spcPts val="1200"/>
          </a:spcAft>
          <a:buFont typeface="Arial" pitchFamily="34" charset="0"/>
          <a:buChar char="•"/>
          <a:defRPr b="1" dirty="0" smtClean="0">
            <a:solidFill>
              <a:schemeClr val="accent1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uke4">
  <a:themeElements>
    <a:clrScheme name="duke4 8">
      <a:dk1>
        <a:srgbClr val="000000"/>
      </a:dk1>
      <a:lt1>
        <a:srgbClr val="FFFFFF"/>
      </a:lt1>
      <a:dk2>
        <a:srgbClr val="FF0000"/>
      </a:dk2>
      <a:lt2>
        <a:srgbClr val="FF9900"/>
      </a:lt2>
      <a:accent1>
        <a:srgbClr val="009900"/>
      </a:accent1>
      <a:accent2>
        <a:srgbClr val="996633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5C2D"/>
      </a:accent6>
      <a:hlink>
        <a:srgbClr val="CC00FF"/>
      </a:hlink>
      <a:folHlink>
        <a:srgbClr val="3333FF"/>
      </a:folHlink>
    </a:clrScheme>
    <a:fontScheme name="duke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duke4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4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4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4 8">
        <a:dk1>
          <a:srgbClr val="000000"/>
        </a:dk1>
        <a:lt1>
          <a:srgbClr val="FFFFFF"/>
        </a:lt1>
        <a:dk2>
          <a:srgbClr val="FF0000"/>
        </a:dk2>
        <a:lt2>
          <a:srgbClr val="FF9900"/>
        </a:lt2>
        <a:accent1>
          <a:srgbClr val="0099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5C2D"/>
        </a:accent6>
        <a:hlink>
          <a:srgbClr val="CC00FF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HelveticaBold"/>
        <a:ea typeface="Gothic"/>
        <a:cs typeface="Gothic"/>
      </a:majorFont>
      <a:minorFont>
        <a:latin typeface="HelveticaBold"/>
        <a:ea typeface="Gothic"/>
        <a:cs typeface="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8240</TotalTime>
  <Words>1503</Words>
  <Application>Microsoft Macintosh PowerPoint</Application>
  <PresentationFormat>Letter Paper (8.5x11 in)</PresentationFormat>
  <Paragraphs>376</Paragraphs>
  <Slides>76</Slides>
  <Notes>73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9" baseType="lpstr">
      <vt:lpstr>Arial</vt:lpstr>
      <vt:lpstr>Helvetica</vt:lpstr>
      <vt:lpstr>HelveticaBold</vt:lpstr>
      <vt:lpstr>StarSymbol</vt:lpstr>
      <vt:lpstr>Times</vt:lpstr>
      <vt:lpstr>Times New Roman</vt:lpstr>
      <vt:lpstr>Wingdings</vt:lpstr>
      <vt:lpstr>lecture_title</vt:lpstr>
      <vt:lpstr>1_isip_default</vt:lpstr>
      <vt:lpstr>duke4</vt:lpstr>
      <vt:lpstr>Blank Presentation</vt:lpstr>
      <vt:lpstr>Bitmap Image</vt:lpstr>
      <vt:lpstr>Adobe Photoshop Image</vt:lpstr>
      <vt:lpstr>PowerPoint Presentation</vt:lpstr>
      <vt:lpstr>CS 445 Introduction to Computer Graphics</vt:lpstr>
      <vt:lpstr>Overview</vt:lpstr>
      <vt:lpstr>What is Computer Graphics?</vt:lpstr>
      <vt:lpstr>What is Computer Graphics?</vt:lpstr>
      <vt:lpstr>Why is Graphics Cool?</vt:lpstr>
      <vt:lpstr>Overview</vt:lpstr>
      <vt:lpstr>Entertainment (passive)</vt:lpstr>
      <vt:lpstr>Entertainment (passive)</vt:lpstr>
      <vt:lpstr>Entertainment (Active)</vt:lpstr>
      <vt:lpstr>Entertainment (Active)</vt:lpstr>
      <vt:lpstr>Entertainment (Active)</vt:lpstr>
      <vt:lpstr>Entertainment (Active)</vt:lpstr>
      <vt:lpstr>Graphical User Interfaces</vt:lpstr>
      <vt:lpstr>Graphical User Interfaces</vt:lpstr>
      <vt:lpstr>GUIs from The Matrix Reloaded</vt:lpstr>
      <vt:lpstr>Computer Aided Design</vt:lpstr>
      <vt:lpstr>Computer Aided Design</vt:lpstr>
      <vt:lpstr>Computer Aided Design</vt:lpstr>
      <vt:lpstr>Scientific Visualization</vt:lpstr>
      <vt:lpstr>Scientific Visualization</vt:lpstr>
      <vt:lpstr>Training</vt:lpstr>
      <vt:lpstr>Training</vt:lpstr>
      <vt:lpstr>Education</vt:lpstr>
      <vt:lpstr>Art</vt:lpstr>
      <vt:lpstr>Art</vt:lpstr>
      <vt:lpstr>Art</vt:lpstr>
      <vt:lpstr>Photo Editing</vt:lpstr>
      <vt:lpstr>Overview</vt:lpstr>
      <vt:lpstr>Image Processing</vt:lpstr>
      <vt:lpstr>Rendering</vt:lpstr>
      <vt:lpstr>Modeling</vt:lpstr>
      <vt:lpstr>Animation</vt:lpstr>
      <vt:lpstr>School of Continuing Studies CS 351: Introduction to  Computer Graphics</vt:lpstr>
      <vt:lpstr>What is Computer Graphics?</vt:lpstr>
      <vt:lpstr>What drives computer graphics?</vt:lpstr>
      <vt:lpstr>What drives computer graphics?</vt:lpstr>
      <vt:lpstr>What drives computer graphics?</vt:lpstr>
      <vt:lpstr>What drives computer graphics?</vt:lpstr>
      <vt:lpstr>What drives computer graphics?</vt:lpstr>
      <vt:lpstr>What is Computer Graphics?</vt:lpstr>
      <vt:lpstr>Hardware: Amazing Changes</vt:lpstr>
      <vt:lpstr>Hardware: Amazing Changes</vt:lpstr>
      <vt:lpstr>Hardware: Amazing Changes</vt:lpstr>
      <vt:lpstr>Hardware... some not so good</vt:lpstr>
      <vt:lpstr>Hardware</vt:lpstr>
      <vt:lpstr>Rendering</vt:lpstr>
      <vt:lpstr>Rendering</vt:lpstr>
      <vt:lpstr>Rendering</vt:lpstr>
      <vt:lpstr>Rendering Realism</vt:lpstr>
      <vt:lpstr>Rendering Realism</vt:lpstr>
      <vt:lpstr>Rendering Realism</vt:lpstr>
      <vt:lpstr>Is this real?</vt:lpstr>
      <vt:lpstr>Terrain Modeling:  Snow and Trees Added</vt:lpstr>
      <vt:lpstr>Growth Models</vt:lpstr>
      <vt:lpstr>Rendering/Modeling Hair</vt:lpstr>
      <vt:lpstr>Humans</vt:lpstr>
      <vt:lpstr>Is Photorealism Everything?</vt:lpstr>
      <vt:lpstr>Is Photorealism Everything?</vt:lpstr>
      <vt:lpstr>Non-Photorealistic Rendering</vt:lpstr>
      <vt:lpstr>Tone Shading</vt:lpstr>
      <vt:lpstr>NonPhotorealistic Rendering</vt:lpstr>
      <vt:lpstr>Image Based Rendering</vt:lpstr>
      <vt:lpstr>3D Scene Capture</vt:lpstr>
      <vt:lpstr>3D Scene Recreation</vt:lpstr>
      <vt:lpstr>360o Scan</vt:lpstr>
      <vt:lpstr>Interaction</vt:lpstr>
      <vt:lpstr>Interaction still needs...</vt:lpstr>
      <vt:lpstr>Modeling</vt:lpstr>
      <vt:lpstr>Modeling</vt:lpstr>
      <vt:lpstr>Modeling... is hard</vt:lpstr>
      <vt:lpstr>Modeling is hard</vt:lpstr>
      <vt:lpstr>Growth Models</vt:lpstr>
      <vt:lpstr>Model Capture</vt:lpstr>
      <vt:lpstr>Models</vt:lpstr>
      <vt:lpstr>Scientific Visualization</vt:lpstr>
    </vt:vector>
  </TitlesOfParts>
  <Company>Gateway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Joseph Picone</cp:lastModifiedBy>
  <cp:revision>490</cp:revision>
  <dcterms:created xsi:type="dcterms:W3CDTF">2002-09-12T17:13:32Z</dcterms:created>
  <dcterms:modified xsi:type="dcterms:W3CDTF">2022-11-16T14:41:18Z</dcterms:modified>
</cp:coreProperties>
</file>