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st_of_Nvidia_graphics_processing_units" TargetMode="External"/><Relationship Id="rId13" Type="http://schemas.openxmlformats.org/officeDocument/2006/relationships/hyperlink" Target="https://www.nvidia.com/content/dam/en-zz/Solutions/Data-Center/nvidia-ampere-architecture-whitepaper.pdf" TargetMode="External"/><Relationship Id="rId18" Type="http://schemas.openxmlformats.org/officeDocument/2006/relationships/hyperlink" Target="https://medium.com/@lightworld/a-survey-paper-comparing-modern-cpu-gpu-tpu-hardware-in-relation-to-neural-network-training-and-255c8626c168" TargetMode="External"/><Relationship Id="rId26" Type="http://schemas.openxmlformats.org/officeDocument/2006/relationships/image" Target="../media/image2.jpeg"/><Relationship Id="rId3" Type="http://schemas.openxmlformats.org/officeDocument/2006/relationships/hyperlink" Target="https://www.slideshare.net/JosiahLund/gpu-presentation-73593886" TargetMode="External"/><Relationship Id="rId21" Type="http://schemas.openxmlformats.org/officeDocument/2006/relationships/hyperlink" Target="https://www.gpucheck.com/gpu-benchmark-graphics-card-comparison-chart" TargetMode="External"/><Relationship Id="rId7" Type="http://schemas.openxmlformats.org/officeDocument/2006/relationships/hyperlink" Target="https://www.extremetech.com/gaming/276425-charting-9-years-of-gpu-market-shifts-between-intel-amd-and-nvidia" TargetMode="External"/><Relationship Id="rId12" Type="http://schemas.openxmlformats.org/officeDocument/2006/relationships/hyperlink" Target="https://www.tomshardware.com/reviews/gpu-hierarchy,4388.html" TargetMode="External"/><Relationship Id="rId17" Type="http://schemas.openxmlformats.org/officeDocument/2006/relationships/hyperlink" Target="https://qengineering.eu/google-corals-tpu-explained.html" TargetMode="External"/><Relationship Id="rId25" Type="http://schemas.openxmlformats.org/officeDocument/2006/relationships/hyperlink" Target="https://cdn.mos.cms.futurecdn.net/DHPLFxTSwXVCZQeF7wJ5j4.jpg" TargetMode="External"/><Relationship Id="rId2" Type="http://schemas.openxmlformats.org/officeDocument/2006/relationships/hyperlink" Target="https://www.ics.uci.edu/~swjun/courses/2019S-CS295/slides/gpu1%20-%20GPU%20Introduction.pptx" TargetMode="External"/><Relationship Id="rId16" Type="http://schemas.openxmlformats.org/officeDocument/2006/relationships/hyperlink" Target="https://developer.download.nvidia.com/video/gputechconf/gtc/2020/presentations/s21730-inside-the-nvidia-ampere-architecture.pdf" TargetMode="External"/><Relationship Id="rId20" Type="http://schemas.openxmlformats.org/officeDocument/2006/relationships/hyperlink" Target="https://wccftech.com/nvidia-ampere-a100-fastest-ai-gpu-up-to-4-times-faster-than-volta-v10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tatista.com/statistics/754557/worldwide-gpu-shipments-market-share-by-vendor/#:~:text=As%20of%20the%20second%20quarter,market%20share%20of%2019%20percent." TargetMode="External"/><Relationship Id="rId11" Type="http://schemas.openxmlformats.org/officeDocument/2006/relationships/hyperlink" Target="https://en.wikipedia.org/wiki/Tensor_processing_unit" TargetMode="External"/><Relationship Id="rId24" Type="http://schemas.openxmlformats.org/officeDocument/2006/relationships/hyperlink" Target="http://cseweb.ucsd.edu/~marora/files/papers/REReport_ManishArora.pdf" TargetMode="External"/><Relationship Id="rId5" Type="http://schemas.openxmlformats.org/officeDocument/2006/relationships/hyperlink" Target="https://www.google.com/search?q=history+of+nvidia+stock&amp;rlz=1C5CHFA_enUS866US866&amp;oq=history+of+Nvidia+stock&amp;aqs=chrome.0.0l2.5476j1j7&amp;sourceid=chrome&amp;ie=UTF-8" TargetMode="External"/><Relationship Id="rId15" Type="http://schemas.openxmlformats.org/officeDocument/2006/relationships/hyperlink" Target="https://software.intel.com/sites/default/files/managed/c5/9a/The-Compute-Architecture-of-Intel-Processor-Graphics-Gen9-v1d0.pdf" TargetMode="External"/><Relationship Id="rId23" Type="http://schemas.openxmlformats.org/officeDocument/2006/relationships/hyperlink" Target="http://people.maths.ox.ac.uk/gilesm/cuda/lecs/lec0.pdf" TargetMode="External"/><Relationship Id="rId28" Type="http://schemas.openxmlformats.org/officeDocument/2006/relationships/image" Target="../media/image3.png"/><Relationship Id="rId10" Type="http://schemas.openxmlformats.org/officeDocument/2006/relationships/hyperlink" Target="https://en.wikipedia.org/wiki/List_of_Intel_graphics_processing_units" TargetMode="External"/><Relationship Id="rId19" Type="http://schemas.openxmlformats.org/officeDocument/2006/relationships/hyperlink" Target="https://ieeexplore.ieee.org/stamp/stamp.jsp?tp=&amp;arnumber=8192463" TargetMode="External"/><Relationship Id="rId4" Type="http://schemas.openxmlformats.org/officeDocument/2006/relationships/hyperlink" Target="https://www.marketwatch.com/press-release/graphics-processing-unit-gpu-market-share-2021-trends-size-applications-growth-market-expected-to-record-cagr-of-over-299-by-2027-2021-06-19" TargetMode="External"/><Relationship Id="rId9" Type="http://schemas.openxmlformats.org/officeDocument/2006/relationships/hyperlink" Target="https://en.wikipedia.org/wiki/List_of_AMD_graphics_processing_units" TargetMode="External"/><Relationship Id="rId14" Type="http://schemas.openxmlformats.org/officeDocument/2006/relationships/hyperlink" Target="https://www.amd.com/system/files/documents/rdna-whitepaper.pdf" TargetMode="External"/><Relationship Id="rId22" Type="http://schemas.openxmlformats.org/officeDocument/2006/relationships/hyperlink" Target="https://timdettmers.com/2020/09/07/which-gpu-for-deep-learning/#The_Most_Important_GPU_Specs_for_Processing_Speed" TargetMode="External"/><Relationship Id="rId27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65532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What is a GPU?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High-Level Overview</a:t>
            </a:r>
            <a:endParaRPr lang="en-US" sz="1800" b="1" dirty="0">
              <a:solidFill>
                <a:schemeClr val="tx2"/>
              </a:solidFill>
              <a:latin typeface="+mn-lt"/>
              <a:hlinkClick r:id="rId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Typical Market Forecast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Nvidia Stock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Market by </a:t>
            </a:r>
            <a:r>
              <a:rPr lang="en-US" sz="1800" b="1" dirty="0">
                <a:solidFill>
                  <a:schemeClr val="tx2"/>
                </a:solidFill>
                <a:hlinkClick r:id="rId7"/>
              </a:rPr>
              <a:t>Vendor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Nvidia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9"/>
              </a:rPr>
              <a:t>AMD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0"/>
              </a:rPr>
              <a:t>Intel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1"/>
              </a:rPr>
              <a:t>Google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2"/>
              </a:rPr>
              <a:t>Ranking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Ampere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4"/>
              </a:rPr>
              <a:t>Radeon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5"/>
              </a:rPr>
              <a:t>Gen9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6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7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Comparisons: </a:t>
            </a:r>
            <a:r>
              <a:rPr lang="en-US" sz="1800" b="1" dirty="0">
                <a:solidFill>
                  <a:schemeClr val="tx2"/>
                </a:solidFill>
                <a:hlinkClick r:id="rId18"/>
              </a:rPr>
              <a:t>Medium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9"/>
              </a:rPr>
              <a:t>IEEE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0"/>
              </a:rPr>
              <a:t>WCCFTech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1"/>
              </a:rPr>
              <a:t>Graphics Cards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Blogs: </a:t>
            </a:r>
            <a:r>
              <a:rPr lang="en-US" sz="1800" b="1" dirty="0">
                <a:solidFill>
                  <a:schemeClr val="tx2"/>
                </a:solidFill>
                <a:hlinkClick r:id="rId22"/>
              </a:rPr>
              <a:t>Dettmers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3"/>
              </a:rPr>
              <a:t>Giles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4"/>
              </a:rPr>
              <a:t>Arora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07: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The GPU Economy</a:t>
            </a:r>
          </a:p>
        </p:txBody>
      </p:sp>
      <p:pic>
        <p:nvPicPr>
          <p:cNvPr id="10" name="Picture 4">
            <a:hlinkClick r:id="rId25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27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7210</TotalTime>
  <Words>65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392</cp:revision>
  <dcterms:created xsi:type="dcterms:W3CDTF">2002-09-12T17:13:32Z</dcterms:created>
  <dcterms:modified xsi:type="dcterms:W3CDTF">2022-09-07T14:02:05Z</dcterms:modified>
</cp:coreProperties>
</file>