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11"/>
  </p:notesMasterIdLst>
  <p:handoutMasterIdLst>
    <p:handoutMasterId r:id="rId12"/>
  </p:handoutMasterIdLst>
  <p:sldIdLst>
    <p:sldId id="312" r:id="rId3"/>
    <p:sldId id="313" r:id="rId4"/>
    <p:sldId id="314" r:id="rId5"/>
    <p:sldId id="316" r:id="rId6"/>
    <p:sldId id="317" r:id="rId7"/>
    <p:sldId id="318" r:id="rId8"/>
    <p:sldId id="319" r:id="rId9"/>
    <p:sldId id="320" r:id="rId10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76" autoAdjust="0"/>
    <p:restoredTop sz="95102" autoAdjust="0"/>
  </p:normalViewPr>
  <p:slideViewPr>
    <p:cSldViewPr>
      <p:cViewPr varScale="1">
        <p:scale>
          <a:sx n="117" d="100"/>
          <a:sy n="117" d="100"/>
        </p:scale>
        <p:origin x="103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45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01,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hyperlink" Target="https://i.ytimg.com/vi/_S-RohEFekU/maxresdefault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pload.wikimedia.org/wikipedia/commons/thumb/e/ef/Processor_families_in_TOP500_supercomputers.svg/1200px-Processor_families_in_TOP500_supercomputers.svg.pn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www.cnn.com/2020/06/23/tech/fugaku-fastest-supercomputer-covid-hnk-intl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isip.piconepress.com/courses/temple/ece_4822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en.wikipedia.org/wiki/History_of_supercomputi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op500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en.wikipedia.org/wiki/Linu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en.wikipedia.org/wiki/Beowulf_cluste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isip.piconepress.com/projects/neuronix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D08EE51-F5C9-0A47-B9C7-C9FD15647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63" y="4244340"/>
            <a:ext cx="3434598" cy="21160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sz="1800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Course Syllabus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Linux Operating System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Small Linux Clusters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Neuronix Cluster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Command Line Programming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Programming Tools</a:t>
            </a:r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88149848-FDC2-DC4E-875F-787CE8D72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01: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Brief Introduction to Linux and Linux Clusters</a:t>
            </a:r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17DCE99C-0319-7245-BBEC-4BF371311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8" r="15666"/>
          <a:stretch/>
        </p:blipFill>
        <p:spPr bwMode="auto">
          <a:xfrm>
            <a:off x="927294" y="1219200"/>
            <a:ext cx="2897687" cy="2373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ugaku, the fastest supercomputer in the world, is being used to research the spread and treatment of Covid-19. ">
            <a:hlinkClick r:id="rId4"/>
            <a:extLst>
              <a:ext uri="{FF2B5EF4-FFF2-40B4-BE49-F238E27FC236}">
                <a16:creationId xmlns:a16="http://schemas.microsoft.com/office/drawing/2014/main" id="{7803AF7A-2827-2145-9AF5-33B539CAD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192" y="1213884"/>
            <a:ext cx="4237230" cy="2379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hlinkClick r:id="rId6"/>
            <a:extLst>
              <a:ext uri="{FF2B5EF4-FFF2-40B4-BE49-F238E27FC236}">
                <a16:creationId xmlns:a16="http://schemas.microsoft.com/office/drawing/2014/main" id="{6DC56EEB-4193-9B47-A4F1-033BFBA18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49" y="3792681"/>
            <a:ext cx="3550208" cy="2567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3C8FAF6F-6FF5-F64B-A8E5-654B5A0DC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Course Syllabus and Web Site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3EE9EE62-DE51-FA42-BCA3-0B5653417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818" y="685800"/>
            <a:ext cx="812036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30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2A797CC-DC6D-4B44-A115-3332A0D22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 Brief History of Supercomputing</a:t>
            </a:r>
          </a:p>
        </p:txBody>
      </p:sp>
      <p:pic>
        <p:nvPicPr>
          <p:cNvPr id="4" name="Picture 3" descr="A screenshot of a social media pos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9339BBE5-8F81-0A4E-8423-88FA62E1E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8382000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7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F424FFC7-F8AC-B04C-813F-63A1EA231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Top 100 Supercomputers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7C5ED861-45FC-184D-ADBB-ABDAE4C41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898" y="685800"/>
            <a:ext cx="8636656" cy="4648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6EC0C3-55AE-EC43-80AE-BC3FB1354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7323" y="635850"/>
            <a:ext cx="5369354" cy="558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0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B9FE98D8-BC85-084B-8C39-B6A5401D9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Linux Operating System</a:t>
            </a:r>
          </a:p>
        </p:txBody>
      </p:sp>
      <p:pic>
        <p:nvPicPr>
          <p:cNvPr id="4" name="Picture 3" descr="A screenshot of a social media pos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9C409554-A7F5-A746-A69A-01318485D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8534400" cy="56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3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567F2FED-D42B-434B-81C7-6F5969EBA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Small Linux Clusters</a:t>
            </a:r>
          </a:p>
        </p:txBody>
      </p:sp>
      <p:pic>
        <p:nvPicPr>
          <p:cNvPr id="4" name="Picture 3" descr="A screenshot of a social media pos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D136EBB5-EE49-3147-8A08-1DBAF1A64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6" y="683483"/>
            <a:ext cx="8612188" cy="549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33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81462077-53B6-A044-B70A-A4043AAF0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</a:t>
            </a:r>
            <a:r>
              <a:rPr lang="en-US" b="1" dirty="0" err="1">
                <a:solidFill>
                  <a:schemeClr val="accent2"/>
                </a:solidFill>
              </a:rPr>
              <a:t>Neuronix</a:t>
            </a:r>
            <a:r>
              <a:rPr lang="en-US" b="1" dirty="0">
                <a:solidFill>
                  <a:schemeClr val="accent2"/>
                </a:solidFill>
              </a:rPr>
              <a:t> Cluster</a:t>
            </a:r>
          </a:p>
        </p:txBody>
      </p:sp>
      <p:pic>
        <p:nvPicPr>
          <p:cNvPr id="2050" name="Picture 2" descr="Network Diagram of Neuronix">
            <a:hlinkClick r:id="rId2"/>
            <a:extLst>
              <a:ext uri="{FF2B5EF4-FFF2-40B4-BE49-F238E27FC236}">
                <a16:creationId xmlns:a16="http://schemas.microsoft.com/office/drawing/2014/main" id="{752DED6B-EABE-9642-83F2-8F061A468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29600" cy="558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85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707571"/>
            <a:ext cx="8677272" cy="57367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Course Syllabus: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course emphasizes hands-on learning using homework assignments and a final project.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Cluster Computing: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the Neuronix cluster is an example of a small Linux cluster. It contains several machines that have different generations of Nvidia GPUs.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Operating Systems: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familiarity with Linux is required. We will leverage shell programming, job submission using Slurm, and parallel processing.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Terminal Windows: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demonstrated how to connect to the cluster using </a:t>
            </a:r>
            <a:r>
              <a:rPr lang="en-US" sz="1800" b="1" dirty="0" err="1">
                <a:solidFill>
                  <a:schemeClr val="bg1"/>
                </a:solidFill>
                <a:latin typeface="+mn-lt"/>
              </a:rPr>
              <a:t>ssh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Command Line: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introduced the notion of a command line interface, changing directories, the location of your account, the courses directory, tab expansion.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Editors: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introduced the reasons for using emacs (including code formatting and command line editing).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Shells: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the shell (bash), the environment (</a:t>
            </a:r>
            <a:r>
              <a:rPr lang="en-US" sz="1800" b="1" dirty="0" err="1">
                <a:solidFill>
                  <a:schemeClr val="bg1"/>
                </a:solidFill>
                <a:latin typeface="+mn-lt"/>
              </a:rPr>
              <a:t>printenv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) and processes.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Login Environment: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introduced the .bash_profile and the .bashrc files.</a:t>
            </a:r>
          </a:p>
        </p:txBody>
      </p:sp>
    </p:spTree>
    <p:extLst>
      <p:ext uri="{BB962C8B-B14F-4D97-AF65-F5344CB8AC3E}">
        <p14:creationId xmlns:p14="http://schemas.microsoft.com/office/powerpoint/2010/main" val="205987301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7126</TotalTime>
  <Words>208</Words>
  <Application>Microsoft Macintosh PowerPoint</Application>
  <PresentationFormat>Letter Paper (8.5x11 in)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lecture_title</vt:lpstr>
      <vt:lpstr>isip_default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380</cp:revision>
  <dcterms:created xsi:type="dcterms:W3CDTF">2002-09-12T17:13:32Z</dcterms:created>
  <dcterms:modified xsi:type="dcterms:W3CDTF">2022-08-22T13:52:14Z</dcterms:modified>
</cp:coreProperties>
</file>