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  <p:sldMasterId id="2147483691" r:id="rId3"/>
    <p:sldMasterId id="2147483703" r:id="rId4"/>
    <p:sldMasterId id="2147483707" r:id="rId5"/>
    <p:sldMasterId id="2147483733" r:id="rId6"/>
    <p:sldMasterId id="2147483735" r:id="rId7"/>
    <p:sldMasterId id="2147483738" r:id="rId8"/>
  </p:sldMasterIdLst>
  <p:notesMasterIdLst>
    <p:notesMasterId r:id="rId20"/>
  </p:notesMasterIdLst>
  <p:handoutMasterIdLst>
    <p:handoutMasterId r:id="rId21"/>
  </p:handoutMasterIdLst>
  <p:sldIdLst>
    <p:sldId id="312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5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184" y="176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1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https://valohai.com/machine-learning-pipeline/</a:t>
            </a:r>
          </a:p>
          <a:p>
            <a:r>
              <a:rPr lang="en-US" dirty="0"/>
              <a:t>https://www.kaggle.com/pouryaayria/a-complete-ml-pipeline-tutorial-acu-86</a:t>
            </a:r>
          </a:p>
          <a:p>
            <a:r>
              <a:rPr lang="en-US" dirty="0"/>
              <a:t>https://machinelearningmastery.com/pytorch-tutorial-develop-deep-learning-models/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8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https://cs230.stanford.edu/blog/pytorch/</a:t>
            </a:r>
          </a:p>
          <a:p>
            <a:r>
              <a:rPr lang="en-US" dirty="0"/>
              <a:t>https://heartbeat.fritz.ai/10-reasons-why-pytorch-is-the-deep-learning-framework-of-future-6788bd6b5cc2</a:t>
            </a:r>
          </a:p>
          <a:p>
            <a:r>
              <a:rPr lang="en-US" dirty="0"/>
              <a:t>https://pytorch.org/tutorials/beginner/basics/tensorqs_tutorial.html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https://pytorch.org/tutorials/beginner/basics/data_tutorial.html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https://pytorch.org/tutorials/beginner/basics/data_tutorial.html</a:t>
            </a:r>
          </a:p>
          <a:p>
            <a:r>
              <a:rPr lang="en-US" dirty="0"/>
              <a:t>https://pytorch.org/tutorials/beginner/transfer_learning_tutorial.html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https://medium.com/@jorgesleonel/hyperparameters-in-machine-deep-learning-ca69ad10b981</a:t>
            </a:r>
          </a:p>
          <a:p>
            <a:r>
              <a:rPr lang="en-US" dirty="0"/>
              <a:t>https://medium.com/@jorgesleonel/bias-variance-in-machine-learning-656a1b58e1c9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6984-104E-F74E-AFCE-72849C3231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9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7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7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146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60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04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582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176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592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01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7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81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55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07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112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24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340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285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090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60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36DC0-CB90-4730-A688-285CC47A556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19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877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755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966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925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531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726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689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1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77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42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36DC0-CB90-4730-A688-285CC47A556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4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5" r:id="rId2"/>
    <p:sldLayoutId id="2147483746" r:id="rId3"/>
    <p:sldLayoutId id="214748374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41" r:id="rId2"/>
    <p:sldLayoutId id="2147483742" r:id="rId3"/>
    <p:sldLayoutId id="2147483743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40, Slide </a:t>
            </a:r>
            <a:fld id="{56D32A91-0AE1-4806-AC33-D8959F4B7E0D}" type="slidenum">
              <a:rPr lang="en-US" sz="1200" b="1" smtClean="0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8" y="189885"/>
            <a:ext cx="4585871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  <p:extLst>
      <p:ext uri="{BB962C8B-B14F-4D97-AF65-F5344CB8AC3E}">
        <p14:creationId xmlns:p14="http://schemas.microsoft.com/office/powerpoint/2010/main" val="72124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8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462597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  <p:extLst>
      <p:ext uri="{BB962C8B-B14F-4D97-AF65-F5344CB8AC3E}">
        <p14:creationId xmlns:p14="http://schemas.microsoft.com/office/powerpoint/2010/main" val="224798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40,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5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jacobsgill.es/pytorch-gpu-stack-setup" TargetMode="External"/><Relationship Id="rId3" Type="http://schemas.openxmlformats.org/officeDocument/2006/relationships/hyperlink" Target="https://www.youtube.com/watch?v=c36lUUr864M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pytorch.org/assets/deep-learning/Deep-Learning-with-PyTorch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sip.piconepress.com/courses/temple/ece_8527/" TargetMode="External"/><Relationship Id="rId5" Type="http://schemas.openxmlformats.org/officeDocument/2006/relationships/hyperlink" Target="https://www.coursera.org/learn/ai-for-everyone" TargetMode="External"/><Relationship Id="rId4" Type="http://schemas.openxmlformats.org/officeDocument/2006/relationships/hyperlink" Target="https://www.youtube.com/watch?v=GIsg-ZUy0MY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41:   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Implementation of Deep Learning Systems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Using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chemeClr val="tx2"/>
                </a:solidFill>
                <a:hlinkClick r:id="rId2"/>
              </a:rPr>
              <a:t>Deep Learning Wth PyTorch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PyTorch Course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PyTorch: Zero to GANs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AI For Everyone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ECE 8527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Deep Learning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PyTorch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CPU vs. GPU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7" name="Picture 1">
            <a:hlinkClick r:id="rId2"/>
            <a:extLst>
              <a:ext uri="{FF2B5EF4-FFF2-40B4-BE49-F238E27FC236}">
                <a16:creationId xmlns:a16="http://schemas.microsoft.com/office/drawing/2014/main" id="{EF495E43-06E3-4C49-914F-9C8A2756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691" y="1231080"/>
            <a:ext cx="1873950" cy="235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PyTorch GPU Stack in 5 minutes or less">
            <a:hlinkClick r:id="rId8"/>
            <a:extLst>
              <a:ext uri="{FF2B5EF4-FFF2-40B4-BE49-F238E27FC236}">
                <a16:creationId xmlns:a16="http://schemas.microsoft.com/office/drawing/2014/main" id="{32A05F67-9671-A143-9B13-DC826260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994335"/>
            <a:ext cx="2829127" cy="234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Model Design and Implementation in </a:t>
            </a:r>
            <a:r>
              <a:rPr lang="en-US" dirty="0" err="1">
                <a:solidFill>
                  <a:prstClr val="black"/>
                </a:solidFill>
              </a:rPr>
              <a:t>PyTorch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9F30B0-8023-4601-9606-57DFA05D0478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5A381D-E346-4A96-8001-EEBBDC3058C2}"/>
              </a:ext>
            </a:extLst>
          </p:cNvPr>
          <p:cNvSpPr txBox="1">
            <a:spLocks/>
          </p:cNvSpPr>
          <p:nvPr/>
        </p:nvSpPr>
        <p:spPr>
          <a:xfrm>
            <a:off x="228600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Models are designed as classes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with a forward function.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loss function and an optimizer with a learning rate must be selected to train the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Special functions like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optimizer.zero_grad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loss.backward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optimizer.step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model.train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model.eval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(), etc. are essential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for training a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 normally use three types of data sets: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Training set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Development set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Evaluation set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20-25% of the training set data should be separated for validation.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best weights can be chosen based on loss, error rate, or accuracy.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Once the model is trained, we decode and score the development set.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When the score of dev set is satisfactory, we then decode and score the eval set.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2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Hyperparameter Tuning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9F30B0-8023-4601-9606-57DFA05D0478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5A381D-E346-4A96-8001-EEBBDC3058C2}"/>
              </a:ext>
            </a:extLst>
          </p:cNvPr>
          <p:cNvSpPr txBox="1">
            <a:spLocks/>
          </p:cNvSpPr>
          <p:nvPr/>
        </p:nvSpPr>
        <p:spPr>
          <a:xfrm>
            <a:off x="228600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Hyperparameters play a crucial part on the performance of the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Simply seeding the random number generators with different initial values can impact the performance of the model.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Hyperparameters include but not limited to: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By carefully selecting these hyperparameters and using techniques like early stopping and validation, we can avoid overfitting and underfitting.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A11F2E-C597-4FC2-BCE7-C414FC29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4671706"/>
            <a:ext cx="6324600" cy="184785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256AD43-6328-49D6-B573-B26F0BDB7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5199"/>
              </p:ext>
            </p:extLst>
          </p:nvPr>
        </p:nvGraphicFramePr>
        <p:xfrm>
          <a:off x="762000" y="2273955"/>
          <a:ext cx="680720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67">
                  <a:extLst>
                    <a:ext uri="{9D8B030D-6E8A-4147-A177-3AD203B41FA5}">
                      <a16:colId xmlns:a16="http://schemas.microsoft.com/office/drawing/2014/main" val="1515229699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1755262321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3970263669"/>
                    </a:ext>
                  </a:extLst>
                </a:gridCol>
              </a:tblGrid>
              <a:tr h="1393805">
                <a:tc>
                  <a:txBody>
                    <a:bodyPr/>
                    <a:lstStyle/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rate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epochs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Batch Size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Optimizer selection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layers</a:t>
                      </a:r>
                    </a:p>
                    <a:p>
                      <a:pPr marL="574675" lvl="1" indent="-1746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Layers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4023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EE56286-7AB0-4CE9-AC3D-733037630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251" y="1482755"/>
            <a:ext cx="31813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9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45173"/>
            <a:ext cx="8655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/>
                <a:cs typeface="Arial"/>
              </a:rPr>
              <a:t>Deploying </a:t>
            </a:r>
            <a:r>
              <a:rPr lang="en-US" sz="2800" b="1" dirty="0">
                <a:latin typeface="Arial"/>
                <a:cs typeface="Arial"/>
              </a:rPr>
              <a:t>Neural Network Architectures</a:t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>
                <a:latin typeface="Arial"/>
                <a:cs typeface="Arial"/>
              </a:rPr>
              <a:t>using PyTorch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790003" y="5334000"/>
            <a:ext cx="4583649" cy="10651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Nabila Shawki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856" y="4495800"/>
            <a:ext cx="2984500" cy="1993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5D95E-DB87-4BD8-BCFD-993511FBB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7450" y="2550177"/>
            <a:ext cx="42291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sz="2400" dirty="0">
                <a:solidFill>
                  <a:prstClr val="black"/>
                </a:solidFill>
              </a:rPr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4" y="712837"/>
            <a:ext cx="8716296" cy="5796118"/>
          </a:xfrm>
        </p:spPr>
        <p:txBody>
          <a:bodyPr lIns="0" tIns="0" rIns="0" bIns="0"/>
          <a:lstStyle/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Learning/Deep Learning Pipeline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Brief Introduction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 Preparation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Model Design and Training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Decoding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Hyperparameter Tuning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8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sz="2400" dirty="0">
                <a:solidFill>
                  <a:prstClr val="black"/>
                </a:solidFill>
              </a:rPr>
              <a:t>Machine Learning/Deep Learning Pipeline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9A88EE5-2F9D-4A79-80DA-694D5C923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868"/>
            <a:ext cx="9144000" cy="289450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FEE926-FB85-425B-BEDD-BED6AE9F8C35}"/>
              </a:ext>
            </a:extLst>
          </p:cNvPr>
          <p:cNvSpPr txBox="1">
            <a:spLocks/>
          </p:cNvSpPr>
          <p:nvPr/>
        </p:nvSpPr>
        <p:spPr>
          <a:xfrm>
            <a:off x="213852" y="743318"/>
            <a:ext cx="8716296" cy="26856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 successfully design and implement a machine learning model, researchers often follow the steps below: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 Preparation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Designing and training model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 will explore these steps using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72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sz="2400" dirty="0">
                <a:solidFill>
                  <a:prstClr val="black"/>
                </a:solidFill>
              </a:rPr>
              <a:t>A Brief Introduction to </a:t>
            </a:r>
            <a:r>
              <a:rPr lang="en-US" sz="2400" dirty="0" err="1">
                <a:solidFill>
                  <a:prstClr val="black"/>
                </a:solidFill>
              </a:rPr>
              <a:t>PyTorch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A90619-6D1B-429A-A014-30485C9C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a machine and deep learning library by Facebook’s AI Research Lab (FAIR).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has gained popularity among the research community as it is easy to develop and debug machine learning models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Nowadays, all state-of-the-art models and more are available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easy to integrate with any pipeline.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With proper seeding,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can generate reproducible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a machine learning library by Google,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works with tensors which can be thought of as matrices with higher dimensions. These are equivalent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ndarrays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in NumPy.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There are other deep learning framework available. For example, MATLAB can be used to design and train models.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a high-level API library that uses TensorFlow as backend and suitable for beginners. It is straightforward to build and test models using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However, it can be difficult to debug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98F6-B1A3-45CA-A148-9703DBA0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85404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Deep Learning Pipeline Implementation with </a:t>
            </a:r>
            <a:r>
              <a:rPr lang="en-US" dirty="0" err="1">
                <a:solidFill>
                  <a:prstClr val="black"/>
                </a:solidFill>
              </a:rPr>
              <a:t>PyTorch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7D6775F9-EB75-460A-BF25-77D88A5183D3}"/>
              </a:ext>
            </a:extLst>
          </p:cNvPr>
          <p:cNvSpPr/>
          <p:nvPr/>
        </p:nvSpPr>
        <p:spPr>
          <a:xfrm>
            <a:off x="1222686" y="568235"/>
            <a:ext cx="7608894" cy="798426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F0538EA5-98CA-4363-B995-0CA4322D5232}"/>
              </a:ext>
            </a:extLst>
          </p:cNvPr>
          <p:cNvSpPr/>
          <p:nvPr/>
        </p:nvSpPr>
        <p:spPr>
          <a:xfrm>
            <a:off x="1457605" y="706322"/>
            <a:ext cx="3592704" cy="525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model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architecture (layers, dropout, activation functions)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function: the flow of data through the model</a:t>
            </a:r>
          </a:p>
          <a:p>
            <a:pPr marL="142875" indent="-142875" algn="ctr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21B10150-C995-459C-AAAB-A0529AD24013}"/>
              </a:ext>
            </a:extLst>
          </p:cNvPr>
          <p:cNvSpPr/>
          <p:nvPr/>
        </p:nvSpPr>
        <p:spPr>
          <a:xfrm>
            <a:off x="5285229" y="706322"/>
            <a:ext cx="3356506" cy="525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Data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 data offline (if necessary)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Dataset class to produce data in mini batches.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0F37A243-46E3-43D3-A6D9-A5C41D1AF5BD}"/>
              </a:ext>
            </a:extLst>
          </p:cNvPr>
          <p:cNvSpPr txBox="1"/>
          <p:nvPr/>
        </p:nvSpPr>
        <p:spPr>
          <a:xfrm>
            <a:off x="101201" y="708899"/>
            <a:ext cx="106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b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Data Preparation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37DDD5D-8336-4894-9577-E41FFDFB9B8F}"/>
              </a:ext>
            </a:extLst>
          </p:cNvPr>
          <p:cNvSpPr/>
          <p:nvPr/>
        </p:nvSpPr>
        <p:spPr>
          <a:xfrm>
            <a:off x="1217475" y="1616469"/>
            <a:ext cx="7619574" cy="1038534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0E8A2508-140F-4551-93FE-67F5C56F662D}"/>
              </a:ext>
            </a:extLst>
          </p:cNvPr>
          <p:cNvSpPr/>
          <p:nvPr/>
        </p:nvSpPr>
        <p:spPr>
          <a:xfrm>
            <a:off x="1452394" y="1725156"/>
            <a:ext cx="3592705" cy="7986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device (CPU or GPU)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model and send to device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loss function, optimizer, epoch count, batch size, other hyperparameters.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94F116C1-4FE3-4251-96EE-796CC0B2079A}"/>
              </a:ext>
            </a:extLst>
          </p:cNvPr>
          <p:cNvSpPr/>
          <p:nvPr/>
        </p:nvSpPr>
        <p:spPr>
          <a:xfrm>
            <a:off x="5280018" y="1725155"/>
            <a:ext cx="3356507" cy="7986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a small part of the train set for validation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train and validation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Dataloaders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designed Dataset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596214B-9623-493B-93D3-1036EED5C6FE}"/>
              </a:ext>
            </a:extLst>
          </p:cNvPr>
          <p:cNvSpPr txBox="1"/>
          <p:nvPr/>
        </p:nvSpPr>
        <p:spPr>
          <a:xfrm>
            <a:off x="71207" y="1970763"/>
            <a:ext cx="11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</a:t>
            </a:r>
            <a:r>
              <a:rPr lang="en-US" sz="1200" dirty="0"/>
              <a:t> 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training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7758A6D-8F01-4B99-8EA9-2130382C5BE9}"/>
              </a:ext>
            </a:extLst>
          </p:cNvPr>
          <p:cNvSpPr/>
          <p:nvPr/>
        </p:nvSpPr>
        <p:spPr>
          <a:xfrm>
            <a:off x="1200064" y="2904811"/>
            <a:ext cx="7655247" cy="1850484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C846C8B7-F5A1-4A50-AB21-79E0826FBC46}"/>
              </a:ext>
            </a:extLst>
          </p:cNvPr>
          <p:cNvSpPr/>
          <p:nvPr/>
        </p:nvSpPr>
        <p:spPr>
          <a:xfrm>
            <a:off x="1434983" y="3145136"/>
            <a:ext cx="3592704" cy="14418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Model (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model.train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optimizer.zero_grad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and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torch.set_grad_enabled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data from train loader, convert to tensor (if necessary), send to device.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prediction from model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loss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backpropagation (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loss.backward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(),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optimizer.step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AF9F7DE7-673E-411E-A1D3-3B450F9D3D24}"/>
              </a:ext>
            </a:extLst>
          </p:cNvPr>
          <p:cNvSpPr/>
          <p:nvPr/>
        </p:nvSpPr>
        <p:spPr>
          <a:xfrm>
            <a:off x="5262607" y="3148352"/>
            <a:ext cx="3356505" cy="1440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Model (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model.eval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torch.no_grad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data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loader, convert to tensor (if necessary), send to device.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prediction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performance measurement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best weights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07EF7F44-D588-4D96-BFFD-7596A08093DF}"/>
              </a:ext>
            </a:extLst>
          </p:cNvPr>
          <p:cNvSpPr txBox="1"/>
          <p:nvPr/>
        </p:nvSpPr>
        <p:spPr>
          <a:xfrm>
            <a:off x="4732100" y="2926712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epochs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3D48BB69-8105-4029-9A41-F4E9B643F348}"/>
              </a:ext>
            </a:extLst>
          </p:cNvPr>
          <p:cNvSpPr/>
          <p:nvPr/>
        </p:nvSpPr>
        <p:spPr>
          <a:xfrm>
            <a:off x="1200064" y="5005103"/>
            <a:ext cx="7655247" cy="906813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1CCDA439-20DE-4A5D-89F5-CEBF680C39A8}"/>
              </a:ext>
            </a:extLst>
          </p:cNvPr>
          <p:cNvSpPr/>
          <p:nvPr/>
        </p:nvSpPr>
        <p:spPr>
          <a:xfrm>
            <a:off x="1434983" y="5128597"/>
            <a:ext cx="1996114" cy="681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data in the same way as the training step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A48A2EF0-9419-427F-83E6-8EA1CCC0490B}"/>
              </a:ext>
            </a:extLst>
          </p:cNvPr>
          <p:cNvSpPr/>
          <p:nvPr/>
        </p:nvSpPr>
        <p:spPr>
          <a:xfrm>
            <a:off x="3938208" y="5128597"/>
            <a:ext cx="2087299" cy="681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device and model, load Trained Weights, and send to device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FE3C99E9-1193-4F39-9AE9-CADD82E1ECAD}"/>
              </a:ext>
            </a:extLst>
          </p:cNvPr>
          <p:cNvSpPr/>
          <p:nvPr/>
        </p:nvSpPr>
        <p:spPr>
          <a:xfrm>
            <a:off x="6532617" y="5128597"/>
            <a:ext cx="2086496" cy="681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and save the predicted labels for the samples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8B3D3B23-0E1F-43F4-9AD2-BBA3F37881C1}"/>
              </a:ext>
            </a:extLst>
          </p:cNvPr>
          <p:cNvSpPr/>
          <p:nvPr/>
        </p:nvSpPr>
        <p:spPr>
          <a:xfrm>
            <a:off x="1200064" y="6161724"/>
            <a:ext cx="7655247" cy="478562"/>
          </a:xfrm>
          <a:prstGeom prst="rect">
            <a:avLst/>
          </a:prstGeom>
          <a:solidFill>
            <a:srgbClr val="85CBFF">
              <a:alpha val="29000"/>
            </a:srgbClr>
          </a:solidFill>
          <a:ln w="50800"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4417F8C3-8DFF-46D0-9969-91070D0ED53F}"/>
              </a:ext>
            </a:extLst>
          </p:cNvPr>
          <p:cNvSpPr/>
          <p:nvPr/>
        </p:nvSpPr>
        <p:spPr>
          <a:xfrm>
            <a:off x="5667444" y="6257536"/>
            <a:ext cx="2276492" cy="2792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scoring as necessary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774BA5A3-C085-4C6D-82CA-FCF8A46AD874}"/>
              </a:ext>
            </a:extLst>
          </p:cNvPr>
          <p:cNvSpPr/>
          <p:nvPr/>
        </p:nvSpPr>
        <p:spPr>
          <a:xfrm>
            <a:off x="1697161" y="6261364"/>
            <a:ext cx="3224886" cy="2792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ground truth and prediction for the samples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3E1A5BE9-A56F-4710-A061-FC7EEFED16EE}"/>
              </a:ext>
            </a:extLst>
          </p:cNvPr>
          <p:cNvSpPr txBox="1"/>
          <p:nvPr/>
        </p:nvSpPr>
        <p:spPr>
          <a:xfrm>
            <a:off x="2507836" y="1355230"/>
            <a:ext cx="1902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 architecture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E9D81A81-8BC8-4D7C-880E-B0BABFE6662E}"/>
              </a:ext>
            </a:extLst>
          </p:cNvPr>
          <p:cNvSpPr txBox="1"/>
          <p:nvPr/>
        </p:nvSpPr>
        <p:spPr>
          <a:xfrm>
            <a:off x="5788806" y="1355230"/>
            <a:ext cx="1897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   Data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19F86889-3CC0-47D3-8781-55CE2E0CC645}"/>
              </a:ext>
            </a:extLst>
          </p:cNvPr>
          <p:cNvSpPr txBox="1"/>
          <p:nvPr/>
        </p:nvSpPr>
        <p:spPr>
          <a:xfrm>
            <a:off x="49556" y="3727553"/>
            <a:ext cx="117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0519B492-F595-40DA-840D-642F7530B9CE}"/>
              </a:ext>
            </a:extLst>
          </p:cNvPr>
          <p:cNvSpPr txBox="1"/>
          <p:nvPr/>
        </p:nvSpPr>
        <p:spPr>
          <a:xfrm>
            <a:off x="49556" y="6257536"/>
            <a:ext cx="117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0BA25562-22BA-44BD-924F-0DA24E725D8F}"/>
              </a:ext>
            </a:extLst>
          </p:cNvPr>
          <p:cNvSpPr txBox="1"/>
          <p:nvPr/>
        </p:nvSpPr>
        <p:spPr>
          <a:xfrm>
            <a:off x="49556" y="5227676"/>
            <a:ext cx="11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Decoding </a:t>
            </a:r>
            <a:b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F1301846-DFAE-4053-8C81-712F1A39A556}"/>
              </a:ext>
            </a:extLst>
          </p:cNvPr>
          <p:cNvCxnSpPr>
            <a:stCxn id="233" idx="2"/>
            <a:endCxn id="238" idx="0"/>
          </p:cNvCxnSpPr>
          <p:nvPr/>
        </p:nvCxnSpPr>
        <p:spPr>
          <a:xfrm flipH="1">
            <a:off x="3248747" y="1231779"/>
            <a:ext cx="5210" cy="49337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7F4D959F-F125-4D1A-8900-22800EE796C4}"/>
              </a:ext>
            </a:extLst>
          </p:cNvPr>
          <p:cNvCxnSpPr>
            <a:stCxn id="234" idx="2"/>
            <a:endCxn id="239" idx="0"/>
          </p:cNvCxnSpPr>
          <p:nvPr/>
        </p:nvCxnSpPr>
        <p:spPr>
          <a:xfrm flipH="1">
            <a:off x="6958272" y="1231779"/>
            <a:ext cx="5210" cy="49337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BAD43431-9F85-4DCA-A9A6-8AF3670571CA}"/>
              </a:ext>
            </a:extLst>
          </p:cNvPr>
          <p:cNvCxnSpPr>
            <a:cxnSpLocks/>
            <a:stCxn id="237" idx="2"/>
            <a:endCxn id="242" idx="0"/>
          </p:cNvCxnSpPr>
          <p:nvPr/>
        </p:nvCxnSpPr>
        <p:spPr>
          <a:xfrm>
            <a:off x="5027262" y="2655003"/>
            <a:ext cx="426" cy="24980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B26198D7-2E87-41A2-8048-595ABC60CE43}"/>
              </a:ext>
            </a:extLst>
          </p:cNvPr>
          <p:cNvSpPr txBox="1"/>
          <p:nvPr/>
        </p:nvSpPr>
        <p:spPr>
          <a:xfrm>
            <a:off x="3678132" y="2633655"/>
            <a:ext cx="2607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Initialized model   and batch data </a:t>
            </a:r>
          </a:p>
        </p:txBody>
      </p:sp>
      <p:cxnSp>
        <p:nvCxnSpPr>
          <p:cNvPr id="264" name="Connector: Curved 263">
            <a:extLst>
              <a:ext uri="{FF2B5EF4-FFF2-40B4-BE49-F238E27FC236}">
                <a16:creationId xmlns:a16="http://schemas.microsoft.com/office/drawing/2014/main" id="{F2E3D9C4-4D09-4FBA-B4DA-471669729A1D}"/>
              </a:ext>
            </a:extLst>
          </p:cNvPr>
          <p:cNvCxnSpPr>
            <a:stCxn id="243" idx="0"/>
            <a:endCxn id="244" idx="0"/>
          </p:cNvCxnSpPr>
          <p:nvPr/>
        </p:nvCxnSpPr>
        <p:spPr>
          <a:xfrm rot="16200000" flipH="1">
            <a:off x="5084489" y="1291982"/>
            <a:ext cx="3216" cy="3709525"/>
          </a:xfrm>
          <a:prstGeom prst="curvedConnector3">
            <a:avLst>
              <a:gd name="adj1" fmla="val -5701337"/>
            </a:avLst>
          </a:prstGeom>
          <a:ln w="1270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or: Curved 264">
            <a:extLst>
              <a:ext uri="{FF2B5EF4-FFF2-40B4-BE49-F238E27FC236}">
                <a16:creationId xmlns:a16="http://schemas.microsoft.com/office/drawing/2014/main" id="{36149FCF-F221-4856-9B18-E59C6E05F96E}"/>
              </a:ext>
            </a:extLst>
          </p:cNvPr>
          <p:cNvCxnSpPr>
            <a:stCxn id="244" idx="2"/>
            <a:endCxn id="243" idx="2"/>
          </p:cNvCxnSpPr>
          <p:nvPr/>
        </p:nvCxnSpPr>
        <p:spPr>
          <a:xfrm rot="5400000" flipH="1">
            <a:off x="5085317" y="2732990"/>
            <a:ext cx="1561" cy="3709525"/>
          </a:xfrm>
          <a:prstGeom prst="curvedConnector3">
            <a:avLst>
              <a:gd name="adj1" fmla="val -8237476"/>
            </a:avLst>
          </a:prstGeom>
          <a:ln w="1270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CE587067-5DD3-49BF-B1FC-D59D5513389D}"/>
              </a:ext>
            </a:extLst>
          </p:cNvPr>
          <p:cNvCxnSpPr>
            <a:stCxn id="242" idx="2"/>
            <a:endCxn id="247" idx="0"/>
          </p:cNvCxnSpPr>
          <p:nvPr/>
        </p:nvCxnSpPr>
        <p:spPr>
          <a:xfrm>
            <a:off x="5027688" y="4755295"/>
            <a:ext cx="0" cy="24980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0D240938-A7C4-4AF0-8D8A-E1C25F2A0AEE}"/>
              </a:ext>
            </a:extLst>
          </p:cNvPr>
          <p:cNvCxnSpPr>
            <a:stCxn id="247" idx="2"/>
            <a:endCxn id="252" idx="0"/>
          </p:cNvCxnSpPr>
          <p:nvPr/>
        </p:nvCxnSpPr>
        <p:spPr>
          <a:xfrm>
            <a:off x="5027688" y="5911916"/>
            <a:ext cx="0" cy="24980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CEC88CB4-CC1C-4A8E-AD20-BBC06EF5DA9D}"/>
              </a:ext>
            </a:extLst>
          </p:cNvPr>
          <p:cNvSpPr txBox="1"/>
          <p:nvPr/>
        </p:nvSpPr>
        <p:spPr>
          <a:xfrm>
            <a:off x="4327018" y="4710190"/>
            <a:ext cx="1436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  weights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0997A45C-BE54-4D23-8D59-0915FDE20A22}"/>
              </a:ext>
            </a:extLst>
          </p:cNvPr>
          <p:cNvSpPr txBox="1"/>
          <p:nvPr/>
        </p:nvSpPr>
        <p:spPr>
          <a:xfrm>
            <a:off x="4196528" y="5898321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  labels</a:t>
            </a:r>
          </a:p>
        </p:txBody>
      </p:sp>
    </p:spTree>
    <p:extLst>
      <p:ext uri="{BB962C8B-B14F-4D97-AF65-F5344CB8AC3E}">
        <p14:creationId xmlns:p14="http://schemas.microsoft.com/office/powerpoint/2010/main" val="120043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98F6-B1A3-45CA-A148-9703DBA0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35960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Run a </a:t>
            </a:r>
            <a:r>
              <a:rPr lang="en-US" dirty="0" err="1">
                <a:solidFill>
                  <a:prstClr val="black"/>
                </a:solidFill>
              </a:rPr>
              <a:t>PyTorch</a:t>
            </a:r>
            <a:r>
              <a:rPr lang="en-US" dirty="0">
                <a:solidFill>
                  <a:prstClr val="black"/>
                </a:solidFill>
              </a:rPr>
              <a:t> Process on GPU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0961ABE-DB30-4AFC-8349-B7F73454716E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Anaconda is popular platform to deploy various deep learning and data science libraries. It facilitates the usage of separate environments for different setups.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The appropriate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environment should be activated with: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activate &lt;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env_name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&gt;”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Source the .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bashrc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script from the home directory.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The available GPU might need to be set up as an environment variable (it may vary in different setups): export CUDA_VISIBLE_DEVICES=‘0’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script needs to recognize the available devices: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device =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torch.device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("cuda:0" if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torch.cuda.is_available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() else "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	This code checks if a GPU is available. If it is not available, the code utilizes CPU.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Sending data/model/objects is easy: obj.to(device)</a:t>
            </a:r>
          </a:p>
          <a:p>
            <a:pPr marL="166688" indent="-1666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Alternate: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cuda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= True if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torch.cuda.is_available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() else False</a:t>
            </a:r>
          </a:p>
          <a:p>
            <a:pPr marL="566738" lvl="1" indent="-1666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However, this requires branching when an entity is being sent to the device.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9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7008B6-7DB1-4AEA-A8D9-47392F52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Data Collection and Preparation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CFBE2D-F31F-469D-8C1D-FE53305FB795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2548521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data in real world is messy. One needs to collect and prepare data in order to make the best use of machine learning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For example, the Whole Slide Images (WSIs) can be as big as 89262 x 208796 in size with multiple levels.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It is infeasible to train models with such data. We extract patches from the useful parts before we can move forward to train a model.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For this course, the text files need to be parsed and, the labels and the features need to be separated.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4C79BF-C9B5-4E06-9CC2-DF200D0A8C50}"/>
              </a:ext>
            </a:extLst>
          </p:cNvPr>
          <p:cNvGrpSpPr/>
          <p:nvPr/>
        </p:nvGrpSpPr>
        <p:grpSpPr>
          <a:xfrm>
            <a:off x="6066728" y="3689504"/>
            <a:ext cx="2816078" cy="1783100"/>
            <a:chOff x="6295917" y="4010716"/>
            <a:chExt cx="2816078" cy="1783100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03CCA18D-8010-411C-AEF9-E664D298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93" y="4969414"/>
              <a:ext cx="824402" cy="824402"/>
            </a:xfrm>
            <a:prstGeom prst="rect">
              <a:avLst/>
            </a:prstGeom>
          </p:spPr>
        </p:pic>
        <p:pic>
          <p:nvPicPr>
            <p:cNvPr id="12" name="Picture 11" descr="A picture containing blur&#10;&#10;Description automatically generated">
              <a:extLst>
                <a:ext uri="{FF2B5EF4-FFF2-40B4-BE49-F238E27FC236}">
                  <a16:creationId xmlns:a16="http://schemas.microsoft.com/office/drawing/2014/main" id="{6A5C8E50-6EF6-4A7A-92BD-3F2D9403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755" y="4969414"/>
              <a:ext cx="824402" cy="8244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074EDD-4C32-4297-A924-E3980DC87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17" y="4969414"/>
              <a:ext cx="824402" cy="8244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4C465B-C89D-48FB-B6AE-4FC42E340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593" y="4010716"/>
              <a:ext cx="824402" cy="824402"/>
            </a:xfrm>
            <a:prstGeom prst="rect">
              <a:avLst/>
            </a:prstGeom>
          </p:spPr>
        </p:pic>
        <p:pic>
          <p:nvPicPr>
            <p:cNvPr id="18" name="Picture 17" descr="A picture containing purple, cabbage, plant, vegetable&#10;&#10;Description automatically generated">
              <a:extLst>
                <a:ext uri="{FF2B5EF4-FFF2-40B4-BE49-F238E27FC236}">
                  <a16:creationId xmlns:a16="http://schemas.microsoft.com/office/drawing/2014/main" id="{B3352C97-64EF-4D47-AC85-F476A8B5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755" y="4010716"/>
              <a:ext cx="824402" cy="824402"/>
            </a:xfrm>
            <a:prstGeom prst="rect">
              <a:avLst/>
            </a:prstGeom>
          </p:spPr>
        </p:pic>
        <p:pic>
          <p:nvPicPr>
            <p:cNvPr id="20" name="Picture 19" descr="A picture containing plant, dish, meat, meal&#10;&#10;Description automatically generated">
              <a:extLst>
                <a:ext uri="{FF2B5EF4-FFF2-40B4-BE49-F238E27FC236}">
                  <a16:creationId xmlns:a16="http://schemas.microsoft.com/office/drawing/2014/main" id="{BE77694E-70C9-4728-AA7E-9D0CB0D31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917" y="4010716"/>
              <a:ext cx="824402" cy="824402"/>
            </a:xfrm>
            <a:prstGeom prst="rect">
              <a:avLst/>
            </a:prstGeom>
          </p:spPr>
        </p:pic>
      </p:grp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9FE1FCAD-EB3C-415C-8603-B2CDD4D6E7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3" b="31219"/>
          <a:stretch/>
        </p:blipFill>
        <p:spPr>
          <a:xfrm>
            <a:off x="261194" y="3523841"/>
            <a:ext cx="2681276" cy="21144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9F3560-8532-46E2-B849-F133205D7EF9}"/>
              </a:ext>
            </a:extLst>
          </p:cNvPr>
          <p:cNvSpPr txBox="1"/>
          <p:nvPr/>
        </p:nvSpPr>
        <p:spPr>
          <a:xfrm>
            <a:off x="578651" y="5772703"/>
            <a:ext cx="2046362" cy="30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Annotated Slide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94F720D-F43A-498D-9355-B9A7A6A9EA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35" y="3524922"/>
            <a:ext cx="2629727" cy="21122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4297B7-12DB-44C3-B358-F366DD99C13F}"/>
              </a:ext>
            </a:extLst>
          </p:cNvPr>
          <p:cNvSpPr txBox="1"/>
          <p:nvPr/>
        </p:nvSpPr>
        <p:spPr>
          <a:xfrm>
            <a:off x="3362830" y="5774770"/>
            <a:ext cx="2018247" cy="29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B967FC-F929-48A5-8311-5192FC278270}"/>
              </a:ext>
            </a:extLst>
          </p:cNvPr>
          <p:cNvSpPr txBox="1"/>
          <p:nvPr/>
        </p:nvSpPr>
        <p:spPr>
          <a:xfrm>
            <a:off x="6352486" y="5769277"/>
            <a:ext cx="224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Extracted Patches</a:t>
            </a:r>
          </a:p>
        </p:txBody>
      </p:sp>
    </p:spTree>
    <p:extLst>
      <p:ext uri="{BB962C8B-B14F-4D97-AF65-F5344CB8AC3E}">
        <p14:creationId xmlns:p14="http://schemas.microsoft.com/office/powerpoint/2010/main" val="194929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marL="238125" algn="l"/>
            <a:r>
              <a:rPr lang="en-US" dirty="0">
                <a:solidFill>
                  <a:prstClr val="black"/>
                </a:solidFill>
              </a:rPr>
              <a:t>Batch Processing for Model Training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9F30B0-8023-4601-9606-57DFA05D0478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5708282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Once data preparation is complete, it needs to be fed to the model in minibatches.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provides Dataset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DataLoader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classes to streamline that process.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Custom Datasets can be implemented as per user requirement.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Dataset class must have three functions: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4675" lvl="1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getitem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DataLoader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uses the Dataset class to retrieve labels and samples.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07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8232</TotalTime>
  <Words>1274</Words>
  <Application>Microsoft Macintosh PowerPoint</Application>
  <PresentationFormat>Letter Paper (8.5x11 in)</PresentationFormat>
  <Paragraphs>157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Times New Roman</vt:lpstr>
      <vt:lpstr>lecture_title</vt:lpstr>
      <vt:lpstr>1_isip_default</vt:lpstr>
      <vt:lpstr>isip_default</vt:lpstr>
      <vt:lpstr>1_lecture_title</vt:lpstr>
      <vt:lpstr>2_isip_default</vt:lpstr>
      <vt:lpstr>2_lecture_title</vt:lpstr>
      <vt:lpstr>3_isip_default</vt:lpstr>
      <vt:lpstr>4_isip_default</vt:lpstr>
      <vt:lpstr>PowerPoint Presentation</vt:lpstr>
      <vt:lpstr>PowerPoint Presentation</vt:lpstr>
      <vt:lpstr>Outline</vt:lpstr>
      <vt:lpstr>Machine Learning/Deep Learning Pipeline</vt:lpstr>
      <vt:lpstr>A Brief Introduction to PyTorch</vt:lpstr>
      <vt:lpstr>Deep Learning Pipeline Implementation with PyTorch </vt:lpstr>
      <vt:lpstr>Run a PyTorch Process on GPU</vt:lpstr>
      <vt:lpstr>Data Collection and Preparation</vt:lpstr>
      <vt:lpstr>Batch Processing for Model Training</vt:lpstr>
      <vt:lpstr>Model Design and Implementation in PyTorch</vt:lpstr>
      <vt:lpstr>Hyperparameter Tuning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490</cp:revision>
  <dcterms:created xsi:type="dcterms:W3CDTF">2002-09-12T17:13:32Z</dcterms:created>
  <dcterms:modified xsi:type="dcterms:W3CDTF">2021-12-06T12:02:40Z</dcterms:modified>
</cp:coreProperties>
</file>