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689" r:id="rId2"/>
  </p:sldMasterIdLst>
  <p:notesMasterIdLst>
    <p:notesMasterId r:id="rId4"/>
  </p:notesMasterIdLst>
  <p:handoutMasterIdLst>
    <p:handoutMasterId r:id="rId5"/>
  </p:handoutMasterIdLst>
  <p:sldIdLst>
    <p:sldId id="312" r:id="rId3"/>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496" userDrawn="1">
          <p15:clr>
            <a:srgbClr val="A4A3A4"/>
          </p15:clr>
        </p15:guide>
        <p15:guide id="2" pos="2880" userDrawn="1">
          <p15:clr>
            <a:srgbClr val="A4A3A4"/>
          </p15:clr>
        </p15:guide>
        <p15:guide id="3" pos="144" userDrawn="1">
          <p15:clr>
            <a:srgbClr val="A4A3A4"/>
          </p15:clr>
        </p15:guide>
        <p15:guide id="4" pos="5616" userDrawn="1">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2034"/>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004" autoAdjust="0"/>
    <p:restoredTop sz="95125" autoAdjust="0"/>
  </p:normalViewPr>
  <p:slideViewPr>
    <p:cSldViewPr>
      <p:cViewPr varScale="1">
        <p:scale>
          <a:sx n="129" d="100"/>
          <a:sy n="129" d="100"/>
        </p:scale>
        <p:origin x="696" y="184"/>
      </p:cViewPr>
      <p:guideLst>
        <p:guide orient="horz" pos="2496"/>
        <p:guide pos="2880"/>
        <p:guide pos="144"/>
        <p:guide pos="56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836" y="-96"/>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1609254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3440755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51240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5" name="Text Box 8"/>
          <p:cNvSpPr txBox="1">
            <a:spLocks noChangeArrowheads="1"/>
          </p:cNvSpPr>
          <p:nvPr userDrawn="1"/>
        </p:nvSpPr>
        <p:spPr bwMode="auto">
          <a:xfrm>
            <a:off x="558719" y="191825"/>
            <a:ext cx="4622882" cy="276999"/>
          </a:xfrm>
          <a:prstGeom prst="rect">
            <a:avLst/>
          </a:prstGeom>
          <a:solidFill>
            <a:srgbClr val="FFFFFF"/>
          </a:solidFill>
          <a:ln w="9525">
            <a:noFill/>
            <a:miter lim="800000"/>
            <a:headEnd/>
            <a:tailEnd/>
          </a:ln>
        </p:spPr>
        <p:txBody>
          <a:bodyPr wrap="square" tIns="0" bIns="0" anchor="ctr" anchorCtr="1">
            <a:spAutoFit/>
          </a:bodyPr>
          <a:lstStyle/>
          <a:p>
            <a:pPr>
              <a:spcBef>
                <a:spcPts val="0"/>
              </a:spcBef>
            </a:pPr>
            <a:r>
              <a:rPr lang="en-US" sz="1800" b="1" dirty="0">
                <a:solidFill>
                  <a:srgbClr val="333399"/>
                </a:solidFill>
              </a:rPr>
              <a:t>ECE 4822 – Engineering Computation IV</a:t>
            </a:r>
          </a:p>
        </p:txBody>
      </p:sp>
    </p:spTree>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4822: Lecture 35, 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extLst>
      <p:ext uri="{BB962C8B-B14F-4D97-AF65-F5344CB8AC3E}">
        <p14:creationId xmlns:p14="http://schemas.microsoft.com/office/powerpoint/2010/main" val="2697717204"/>
      </p:ext>
    </p:extLst>
  </p:cSld>
  <p:clrMap bg1="lt1" tx1="dk1" bg2="lt2" tx2="dk2" accent1="accent1" accent2="accent2" accent3="accent3" accent4="accent4" accent5="accent5" accent6="accent6" hlink="hlink" folHlink="folHlink"/>
  <p:sldLayoutIdLst>
    <p:sldLayoutId id="2147483690" r:id="rId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cs.nvidia.com/nsight-visual-studio-edition/cuda-advanced-topics/index.html" TargetMode="External"/><Relationship Id="rId13" Type="http://schemas.openxmlformats.org/officeDocument/2006/relationships/image" Target="../media/image2.png"/><Relationship Id="rId3" Type="http://schemas.openxmlformats.org/officeDocument/2006/relationships/hyperlink" Target="https://www.youtube.com/watch?v=fqkEEjfOxRI" TargetMode="External"/><Relationship Id="rId7" Type="http://schemas.openxmlformats.org/officeDocument/2006/relationships/hyperlink" Target="https://onedrive.live.com/?authkey=%21AGuaefX7%2DQOJfmY&amp;cid=A6B78147D66DD722&amp;id=A6B78147D66DD722%2195321&amp;parId=A6B78147D66DD722%2195009&amp;o=OneUp" TargetMode="External"/><Relationship Id="rId12" Type="http://schemas.openxmlformats.org/officeDocument/2006/relationships/hyperlink" Target="https://web.dev/gpu/" TargetMode="External"/><Relationship Id="rId2" Type="http://schemas.openxmlformats.org/officeDocument/2006/relationships/hyperlink" Target="https://www.amazon.com/Practical-WebGPU-Graphics-Creating-Next-Generation/dp/B091GCHJ41" TargetMode="Externa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hyperlink" Target="https://www.youtube.com/watch?v=cnHu2LJPDhw" TargetMode="External"/><Relationship Id="rId11" Type="http://schemas.openxmlformats.org/officeDocument/2006/relationships/hyperlink" Target="https://www.amazon.com/Practical-WebGPU-Graphics-Creating-Next-Generation/dp/B091GCHJ41/ref=sr_1_1?keywords=advanced+GPU+programming&amp;qid=1638180108&amp;s=books&amp;sr=1-1" TargetMode="External"/><Relationship Id="rId5" Type="http://schemas.openxmlformats.org/officeDocument/2006/relationships/hyperlink" Target="https://www.youtube.com/watch?v=-hXtt4ioH5A&amp;list=PL_UrKDEhALdKh0118flOjuAnVIGKFUJXN" TargetMode="External"/><Relationship Id="rId15" Type="http://schemas.openxmlformats.org/officeDocument/2006/relationships/image" Target="../media/image3.jpeg"/><Relationship Id="rId10" Type="http://schemas.openxmlformats.org/officeDocument/2006/relationships/hyperlink" Target="https://en.wikipedia.org/wiki/WebGPU" TargetMode="External"/><Relationship Id="rId4" Type="http://schemas.openxmlformats.org/officeDocument/2006/relationships/hyperlink" Target="https://www.youtube.com/watch?v=hSegX0P170s" TargetMode="External"/><Relationship Id="rId9" Type="http://schemas.openxmlformats.org/officeDocument/2006/relationships/hyperlink" Target="http://www.einkemmer.net/training/cuda-advanced-topics.pdf" TargetMode="External"/><Relationship Id="rId14" Type="http://schemas.openxmlformats.org/officeDocument/2006/relationships/hyperlink" Target="https://architosh.com/2017/02/apples-webgpu-standard-proposal-aiming-at-common-access-to-explicit-graphic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9">
            <a:extLst>
              <a:ext uri="{FF2B5EF4-FFF2-40B4-BE49-F238E27FC236}">
                <a16:creationId xmlns:a16="http://schemas.microsoft.com/office/drawing/2014/main" id="{AA42D0AD-B820-DB45-AFB4-1313D13CB423}"/>
              </a:ext>
            </a:extLst>
          </p:cNvPr>
          <p:cNvSpPr txBox="1">
            <a:spLocks noChangeArrowheads="1"/>
          </p:cNvSpPr>
          <p:nvPr/>
        </p:nvSpPr>
        <p:spPr bwMode="auto">
          <a:xfrm>
            <a:off x="409575" y="552450"/>
            <a:ext cx="8467725" cy="369332"/>
          </a:xfrm>
          <a:prstGeom prst="rect">
            <a:avLst/>
          </a:prstGeom>
          <a:noFill/>
          <a:ln w="9525">
            <a:noFill/>
            <a:miter lim="800000"/>
            <a:headEnd/>
            <a:tailEnd/>
          </a:ln>
        </p:spPr>
        <p:txBody>
          <a:bodyPr>
            <a:spAutoFit/>
          </a:bodyPr>
          <a:lstStyle/>
          <a:p>
            <a:pPr algn="ctr">
              <a:spcBef>
                <a:spcPct val="50000"/>
              </a:spcBef>
            </a:pPr>
            <a:r>
              <a:rPr lang="en-US" sz="1800" b="1" dirty="0">
                <a:solidFill>
                  <a:schemeClr val="accent1"/>
                </a:solidFill>
                <a:latin typeface="+mn-lt"/>
              </a:rPr>
              <a:t>Lecture 39: </a:t>
            </a:r>
            <a:r>
              <a:rPr lang="en-US" sz="1800" b="1" dirty="0">
                <a:solidFill>
                  <a:schemeClr val="tx2"/>
                </a:solidFill>
                <a:latin typeface="+mn-lt"/>
              </a:rPr>
              <a:t> Concurrency </a:t>
            </a:r>
            <a:r>
              <a:rPr lang="en-US" sz="1800" b="1">
                <a:solidFill>
                  <a:schemeClr val="tx2"/>
                </a:solidFill>
                <a:latin typeface="+mn-lt"/>
              </a:rPr>
              <a:t>and Streams</a:t>
            </a:r>
            <a:endParaRPr lang="en-US" sz="1800" b="1" dirty="0">
              <a:solidFill>
                <a:schemeClr val="tx2"/>
              </a:solidFill>
              <a:latin typeface="+mn-lt"/>
            </a:endParaRPr>
          </a:p>
        </p:txBody>
      </p:sp>
      <p:sp>
        <p:nvSpPr>
          <p:cNvPr id="17" name="Rectangle 3">
            <a:extLst>
              <a:ext uri="{FF2B5EF4-FFF2-40B4-BE49-F238E27FC236}">
                <a16:creationId xmlns:a16="http://schemas.microsoft.com/office/drawing/2014/main" id="{63712A37-4E08-2A43-B87B-12703156136C}"/>
              </a:ext>
            </a:extLst>
          </p:cNvPr>
          <p:cNvSpPr txBox="1">
            <a:spLocks noChangeArrowheads="1"/>
          </p:cNvSpPr>
          <p:nvPr/>
        </p:nvSpPr>
        <p:spPr bwMode="auto">
          <a:xfrm>
            <a:off x="558831" y="1211202"/>
            <a:ext cx="6019800" cy="5257799"/>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lnSpc>
                <a:spcPct val="100000"/>
              </a:lnSpc>
              <a:spcBef>
                <a:spcPts val="1200"/>
              </a:spcBef>
              <a:spcAft>
                <a:spcPts val="600"/>
              </a:spcAft>
              <a:buClrTx/>
              <a:buSzTx/>
              <a:buFont typeface="Arial" pitchFamily="34" charset="0"/>
              <a:buChar char="•"/>
              <a:tabLst/>
              <a:defRPr/>
            </a:pPr>
            <a:r>
              <a:rPr lang="en-US" sz="1800" b="1" dirty="0">
                <a:solidFill>
                  <a:schemeClr val="accent1"/>
                </a:solidFill>
                <a:latin typeface="+mn-lt"/>
              </a:rPr>
              <a:t>Books:</a:t>
            </a:r>
          </a:p>
          <a:p>
            <a:pPr marL="165100" fontAlgn="auto">
              <a:spcAft>
                <a:spcPts val="0"/>
              </a:spcAft>
              <a:tabLst>
                <a:tab pos="2290763" algn="l"/>
                <a:tab pos="4113213" algn="l"/>
              </a:tabLst>
              <a:defRPr/>
            </a:pPr>
            <a:r>
              <a:rPr lang="en-US" altLang="en-US" sz="1800" b="1" dirty="0">
                <a:solidFill>
                  <a:schemeClr val="tx2"/>
                </a:solidFill>
                <a:hlinkClick r:id="rId2"/>
              </a:rPr>
              <a:t>Practical WebGPU Graphics</a:t>
            </a:r>
            <a:endParaRPr lang="en-US" altLang="en-US" sz="1800" b="1" dirty="0">
              <a:solidFill>
                <a:schemeClr val="tx2"/>
              </a:solidFill>
            </a:endParaRPr>
          </a:p>
          <a:p>
            <a:pPr marL="176213" indent="-176213" fontAlgn="auto">
              <a:spcBef>
                <a:spcPts val="1200"/>
              </a:spcBef>
              <a:spcAft>
                <a:spcPts val="600"/>
              </a:spcAft>
              <a:buFont typeface="Arial" pitchFamily="34" charset="0"/>
              <a:buChar char="•"/>
              <a:defRPr/>
            </a:pPr>
            <a:r>
              <a:rPr lang="en-US" sz="1800" b="1" dirty="0">
                <a:solidFill>
                  <a:schemeClr val="accent1"/>
                </a:solidFill>
                <a:latin typeface="+mn-lt"/>
              </a:rPr>
              <a:t>Lectures:</a:t>
            </a:r>
          </a:p>
          <a:p>
            <a:pPr marL="165100" fontAlgn="auto">
              <a:spcAft>
                <a:spcPts val="0"/>
              </a:spcAft>
              <a:tabLst>
                <a:tab pos="2290763" algn="l"/>
                <a:tab pos="4113213" algn="l"/>
              </a:tabLst>
              <a:defRPr/>
            </a:pPr>
            <a:r>
              <a:rPr lang="en-US" sz="1800" b="1" dirty="0">
                <a:solidFill>
                  <a:schemeClr val="tx2"/>
                </a:solidFill>
                <a:hlinkClick r:id="rId3"/>
              </a:rPr>
              <a:t>Concurrency and Streams</a:t>
            </a:r>
            <a:endParaRPr lang="en-US" sz="1800" b="1" dirty="0">
              <a:solidFill>
                <a:schemeClr val="tx2"/>
              </a:solidFill>
            </a:endParaRPr>
          </a:p>
          <a:p>
            <a:pPr marL="165100" fontAlgn="auto">
              <a:spcAft>
                <a:spcPts val="0"/>
              </a:spcAft>
              <a:tabLst>
                <a:tab pos="2290763" algn="l"/>
                <a:tab pos="4113213" algn="l"/>
              </a:tabLst>
              <a:defRPr/>
            </a:pPr>
            <a:r>
              <a:rPr lang="en-US" sz="1800" b="1" dirty="0">
                <a:solidFill>
                  <a:schemeClr val="tx2"/>
                </a:solidFill>
                <a:hlinkClick r:id="rId4"/>
              </a:rPr>
              <a:t>Video Analytics</a:t>
            </a:r>
            <a:endParaRPr lang="en-US" sz="1800" b="1" dirty="0">
              <a:solidFill>
                <a:schemeClr val="tx2"/>
              </a:solidFill>
            </a:endParaRPr>
          </a:p>
          <a:p>
            <a:pPr marL="165100" fontAlgn="auto">
              <a:spcAft>
                <a:spcPts val="0"/>
              </a:spcAft>
              <a:tabLst>
                <a:tab pos="2290763" algn="l"/>
                <a:tab pos="4113213" algn="l"/>
              </a:tabLst>
              <a:defRPr/>
            </a:pPr>
            <a:r>
              <a:rPr lang="en-US" sz="1800" b="1" dirty="0">
                <a:solidFill>
                  <a:schemeClr val="tx2"/>
                </a:solidFill>
                <a:hlinkClick r:id="rId5"/>
              </a:rPr>
              <a:t>WebGPU Graphics Programming</a:t>
            </a:r>
            <a:endParaRPr lang="en-US" sz="1800" b="1" dirty="0">
              <a:solidFill>
                <a:schemeClr val="tx2"/>
              </a:solidFill>
            </a:endParaRPr>
          </a:p>
          <a:p>
            <a:pPr marL="165100" fontAlgn="auto">
              <a:spcAft>
                <a:spcPts val="0"/>
              </a:spcAft>
              <a:tabLst>
                <a:tab pos="2290763" algn="l"/>
                <a:tab pos="4113213" algn="l"/>
              </a:tabLst>
              <a:defRPr/>
            </a:pPr>
            <a:r>
              <a:rPr lang="en-US" sz="1800" b="1" dirty="0">
                <a:solidFill>
                  <a:schemeClr val="tx2"/>
                </a:solidFill>
                <a:hlinkClick r:id="rId6"/>
              </a:rPr>
              <a:t>WebGPU WIll Revolutionize the Web</a:t>
            </a:r>
            <a:endParaRPr lang="en-US" sz="1800" b="1" dirty="0">
              <a:solidFill>
                <a:schemeClr val="tx2"/>
              </a:solidFill>
            </a:endParaRPr>
          </a:p>
          <a:p>
            <a:pPr marL="165100" fontAlgn="auto">
              <a:spcAft>
                <a:spcPts val="0"/>
              </a:spcAft>
              <a:tabLst>
                <a:tab pos="2290763" algn="l"/>
                <a:tab pos="4113213" algn="l"/>
              </a:tabLst>
              <a:defRPr/>
            </a:pPr>
            <a:endParaRPr lang="en-US" sz="1800" b="1" dirty="0">
              <a:solidFill>
                <a:schemeClr val="tx2"/>
              </a:solidFill>
            </a:endParaRPr>
          </a:p>
          <a:p>
            <a:pPr marL="176213" marR="0" lvl="0" indent="-176213" defTabSz="914400" eaLnBrk="1" fontAlgn="auto" latinLnBrk="0" hangingPunct="1">
              <a:lnSpc>
                <a:spcPct val="100000"/>
              </a:lnSpc>
              <a:spcBef>
                <a:spcPts val="1200"/>
              </a:spcBef>
              <a:spcAft>
                <a:spcPts val="600"/>
              </a:spcAft>
              <a:buClrTx/>
              <a:buSzTx/>
              <a:buFont typeface="Arial" pitchFamily="34" charset="0"/>
              <a:buChar char="•"/>
              <a:tabLst/>
              <a:defRPr/>
            </a:pPr>
            <a:r>
              <a:rPr lang="en-US" sz="1800" b="1" dirty="0">
                <a:solidFill>
                  <a:schemeClr val="accent1"/>
                </a:solidFill>
                <a:latin typeface="+mn-lt"/>
              </a:rPr>
              <a:t>Topics:</a:t>
            </a:r>
          </a:p>
          <a:p>
            <a:pPr marL="165100" fontAlgn="auto">
              <a:spcAft>
                <a:spcPts val="0"/>
              </a:spcAft>
              <a:tabLst>
                <a:tab pos="2290763" algn="l"/>
                <a:tab pos="4113213" algn="l"/>
              </a:tabLst>
              <a:defRPr/>
            </a:pPr>
            <a:r>
              <a:rPr lang="en-US" sz="1800" b="1" dirty="0">
                <a:solidFill>
                  <a:schemeClr val="tx2"/>
                </a:solidFill>
                <a:hlinkClick r:id="rId7"/>
              </a:rPr>
              <a:t>Introduction to Streams and Concurrency</a:t>
            </a:r>
            <a:endParaRPr lang="en-US" sz="1800" b="1" dirty="0">
              <a:solidFill>
                <a:schemeClr val="tx2"/>
              </a:solidFill>
            </a:endParaRPr>
          </a:p>
          <a:p>
            <a:pPr marL="165100" fontAlgn="auto">
              <a:spcAft>
                <a:spcPts val="0"/>
              </a:spcAft>
              <a:tabLst>
                <a:tab pos="2290763" algn="l"/>
                <a:tab pos="4113213" algn="l"/>
              </a:tabLst>
              <a:defRPr/>
            </a:pPr>
            <a:r>
              <a:rPr lang="en-US" sz="1800" b="1" dirty="0">
                <a:solidFill>
                  <a:schemeClr val="tx2"/>
                </a:solidFill>
                <a:hlinkClick r:id="rId8"/>
              </a:rPr>
              <a:t>NVIDIA Nsight Visual Studio Debugging</a:t>
            </a:r>
            <a:endParaRPr lang="en-US" sz="1800" b="1" dirty="0">
              <a:solidFill>
                <a:schemeClr val="tx2"/>
              </a:solidFill>
            </a:endParaRPr>
          </a:p>
          <a:p>
            <a:pPr marL="165100" fontAlgn="auto">
              <a:spcAft>
                <a:spcPts val="0"/>
              </a:spcAft>
              <a:tabLst>
                <a:tab pos="2290763" algn="l"/>
                <a:tab pos="4113213" algn="l"/>
              </a:tabLst>
              <a:defRPr/>
            </a:pPr>
            <a:r>
              <a:rPr lang="en-US" sz="1800" b="1" dirty="0">
                <a:solidFill>
                  <a:schemeClr val="tx2"/>
                </a:solidFill>
                <a:hlinkClick r:id="rId9"/>
              </a:rPr>
              <a:t>Fast Matrix Multiplication on a GPU</a:t>
            </a:r>
            <a:endParaRPr lang="en-US" sz="1800" b="1" dirty="0">
              <a:solidFill>
                <a:schemeClr val="tx2"/>
              </a:solidFill>
            </a:endParaRPr>
          </a:p>
          <a:p>
            <a:pPr marL="165100" fontAlgn="auto">
              <a:spcAft>
                <a:spcPts val="0"/>
              </a:spcAft>
              <a:tabLst>
                <a:tab pos="2290763" algn="l"/>
                <a:tab pos="4113213" algn="l"/>
              </a:tabLst>
              <a:defRPr/>
            </a:pPr>
            <a:r>
              <a:rPr lang="en-US" sz="1800" b="1" dirty="0">
                <a:solidFill>
                  <a:schemeClr val="tx2"/>
                </a:solidFill>
                <a:hlinkClick r:id="rId10"/>
              </a:rPr>
              <a:t>WebGPU</a:t>
            </a:r>
            <a:endParaRPr lang="en-US" sz="1800" b="1" dirty="0">
              <a:solidFill>
                <a:schemeClr val="tx2"/>
              </a:solidFill>
            </a:endParaRPr>
          </a:p>
          <a:p>
            <a:pPr marL="165100" fontAlgn="auto">
              <a:spcAft>
                <a:spcPts val="0"/>
              </a:spcAft>
              <a:tabLst>
                <a:tab pos="2290763" algn="l"/>
                <a:tab pos="4113213" algn="l"/>
              </a:tabLst>
              <a:defRPr/>
            </a:pPr>
            <a:r>
              <a:rPr lang="en-US" sz="1800" b="1" dirty="0">
                <a:solidFill>
                  <a:schemeClr val="tx2"/>
                </a:solidFill>
                <a:hlinkClick r:id="rId11"/>
              </a:rPr>
              <a:t>WebGPU Graphics Programming</a:t>
            </a:r>
            <a:endParaRPr lang="en-US" sz="1800" b="1" dirty="0">
              <a:solidFill>
                <a:schemeClr val="tx2"/>
              </a:solidFill>
            </a:endParaRPr>
          </a:p>
          <a:p>
            <a:pPr marL="165100" fontAlgn="auto">
              <a:spcAft>
                <a:spcPts val="0"/>
              </a:spcAft>
              <a:tabLst>
                <a:tab pos="2290763" algn="l"/>
                <a:tab pos="4113213" algn="l"/>
              </a:tabLst>
              <a:defRPr/>
            </a:pPr>
            <a:endParaRPr lang="en-US" sz="1800" b="1" dirty="0">
              <a:solidFill>
                <a:schemeClr val="tx2"/>
              </a:solidFill>
            </a:endParaRPr>
          </a:p>
          <a:p>
            <a:pPr marL="165100" fontAlgn="auto">
              <a:spcAft>
                <a:spcPts val="0"/>
              </a:spcAft>
              <a:tabLst>
                <a:tab pos="2290763" algn="l"/>
                <a:tab pos="4113213" algn="l"/>
              </a:tabLst>
              <a:defRPr/>
            </a:pPr>
            <a:endParaRPr lang="en-US" sz="1800" b="1" dirty="0">
              <a:solidFill>
                <a:schemeClr val="tx2"/>
              </a:solidFill>
            </a:endParaRPr>
          </a:p>
        </p:txBody>
      </p:sp>
      <p:pic>
        <p:nvPicPr>
          <p:cNvPr id="3" name="Picture 4" descr="Architecture diagram showing WebGPUs connection between OS APIs and Direct3D 12, Metal, and Vulkan.">
            <a:hlinkClick r:id="rId12"/>
            <a:extLst>
              <a:ext uri="{FF2B5EF4-FFF2-40B4-BE49-F238E27FC236}">
                <a16:creationId xmlns:a16="http://schemas.microsoft.com/office/drawing/2014/main" id="{7E363099-1ED6-DB45-BD62-D5BE7FB9AAC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246483" y="5156335"/>
            <a:ext cx="2487574" cy="9743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01 - WebGL 1.0 is currently highly utilized and enables professional apps like Onshape and Frame to run in modern web browsers across many operating systems. It works well because it taps into the openness of OpenGL. ">
            <a:hlinkClick r:id="rId14"/>
            <a:extLst>
              <a:ext uri="{FF2B5EF4-FFF2-40B4-BE49-F238E27FC236}">
                <a16:creationId xmlns:a16="http://schemas.microsoft.com/office/drawing/2014/main" id="{77C70622-3359-4D4D-AA82-3B093444866C}"/>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02841" y="3305294"/>
            <a:ext cx="2346546" cy="175730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6" name="Picture 2">
            <a:hlinkClick r:id="rId2"/>
            <a:extLst>
              <a:ext uri="{FF2B5EF4-FFF2-40B4-BE49-F238E27FC236}">
                <a16:creationId xmlns:a16="http://schemas.microsoft.com/office/drawing/2014/main" id="{C528F2D4-EF89-1847-948B-695E9DAABAB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62800" y="1214515"/>
            <a:ext cx="1573174" cy="193740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9384361"/>
      </p:ext>
    </p:extLst>
  </p:cSld>
  <p:clrMapOvr>
    <a:masterClrMapping/>
  </p:clrMapOvr>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miter lim="800000"/>
          <a:headEnd/>
          <a:tailEnd/>
        </a:ln>
      </a:spPr>
      <a:bodyPr vert="horz" wrap="none" lIns="0" tIns="0" rIns="0" bIns="0" numCol="1" anchor="t" anchorCtr="0" compatLnSpc="1">
        <a:prstTxWarp prst="textNoShape">
          <a:avLst/>
        </a:prstTxWarp>
      </a:bodyPr>
      <a:lstStyle>
        <a:defPPr marL="176213" indent="-176213" algn="l" fontAlgn="auto">
          <a:spcBef>
            <a:spcPts val="1200"/>
          </a:spcBef>
          <a:spcAft>
            <a:spcPts val="1200"/>
          </a:spcAft>
          <a:buFont typeface="Arial" pitchFamily="34" charset="0"/>
          <a:buChar char="•"/>
          <a:defRPr b="1" dirty="0" smtClean="0">
            <a:solidFill>
              <a:schemeClr val="accent1"/>
            </a:solidFill>
            <a:latin typeface="+mn-lt"/>
          </a:defRPr>
        </a:defPPr>
      </a:lstStyle>
    </a:txDef>
  </a:objectDefaults>
  <a:extraClrSchemeLst/>
</a:theme>
</file>

<file path=ppt/theme/theme2.xml><?xml version="1.0" encoding="utf-8"?>
<a:theme xmlns:a="http://schemas.openxmlformats.org/drawingml/2006/main" name="1_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8149</TotalTime>
  <Words>48</Words>
  <Application>Microsoft Macintosh PowerPoint</Application>
  <PresentationFormat>Letter Paper (8.5x11 in)</PresentationFormat>
  <Paragraphs>15</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Times New Roman</vt:lpstr>
      <vt:lpstr>lecture_title</vt:lpstr>
      <vt:lpstr>1_isip_default</vt:lpstr>
      <vt:lpstr>PowerPoint Presentation</vt:lpstr>
    </vt:vector>
  </TitlesOfParts>
  <Company>Gateway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481</cp:revision>
  <dcterms:created xsi:type="dcterms:W3CDTF">2002-09-12T17:13:32Z</dcterms:created>
  <dcterms:modified xsi:type="dcterms:W3CDTF">2021-11-29T10:17:27Z</dcterms:modified>
</cp:coreProperties>
</file>