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49" r:id="rId1"/>
  </p:sldMasterIdLst>
  <p:notesMasterIdLst>
    <p:notesMasterId r:id="rId33"/>
  </p:notesMasterIdLst>
  <p:sldIdLst>
    <p:sldId id="256" r:id="rId2"/>
    <p:sldId id="276" r:id="rId3"/>
    <p:sldId id="279" r:id="rId4"/>
    <p:sldId id="277" r:id="rId5"/>
    <p:sldId id="280" r:id="rId6"/>
    <p:sldId id="281" r:id="rId7"/>
    <p:sldId id="282" r:id="rId8"/>
    <p:sldId id="308" r:id="rId9"/>
    <p:sldId id="286" r:id="rId10"/>
    <p:sldId id="285" r:id="rId11"/>
    <p:sldId id="287" r:id="rId12"/>
    <p:sldId id="306" r:id="rId13"/>
    <p:sldId id="288" r:id="rId14"/>
    <p:sldId id="289" r:id="rId15"/>
    <p:sldId id="303" r:id="rId16"/>
    <p:sldId id="291" r:id="rId17"/>
    <p:sldId id="293" r:id="rId18"/>
    <p:sldId id="294" r:id="rId19"/>
    <p:sldId id="295" r:id="rId20"/>
    <p:sldId id="290" r:id="rId21"/>
    <p:sldId id="296" r:id="rId22"/>
    <p:sldId id="304" r:id="rId23"/>
    <p:sldId id="297" r:id="rId24"/>
    <p:sldId id="305" r:id="rId25"/>
    <p:sldId id="302" r:id="rId26"/>
    <p:sldId id="300" r:id="rId27"/>
    <p:sldId id="301" r:id="rId28"/>
    <p:sldId id="307" r:id="rId29"/>
    <p:sldId id="267" r:id="rId30"/>
    <p:sldId id="283" r:id="rId31"/>
    <p:sldId id="266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6324" autoAdjust="0"/>
    <p:restoredTop sz="90204" autoAdjust="0"/>
  </p:normalViewPr>
  <p:slideViewPr>
    <p:cSldViewPr showGuides="1">
      <p:cViewPr varScale="1">
        <p:scale>
          <a:sx n="110" d="100"/>
          <a:sy n="110" d="100"/>
        </p:scale>
        <p:origin x="312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FABEFCE-0BC0-7449-8318-8E313974B1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1A03995-A4AE-944E-A1BF-8399FE8CA6F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C44CFB0F-E64C-C844-A99B-17CCD815633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0AF1CD39-5D11-074B-A004-C2831EBDF1A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AA69A3BC-573A-6B4B-BD4D-C0AE09D35D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9C01E4A0-FFC8-6449-BABB-0F7F2C9710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A4EBEC9-40CD-F945-B511-873FDBE78E2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78673E96-5A2A-674C-9DAD-5D8C46FCE2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BD86C323-7821-4D47-882A-A9C79282C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Forward recovery is usually application dependent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FCA94798-2CE6-C04C-9C0E-25A376474B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E4E5207-C7AD-D744-92C4-6DC1A580978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D5AA918F-02DB-D545-9EA0-01B5A7352D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C6186DDA-367E-A248-8064-3C2904B2D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The whole system had to be reset to the beginning because the checkpoints weren’t taken at times that were of much use to the system</a:t>
            </a: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5D984A05-1DCB-BD42-9D54-5D518A28AD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91C7A70-2D71-094F-B4B6-1DA071C9129F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A9DEEC53-7E59-E44F-993C-CCEBC2B5C81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A20D222B-6FCD-4241-8585-57CCD1B6407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charset="0"/>
                <a:ea typeface="ＭＳ Ｐゴシック" charset="-128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08EAFF6C-996A-CC4E-BC30-A0393291BB5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-128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683D3A91-4F58-F04E-9292-D6E8D08D847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588B1F1E-06E1-B540-B957-F4D0F0E7A9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-128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32B99474-0321-4A49-ADF3-6AF18F34E1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-128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3D2D9DB6-3792-6941-9F87-17817B793F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-128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37D6AEAE-3961-C143-A0AB-8AF22E29F9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-128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552A15D7-9169-044B-8A5A-EEE42A2C97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-128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28C1A6CE-AAAA-5145-8D62-04AF01D12B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-128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C8E2C2EF-66C2-ED43-AF97-07EF492A99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-128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DA2DC485-5DD8-F340-A99C-41B41F9286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-128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EA9B281B-93C1-3D44-B1B7-7F611A33BA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-128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91D4708B-D8E5-6D42-856C-E55891D9F7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-128"/>
                </a:endParaRPr>
              </a:p>
            </p:txBody>
          </p:sp>
        </p:grpSp>
      </p:grpSp>
      <p:sp>
        <p:nvSpPr>
          <p:cNvPr id="18" name="Line 21">
            <a:extLst>
              <a:ext uri="{FF2B5EF4-FFF2-40B4-BE49-F238E27FC236}">
                <a16:creationId xmlns:a16="http://schemas.microsoft.com/office/drawing/2014/main" id="{FB0993C8-48F3-DB41-935B-D8D9657443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  <p:pic>
        <p:nvPicPr>
          <p:cNvPr id="19" name="Picture 22" descr="vtlogo">
            <a:extLst>
              <a:ext uri="{FF2B5EF4-FFF2-40B4-BE49-F238E27FC236}">
                <a16:creationId xmlns:a16="http://schemas.microsoft.com/office/drawing/2014/main" id="{71E7AAB3-66F3-1D4E-B8CD-1F55CDDF3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>
            <a:extLst>
              <a:ext uri="{FF2B5EF4-FFF2-40B4-BE49-F238E27FC236}">
                <a16:creationId xmlns:a16="http://schemas.microsoft.com/office/drawing/2014/main" id="{D9B8A25C-B52F-8A45-A434-4AB8928CF4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>
            <a:extLst>
              <a:ext uri="{FF2B5EF4-FFF2-40B4-BE49-F238E27FC236}">
                <a16:creationId xmlns:a16="http://schemas.microsoft.com/office/drawing/2014/main" id="{CE547A86-FDCC-4C44-8CBD-60543C94F4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CS5204 – Operating Systems</a:t>
            </a:r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id="{F17065D0-F3B5-5143-A57B-B417B20EFB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935C6-14BF-2841-9491-5EE2AC753C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50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4446E9B-7F7D-BC49-B222-AE45B5572E3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CS5204 – Operating Systems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0C2BD61-19AE-4149-B502-2352CCE2F6D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CCDE2-480B-E14B-B49D-8D36185F0A5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2C8D3A77-2885-4E40-927F-B5211EE3CA6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6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8C2E89F-993A-1743-B6BB-FCA745593D7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CS5204 – Operating Systems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C6CF568-9D07-3D42-AD9F-25594710D8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67A1B3-392E-7C49-83FB-8086326637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E3876262-2CA1-484F-895A-F07F901333D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69BB241-0474-3A41-BE62-EF43CD26C0E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CS5204 – Operating Systems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C2BAEBC-0B21-C248-841A-5220A59E5AE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A766E3-7584-844A-9D97-82319ECB8D7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06199FF8-E1BC-2844-99D7-E20BF3D0C7E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9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01FFEB3-BA54-2745-8369-7550278B71F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CS5204 – Operating Systems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B861ADD-84CD-C84C-A561-EC5CC2D4C8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B8D81-8E2F-0F44-9998-3F96A84F02F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E117E2B4-C2EE-BA4C-8CB5-83A90264F25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0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318C774-5E94-634C-AF6A-F7B23548270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CS5204 – Operating Systems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D79BD60-88B7-5548-9C59-67656762ADA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B06C26-7953-CA4D-BC6A-A589BC7D755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DC1A336C-33CB-4848-9BE8-493374A4110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2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5414EF0-3F18-334E-8FE4-43F14C64330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CS5204 – Operating Systems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6E765D7-829F-2643-A36B-DE01C16C55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44256-FEF8-A246-B97F-A6CEEE923AE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87F8D9AE-D60C-4F4B-BFD1-41C548C7FC1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3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2F5FDF-E041-2047-8959-6BBA80C4A41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CS5204 – Operating Systems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93514B-9E4B-F140-91EA-98E3EEE8721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6A487F-CD40-8540-A173-ED06FD8ECF9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6DBD3C40-8D8B-474C-BFCC-91B5C12F21AD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3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05CEB8B-11C3-9E4E-B089-85EE936F5F3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CS5204 – Operating Systems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1E18EE8-D503-FA43-9E04-166E589EE73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ED0E9-0012-F448-814E-8B03A53C9ED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27642735-F473-EF42-9CB0-76D1EFFF022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5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91D013-3F0C-F640-A05D-1EE27CEEBCA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CS5204 – Operating Systems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1C2647D-2024-8B4E-B25D-510D7DD3503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3626F-0D06-4447-8C4F-B1DE2B05260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8A16B12-4F1E-4145-93D3-899DD013D76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3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1B772A3-BD31-1A41-909D-D611FF6C007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CS5204 – Operating Systems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4B5EA8B-C041-A642-BC44-D283A6096B2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0F5F2-446C-1E48-B360-6FAAD1444DF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65E248B8-6C9B-0C40-B623-5C052B7F0D0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9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>
            <a:extLst>
              <a:ext uri="{FF2B5EF4-FFF2-40B4-BE49-F238E27FC236}">
                <a16:creationId xmlns:a16="http://schemas.microsoft.com/office/drawing/2014/main" id="{20F0DCE8-EEF3-2249-A890-7F3BBAB8246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>
              <a:extLst>
                <a:ext uri="{FF2B5EF4-FFF2-40B4-BE49-F238E27FC236}">
                  <a16:creationId xmlns:a16="http://schemas.microsoft.com/office/drawing/2014/main" id="{AA602ECF-1087-D64A-BBB0-DD8C9BAD2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charset="0"/>
                <a:ea typeface="ＭＳ Ｐゴシック" charset="-128"/>
              </a:endParaRPr>
            </a:p>
          </p:txBody>
        </p:sp>
        <p:sp>
          <p:nvSpPr>
            <p:cNvPr id="3078" name="Rectangle 6">
              <a:extLst>
                <a:ext uri="{FF2B5EF4-FFF2-40B4-BE49-F238E27FC236}">
                  <a16:creationId xmlns:a16="http://schemas.microsoft.com/office/drawing/2014/main" id="{FC1523A2-8C82-E14A-B828-31219BFDD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-128"/>
              </a:endParaRPr>
            </a:p>
          </p:txBody>
        </p:sp>
        <p:sp>
          <p:nvSpPr>
            <p:cNvPr id="3079" name="Rectangle 7">
              <a:extLst>
                <a:ext uri="{FF2B5EF4-FFF2-40B4-BE49-F238E27FC236}">
                  <a16:creationId xmlns:a16="http://schemas.microsoft.com/office/drawing/2014/main" id="{F217747F-DD64-2F46-8287-C5E0000F8A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080" name="Rectangle 8">
              <a:extLst>
                <a:ext uri="{FF2B5EF4-FFF2-40B4-BE49-F238E27FC236}">
                  <a16:creationId xmlns:a16="http://schemas.microsoft.com/office/drawing/2014/main" id="{FE0BE26E-ED68-9749-8810-A452941BAD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081" name="Rectangle 9">
              <a:extLst>
                <a:ext uri="{FF2B5EF4-FFF2-40B4-BE49-F238E27FC236}">
                  <a16:creationId xmlns:a16="http://schemas.microsoft.com/office/drawing/2014/main" id="{787454F2-6961-7144-97A4-2C7B07E3B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082" name="Rectangle 10">
              <a:extLst>
                <a:ext uri="{FF2B5EF4-FFF2-40B4-BE49-F238E27FC236}">
                  <a16:creationId xmlns:a16="http://schemas.microsoft.com/office/drawing/2014/main" id="{A7CCFC31-C268-2344-85FD-D0BF96F678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083" name="Rectangle 11">
              <a:extLst>
                <a:ext uri="{FF2B5EF4-FFF2-40B4-BE49-F238E27FC236}">
                  <a16:creationId xmlns:a16="http://schemas.microsoft.com/office/drawing/2014/main" id="{7855AD3E-CE32-7946-9014-B054D492F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-128"/>
              </a:endParaRPr>
            </a:p>
          </p:txBody>
        </p:sp>
        <p:sp>
          <p:nvSpPr>
            <p:cNvPr id="3084" name="Rectangle 12">
              <a:extLst>
                <a:ext uri="{FF2B5EF4-FFF2-40B4-BE49-F238E27FC236}">
                  <a16:creationId xmlns:a16="http://schemas.microsoft.com/office/drawing/2014/main" id="{BE943F00-5E75-6C47-BC1A-23F744248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085" name="Rectangle 13">
              <a:extLst>
                <a:ext uri="{FF2B5EF4-FFF2-40B4-BE49-F238E27FC236}">
                  <a16:creationId xmlns:a16="http://schemas.microsoft.com/office/drawing/2014/main" id="{8BAF409C-749B-3D4F-9FA9-90628A315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3074" name="Rectangle 2">
            <a:extLst>
              <a:ext uri="{FF2B5EF4-FFF2-40B4-BE49-F238E27FC236}">
                <a16:creationId xmlns:a16="http://schemas.microsoft.com/office/drawing/2014/main" id="{73AE0243-503B-DA4B-A50D-579B677BD1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chemeClr val="accent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/>
              <a:t>CS5204 – Operating Systems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8BAFB92-D2F8-5F4A-BFC6-4449F39BEE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604020202020204" pitchFamily="34" charset="0"/>
              </a:defRPr>
            </a:lvl1pPr>
          </a:lstStyle>
          <a:p>
            <a:fld id="{77EEFEF8-57A2-4744-B48E-C53AF40BC35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9" name="Rectangle 14">
            <a:extLst>
              <a:ext uri="{FF2B5EF4-FFF2-40B4-BE49-F238E27FC236}">
                <a16:creationId xmlns:a16="http://schemas.microsoft.com/office/drawing/2014/main" id="{56716685-EF23-B641-A57D-1122659F3F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E58EAF03-8BA1-264D-B402-6563E678BD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88" name="Rectangle 16">
            <a:extLst>
              <a:ext uri="{FF2B5EF4-FFF2-40B4-BE49-F238E27FC236}">
                <a16:creationId xmlns:a16="http://schemas.microsoft.com/office/drawing/2014/main" id="{F0A7981E-C027-D14F-A6EF-F1B3ED26B4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>
            <a:extLst>
              <a:ext uri="{FF2B5EF4-FFF2-40B4-BE49-F238E27FC236}">
                <a16:creationId xmlns:a16="http://schemas.microsoft.com/office/drawing/2014/main" id="{F1DF1FA9-45FB-774C-871D-4D040C73E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  <p:pic>
        <p:nvPicPr>
          <p:cNvPr id="1033" name="Picture 18" descr="vtlogo">
            <a:extLst>
              <a:ext uri="{FF2B5EF4-FFF2-40B4-BE49-F238E27FC236}">
                <a16:creationId xmlns:a16="http://schemas.microsoft.com/office/drawing/2014/main" id="{7BCC7AC3-4DE6-7044-8D91-39AD89B50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7" name="Text Box 45">
            <a:extLst>
              <a:ext uri="{FF2B5EF4-FFF2-40B4-BE49-F238E27FC236}">
                <a16:creationId xmlns:a16="http://schemas.microsoft.com/office/drawing/2014/main" id="{9DE07952-DF93-AB4D-B74D-45EF5EA9EEE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96000" y="152400"/>
            <a:ext cx="259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b="1" dirty="0">
                <a:latin typeface="Arial" charset="0"/>
                <a:ea typeface="ＭＳ Ｐゴシック" charset="-128"/>
              </a:rPr>
              <a:t>Coordinated Checkpointing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www.google.com/url?q=http://en.wikipedia.org/wiki/Fault_tolerance&amp;sa=X&amp;ei=zfTdTMXvGoOdnAfrvIDbDw&amp;ved=0CBEQpAMoAA&amp;usg=AFQjCNGLMg5yFH6RQXjBUP2uEPDE6y4Uc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9743AD8-C8D4-004F-8E49-2A01F154AB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Coordinated Checkpointing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340FCC0-FF09-4347-967F-56C4D1E6DD8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400"/>
              <a:t>Presented by Sarah Arnold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7B60C-F39E-9247-A21F-9FA8684A9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3AEA8DB-A411-164A-975D-37F4406C1515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1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8A97C85-AB6A-3940-93D5-B642545D1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Domino Effect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DF28E609-0647-CB43-82B7-1CB01BED2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648200"/>
          </a:xfrm>
        </p:spPr>
        <p:txBody>
          <a:bodyPr/>
          <a:lstStyle/>
          <a:p>
            <a:r>
              <a:rPr lang="en-US" altLang="en-US" sz="2800"/>
              <a:t>In order to avoid orphan messages and rolling back to an inconsistent state, a failed process may trigger other processes to rollback as well – this is Domino Effect.</a:t>
            </a:r>
          </a:p>
          <a:p>
            <a:pPr lvl="1"/>
            <a:r>
              <a:rPr lang="en-US" altLang="en-US"/>
              <a:t>Goal is to checkpoint at most useful time/state</a:t>
            </a:r>
          </a:p>
          <a:p>
            <a:r>
              <a:rPr lang="en-US" altLang="en-US" sz="2800"/>
              <a:t>Consider the effect if Z failed after sending message </a:t>
            </a:r>
            <a:r>
              <a:rPr lang="en-US" altLang="en-US" sz="2800" i="1"/>
              <a:t>n</a:t>
            </a:r>
            <a:endParaRPr lang="en-US" altLang="en-US" sz="28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AC290C-2A85-D04E-B2B9-43B5B818A0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FD7E904-F5F7-494E-AD58-05A4727A3241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10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pic>
        <p:nvPicPr>
          <p:cNvPr id="12293" name="Picture 6">
            <a:extLst>
              <a:ext uri="{FF2B5EF4-FFF2-40B4-BE49-F238E27FC236}">
                <a16:creationId xmlns:a16="http://schemas.microsoft.com/office/drawing/2014/main" id="{D5240580-B2F2-8640-9633-DA0BFA0E02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90"/>
          <a:stretch>
            <a:fillRect/>
          </a:stretch>
        </p:blipFill>
        <p:spPr bwMode="auto">
          <a:xfrm>
            <a:off x="5867400" y="533400"/>
            <a:ext cx="7048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94" name="Group 6">
            <a:extLst>
              <a:ext uri="{FF2B5EF4-FFF2-40B4-BE49-F238E27FC236}">
                <a16:creationId xmlns:a16="http://schemas.microsoft.com/office/drawing/2014/main" id="{CDF0A9DE-E295-5A41-8613-3566A61FB784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114800"/>
            <a:ext cx="6800850" cy="1847850"/>
            <a:chOff x="711" y="950"/>
            <a:chExt cx="3941" cy="1637"/>
          </a:xfrm>
        </p:grpSpPr>
        <p:sp>
          <p:nvSpPr>
            <p:cNvPr id="12297" name="Line 7">
              <a:extLst>
                <a:ext uri="{FF2B5EF4-FFF2-40B4-BE49-F238E27FC236}">
                  <a16:creationId xmlns:a16="http://schemas.microsoft.com/office/drawing/2014/main" id="{2FEC6BA8-B151-BC4E-9E91-BFAE675475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8" y="1265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Text Box 8">
              <a:extLst>
                <a:ext uri="{FF2B5EF4-FFF2-40B4-BE49-F238E27FC236}">
                  <a16:creationId xmlns:a16="http://schemas.microsoft.com/office/drawing/2014/main" id="{34BEE40A-DC5A-844A-8E12-64856872D0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1148"/>
              <a:ext cx="17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20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2299" name="Text Box 9">
              <a:extLst>
                <a:ext uri="{FF2B5EF4-FFF2-40B4-BE49-F238E27FC236}">
                  <a16:creationId xmlns:a16="http://schemas.microsoft.com/office/drawing/2014/main" id="{E824F8CA-7D04-7646-BDA1-CCA4E9B6B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5" y="2090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2300" name="Text Box 10">
              <a:extLst>
                <a:ext uri="{FF2B5EF4-FFF2-40B4-BE49-F238E27FC236}">
                  <a16:creationId xmlns:a16="http://schemas.microsoft.com/office/drawing/2014/main" id="{85619C20-8AEF-BD42-B2C6-2AC29AFFE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1513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2301" name="Text Box 11">
              <a:extLst>
                <a:ext uri="{FF2B5EF4-FFF2-40B4-BE49-F238E27FC236}">
                  <a16:creationId xmlns:a16="http://schemas.microsoft.com/office/drawing/2014/main" id="{9480F156-5834-0D42-9C71-431D562759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8" y="1504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y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2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12302" name="Text Box 12">
              <a:extLst>
                <a:ext uri="{FF2B5EF4-FFF2-40B4-BE49-F238E27FC236}">
                  <a16:creationId xmlns:a16="http://schemas.microsoft.com/office/drawing/2014/main" id="{9E46952E-1F43-B742-A707-A2AE028B1B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65" y="950"/>
              <a:ext cx="2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x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1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12303" name="Line 13">
              <a:extLst>
                <a:ext uri="{FF2B5EF4-FFF2-40B4-BE49-F238E27FC236}">
                  <a16:creationId xmlns:a16="http://schemas.microsoft.com/office/drawing/2014/main" id="{7395B272-4B7C-AD45-99D8-D932397950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92" y="1266"/>
              <a:ext cx="263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Line 14">
              <a:extLst>
                <a:ext uri="{FF2B5EF4-FFF2-40B4-BE49-F238E27FC236}">
                  <a16:creationId xmlns:a16="http://schemas.microsoft.com/office/drawing/2014/main" id="{787AA9E2-865C-EC4A-9889-15207C632C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48" y="1858"/>
              <a:ext cx="183" cy="5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Line 15">
              <a:extLst>
                <a:ext uri="{FF2B5EF4-FFF2-40B4-BE49-F238E27FC236}">
                  <a16:creationId xmlns:a16="http://schemas.microsoft.com/office/drawing/2014/main" id="{7B4994CE-42F5-B54A-B487-B571CE55C7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8" y="1249"/>
              <a:ext cx="682" cy="1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" name="Line 16">
              <a:extLst>
                <a:ext uri="{FF2B5EF4-FFF2-40B4-BE49-F238E27FC236}">
                  <a16:creationId xmlns:a16="http://schemas.microsoft.com/office/drawing/2014/main" id="{05B281B2-9B64-9645-B4FA-8E8F6302CB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28" y="1249"/>
              <a:ext cx="369" cy="5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7" name="Line 17">
              <a:extLst>
                <a:ext uri="{FF2B5EF4-FFF2-40B4-BE49-F238E27FC236}">
                  <a16:creationId xmlns:a16="http://schemas.microsoft.com/office/drawing/2014/main" id="{3DBD7D8A-7F8A-0D40-957C-A26CB2DDF2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6" y="1824"/>
              <a:ext cx="680" cy="6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8" name="Text Box 18">
              <a:extLst>
                <a:ext uri="{FF2B5EF4-FFF2-40B4-BE49-F238E27FC236}">
                  <a16:creationId xmlns:a16="http://schemas.microsoft.com/office/drawing/2014/main" id="{F94E0EFC-4C7D-1F48-BA3C-839F48311B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5" y="2130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z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2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12309" name="Text Box 19">
              <a:extLst>
                <a:ext uri="{FF2B5EF4-FFF2-40B4-BE49-F238E27FC236}">
                  <a16:creationId xmlns:a16="http://schemas.microsoft.com/office/drawing/2014/main" id="{A90111DB-2E0A-1A44-9F40-80C0809130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2" y="2151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z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1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12310" name="Freeform 20">
              <a:extLst>
                <a:ext uri="{FF2B5EF4-FFF2-40B4-BE49-F238E27FC236}">
                  <a16:creationId xmlns:a16="http://schemas.microsoft.com/office/drawing/2014/main" id="{093886E3-DDDA-5641-816E-995E22514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2" y="1152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1" name="Line 21">
              <a:extLst>
                <a:ext uri="{FF2B5EF4-FFF2-40B4-BE49-F238E27FC236}">
                  <a16:creationId xmlns:a16="http://schemas.microsoft.com/office/drawing/2014/main" id="{DC2ED7FA-C6B1-B246-AEAA-3949F8AB0E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4" y="2455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2" name="Text Box 22">
              <a:extLst>
                <a:ext uri="{FF2B5EF4-FFF2-40B4-BE49-F238E27FC236}">
                  <a16:creationId xmlns:a16="http://schemas.microsoft.com/office/drawing/2014/main" id="{A87C6447-82FA-2E46-86AC-467599AACA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" y="2359"/>
              <a:ext cx="17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200">
                  <a:latin typeface="Times New Roman" panose="02020603050405020304" pitchFamily="18" charset="0"/>
                </a:rPr>
                <a:t>Z</a:t>
              </a:r>
            </a:p>
          </p:txBody>
        </p:sp>
        <p:sp>
          <p:nvSpPr>
            <p:cNvPr id="12313" name="Freeform 23">
              <a:extLst>
                <a:ext uri="{FF2B5EF4-FFF2-40B4-BE49-F238E27FC236}">
                  <a16:creationId xmlns:a16="http://schemas.microsoft.com/office/drawing/2014/main" id="{9CAE0865-4643-ED42-A74C-B0A50E9354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1" y="2360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4" name="Freeform 24">
              <a:extLst>
                <a:ext uri="{FF2B5EF4-FFF2-40B4-BE49-F238E27FC236}">
                  <a16:creationId xmlns:a16="http://schemas.microsoft.com/office/drawing/2014/main" id="{3DDF4289-07B1-7C4F-86D5-1BAB88E59F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6" y="1148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Freeform 25">
              <a:extLst>
                <a:ext uri="{FF2B5EF4-FFF2-40B4-BE49-F238E27FC236}">
                  <a16:creationId xmlns:a16="http://schemas.microsoft.com/office/drawing/2014/main" id="{1A140995-D987-8845-A203-B4DE016892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9" y="1737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6" name="Freeform 26">
              <a:extLst>
                <a:ext uri="{FF2B5EF4-FFF2-40B4-BE49-F238E27FC236}">
                  <a16:creationId xmlns:a16="http://schemas.microsoft.com/office/drawing/2014/main" id="{1A52515D-428B-1545-B3C9-47AF79EF3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9" y="2365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7" name="Line 27">
              <a:extLst>
                <a:ext uri="{FF2B5EF4-FFF2-40B4-BE49-F238E27FC236}">
                  <a16:creationId xmlns:a16="http://schemas.microsoft.com/office/drawing/2014/main" id="{DA33EBF0-D749-D64E-8D77-83EB997C6E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1831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8" name="Text Box 28">
              <a:extLst>
                <a:ext uri="{FF2B5EF4-FFF2-40B4-BE49-F238E27FC236}">
                  <a16:creationId xmlns:a16="http://schemas.microsoft.com/office/drawing/2014/main" id="{428476BF-D6E2-8F43-B39D-F753AB4951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1761"/>
              <a:ext cx="17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200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2319" name="Text Box 29">
              <a:extLst>
                <a:ext uri="{FF2B5EF4-FFF2-40B4-BE49-F238E27FC236}">
                  <a16:creationId xmlns:a16="http://schemas.microsoft.com/office/drawing/2014/main" id="{075BA4B6-2F45-3648-9C87-A8902A3BC0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8" y="1507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y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1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12320" name="Freeform 30">
              <a:extLst>
                <a:ext uri="{FF2B5EF4-FFF2-40B4-BE49-F238E27FC236}">
                  <a16:creationId xmlns:a16="http://schemas.microsoft.com/office/drawing/2014/main" id="{BB73B838-6BD3-254A-9BB9-AC2E43741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7" y="1738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1" name="Freeform 31">
              <a:extLst>
                <a:ext uri="{FF2B5EF4-FFF2-40B4-BE49-F238E27FC236}">
                  <a16:creationId xmlns:a16="http://schemas.microsoft.com/office/drawing/2014/main" id="{31A7A061-8E06-EF44-A08B-6FFAA2BFB1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0" y="1170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5" name="Text Box 12">
            <a:extLst>
              <a:ext uri="{FF2B5EF4-FFF2-40B4-BE49-F238E27FC236}">
                <a16:creationId xmlns:a16="http://schemas.microsoft.com/office/drawing/2014/main" id="{A9C0A4EA-A93A-184E-8AAC-DABA94E19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043363"/>
            <a:ext cx="45561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x</a:t>
            </a:r>
            <a:r>
              <a:rPr lang="en-US" altLang="en-US" sz="2000" baseline="-25000">
                <a:latin typeface="Times New Roman" panose="02020603050405020304" pitchFamily="18" charset="0"/>
              </a:rPr>
              <a:t>2</a:t>
            </a: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12296" name="Text Box 12">
            <a:extLst>
              <a:ext uri="{FF2B5EF4-FFF2-40B4-BE49-F238E27FC236}">
                <a16:creationId xmlns:a16="http://schemas.microsoft.com/office/drawing/2014/main" id="{CC1695B9-AC12-1E42-A1F5-ED17F0CA5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738" y="4005263"/>
            <a:ext cx="455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x</a:t>
            </a:r>
            <a:r>
              <a:rPr lang="en-US" altLang="en-US" sz="2000" baseline="-25000">
                <a:latin typeface="Times New Roman" panose="02020603050405020304" pitchFamily="18" charset="0"/>
              </a:rPr>
              <a:t>3</a:t>
            </a:r>
            <a:endParaRPr lang="en-US" altLang="en-US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4DAA083-B2C7-CC43-99A0-77132D0BA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Algorithm Considerations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A90EDF4E-A585-794F-83B9-F2DE259C9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Output commit: when a message is sent to the outside world, there is no way to pull that message back; similarly, there may not be a way to reproduce a message from the outside world.</a:t>
            </a:r>
          </a:p>
          <a:p>
            <a:pPr lvl="1"/>
            <a:r>
              <a:rPr lang="en-US" altLang="en-US"/>
              <a:t>Therefore, the state of the system must be solid to ensure no failure past that point</a:t>
            </a:r>
          </a:p>
          <a:p>
            <a:pPr lvl="1"/>
            <a:r>
              <a:rPr lang="en-US" altLang="en-US"/>
              <a:t>Expense: Affects latency of message and additional checkpointing</a:t>
            </a:r>
          </a:p>
          <a:p>
            <a:r>
              <a:rPr lang="en-US" altLang="en-US" sz="2400"/>
              <a:t>Garbage Collection: when can I get rid of older checkpoints?</a:t>
            </a:r>
          </a:p>
          <a:p>
            <a:r>
              <a:rPr lang="en-US" altLang="en-US" sz="2400"/>
              <a:t>Stable Storage</a:t>
            </a:r>
          </a:p>
          <a:p>
            <a:pPr lvl="1"/>
            <a:r>
              <a:rPr lang="en-US" altLang="en-US"/>
              <a:t>All algorithms assume that the location of checkpointing data is on stable storage</a:t>
            </a:r>
            <a:endParaRPr lang="en-US" altLang="en-US" sz="2400"/>
          </a:p>
          <a:p>
            <a:pPr lvl="1">
              <a:buFont typeface="Wingdings" pitchFamily="2" charset="2"/>
              <a:buNone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152EB1-57C1-9941-BD11-167418A9F7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06D7CD9-CA7A-C84E-8D75-1668A498A644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11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13317" name="Multidocument 12">
            <a:extLst>
              <a:ext uri="{FF2B5EF4-FFF2-40B4-BE49-F238E27FC236}">
                <a16:creationId xmlns:a16="http://schemas.microsoft.com/office/drawing/2014/main" id="{6AF1E288-14AB-6642-821D-193083968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33400"/>
            <a:ext cx="450850" cy="454025"/>
          </a:xfrm>
          <a:prstGeom prst="flowChartMultidocument">
            <a:avLst/>
          </a:prstGeom>
          <a:solidFill>
            <a:srgbClr val="FF0000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D5F5A99-7309-A646-B94E-4C68E5D38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Logging Elements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7F5212C4-AB87-F249-97BF-CC3B488A6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Determinant: The information that must be logged that is needed to recover a message</a:t>
            </a:r>
          </a:p>
          <a:p>
            <a:pPr lvl="1"/>
            <a:r>
              <a:rPr lang="en-US" altLang="en-US"/>
              <a:t>How to record this depends on type of algorithm</a:t>
            </a:r>
          </a:p>
          <a:p>
            <a:r>
              <a:rPr lang="en-US" altLang="en-US"/>
              <a:t>Piecewise-Deterministic</a:t>
            </a:r>
          </a:p>
          <a:p>
            <a:pPr lvl="1"/>
            <a:r>
              <a:rPr lang="en-US" altLang="en-US"/>
              <a:t>Postulates that all nondeterministic events that a process executes can be identified and the information needed to replay the events can be logged in its determinant</a:t>
            </a:r>
          </a:p>
          <a:p>
            <a:pPr lvl="1"/>
            <a:r>
              <a:rPr lang="en-US" altLang="en-US"/>
              <a:t>By logging and replaying the nondeterministic events in their exact order, a process can deterministically recreate its pre-failure state, even without a checkpoint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C78C6-5A25-2748-B39B-9DABC9F39F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CC10C82-7961-BA48-A7DD-C1F093631F40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12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14341" name="TextBox 5">
            <a:extLst>
              <a:ext uri="{FF2B5EF4-FFF2-40B4-BE49-F238E27FC236}">
                <a16:creationId xmlns:a16="http://schemas.microsoft.com/office/drawing/2014/main" id="{EC53BE08-6207-FA43-BDF2-9B4C856C9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1738" y="515938"/>
            <a:ext cx="454025" cy="46196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 L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1228AEE1-16F2-5645-A30E-9027B9E71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Recovery Algorithms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42B9E7-5EFF-C84E-8B59-1905CB332B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B09CD45-6F8B-C942-B280-A5BC5C024B9D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13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grpSp>
        <p:nvGrpSpPr>
          <p:cNvPr id="15364" name="Group 30">
            <a:extLst>
              <a:ext uri="{FF2B5EF4-FFF2-40B4-BE49-F238E27FC236}">
                <a16:creationId xmlns:a16="http://schemas.microsoft.com/office/drawing/2014/main" id="{5203B1E9-FE50-3C4F-B05F-F32991D3C8B4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1158875"/>
            <a:ext cx="8577262" cy="4216400"/>
            <a:chOff x="182563" y="1158875"/>
            <a:chExt cx="8577262" cy="4216400"/>
          </a:xfrm>
        </p:grpSpPr>
        <p:sp>
          <p:nvSpPr>
            <p:cNvPr id="15369" name="Text Box 3">
              <a:extLst>
                <a:ext uri="{FF2B5EF4-FFF2-40B4-BE49-F238E27FC236}">
                  <a16:creationId xmlns:a16="http://schemas.microsoft.com/office/drawing/2014/main" id="{12A57B24-7321-7844-8A05-7B1E3D019E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850" y="1158875"/>
              <a:ext cx="2944813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2800">
                  <a:latin typeface="Times New Roman" panose="02020603050405020304" pitchFamily="18" charset="0"/>
                </a:rPr>
                <a:t>Rollback-Recovery</a:t>
              </a:r>
            </a:p>
          </p:txBody>
        </p:sp>
        <p:sp>
          <p:nvSpPr>
            <p:cNvPr id="15370" name="Text Box 4">
              <a:extLst>
                <a:ext uri="{FF2B5EF4-FFF2-40B4-BE49-F238E27FC236}">
                  <a16:creationId xmlns:a16="http://schemas.microsoft.com/office/drawing/2014/main" id="{6BCFEF7E-4EF8-9F40-A4CD-3AE1997813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5538" y="2284413"/>
              <a:ext cx="19081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checkpointing</a:t>
              </a:r>
            </a:p>
          </p:txBody>
        </p:sp>
        <p:sp>
          <p:nvSpPr>
            <p:cNvPr id="15371" name="Text Box 5">
              <a:extLst>
                <a:ext uri="{FF2B5EF4-FFF2-40B4-BE49-F238E27FC236}">
                  <a16:creationId xmlns:a16="http://schemas.microsoft.com/office/drawing/2014/main" id="{FBC3A439-32D9-3C4C-92B7-5DCD6A606A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46838" y="2284413"/>
              <a:ext cx="11144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>
                  <a:latin typeface="Times New Roman" panose="02020603050405020304" pitchFamily="18" charset="0"/>
                </a:rPr>
                <a:t>logging</a:t>
              </a:r>
            </a:p>
          </p:txBody>
        </p:sp>
        <p:sp>
          <p:nvSpPr>
            <p:cNvPr id="15372" name="Text Box 6">
              <a:extLst>
                <a:ext uri="{FF2B5EF4-FFF2-40B4-BE49-F238E27FC236}">
                  <a16:creationId xmlns:a16="http://schemas.microsoft.com/office/drawing/2014/main" id="{B218B890-CE53-674F-9328-2890B9E5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563" y="3827463"/>
              <a:ext cx="1492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800">
                  <a:latin typeface="Times New Roman" panose="02020603050405020304" pitchFamily="18" charset="0"/>
                </a:rPr>
                <a:t>uncoordinated</a:t>
              </a:r>
            </a:p>
          </p:txBody>
        </p:sp>
        <p:sp>
          <p:nvSpPr>
            <p:cNvPr id="15373" name="Text Box 7">
              <a:extLst>
                <a:ext uri="{FF2B5EF4-FFF2-40B4-BE49-F238E27FC236}">
                  <a16:creationId xmlns:a16="http://schemas.microsoft.com/office/drawing/2014/main" id="{84CF79E6-5571-0642-90FC-52CC992B57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9425" y="3827463"/>
              <a:ext cx="12636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800">
                  <a:latin typeface="Times New Roman" panose="02020603050405020304" pitchFamily="18" charset="0"/>
                </a:rPr>
                <a:t>coordinated</a:t>
              </a:r>
            </a:p>
          </p:txBody>
        </p:sp>
        <p:sp>
          <p:nvSpPr>
            <p:cNvPr id="15374" name="Text Box 8">
              <a:extLst>
                <a:ext uri="{FF2B5EF4-FFF2-40B4-BE49-F238E27FC236}">
                  <a16:creationId xmlns:a16="http://schemas.microsoft.com/office/drawing/2014/main" id="{CE137366-A509-3C49-ADF6-5863F7E74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4974" y="3827463"/>
              <a:ext cx="182562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800">
                  <a:latin typeface="Times New Roman" panose="02020603050405020304" pitchFamily="18" charset="0"/>
                </a:rPr>
                <a:t>communication-induced</a:t>
              </a:r>
            </a:p>
          </p:txBody>
        </p:sp>
        <p:sp>
          <p:nvSpPr>
            <p:cNvPr id="15375" name="Text Box 9">
              <a:extLst>
                <a:ext uri="{FF2B5EF4-FFF2-40B4-BE49-F238E27FC236}">
                  <a16:creationId xmlns:a16="http://schemas.microsoft.com/office/drawing/2014/main" id="{BF13928B-7496-8B45-884A-170D6C7C9A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57825" y="3827463"/>
              <a:ext cx="1200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800">
                  <a:latin typeface="Times New Roman" panose="02020603050405020304" pitchFamily="18" charset="0"/>
                </a:rPr>
                <a:t>pessimistic</a:t>
              </a:r>
            </a:p>
          </p:txBody>
        </p:sp>
        <p:sp>
          <p:nvSpPr>
            <p:cNvPr id="15376" name="Text Box 10">
              <a:extLst>
                <a:ext uri="{FF2B5EF4-FFF2-40B4-BE49-F238E27FC236}">
                  <a16:creationId xmlns:a16="http://schemas.microsoft.com/office/drawing/2014/main" id="{31220AE3-D621-E740-8D80-3980D10F76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7988" y="3827463"/>
              <a:ext cx="10985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800">
                  <a:latin typeface="Times New Roman" panose="02020603050405020304" pitchFamily="18" charset="0"/>
                </a:rPr>
                <a:t>optimistic</a:t>
              </a:r>
            </a:p>
          </p:txBody>
        </p:sp>
        <p:sp>
          <p:nvSpPr>
            <p:cNvPr id="15377" name="Text Box 11">
              <a:extLst>
                <a:ext uri="{FF2B5EF4-FFF2-40B4-BE49-F238E27FC236}">
                  <a16:creationId xmlns:a16="http://schemas.microsoft.com/office/drawing/2014/main" id="{95DB5E4E-9B81-AB46-9C9B-ADBE1018ED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4175" y="3827463"/>
              <a:ext cx="7556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800">
                  <a:latin typeface="Times New Roman" panose="02020603050405020304" pitchFamily="18" charset="0"/>
                </a:rPr>
                <a:t>causal</a:t>
              </a:r>
            </a:p>
          </p:txBody>
        </p:sp>
        <p:cxnSp>
          <p:nvCxnSpPr>
            <p:cNvPr id="15378" name="AutoShape 12">
              <a:extLst>
                <a:ext uri="{FF2B5EF4-FFF2-40B4-BE49-F238E27FC236}">
                  <a16:creationId xmlns:a16="http://schemas.microsoft.com/office/drawing/2014/main" id="{677A545D-440A-E644-A9B4-BE510B0B8EC5}"/>
                </a:ext>
              </a:extLst>
            </p:cNvPr>
            <p:cNvCxnSpPr>
              <a:cxnSpLocks noChangeShapeType="1"/>
              <a:stCxn id="15369" idx="2"/>
              <a:endCxn id="15370" idx="0"/>
            </p:cNvCxnSpPr>
            <p:nvPr/>
          </p:nvCxnSpPr>
          <p:spPr bwMode="auto">
            <a:xfrm flipH="1">
              <a:off x="2079625" y="1677988"/>
              <a:ext cx="2511425" cy="6064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9" name="AutoShape 13">
              <a:extLst>
                <a:ext uri="{FF2B5EF4-FFF2-40B4-BE49-F238E27FC236}">
                  <a16:creationId xmlns:a16="http://schemas.microsoft.com/office/drawing/2014/main" id="{A4A774C1-D78E-D045-ACB9-A75F1FF6AA00}"/>
                </a:ext>
              </a:extLst>
            </p:cNvPr>
            <p:cNvCxnSpPr>
              <a:cxnSpLocks noChangeShapeType="1"/>
              <a:stCxn id="15369" idx="2"/>
              <a:endCxn id="15371" idx="0"/>
            </p:cNvCxnSpPr>
            <p:nvPr/>
          </p:nvCxnSpPr>
          <p:spPr bwMode="auto">
            <a:xfrm>
              <a:off x="4591050" y="1677988"/>
              <a:ext cx="2413000" cy="6064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0" name="AutoShape 14">
              <a:extLst>
                <a:ext uri="{FF2B5EF4-FFF2-40B4-BE49-F238E27FC236}">
                  <a16:creationId xmlns:a16="http://schemas.microsoft.com/office/drawing/2014/main" id="{D68820CD-20CB-D040-AC04-0E6A036A9544}"/>
                </a:ext>
              </a:extLst>
            </p:cNvPr>
            <p:cNvCxnSpPr>
              <a:cxnSpLocks noChangeShapeType="1"/>
              <a:stCxn id="15370" idx="2"/>
              <a:endCxn id="15372" idx="0"/>
            </p:cNvCxnSpPr>
            <p:nvPr/>
          </p:nvCxnSpPr>
          <p:spPr bwMode="auto">
            <a:xfrm flipH="1">
              <a:off x="928688" y="2741613"/>
              <a:ext cx="1150937" cy="10858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1" name="AutoShape 15">
              <a:extLst>
                <a:ext uri="{FF2B5EF4-FFF2-40B4-BE49-F238E27FC236}">
                  <a16:creationId xmlns:a16="http://schemas.microsoft.com/office/drawing/2014/main" id="{2EF23953-1062-7143-AF8C-5586EA096814}"/>
                </a:ext>
              </a:extLst>
            </p:cNvPr>
            <p:cNvCxnSpPr>
              <a:cxnSpLocks noChangeShapeType="1"/>
              <a:stCxn id="15370" idx="2"/>
              <a:endCxn id="15373" idx="0"/>
            </p:cNvCxnSpPr>
            <p:nvPr/>
          </p:nvCxnSpPr>
          <p:spPr bwMode="auto">
            <a:xfrm>
              <a:off x="2079625" y="2741613"/>
              <a:ext cx="301625" cy="10858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2" name="AutoShape 16">
              <a:extLst>
                <a:ext uri="{FF2B5EF4-FFF2-40B4-BE49-F238E27FC236}">
                  <a16:creationId xmlns:a16="http://schemas.microsoft.com/office/drawing/2014/main" id="{1C92BE27-949A-2543-B567-82F3E34F8A29}"/>
                </a:ext>
              </a:extLst>
            </p:cNvPr>
            <p:cNvCxnSpPr>
              <a:cxnSpLocks noChangeShapeType="1"/>
              <a:stCxn id="15370" idx="2"/>
              <a:endCxn id="15374" idx="0"/>
            </p:cNvCxnSpPr>
            <p:nvPr/>
          </p:nvCxnSpPr>
          <p:spPr bwMode="auto">
            <a:xfrm rot="16200000" flipH="1">
              <a:off x="2440781" y="2380457"/>
              <a:ext cx="1085850" cy="1808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3" name="AutoShape 17">
              <a:extLst>
                <a:ext uri="{FF2B5EF4-FFF2-40B4-BE49-F238E27FC236}">
                  <a16:creationId xmlns:a16="http://schemas.microsoft.com/office/drawing/2014/main" id="{17C0C9A8-A757-0A49-8C22-44B81A2DBC00}"/>
                </a:ext>
              </a:extLst>
            </p:cNvPr>
            <p:cNvCxnSpPr>
              <a:cxnSpLocks noChangeShapeType="1"/>
              <a:stCxn id="15371" idx="2"/>
              <a:endCxn id="15375" idx="0"/>
            </p:cNvCxnSpPr>
            <p:nvPr/>
          </p:nvCxnSpPr>
          <p:spPr bwMode="auto">
            <a:xfrm flipH="1">
              <a:off x="6057900" y="2741613"/>
              <a:ext cx="946150" cy="10858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4" name="AutoShape 18">
              <a:extLst>
                <a:ext uri="{FF2B5EF4-FFF2-40B4-BE49-F238E27FC236}">
                  <a16:creationId xmlns:a16="http://schemas.microsoft.com/office/drawing/2014/main" id="{6B4BC403-D406-5F40-B0DC-BF5157CF0DF6}"/>
                </a:ext>
              </a:extLst>
            </p:cNvPr>
            <p:cNvCxnSpPr>
              <a:cxnSpLocks noChangeShapeType="1"/>
              <a:stCxn id="15371" idx="2"/>
              <a:endCxn id="15376" idx="0"/>
            </p:cNvCxnSpPr>
            <p:nvPr/>
          </p:nvCxnSpPr>
          <p:spPr bwMode="auto">
            <a:xfrm>
              <a:off x="7004050" y="2741613"/>
              <a:ext cx="303213" cy="10858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5" name="AutoShape 19">
              <a:extLst>
                <a:ext uri="{FF2B5EF4-FFF2-40B4-BE49-F238E27FC236}">
                  <a16:creationId xmlns:a16="http://schemas.microsoft.com/office/drawing/2014/main" id="{8F45FBB6-0859-5A4D-A4F5-09E75FACC967}"/>
                </a:ext>
              </a:extLst>
            </p:cNvPr>
            <p:cNvCxnSpPr>
              <a:cxnSpLocks noChangeShapeType="1"/>
              <a:stCxn id="15371" idx="2"/>
              <a:endCxn id="15377" idx="0"/>
            </p:cNvCxnSpPr>
            <p:nvPr/>
          </p:nvCxnSpPr>
          <p:spPr bwMode="auto">
            <a:xfrm>
              <a:off x="7004050" y="2741613"/>
              <a:ext cx="1377950" cy="10858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86" name="Text Box 20">
              <a:extLst>
                <a:ext uri="{FF2B5EF4-FFF2-40B4-BE49-F238E27FC236}">
                  <a16:creationId xmlns:a16="http://schemas.microsoft.com/office/drawing/2014/main" id="{79E39277-D18C-3C46-86B9-7B8D85D4DD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00" y="5038725"/>
              <a:ext cx="89693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600">
                  <a:latin typeface="Times New Roman" panose="02020603050405020304" pitchFamily="18" charset="0"/>
                </a:rPr>
                <a:t>blocking</a:t>
              </a:r>
            </a:p>
          </p:txBody>
        </p:sp>
        <p:sp>
          <p:nvSpPr>
            <p:cNvPr id="15387" name="Text Box 21">
              <a:extLst>
                <a:ext uri="{FF2B5EF4-FFF2-40B4-BE49-F238E27FC236}">
                  <a16:creationId xmlns:a16="http://schemas.microsoft.com/office/drawing/2014/main" id="{3FE7FD7B-4888-E940-A349-1F9AFB550E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413" y="5038725"/>
              <a:ext cx="1270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600">
                  <a:latin typeface="Times New Roman" panose="02020603050405020304" pitchFamily="18" charset="0"/>
                </a:rPr>
                <a:t>non-blocking</a:t>
              </a:r>
            </a:p>
          </p:txBody>
        </p:sp>
        <p:sp>
          <p:nvSpPr>
            <p:cNvPr id="15388" name="Text Box 22">
              <a:extLst>
                <a:ext uri="{FF2B5EF4-FFF2-40B4-BE49-F238E27FC236}">
                  <a16:creationId xmlns:a16="http://schemas.microsoft.com/office/drawing/2014/main" id="{53D05FBA-A1DE-D843-9E77-6C1FB6B32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1838" y="5038725"/>
              <a:ext cx="11684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600">
                  <a:latin typeface="Times New Roman" panose="02020603050405020304" pitchFamily="18" charset="0"/>
                </a:rPr>
                <a:t>index-based</a:t>
              </a:r>
            </a:p>
          </p:txBody>
        </p:sp>
        <p:sp>
          <p:nvSpPr>
            <p:cNvPr id="15389" name="Text Box 23">
              <a:extLst>
                <a:ext uri="{FF2B5EF4-FFF2-40B4-BE49-F238E27FC236}">
                  <a16:creationId xmlns:a16="http://schemas.microsoft.com/office/drawing/2014/main" id="{0128DD19-2907-484F-859B-688F788DC5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668" y="5038725"/>
              <a:ext cx="12255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600">
                  <a:latin typeface="Times New Roman" panose="02020603050405020304" pitchFamily="18" charset="0"/>
                </a:rPr>
                <a:t>model-based</a:t>
              </a:r>
            </a:p>
          </p:txBody>
        </p:sp>
        <p:cxnSp>
          <p:nvCxnSpPr>
            <p:cNvPr id="15390" name="AutoShape 24">
              <a:extLst>
                <a:ext uri="{FF2B5EF4-FFF2-40B4-BE49-F238E27FC236}">
                  <a16:creationId xmlns:a16="http://schemas.microsoft.com/office/drawing/2014/main" id="{1A567E65-AA45-584A-9A9B-B12AA4DE0867}"/>
                </a:ext>
              </a:extLst>
            </p:cNvPr>
            <p:cNvCxnSpPr>
              <a:cxnSpLocks noChangeShapeType="1"/>
              <a:stCxn id="15373" idx="2"/>
              <a:endCxn id="15386" idx="0"/>
            </p:cNvCxnSpPr>
            <p:nvPr/>
          </p:nvCxnSpPr>
          <p:spPr bwMode="auto">
            <a:xfrm flipH="1">
              <a:off x="1249363" y="4194175"/>
              <a:ext cx="1131887" cy="8445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91" name="AutoShape 25">
              <a:extLst>
                <a:ext uri="{FF2B5EF4-FFF2-40B4-BE49-F238E27FC236}">
                  <a16:creationId xmlns:a16="http://schemas.microsoft.com/office/drawing/2014/main" id="{BD6BE718-FE1F-6F4B-9A51-5D5DAE47897A}"/>
                </a:ext>
              </a:extLst>
            </p:cNvPr>
            <p:cNvCxnSpPr>
              <a:cxnSpLocks noChangeShapeType="1"/>
              <a:stCxn id="15373" idx="2"/>
              <a:endCxn id="15387" idx="0"/>
            </p:cNvCxnSpPr>
            <p:nvPr/>
          </p:nvCxnSpPr>
          <p:spPr bwMode="auto">
            <a:xfrm>
              <a:off x="2381250" y="4194175"/>
              <a:ext cx="30163" cy="8445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92" name="AutoShape 26">
              <a:extLst>
                <a:ext uri="{FF2B5EF4-FFF2-40B4-BE49-F238E27FC236}">
                  <a16:creationId xmlns:a16="http://schemas.microsoft.com/office/drawing/2014/main" id="{D626F1F2-BC33-E747-995F-968854C123B9}"/>
                </a:ext>
              </a:extLst>
            </p:cNvPr>
            <p:cNvCxnSpPr>
              <a:cxnSpLocks noChangeShapeType="1"/>
              <a:stCxn id="15374" idx="2"/>
              <a:endCxn id="15389" idx="0"/>
            </p:cNvCxnSpPr>
            <p:nvPr/>
          </p:nvCxnSpPr>
          <p:spPr bwMode="auto">
            <a:xfrm rot="16200000" flipH="1">
              <a:off x="3607159" y="4749441"/>
              <a:ext cx="569912" cy="86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93" name="AutoShape 27">
              <a:extLst>
                <a:ext uri="{FF2B5EF4-FFF2-40B4-BE49-F238E27FC236}">
                  <a16:creationId xmlns:a16="http://schemas.microsoft.com/office/drawing/2014/main" id="{E53A52E9-C9A5-A04B-A38D-2427B7597E87}"/>
                </a:ext>
              </a:extLst>
            </p:cNvPr>
            <p:cNvCxnSpPr>
              <a:cxnSpLocks noChangeShapeType="1"/>
              <a:stCxn id="15374" idx="2"/>
              <a:endCxn id="15388" idx="0"/>
            </p:cNvCxnSpPr>
            <p:nvPr/>
          </p:nvCxnSpPr>
          <p:spPr bwMode="auto">
            <a:xfrm rot="16200000" flipH="1">
              <a:off x="4221956" y="4134643"/>
              <a:ext cx="569912" cy="12382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5365" name="Curved Left Arrow 35">
            <a:extLst>
              <a:ext uri="{FF2B5EF4-FFF2-40B4-BE49-F238E27FC236}">
                <a16:creationId xmlns:a16="http://schemas.microsoft.com/office/drawing/2014/main" id="{EC2DC907-03A2-3647-845F-A31619A6D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57200"/>
            <a:ext cx="381000" cy="454025"/>
          </a:xfrm>
          <a:prstGeom prst="curvedLeftArrow">
            <a:avLst>
              <a:gd name="adj1" fmla="val 24992"/>
              <a:gd name="adj2" fmla="val 49984"/>
              <a:gd name="adj3" fmla="val 25000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66" name="Oval 40">
            <a:extLst>
              <a:ext uri="{FF2B5EF4-FFF2-40B4-BE49-F238E27FC236}">
                <a16:creationId xmlns:a16="http://schemas.microsoft.com/office/drawing/2014/main" id="{97187D2A-B7CA-6649-B61A-217A5C68B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025" y="3781425"/>
            <a:ext cx="1295400" cy="533400"/>
          </a:xfrm>
          <a:prstGeom prst="ellipse">
            <a:avLst/>
          </a:prstGeom>
          <a:noFill/>
          <a:ln w="28575" algn="ctr">
            <a:solidFill>
              <a:srgbClr val="9B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67" name="Oval 41">
            <a:extLst>
              <a:ext uri="{FF2B5EF4-FFF2-40B4-BE49-F238E27FC236}">
                <a16:creationId xmlns:a16="http://schemas.microsoft.com/office/drawing/2014/main" id="{9AFA89B6-25A4-E44D-A9FA-4DA3AD674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824288"/>
            <a:ext cx="1695450" cy="685800"/>
          </a:xfrm>
          <a:prstGeom prst="ellipse">
            <a:avLst/>
          </a:prstGeom>
          <a:noFill/>
          <a:ln w="28575" algn="ctr">
            <a:solidFill>
              <a:srgbClr val="9B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368" name="Oval 42">
            <a:extLst>
              <a:ext uri="{FF2B5EF4-FFF2-40B4-BE49-F238E27FC236}">
                <a16:creationId xmlns:a16="http://schemas.microsoft.com/office/drawing/2014/main" id="{B9C1B108-E1E4-A34A-99F3-1B93A38BF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5238" y="2290763"/>
            <a:ext cx="1295400" cy="533400"/>
          </a:xfrm>
          <a:prstGeom prst="ellipse">
            <a:avLst/>
          </a:prstGeom>
          <a:noFill/>
          <a:ln w="28575" algn="ctr">
            <a:solidFill>
              <a:srgbClr val="9B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F108500A-3EA0-3D47-A350-295700113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Coordinated Checkpointing Protocol (Blocking)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761F6849-ED3F-E94E-B6A3-529FD90AB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200"/>
              <a:t>When a process takes a checkpoint, it engages a protocol to coordinate with other processes to also checkpoint</a:t>
            </a:r>
          </a:p>
          <a:p>
            <a:pPr lvl="1"/>
            <a:r>
              <a:rPr lang="en-US" altLang="en-US" sz="1800"/>
              <a:t>Coordinator takes a checkpoint; broadcasts a message to all processes</a:t>
            </a:r>
          </a:p>
          <a:p>
            <a:pPr lvl="1"/>
            <a:r>
              <a:rPr lang="en-US" altLang="en-US" sz="1800"/>
              <a:t>Process receives this message and halts execution; takes tentative checkpoint</a:t>
            </a:r>
          </a:p>
          <a:p>
            <a:pPr lvl="1"/>
            <a:r>
              <a:rPr lang="en-US" altLang="en-US" sz="1800"/>
              <a:t>Coordinator receives acknowledgement from all processes; broadcasts commit message to end protocol</a:t>
            </a:r>
          </a:p>
          <a:p>
            <a:pPr lvl="1"/>
            <a:r>
              <a:rPr lang="en-US" altLang="en-US" sz="1800"/>
              <a:t>Process receives commit message, removes old permanent checkpoint and makes tentative checkpoint permanent</a:t>
            </a:r>
          </a:p>
          <a:p>
            <a:pPr lvl="1"/>
            <a:r>
              <a:rPr lang="en-US" altLang="en-US" sz="1800"/>
              <a:t>Processes resume execution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732DA-1694-1A46-9F39-8E1AF274CD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8C61FF5-D7D6-434F-B080-205F60DE5989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14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928C5D-6A8C-9246-B736-14BDDBE5C887}"/>
              </a:ext>
            </a:extLst>
          </p:cNvPr>
          <p:cNvSpPr/>
          <p:nvPr/>
        </p:nvSpPr>
        <p:spPr>
          <a:xfrm>
            <a:off x="8470296" y="533400"/>
            <a:ext cx="4451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DB2C1C4B-ACB3-0F4C-B128-B534C6421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200"/>
              <a:t>Recovery line: guarantee that system will never have to go back to a state earlier than this line</a:t>
            </a:r>
          </a:p>
          <a:p>
            <a:pPr lvl="1"/>
            <a:r>
              <a:rPr lang="en-US" altLang="en-US" sz="1800"/>
              <a:t>{x1, y1, z1} forms “recovery line”</a:t>
            </a:r>
          </a:p>
          <a:p>
            <a:pPr lvl="1"/>
            <a:r>
              <a:rPr lang="en-US" altLang="en-US" sz="1800"/>
              <a:t>Good for garbage collection</a:t>
            </a:r>
          </a:p>
          <a:p>
            <a:r>
              <a:rPr lang="en-US" altLang="en-US" sz="2200"/>
              <a:t>Blocking: Application is paused and no messages can be in transit during checkpointing</a:t>
            </a:r>
          </a:p>
          <a:p>
            <a:endParaRPr lang="en-US" altLang="en-US" sz="28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562127-8E6D-EA44-8F82-05AA9FCAC0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2A4F78C-A1D1-134F-A3D8-914ECA24CFD3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15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pic>
        <p:nvPicPr>
          <p:cNvPr id="17412" name="Picture 5">
            <a:extLst>
              <a:ext uri="{FF2B5EF4-FFF2-40B4-BE49-F238E27FC236}">
                <a16:creationId xmlns:a16="http://schemas.microsoft.com/office/drawing/2014/main" id="{4921BB93-02D3-0340-85B2-C306203620D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14"/>
          <a:stretch>
            <a:fillRect/>
          </a:stretch>
        </p:blipFill>
        <p:spPr bwMode="auto">
          <a:xfrm>
            <a:off x="1389063" y="3429000"/>
            <a:ext cx="6459537" cy="272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itle 1">
            <a:extLst>
              <a:ext uri="{FF2B5EF4-FFF2-40B4-BE49-F238E27FC236}">
                <a16:creationId xmlns:a16="http://schemas.microsoft.com/office/drawing/2014/main" id="{B11DAFD4-A14C-7D47-90EF-7455ECAB2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Coordinated Checkpointing Protocol (Blocking)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2A2CDE-9D77-764B-9EAB-882AAFF0E00E}"/>
              </a:ext>
            </a:extLst>
          </p:cNvPr>
          <p:cNvSpPr/>
          <p:nvPr/>
        </p:nvSpPr>
        <p:spPr>
          <a:xfrm>
            <a:off x="8470296" y="533400"/>
            <a:ext cx="4451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64A2892-30EC-C44B-B776-55D312D4D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Coordinated Checkpointing Notation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96D16149-0BB9-8647-8EC1-69A350811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Each message has a sequence number (an increasing counter) affixed to it by the system</a:t>
            </a:r>
          </a:p>
          <a:p>
            <a:r>
              <a:rPr lang="en-US" altLang="en-US"/>
              <a:t>When we checkpoint, we keep these vectors along with it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C69E9-F812-2F47-A3E9-A28ADFC2EC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5269582-B2B5-9045-A40C-88E3211FC550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16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18437" name="Vertical Scroll 5">
            <a:extLst>
              <a:ext uri="{FF2B5EF4-FFF2-40B4-BE49-F238E27FC236}">
                <a16:creationId xmlns:a16="http://schemas.microsoft.com/office/drawing/2014/main" id="{606D05D7-0A20-A14E-8110-D62523149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04825"/>
            <a:ext cx="533400" cy="457200"/>
          </a:xfrm>
          <a:prstGeom prst="verticalScroll">
            <a:avLst>
              <a:gd name="adj" fmla="val 12500"/>
            </a:avLst>
          </a:prstGeom>
          <a:solidFill>
            <a:srgbClr val="FF0000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18438" name="Group 22">
            <a:extLst>
              <a:ext uri="{FF2B5EF4-FFF2-40B4-BE49-F238E27FC236}">
                <a16:creationId xmlns:a16="http://schemas.microsoft.com/office/drawing/2014/main" id="{7722DF86-7E9E-0941-B17C-2299A95B31A4}"/>
              </a:ext>
            </a:extLst>
          </p:cNvPr>
          <p:cNvGrpSpPr>
            <a:grpSpLocks/>
          </p:cNvGrpSpPr>
          <p:nvPr/>
        </p:nvGrpSpPr>
        <p:grpSpPr bwMode="auto">
          <a:xfrm>
            <a:off x="60325" y="3657600"/>
            <a:ext cx="6091238" cy="2133600"/>
            <a:chOff x="842963" y="2300288"/>
            <a:chExt cx="6764337" cy="2700337"/>
          </a:xfrm>
        </p:grpSpPr>
        <p:sp>
          <p:nvSpPr>
            <p:cNvPr id="18442" name="Line 4">
              <a:extLst>
                <a:ext uri="{FF2B5EF4-FFF2-40B4-BE49-F238E27FC236}">
                  <a16:creationId xmlns:a16="http://schemas.microsoft.com/office/drawing/2014/main" id="{6E2DF9FA-0F6C-CE49-AAC9-CBA2C8EEFA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7000" y="3241675"/>
              <a:ext cx="6210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Line 5">
              <a:extLst>
                <a:ext uri="{FF2B5EF4-FFF2-40B4-BE49-F238E27FC236}">
                  <a16:creationId xmlns:a16="http://schemas.microsoft.com/office/drawing/2014/main" id="{376EE31A-0CF5-7149-8AC4-7511121628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0963" y="4222750"/>
              <a:ext cx="6210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44" name="Group 6">
              <a:extLst>
                <a:ext uri="{FF2B5EF4-FFF2-40B4-BE49-F238E27FC236}">
                  <a16:creationId xmlns:a16="http://schemas.microsoft.com/office/drawing/2014/main" id="{C8BB9ED6-3762-5D42-ADE0-6B5362839A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94213" y="3071813"/>
              <a:ext cx="98425" cy="373062"/>
              <a:chOff x="616" y="3498"/>
              <a:chExt cx="163" cy="235"/>
            </a:xfrm>
          </p:grpSpPr>
          <p:sp>
            <p:nvSpPr>
              <p:cNvPr id="18455" name="Line 7">
                <a:extLst>
                  <a:ext uri="{FF2B5EF4-FFF2-40B4-BE49-F238E27FC236}">
                    <a16:creationId xmlns:a16="http://schemas.microsoft.com/office/drawing/2014/main" id="{C286F977-9C9F-634C-9CCC-70F099F03D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6" y="3507"/>
                <a:ext cx="0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6" name="Line 8">
                <a:extLst>
                  <a:ext uri="{FF2B5EF4-FFF2-40B4-BE49-F238E27FC236}">
                    <a16:creationId xmlns:a16="http://schemas.microsoft.com/office/drawing/2014/main" id="{0740EDB8-7D99-A546-8E4F-3DC0251852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6" y="3733"/>
                <a:ext cx="1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7" name="Line 9">
                <a:extLst>
                  <a:ext uri="{FF2B5EF4-FFF2-40B4-BE49-F238E27FC236}">
                    <a16:creationId xmlns:a16="http://schemas.microsoft.com/office/drawing/2014/main" id="{DF0BE9E7-AA22-E346-8837-1FCC7FAA61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16" y="3498"/>
                <a:ext cx="163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45" name="Group 10">
              <a:extLst>
                <a:ext uri="{FF2B5EF4-FFF2-40B4-BE49-F238E27FC236}">
                  <a16:creationId xmlns:a16="http://schemas.microsoft.com/office/drawing/2014/main" id="{70659EED-061A-DA46-992F-185BF1647F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9738" y="4068763"/>
              <a:ext cx="74612" cy="373062"/>
              <a:chOff x="616" y="3498"/>
              <a:chExt cx="163" cy="235"/>
            </a:xfrm>
          </p:grpSpPr>
          <p:sp>
            <p:nvSpPr>
              <p:cNvPr id="18452" name="Line 11">
                <a:extLst>
                  <a:ext uri="{FF2B5EF4-FFF2-40B4-BE49-F238E27FC236}">
                    <a16:creationId xmlns:a16="http://schemas.microsoft.com/office/drawing/2014/main" id="{1EADC78C-2877-2848-A373-358B6E9C93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6" y="3507"/>
                <a:ext cx="0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3" name="Line 12">
                <a:extLst>
                  <a:ext uri="{FF2B5EF4-FFF2-40B4-BE49-F238E27FC236}">
                    <a16:creationId xmlns:a16="http://schemas.microsoft.com/office/drawing/2014/main" id="{95B96BFB-01FF-434F-A4DB-E50B03E9B9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6" y="3733"/>
                <a:ext cx="1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4" name="Line 13">
                <a:extLst>
                  <a:ext uri="{FF2B5EF4-FFF2-40B4-BE49-F238E27FC236}">
                    <a16:creationId xmlns:a16="http://schemas.microsoft.com/office/drawing/2014/main" id="{06109223-CA87-B24B-863A-B0C8A9E224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16" y="3498"/>
                <a:ext cx="163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46" name="Line 14">
              <a:extLst>
                <a:ext uri="{FF2B5EF4-FFF2-40B4-BE49-F238E27FC236}">
                  <a16:creationId xmlns:a16="http://schemas.microsoft.com/office/drawing/2014/main" id="{510733EA-F1B9-CF4C-BE9D-EA1339A1C4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79763" y="3241675"/>
              <a:ext cx="1001712" cy="977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7" name="Text Box 15">
              <a:extLst>
                <a:ext uri="{FF2B5EF4-FFF2-40B4-BE49-F238E27FC236}">
                  <a16:creationId xmlns:a16="http://schemas.microsoft.com/office/drawing/2014/main" id="{9FC7CA36-E67B-E74C-A0CB-B8502DC744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2175" y="2971800"/>
              <a:ext cx="44132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280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8448" name="Text Box 16">
              <a:extLst>
                <a:ext uri="{FF2B5EF4-FFF2-40B4-BE49-F238E27FC236}">
                  <a16:creationId xmlns:a16="http://schemas.microsoft.com/office/drawing/2014/main" id="{8B32CFBC-9ABC-F24B-9FF4-53C5C8B0C4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2963" y="3960813"/>
              <a:ext cx="441325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2800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8449" name="Text Box 17">
              <a:extLst>
                <a:ext uri="{FF2B5EF4-FFF2-40B4-BE49-F238E27FC236}">
                  <a16:creationId xmlns:a16="http://schemas.microsoft.com/office/drawing/2014/main" id="{51BEFCDB-279F-8440-B7B2-ED3FC70F96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4925" y="2300288"/>
              <a:ext cx="2733675" cy="696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800" b="1" i="1">
                  <a:latin typeface="Courier New" panose="02070309020205020404" pitchFamily="49" charset="0"/>
                </a:rPr>
                <a:t>last_label_rcvd</a:t>
              </a:r>
              <a:r>
                <a:rPr lang="en-US" altLang="en-US" sz="1800" b="1" i="1" baseline="-25000">
                  <a:latin typeface="Courier New" panose="02070309020205020404" pitchFamily="49" charset="0"/>
                </a:rPr>
                <a:t>X</a:t>
              </a:r>
              <a:r>
                <a:rPr lang="en-US" altLang="en-US" sz="1800" b="1">
                  <a:latin typeface="Courier New" panose="02070309020205020404" pitchFamily="49" charset="0"/>
                </a:rPr>
                <a:t>[Y]</a:t>
              </a:r>
            </a:p>
            <a:p>
              <a:pPr algn="ctr">
                <a:spcBef>
                  <a:spcPct val="20000"/>
                </a:spcBef>
              </a:pPr>
              <a:r>
                <a:rPr lang="en-US" altLang="en-US" sz="1800" b="1" i="1">
                  <a:latin typeface="Courier New" panose="02070309020205020404" pitchFamily="49" charset="0"/>
                </a:rPr>
                <a:t>last_label_sent</a:t>
              </a:r>
              <a:r>
                <a:rPr lang="en-US" altLang="en-US" sz="1800" b="1" i="1" baseline="-25000">
                  <a:latin typeface="Courier New" panose="02070309020205020404" pitchFamily="49" charset="0"/>
                </a:rPr>
                <a:t>X</a:t>
              </a:r>
              <a:r>
                <a:rPr lang="en-US" altLang="en-US" sz="1800" b="1">
                  <a:latin typeface="Courier New" panose="02070309020205020404" pitchFamily="49" charset="0"/>
                </a:rPr>
                <a:t>[Y]</a:t>
              </a: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18450" name="Text Box 18">
              <a:extLst>
                <a:ext uri="{FF2B5EF4-FFF2-40B4-BE49-F238E27FC236}">
                  <a16:creationId xmlns:a16="http://schemas.microsoft.com/office/drawing/2014/main" id="{5A66891B-22F0-094A-AD6F-793244F1FF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0800" y="4633913"/>
              <a:ext cx="204311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800" b="1" i="1">
                  <a:latin typeface="Times New Roman" panose="02020603050405020304" pitchFamily="18" charset="0"/>
                </a:rPr>
                <a:t>first_label_sent</a:t>
              </a:r>
              <a:r>
                <a:rPr lang="en-US" altLang="en-US" sz="1800" b="1" i="1" baseline="-25000">
                  <a:latin typeface="Times New Roman" panose="02020603050405020304" pitchFamily="18" charset="0"/>
                </a:rPr>
                <a:t>Y</a:t>
              </a:r>
              <a:r>
                <a:rPr lang="en-US" altLang="en-US" sz="1800" b="1">
                  <a:latin typeface="Times New Roman" panose="02020603050405020304" pitchFamily="18" charset="0"/>
                </a:rPr>
                <a:t>[X]</a:t>
              </a:r>
            </a:p>
          </p:txBody>
        </p:sp>
        <p:sp>
          <p:nvSpPr>
            <p:cNvPr id="18451" name="Text Box 19">
              <a:extLst>
                <a:ext uri="{FF2B5EF4-FFF2-40B4-BE49-F238E27FC236}">
                  <a16:creationId xmlns:a16="http://schemas.microsoft.com/office/drawing/2014/main" id="{1E0EB79D-6C4D-3840-A757-90A2BCF0F8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4763" y="3652838"/>
              <a:ext cx="325437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800" b="1">
                  <a:latin typeface="Courier New" panose="02070309020205020404" pitchFamily="49" charset="0"/>
                </a:rPr>
                <a:t>m.l</a:t>
              </a:r>
              <a:r>
                <a:rPr lang="en-US" altLang="en-US" sz="1800">
                  <a:latin typeface="Times New Roman" panose="02020603050405020304" pitchFamily="18" charset="0"/>
                </a:rPr>
                <a:t> (a message m and its label l)</a:t>
              </a:r>
              <a:endParaRPr lang="en-US" altLang="en-US" sz="2800">
                <a:latin typeface="Times New Roman" panose="02020603050405020304" pitchFamily="18" charset="0"/>
              </a:endParaRPr>
            </a:p>
          </p:txBody>
        </p:sp>
      </p:grpSp>
      <p:sp>
        <p:nvSpPr>
          <p:cNvPr id="18439" name="TextBox 23">
            <a:extLst>
              <a:ext uri="{FF2B5EF4-FFF2-40B4-BE49-F238E27FC236}">
                <a16:creationId xmlns:a16="http://schemas.microsoft.com/office/drawing/2014/main" id="{AB5B192F-AF0F-144D-8551-E84249ADF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3600450"/>
            <a:ext cx="4841875" cy="338138"/>
          </a:xfrm>
          <a:prstGeom prst="rect">
            <a:avLst/>
          </a:prstGeom>
          <a:noFill/>
          <a:ln w="19050" algn="ctr">
            <a:solidFill>
              <a:srgbClr val="9B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Last label X received before checkpoint was from Y</a:t>
            </a:r>
          </a:p>
        </p:txBody>
      </p:sp>
      <p:sp>
        <p:nvSpPr>
          <p:cNvPr id="18440" name="TextBox 24">
            <a:extLst>
              <a:ext uri="{FF2B5EF4-FFF2-40B4-BE49-F238E27FC236}">
                <a16:creationId xmlns:a16="http://schemas.microsoft.com/office/drawing/2014/main" id="{48AACFC7-9D35-A746-BFD4-F290D8C35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3981450"/>
            <a:ext cx="4214813" cy="338138"/>
          </a:xfrm>
          <a:prstGeom prst="rect">
            <a:avLst/>
          </a:prstGeom>
          <a:noFill/>
          <a:ln w="19050" algn="ctr">
            <a:solidFill>
              <a:srgbClr val="9B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Last label X sent before checkpoint was to Y</a:t>
            </a:r>
          </a:p>
        </p:txBody>
      </p:sp>
      <p:sp>
        <p:nvSpPr>
          <p:cNvPr id="18441" name="TextBox 25">
            <a:extLst>
              <a:ext uri="{FF2B5EF4-FFF2-40B4-BE49-F238E27FC236}">
                <a16:creationId xmlns:a16="http://schemas.microsoft.com/office/drawing/2014/main" id="{D224AD59-94F2-D741-9D47-DBFDD0674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963" y="5487988"/>
            <a:ext cx="4057650" cy="338137"/>
          </a:xfrm>
          <a:prstGeom prst="rect">
            <a:avLst/>
          </a:prstGeom>
          <a:noFill/>
          <a:ln w="19050" algn="ctr">
            <a:solidFill>
              <a:srgbClr val="9B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/>
              <a:t>First label Y sent after checkpoint was to X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60487EAB-62BC-1544-8723-A96FC853B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Coordinated Checkpointing Questions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1C881937-731F-784D-AF85-C301805BA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600"/>
              <a:t>When to take a checkpoint?</a:t>
            </a:r>
          </a:p>
          <a:p>
            <a:pPr lvl="1"/>
            <a:r>
              <a:rPr lang="en-US" altLang="en-US" sz="1800"/>
              <a:t>Application specific</a:t>
            </a:r>
          </a:p>
          <a:p>
            <a:pPr lvl="1"/>
            <a:r>
              <a:rPr lang="en-US" altLang="en-US" sz="1800"/>
              <a:t>Balance the cost of taking the checkpoint against the amount of computation that you’re going to lose by not taking one and having to use an earlier one</a:t>
            </a:r>
          </a:p>
          <a:p>
            <a:r>
              <a:rPr lang="en-US" altLang="en-US" sz="2600"/>
              <a:t>Checkpoint protocol</a:t>
            </a:r>
          </a:p>
          <a:p>
            <a:pPr lvl="1"/>
            <a:r>
              <a:rPr lang="en-US" altLang="en-US" sz="1800"/>
              <a:t>When should I do a checkpoint?</a:t>
            </a:r>
          </a:p>
          <a:p>
            <a:pPr lvl="1"/>
            <a:r>
              <a:rPr lang="en-US" altLang="en-US" sz="1800"/>
              <a:t>If I take a checkpoint, who else do I have to ensure also takes a checkpoint?</a:t>
            </a:r>
          </a:p>
          <a:p>
            <a:pPr lvl="1">
              <a:buFont typeface="Wingdings" pitchFamily="2" charset="2"/>
              <a:buNone/>
            </a:pPr>
            <a:r>
              <a:rPr lang="en-US" altLang="en-US" sz="1800" i="1"/>
              <a:t>and…</a:t>
            </a:r>
          </a:p>
          <a:p>
            <a:pPr lvl="1"/>
            <a:r>
              <a:rPr lang="en-US" altLang="en-US" sz="1800"/>
              <a:t>When must I rollback?</a:t>
            </a:r>
          </a:p>
          <a:p>
            <a:pPr lvl="1"/>
            <a:r>
              <a:rPr lang="en-US" altLang="en-US" sz="1800"/>
              <a:t>If I rollback, who else must rollback?</a:t>
            </a:r>
          </a:p>
          <a:p>
            <a:r>
              <a:rPr lang="en-US" altLang="en-US" sz="2600"/>
              <a:t>Answers are based on label vectors!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5B3F64-9B39-DB49-B1DB-093B06A2CB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5949356-27AB-D747-A8E2-FED1E3BE4E56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17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205E343F-B5F3-E047-ADA9-8419CA350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33400"/>
            <a:ext cx="533400" cy="461963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b="1">
                <a:solidFill>
                  <a:srgbClr val="FFFFFF"/>
                </a:solidFill>
              </a:rPr>
              <a:t> ?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>
            <a:extLst>
              <a:ext uri="{FF2B5EF4-FFF2-40B4-BE49-F238E27FC236}">
                <a16:creationId xmlns:a16="http://schemas.microsoft.com/office/drawing/2014/main" id="{C7BA8AB0-B4EB-F642-923E-99D1E2C880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68C4874-46EE-194B-86B9-5A36DA0ED6AB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18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A93FAF5-E416-224B-932D-797312E00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Coordinated Checkpointing Algorithm</a:t>
            </a:r>
          </a:p>
        </p:txBody>
      </p:sp>
      <p:sp>
        <p:nvSpPr>
          <p:cNvPr id="20484" name="Text Box 3">
            <a:extLst>
              <a:ext uri="{FF2B5EF4-FFF2-40B4-BE49-F238E27FC236}">
                <a16:creationId xmlns:a16="http://schemas.microsoft.com/office/drawing/2014/main" id="{7F1A7B3B-43BA-114F-9269-2568B3930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066800"/>
            <a:ext cx="52625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Times New Roman" panose="02020603050405020304" pitchFamily="18" charset="0"/>
              </a:rPr>
              <a:t>(1) When must I take a checkpoint? </a:t>
            </a:r>
          </a:p>
          <a:p>
            <a:r>
              <a:rPr lang="en-US" altLang="en-US" sz="2000">
                <a:latin typeface="Times New Roman" panose="02020603050405020304" pitchFamily="18" charset="0"/>
              </a:rPr>
              <a:t>(2) Who else has to take a checkpoint when I do?</a:t>
            </a:r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9D6E3E72-249D-1B47-930F-24CDEDD70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4662488"/>
            <a:ext cx="8726488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Times New Roman" panose="02020603050405020304" pitchFamily="18" charset="0"/>
              </a:rPr>
              <a:t>(1) When I (Y) have sent a message to the checkpointing process, X, since my last </a:t>
            </a:r>
            <a:br>
              <a:rPr lang="en-US" altLang="en-US" sz="1800">
                <a:latin typeface="Times New Roman" panose="02020603050405020304" pitchFamily="18" charset="0"/>
              </a:rPr>
            </a:br>
            <a:r>
              <a:rPr lang="en-US" altLang="en-US" sz="1800">
                <a:latin typeface="Times New Roman" panose="02020603050405020304" pitchFamily="18" charset="0"/>
              </a:rPr>
              <a:t>      checkpoint: </a:t>
            </a:r>
          </a:p>
          <a:p>
            <a:r>
              <a:rPr lang="en-US" altLang="en-US" sz="1800" b="1" i="1">
                <a:latin typeface="Courier New" panose="02070309020205020404" pitchFamily="49" charset="0"/>
              </a:rPr>
              <a:t>last_label_rcvd</a:t>
            </a:r>
            <a:r>
              <a:rPr lang="en-US" altLang="en-US" sz="1800" b="1" baseline="-25000">
                <a:latin typeface="Courier New" panose="02070309020205020404" pitchFamily="49" charset="0"/>
              </a:rPr>
              <a:t>X</a:t>
            </a:r>
            <a:r>
              <a:rPr lang="en-US" altLang="en-US" sz="1800" b="1">
                <a:latin typeface="Courier New" panose="02070309020205020404" pitchFamily="49" charset="0"/>
              </a:rPr>
              <a:t>[Y] &gt;= </a:t>
            </a:r>
            <a:r>
              <a:rPr lang="en-US" altLang="en-US" sz="1800" b="1" i="1">
                <a:latin typeface="Courier New" panose="02070309020205020404" pitchFamily="49" charset="0"/>
              </a:rPr>
              <a:t>first_label_sent</a:t>
            </a:r>
            <a:r>
              <a:rPr lang="en-US" altLang="en-US" sz="1800" b="1" baseline="-25000">
                <a:latin typeface="Courier New" panose="02070309020205020404" pitchFamily="49" charset="0"/>
              </a:rPr>
              <a:t>Y</a:t>
            </a:r>
            <a:r>
              <a:rPr lang="en-US" altLang="en-US" sz="1800" b="1">
                <a:latin typeface="Courier New" panose="02070309020205020404" pitchFamily="49" charset="0"/>
              </a:rPr>
              <a:t>[X] &gt;sl</a:t>
            </a:r>
          </a:p>
          <a:p>
            <a:r>
              <a:rPr lang="en-US" altLang="en-US" sz="1800">
                <a:latin typeface="Times New Roman" panose="02020603050405020304" pitchFamily="18" charset="0"/>
              </a:rPr>
              <a:t>(2) Any other process from whom I have received messages since my last checkpoint. </a:t>
            </a:r>
          </a:p>
          <a:p>
            <a:pPr>
              <a:spcBef>
                <a:spcPct val="50000"/>
              </a:spcBef>
            </a:pPr>
            <a:r>
              <a:rPr lang="en-US" altLang="en-US" sz="1800" b="1" i="1">
                <a:latin typeface="Courier New" panose="02070309020205020404" pitchFamily="49" charset="0"/>
              </a:rPr>
              <a:t>ckpt_cohort</a:t>
            </a:r>
            <a:r>
              <a:rPr lang="en-US" altLang="en-US" sz="1800" b="1" baseline="-25000">
                <a:latin typeface="Courier New" panose="02070309020205020404" pitchFamily="49" charset="0"/>
              </a:rPr>
              <a:t>X</a:t>
            </a:r>
            <a:r>
              <a:rPr lang="en-US" altLang="en-US" sz="1800" b="1">
                <a:latin typeface="Courier New" panose="02070309020205020404" pitchFamily="49" charset="0"/>
              </a:rPr>
              <a:t> = {Y | </a:t>
            </a:r>
            <a:r>
              <a:rPr lang="en-US" altLang="en-US" sz="1800" b="1" i="1">
                <a:latin typeface="Courier New" panose="02070309020205020404" pitchFamily="49" charset="0"/>
              </a:rPr>
              <a:t>last_label_rcvd</a:t>
            </a:r>
            <a:r>
              <a:rPr lang="en-US" altLang="en-US" sz="1800" b="1" baseline="-25000">
                <a:latin typeface="Courier New" panose="02070309020205020404" pitchFamily="49" charset="0"/>
              </a:rPr>
              <a:t>X</a:t>
            </a:r>
            <a:r>
              <a:rPr lang="en-US" altLang="en-US" sz="1800" b="1">
                <a:latin typeface="Courier New" panose="02070309020205020404" pitchFamily="49" charset="0"/>
              </a:rPr>
              <a:t>[Y] &gt;sl}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DAD8C3E4-6EA0-534C-A332-B367F73F0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3513" y="1774825"/>
            <a:ext cx="2297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tentative checkpoint</a:t>
            </a:r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33DE1A65-941F-F44E-9052-85DD5EA7B5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7975" y="2306638"/>
            <a:ext cx="5832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C933C06C-A54E-F84F-9D7E-A04176BFDBE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5913" y="3292475"/>
            <a:ext cx="5832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A55FD854-492E-2C44-A4B8-8643AAF280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7650" y="4208463"/>
            <a:ext cx="5832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4546FBEE-83C7-C942-B56B-1BAC2AB28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738" y="2120900"/>
            <a:ext cx="27463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491" name="Text Box 10">
            <a:extLst>
              <a:ext uri="{FF2B5EF4-FFF2-40B4-BE49-F238E27FC236}">
                <a16:creationId xmlns:a16="http://schemas.microsoft.com/office/drawing/2014/main" id="{D7CEAACD-46E9-5149-886C-3AE32439E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9988" y="4056063"/>
            <a:ext cx="27463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>
                <a:latin typeface="Times New Roman" panose="02020603050405020304" pitchFamily="18" charset="0"/>
              </a:rPr>
              <a:t>Z</a:t>
            </a:r>
          </a:p>
        </p:txBody>
      </p:sp>
      <p:sp>
        <p:nvSpPr>
          <p:cNvPr id="20492" name="Text Box 11">
            <a:extLst>
              <a:ext uri="{FF2B5EF4-FFF2-40B4-BE49-F238E27FC236}">
                <a16:creationId xmlns:a16="http://schemas.microsoft.com/office/drawing/2014/main" id="{699DFE6A-3B6E-E44A-B7A1-D9852FBED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3" y="3092450"/>
            <a:ext cx="27463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20493" name="Text Box 12">
            <a:extLst>
              <a:ext uri="{FF2B5EF4-FFF2-40B4-BE49-F238E27FC236}">
                <a16:creationId xmlns:a16="http://schemas.microsoft.com/office/drawing/2014/main" id="{C5C00C71-DA40-C34D-9D61-CF10DCD99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5" y="2682875"/>
            <a:ext cx="2746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77825695-AAE6-1247-ACB0-E5A6BE666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650" y="2779713"/>
            <a:ext cx="2746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y</a:t>
            </a:r>
            <a:r>
              <a:rPr lang="en-US" altLang="en-US" sz="2000" baseline="-25000">
                <a:latin typeface="Times New Roman" panose="02020603050405020304" pitchFamily="18" charset="0"/>
              </a:rPr>
              <a:t>1</a:t>
            </a: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20495" name="Text Box 14">
            <a:extLst>
              <a:ext uri="{FF2B5EF4-FFF2-40B4-BE49-F238E27FC236}">
                <a16:creationId xmlns:a16="http://schemas.microsoft.com/office/drawing/2014/main" id="{1EC8CBB3-1DCA-1A4E-A42A-4BC51A9E0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650" y="2771775"/>
            <a:ext cx="2746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y</a:t>
            </a:r>
            <a:r>
              <a:rPr lang="en-US" altLang="en-US" sz="2000" baseline="-25000">
                <a:latin typeface="Times New Roman" panose="02020603050405020304" pitchFamily="18" charset="0"/>
              </a:rPr>
              <a:t>2</a:t>
            </a: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20496" name="Text Box 15">
            <a:extLst>
              <a:ext uri="{FF2B5EF4-FFF2-40B4-BE49-F238E27FC236}">
                <a16:creationId xmlns:a16="http://schemas.microsoft.com/office/drawing/2014/main" id="{228B58B5-D060-5D42-A178-8B9289F55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5" y="1743075"/>
            <a:ext cx="41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x</a:t>
            </a:r>
            <a:r>
              <a:rPr lang="en-US" altLang="en-US" sz="2000" baseline="-25000">
                <a:latin typeface="Times New Roman" panose="02020603050405020304" pitchFamily="18" charset="0"/>
              </a:rPr>
              <a:t>1</a:t>
            </a: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20497" name="Text Box 16">
            <a:extLst>
              <a:ext uri="{FF2B5EF4-FFF2-40B4-BE49-F238E27FC236}">
                <a16:creationId xmlns:a16="http://schemas.microsoft.com/office/drawing/2014/main" id="{F9A00CDE-11FC-5D47-A446-4D6CAA80A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1736725"/>
            <a:ext cx="2746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x</a:t>
            </a:r>
            <a:r>
              <a:rPr lang="en-US" altLang="en-US" sz="2000" baseline="-25000">
                <a:latin typeface="Times New Roman" panose="02020603050405020304" pitchFamily="18" charset="0"/>
              </a:rPr>
              <a:t>2</a:t>
            </a: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20498" name="Line 17">
            <a:extLst>
              <a:ext uri="{FF2B5EF4-FFF2-40B4-BE49-F238E27FC236}">
                <a16:creationId xmlns:a16="http://schemas.microsoft.com/office/drawing/2014/main" id="{99A9F64F-9E39-3143-A797-531895E2B5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5938" y="3273425"/>
            <a:ext cx="939800" cy="912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Line 18">
            <a:extLst>
              <a:ext uri="{FF2B5EF4-FFF2-40B4-BE49-F238E27FC236}">
                <a16:creationId xmlns:a16="http://schemas.microsoft.com/office/drawing/2014/main" id="{2695AD21-DDCC-6445-96F8-4E7BF6374B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7313" y="2308225"/>
            <a:ext cx="731837" cy="941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Line 19">
            <a:extLst>
              <a:ext uri="{FF2B5EF4-FFF2-40B4-BE49-F238E27FC236}">
                <a16:creationId xmlns:a16="http://schemas.microsoft.com/office/drawing/2014/main" id="{938993E5-048C-7D44-8AAF-4CAF6091F9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2913" y="2333625"/>
            <a:ext cx="820737" cy="977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Text Box 20">
            <a:extLst>
              <a:ext uri="{FF2B5EF4-FFF2-40B4-BE49-F238E27FC236}">
                <a16:creationId xmlns:a16="http://schemas.microsoft.com/office/drawing/2014/main" id="{D622E402-620E-8141-AFF8-631161D76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438" y="3651250"/>
            <a:ext cx="2746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z</a:t>
            </a:r>
            <a:r>
              <a:rPr lang="en-US" altLang="en-US" sz="2000" baseline="-25000">
                <a:latin typeface="Times New Roman" panose="02020603050405020304" pitchFamily="18" charset="0"/>
              </a:rPr>
              <a:t>1</a:t>
            </a: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20502" name="Text Box 21">
            <a:extLst>
              <a:ext uri="{FF2B5EF4-FFF2-40B4-BE49-F238E27FC236}">
                <a16:creationId xmlns:a16="http://schemas.microsoft.com/office/drawing/2014/main" id="{4DC84DA7-FCAE-9A49-A17C-07D02AF3A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6088" y="3686175"/>
            <a:ext cx="2746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z</a:t>
            </a:r>
            <a:r>
              <a:rPr lang="en-US" altLang="en-US" sz="2000" baseline="-25000">
                <a:latin typeface="Times New Roman" panose="02020603050405020304" pitchFamily="18" charset="0"/>
              </a:rPr>
              <a:t>2</a:t>
            </a: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20503" name="Line 22">
            <a:extLst>
              <a:ext uri="{FF2B5EF4-FFF2-40B4-BE49-F238E27FC236}">
                <a16:creationId xmlns:a16="http://schemas.microsoft.com/office/drawing/2014/main" id="{E4F0C5C1-E909-F047-842A-2DF8E55224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5625" y="3268663"/>
            <a:ext cx="742950" cy="925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Line 23">
            <a:extLst>
              <a:ext uri="{FF2B5EF4-FFF2-40B4-BE49-F238E27FC236}">
                <a16:creationId xmlns:a16="http://schemas.microsoft.com/office/drawing/2014/main" id="{E9F4F7D0-8AB3-4648-B003-817691528E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2925" y="2333625"/>
            <a:ext cx="600075" cy="1903413"/>
          </a:xfrm>
          <a:prstGeom prst="line">
            <a:avLst/>
          </a:prstGeom>
          <a:noFill/>
          <a:ln w="12700" cap="rnd">
            <a:solidFill>
              <a:schemeClr val="accent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Freeform 24">
            <a:extLst>
              <a:ext uri="{FF2B5EF4-FFF2-40B4-BE49-F238E27FC236}">
                <a16:creationId xmlns:a16="http://schemas.microsoft.com/office/drawing/2014/main" id="{8D5736E8-5BE2-2C4C-A396-F33792552EC6}"/>
              </a:ext>
            </a:extLst>
          </p:cNvPr>
          <p:cNvSpPr>
            <a:spLocks/>
          </p:cNvSpPr>
          <p:nvPr/>
        </p:nvSpPr>
        <p:spPr bwMode="auto">
          <a:xfrm>
            <a:off x="3476625" y="3124200"/>
            <a:ext cx="158750" cy="352425"/>
          </a:xfrm>
          <a:custGeom>
            <a:avLst/>
            <a:gdLst>
              <a:gd name="T0" fmla="*/ 158750 w 165"/>
              <a:gd name="T1" fmla="*/ 0 h 214"/>
              <a:gd name="T2" fmla="*/ 0 w 165"/>
              <a:gd name="T3" fmla="*/ 0 h 214"/>
              <a:gd name="T4" fmla="*/ 0 w 165"/>
              <a:gd name="T5" fmla="*/ 352425 h 214"/>
              <a:gd name="T6" fmla="*/ 158750 w 165"/>
              <a:gd name="T7" fmla="*/ 352425 h 214"/>
              <a:gd name="T8" fmla="*/ 0 60000 65536"/>
              <a:gd name="T9" fmla="*/ 0 60000 65536"/>
              <a:gd name="T10" fmla="*/ 0 60000 65536"/>
              <a:gd name="T11" fmla="*/ 0 60000 65536"/>
              <a:gd name="T12" fmla="*/ 0 w 165"/>
              <a:gd name="T13" fmla="*/ 0 h 214"/>
              <a:gd name="T14" fmla="*/ 165 w 165"/>
              <a:gd name="T15" fmla="*/ 214 h 2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5" h="214">
                <a:moveTo>
                  <a:pt x="165" y="0"/>
                </a:moveTo>
                <a:lnTo>
                  <a:pt x="0" y="0"/>
                </a:lnTo>
                <a:lnTo>
                  <a:pt x="0" y="214"/>
                </a:lnTo>
                <a:lnTo>
                  <a:pt x="165" y="21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Freeform 25">
            <a:extLst>
              <a:ext uri="{FF2B5EF4-FFF2-40B4-BE49-F238E27FC236}">
                <a16:creationId xmlns:a16="http://schemas.microsoft.com/office/drawing/2014/main" id="{4DF68DB7-57AD-FC4A-B842-1EFF98764B87}"/>
              </a:ext>
            </a:extLst>
          </p:cNvPr>
          <p:cNvSpPr>
            <a:spLocks/>
          </p:cNvSpPr>
          <p:nvPr/>
        </p:nvSpPr>
        <p:spPr bwMode="auto">
          <a:xfrm>
            <a:off x="2947988" y="2143125"/>
            <a:ext cx="158750" cy="352425"/>
          </a:xfrm>
          <a:custGeom>
            <a:avLst/>
            <a:gdLst>
              <a:gd name="T0" fmla="*/ 158750 w 165"/>
              <a:gd name="T1" fmla="*/ 0 h 214"/>
              <a:gd name="T2" fmla="*/ 0 w 165"/>
              <a:gd name="T3" fmla="*/ 0 h 214"/>
              <a:gd name="T4" fmla="*/ 0 w 165"/>
              <a:gd name="T5" fmla="*/ 352425 h 214"/>
              <a:gd name="T6" fmla="*/ 158750 w 165"/>
              <a:gd name="T7" fmla="*/ 352425 h 214"/>
              <a:gd name="T8" fmla="*/ 0 60000 65536"/>
              <a:gd name="T9" fmla="*/ 0 60000 65536"/>
              <a:gd name="T10" fmla="*/ 0 60000 65536"/>
              <a:gd name="T11" fmla="*/ 0 60000 65536"/>
              <a:gd name="T12" fmla="*/ 0 w 165"/>
              <a:gd name="T13" fmla="*/ 0 h 214"/>
              <a:gd name="T14" fmla="*/ 165 w 165"/>
              <a:gd name="T15" fmla="*/ 214 h 2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5" h="214">
                <a:moveTo>
                  <a:pt x="165" y="0"/>
                </a:moveTo>
                <a:lnTo>
                  <a:pt x="0" y="0"/>
                </a:lnTo>
                <a:lnTo>
                  <a:pt x="0" y="214"/>
                </a:lnTo>
                <a:lnTo>
                  <a:pt x="165" y="21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Freeform 26">
            <a:extLst>
              <a:ext uri="{FF2B5EF4-FFF2-40B4-BE49-F238E27FC236}">
                <a16:creationId xmlns:a16="http://schemas.microsoft.com/office/drawing/2014/main" id="{3D8BE2F5-31AC-FD43-A282-DBAB36B1B3A6}"/>
              </a:ext>
            </a:extLst>
          </p:cNvPr>
          <p:cNvSpPr>
            <a:spLocks/>
          </p:cNvSpPr>
          <p:nvPr/>
        </p:nvSpPr>
        <p:spPr bwMode="auto">
          <a:xfrm>
            <a:off x="3775075" y="4041775"/>
            <a:ext cx="158750" cy="352425"/>
          </a:xfrm>
          <a:custGeom>
            <a:avLst/>
            <a:gdLst>
              <a:gd name="T0" fmla="*/ 158750 w 165"/>
              <a:gd name="T1" fmla="*/ 0 h 214"/>
              <a:gd name="T2" fmla="*/ 0 w 165"/>
              <a:gd name="T3" fmla="*/ 0 h 214"/>
              <a:gd name="T4" fmla="*/ 0 w 165"/>
              <a:gd name="T5" fmla="*/ 352425 h 214"/>
              <a:gd name="T6" fmla="*/ 158750 w 165"/>
              <a:gd name="T7" fmla="*/ 352425 h 214"/>
              <a:gd name="T8" fmla="*/ 0 60000 65536"/>
              <a:gd name="T9" fmla="*/ 0 60000 65536"/>
              <a:gd name="T10" fmla="*/ 0 60000 65536"/>
              <a:gd name="T11" fmla="*/ 0 60000 65536"/>
              <a:gd name="T12" fmla="*/ 0 w 165"/>
              <a:gd name="T13" fmla="*/ 0 h 214"/>
              <a:gd name="T14" fmla="*/ 165 w 165"/>
              <a:gd name="T15" fmla="*/ 214 h 2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5" h="214">
                <a:moveTo>
                  <a:pt x="165" y="0"/>
                </a:moveTo>
                <a:lnTo>
                  <a:pt x="0" y="0"/>
                </a:lnTo>
                <a:lnTo>
                  <a:pt x="0" y="214"/>
                </a:lnTo>
                <a:lnTo>
                  <a:pt x="165" y="21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8" name="Freeform 27">
            <a:extLst>
              <a:ext uri="{FF2B5EF4-FFF2-40B4-BE49-F238E27FC236}">
                <a16:creationId xmlns:a16="http://schemas.microsoft.com/office/drawing/2014/main" id="{E40833EE-AC1B-D84D-B36A-C5F52435178C}"/>
              </a:ext>
            </a:extLst>
          </p:cNvPr>
          <p:cNvSpPr>
            <a:spLocks/>
          </p:cNvSpPr>
          <p:nvPr/>
        </p:nvSpPr>
        <p:spPr bwMode="auto">
          <a:xfrm>
            <a:off x="6792913" y="3124200"/>
            <a:ext cx="158750" cy="352425"/>
          </a:xfrm>
          <a:custGeom>
            <a:avLst/>
            <a:gdLst>
              <a:gd name="T0" fmla="*/ 158750 w 165"/>
              <a:gd name="T1" fmla="*/ 0 h 214"/>
              <a:gd name="T2" fmla="*/ 0 w 165"/>
              <a:gd name="T3" fmla="*/ 0 h 214"/>
              <a:gd name="T4" fmla="*/ 0 w 165"/>
              <a:gd name="T5" fmla="*/ 352425 h 214"/>
              <a:gd name="T6" fmla="*/ 158750 w 165"/>
              <a:gd name="T7" fmla="*/ 352425 h 214"/>
              <a:gd name="T8" fmla="*/ 0 60000 65536"/>
              <a:gd name="T9" fmla="*/ 0 60000 65536"/>
              <a:gd name="T10" fmla="*/ 0 60000 65536"/>
              <a:gd name="T11" fmla="*/ 0 60000 65536"/>
              <a:gd name="T12" fmla="*/ 0 w 165"/>
              <a:gd name="T13" fmla="*/ 0 h 214"/>
              <a:gd name="T14" fmla="*/ 165 w 165"/>
              <a:gd name="T15" fmla="*/ 214 h 2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5" h="214">
                <a:moveTo>
                  <a:pt x="165" y="0"/>
                </a:moveTo>
                <a:lnTo>
                  <a:pt x="0" y="0"/>
                </a:lnTo>
                <a:lnTo>
                  <a:pt x="0" y="214"/>
                </a:lnTo>
                <a:lnTo>
                  <a:pt x="165" y="21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9" name="Freeform 28">
            <a:extLst>
              <a:ext uri="{FF2B5EF4-FFF2-40B4-BE49-F238E27FC236}">
                <a16:creationId xmlns:a16="http://schemas.microsoft.com/office/drawing/2014/main" id="{85814F30-87C0-C34C-9EDD-AAF55CC54B7E}"/>
              </a:ext>
            </a:extLst>
          </p:cNvPr>
          <p:cNvSpPr>
            <a:spLocks/>
          </p:cNvSpPr>
          <p:nvPr/>
        </p:nvSpPr>
        <p:spPr bwMode="auto">
          <a:xfrm>
            <a:off x="4962525" y="2154238"/>
            <a:ext cx="158750" cy="352425"/>
          </a:xfrm>
          <a:custGeom>
            <a:avLst/>
            <a:gdLst>
              <a:gd name="T0" fmla="*/ 158750 w 165"/>
              <a:gd name="T1" fmla="*/ 0 h 214"/>
              <a:gd name="T2" fmla="*/ 0 w 165"/>
              <a:gd name="T3" fmla="*/ 0 h 214"/>
              <a:gd name="T4" fmla="*/ 0 w 165"/>
              <a:gd name="T5" fmla="*/ 352425 h 214"/>
              <a:gd name="T6" fmla="*/ 158750 w 165"/>
              <a:gd name="T7" fmla="*/ 352425 h 214"/>
              <a:gd name="T8" fmla="*/ 0 60000 65536"/>
              <a:gd name="T9" fmla="*/ 0 60000 65536"/>
              <a:gd name="T10" fmla="*/ 0 60000 65536"/>
              <a:gd name="T11" fmla="*/ 0 60000 65536"/>
              <a:gd name="T12" fmla="*/ 0 w 165"/>
              <a:gd name="T13" fmla="*/ 0 h 214"/>
              <a:gd name="T14" fmla="*/ 165 w 165"/>
              <a:gd name="T15" fmla="*/ 214 h 2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5" h="214">
                <a:moveTo>
                  <a:pt x="165" y="0"/>
                </a:moveTo>
                <a:lnTo>
                  <a:pt x="0" y="0"/>
                </a:lnTo>
                <a:lnTo>
                  <a:pt x="0" y="214"/>
                </a:lnTo>
                <a:lnTo>
                  <a:pt x="165" y="21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Freeform 29">
            <a:extLst>
              <a:ext uri="{FF2B5EF4-FFF2-40B4-BE49-F238E27FC236}">
                <a16:creationId xmlns:a16="http://schemas.microsoft.com/office/drawing/2014/main" id="{A4568A60-C743-3F41-9F67-F3A1241DCD69}"/>
              </a:ext>
            </a:extLst>
          </p:cNvPr>
          <p:cNvSpPr>
            <a:spLocks/>
          </p:cNvSpPr>
          <p:nvPr/>
        </p:nvSpPr>
        <p:spPr bwMode="auto">
          <a:xfrm>
            <a:off x="6808788" y="4041775"/>
            <a:ext cx="158750" cy="352425"/>
          </a:xfrm>
          <a:custGeom>
            <a:avLst/>
            <a:gdLst>
              <a:gd name="T0" fmla="*/ 158750 w 165"/>
              <a:gd name="T1" fmla="*/ 0 h 214"/>
              <a:gd name="T2" fmla="*/ 0 w 165"/>
              <a:gd name="T3" fmla="*/ 0 h 214"/>
              <a:gd name="T4" fmla="*/ 0 w 165"/>
              <a:gd name="T5" fmla="*/ 352425 h 214"/>
              <a:gd name="T6" fmla="*/ 158750 w 165"/>
              <a:gd name="T7" fmla="*/ 352425 h 214"/>
              <a:gd name="T8" fmla="*/ 0 60000 65536"/>
              <a:gd name="T9" fmla="*/ 0 60000 65536"/>
              <a:gd name="T10" fmla="*/ 0 60000 65536"/>
              <a:gd name="T11" fmla="*/ 0 60000 65536"/>
              <a:gd name="T12" fmla="*/ 0 w 165"/>
              <a:gd name="T13" fmla="*/ 0 h 214"/>
              <a:gd name="T14" fmla="*/ 165 w 165"/>
              <a:gd name="T15" fmla="*/ 214 h 2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5" h="214">
                <a:moveTo>
                  <a:pt x="165" y="0"/>
                </a:moveTo>
                <a:lnTo>
                  <a:pt x="0" y="0"/>
                </a:lnTo>
                <a:lnTo>
                  <a:pt x="0" y="214"/>
                </a:lnTo>
                <a:lnTo>
                  <a:pt x="165" y="21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Line 30">
            <a:extLst>
              <a:ext uri="{FF2B5EF4-FFF2-40B4-BE49-F238E27FC236}">
                <a16:creationId xmlns:a16="http://schemas.microsoft.com/office/drawing/2014/main" id="{8D9F662D-46D3-DC47-B918-1647EAC0D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0225" y="2322513"/>
            <a:ext cx="782638" cy="95250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12" name="Picture 32">
            <a:extLst>
              <a:ext uri="{FF2B5EF4-FFF2-40B4-BE49-F238E27FC236}">
                <a16:creationId xmlns:a16="http://schemas.microsoft.com/office/drawing/2014/main" id="{7AA6F2AB-4B7D-D142-9B12-7081AC286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334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>
            <a:extLst>
              <a:ext uri="{FF2B5EF4-FFF2-40B4-BE49-F238E27FC236}">
                <a16:creationId xmlns:a16="http://schemas.microsoft.com/office/drawing/2014/main" id="{7099FC6E-55A5-F844-AE59-0372714B86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CE714BF-62DC-E848-9646-AC92A5FCA311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19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00630A15-0761-0E44-9739-F44B8A5363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Coordinated Checkpointing Algorithm</a:t>
            </a:r>
          </a:p>
        </p:txBody>
      </p:sp>
      <p:sp>
        <p:nvSpPr>
          <p:cNvPr id="21508" name="Text Box 3">
            <a:extLst>
              <a:ext uri="{FF2B5EF4-FFF2-40B4-BE49-F238E27FC236}">
                <a16:creationId xmlns:a16="http://schemas.microsoft.com/office/drawing/2014/main" id="{EF9D20F8-565F-7A49-84E6-4C0319AF4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066800"/>
            <a:ext cx="51133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Times New Roman" panose="02020603050405020304" pitchFamily="18" charset="0"/>
              </a:rPr>
              <a:t>(1) When must I rollback? </a:t>
            </a:r>
          </a:p>
          <a:p>
            <a:r>
              <a:rPr lang="en-US" altLang="en-US" sz="2000">
                <a:latin typeface="Times New Roman" panose="02020603050405020304" pitchFamily="18" charset="0"/>
              </a:rPr>
              <a:t>(2) Who else might have to rollback when I do?</a:t>
            </a:r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13ED1B28-97D7-A64B-9754-2F210DC55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4662488"/>
            <a:ext cx="86455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Times New Roman" panose="02020603050405020304" pitchFamily="18" charset="0"/>
              </a:rPr>
              <a:t>(1) When I ,Y, have received a message from the restarting process,X, since X's last checkpoint. </a:t>
            </a:r>
          </a:p>
          <a:p>
            <a:pPr lvl="2"/>
            <a:r>
              <a:rPr lang="en-US" altLang="en-US" sz="1800" b="1" i="1">
                <a:latin typeface="Courier New" panose="02070309020205020404" pitchFamily="49" charset="0"/>
              </a:rPr>
              <a:t>last_label_rcvd</a:t>
            </a:r>
            <a:r>
              <a:rPr lang="en-US" altLang="en-US" sz="1800" b="1" i="1" baseline="-25000">
                <a:latin typeface="Courier New" panose="02070309020205020404" pitchFamily="49" charset="0"/>
              </a:rPr>
              <a:t>Y</a:t>
            </a:r>
            <a:r>
              <a:rPr lang="en-US" altLang="en-US" sz="1800" b="1">
                <a:latin typeface="Courier New" panose="02070309020205020404" pitchFamily="49" charset="0"/>
              </a:rPr>
              <a:t>(X) &gt;</a:t>
            </a:r>
            <a:r>
              <a:rPr lang="en-US" altLang="en-US" sz="1800" b="1" i="1">
                <a:latin typeface="Courier New" panose="02070309020205020404" pitchFamily="49" charset="0"/>
              </a:rPr>
              <a:t>last_label_sent</a:t>
            </a:r>
            <a:r>
              <a:rPr lang="en-US" altLang="en-US" sz="1800" b="1" baseline="-25000">
                <a:latin typeface="Courier New" panose="02070309020205020404" pitchFamily="49" charset="0"/>
              </a:rPr>
              <a:t>X</a:t>
            </a:r>
            <a:r>
              <a:rPr lang="en-US" altLang="en-US" sz="1800" b="1">
                <a:latin typeface="Courier New" panose="02070309020205020404" pitchFamily="49" charset="0"/>
              </a:rPr>
              <a:t>(Y)</a:t>
            </a:r>
          </a:p>
          <a:p>
            <a:r>
              <a:rPr lang="en-US" altLang="en-US" sz="1800">
                <a:latin typeface="Times New Roman" panose="02020603050405020304" pitchFamily="18" charset="0"/>
              </a:rPr>
              <a:t>(2) Any other process to whom I can send messages. </a:t>
            </a:r>
          </a:p>
          <a:p>
            <a:r>
              <a:rPr lang="en-US" altLang="en-US" sz="1800" b="1" i="1">
                <a:latin typeface="Courier New" panose="02070309020205020404" pitchFamily="49" charset="0"/>
              </a:rPr>
              <a:t>roll_cohort</a:t>
            </a:r>
            <a:r>
              <a:rPr lang="en-US" altLang="en-US" sz="1800" b="1" baseline="-25000">
                <a:latin typeface="Courier New" panose="02070309020205020404" pitchFamily="49" charset="0"/>
              </a:rPr>
              <a:t>Y</a:t>
            </a:r>
            <a:r>
              <a:rPr lang="en-US" altLang="en-US" sz="1800" b="1">
                <a:latin typeface="Courier New" panose="02070309020205020404" pitchFamily="49" charset="0"/>
              </a:rPr>
              <a:t> = {Z | Y can send message to Z}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grpSp>
        <p:nvGrpSpPr>
          <p:cNvPr id="21510" name="Group 5">
            <a:extLst>
              <a:ext uri="{FF2B5EF4-FFF2-40B4-BE49-F238E27FC236}">
                <a16:creationId xmlns:a16="http://schemas.microsoft.com/office/drawing/2014/main" id="{DA4DEF7F-A6ED-BA4E-8EFA-5886C643BC2B}"/>
              </a:ext>
            </a:extLst>
          </p:cNvPr>
          <p:cNvGrpSpPr>
            <a:grpSpLocks/>
          </p:cNvGrpSpPr>
          <p:nvPr/>
        </p:nvGrpSpPr>
        <p:grpSpPr bwMode="auto">
          <a:xfrm>
            <a:off x="1169988" y="1736725"/>
            <a:ext cx="6248400" cy="2657475"/>
            <a:chOff x="737" y="1094"/>
            <a:chExt cx="3936" cy="1674"/>
          </a:xfrm>
        </p:grpSpPr>
        <p:sp>
          <p:nvSpPr>
            <p:cNvPr id="21512" name="Line 6">
              <a:extLst>
                <a:ext uri="{FF2B5EF4-FFF2-40B4-BE49-F238E27FC236}">
                  <a16:creationId xmlns:a16="http://schemas.microsoft.com/office/drawing/2014/main" id="{3CD15EC4-D73D-6044-A270-E7816A9F1B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4" y="1453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3" name="Line 7">
              <a:extLst>
                <a:ext uri="{FF2B5EF4-FFF2-40B4-BE49-F238E27FC236}">
                  <a16:creationId xmlns:a16="http://schemas.microsoft.com/office/drawing/2014/main" id="{F352B0C8-B1BD-B44C-BD50-5FC1A40992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9" y="2074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" name="Line 8">
              <a:extLst>
                <a:ext uri="{FF2B5EF4-FFF2-40B4-BE49-F238E27FC236}">
                  <a16:creationId xmlns:a16="http://schemas.microsoft.com/office/drawing/2014/main" id="{8F81EDB3-755C-A246-B234-4A29EB7DD5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6" y="2651"/>
              <a:ext cx="36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5" name="Text Box 9">
              <a:extLst>
                <a:ext uri="{FF2B5EF4-FFF2-40B4-BE49-F238E27FC236}">
                  <a16:creationId xmlns:a16="http://schemas.microsoft.com/office/drawing/2014/main" id="{6BE269F1-DB51-7A47-AD19-BCE81A2042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7" y="1336"/>
              <a:ext cx="17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20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1516" name="Text Box 10">
              <a:extLst>
                <a:ext uri="{FF2B5EF4-FFF2-40B4-BE49-F238E27FC236}">
                  <a16:creationId xmlns:a16="http://schemas.microsoft.com/office/drawing/2014/main" id="{98679C74-EC68-9049-BE43-01D5103B57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7" y="2555"/>
              <a:ext cx="17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200">
                  <a:latin typeface="Times New Roman" panose="02020603050405020304" pitchFamily="18" charset="0"/>
                </a:rPr>
                <a:t>Z</a:t>
              </a:r>
            </a:p>
          </p:txBody>
        </p:sp>
        <p:sp>
          <p:nvSpPr>
            <p:cNvPr id="21517" name="Text Box 11">
              <a:extLst>
                <a:ext uri="{FF2B5EF4-FFF2-40B4-BE49-F238E27FC236}">
                  <a16:creationId xmlns:a16="http://schemas.microsoft.com/office/drawing/2014/main" id="{AC109654-0E95-4948-B195-7C8ADE5FA2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" y="1948"/>
              <a:ext cx="17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200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1518" name="Text Box 12">
              <a:extLst>
                <a:ext uri="{FF2B5EF4-FFF2-40B4-BE49-F238E27FC236}">
                  <a16:creationId xmlns:a16="http://schemas.microsoft.com/office/drawing/2014/main" id="{BE1684AB-2E74-3E47-A237-0D9162FE1E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6" y="1751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y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1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21519" name="Text Box 13">
              <a:extLst>
                <a:ext uri="{FF2B5EF4-FFF2-40B4-BE49-F238E27FC236}">
                  <a16:creationId xmlns:a16="http://schemas.microsoft.com/office/drawing/2014/main" id="{E9F2DFBC-C1BE-774A-B40D-77407176E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2" y="1754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y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2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21520" name="Text Box 14">
              <a:extLst>
                <a:ext uri="{FF2B5EF4-FFF2-40B4-BE49-F238E27FC236}">
                  <a16:creationId xmlns:a16="http://schemas.microsoft.com/office/drawing/2014/main" id="{33B5BE10-88A7-1948-98B7-70068AF9DE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4" y="1098"/>
              <a:ext cx="2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x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1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21521" name="Text Box 15">
              <a:extLst>
                <a:ext uri="{FF2B5EF4-FFF2-40B4-BE49-F238E27FC236}">
                  <a16:creationId xmlns:a16="http://schemas.microsoft.com/office/drawing/2014/main" id="{25383DBD-DB4B-154D-B762-82FE29CF6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5" y="1094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x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2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21522" name="Line 16">
              <a:extLst>
                <a:ext uri="{FF2B5EF4-FFF2-40B4-BE49-F238E27FC236}">
                  <a16:creationId xmlns:a16="http://schemas.microsoft.com/office/drawing/2014/main" id="{55D8F073-9684-A444-9347-2D7CF94D08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5" y="2062"/>
              <a:ext cx="592" cy="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3" name="Line 17">
              <a:extLst>
                <a:ext uri="{FF2B5EF4-FFF2-40B4-BE49-F238E27FC236}">
                  <a16:creationId xmlns:a16="http://schemas.microsoft.com/office/drawing/2014/main" id="{1C8797C8-4A27-4A46-9AE8-F6B9D7B48B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55" y="1454"/>
              <a:ext cx="461" cy="5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" name="Line 18">
              <a:extLst>
                <a:ext uri="{FF2B5EF4-FFF2-40B4-BE49-F238E27FC236}">
                  <a16:creationId xmlns:a16="http://schemas.microsoft.com/office/drawing/2014/main" id="{B457FCF3-062E-D544-90A5-5413A19302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9" y="1470"/>
              <a:ext cx="517" cy="6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5" name="Text Box 19">
              <a:extLst>
                <a:ext uri="{FF2B5EF4-FFF2-40B4-BE49-F238E27FC236}">
                  <a16:creationId xmlns:a16="http://schemas.microsoft.com/office/drawing/2014/main" id="{3C71CDD5-8A22-E642-B9BD-5E07B76EA9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5" y="2300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z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1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21526" name="Text Box 20">
              <a:extLst>
                <a:ext uri="{FF2B5EF4-FFF2-40B4-BE49-F238E27FC236}">
                  <a16:creationId xmlns:a16="http://schemas.microsoft.com/office/drawing/2014/main" id="{8C693B61-F19F-BC4F-BAB6-0FF23A85F9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1" y="2322"/>
              <a:ext cx="1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z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2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21527" name="Line 21">
              <a:extLst>
                <a:ext uri="{FF2B5EF4-FFF2-40B4-BE49-F238E27FC236}">
                  <a16:creationId xmlns:a16="http://schemas.microsoft.com/office/drawing/2014/main" id="{CDD4FEE5-688C-E84B-BECE-CC05068C78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0" y="2059"/>
              <a:ext cx="468" cy="5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8" name="Line 22">
              <a:extLst>
                <a:ext uri="{FF2B5EF4-FFF2-40B4-BE49-F238E27FC236}">
                  <a16:creationId xmlns:a16="http://schemas.microsoft.com/office/drawing/2014/main" id="{84C9FC7E-B7DC-F04D-9BB5-85A335717D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3" y="2083"/>
              <a:ext cx="543" cy="5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9" name="Freeform 23">
              <a:extLst>
                <a:ext uri="{FF2B5EF4-FFF2-40B4-BE49-F238E27FC236}">
                  <a16:creationId xmlns:a16="http://schemas.microsoft.com/office/drawing/2014/main" id="{F69A1487-EA48-9A46-A733-91DC2B354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" y="1968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0" name="Freeform 24">
              <a:extLst>
                <a:ext uri="{FF2B5EF4-FFF2-40B4-BE49-F238E27FC236}">
                  <a16:creationId xmlns:a16="http://schemas.microsoft.com/office/drawing/2014/main" id="{4A6CC295-7850-CF4A-AB7E-8E0D87419C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7" y="1350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1" name="Freeform 25">
              <a:extLst>
                <a:ext uri="{FF2B5EF4-FFF2-40B4-BE49-F238E27FC236}">
                  <a16:creationId xmlns:a16="http://schemas.microsoft.com/office/drawing/2014/main" id="{10FE6C4D-9011-594A-9FDB-42DF070395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8" y="2546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2" name="Freeform 26">
              <a:extLst>
                <a:ext uri="{FF2B5EF4-FFF2-40B4-BE49-F238E27FC236}">
                  <a16:creationId xmlns:a16="http://schemas.microsoft.com/office/drawing/2014/main" id="{88EB3A75-7878-A64C-9B58-64775C7887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5" y="1976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3" name="Freeform 27">
              <a:extLst>
                <a:ext uri="{FF2B5EF4-FFF2-40B4-BE49-F238E27FC236}">
                  <a16:creationId xmlns:a16="http://schemas.microsoft.com/office/drawing/2014/main" id="{3D282EEF-0F1B-3240-85AA-FFF8C7AEC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1357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" name="Freeform 28">
              <a:extLst>
                <a:ext uri="{FF2B5EF4-FFF2-40B4-BE49-F238E27FC236}">
                  <a16:creationId xmlns:a16="http://schemas.microsoft.com/office/drawing/2014/main" id="{E230175A-7B9D-B641-A3C2-2A6A3D451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9" y="2546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" name="Line 29">
              <a:extLst>
                <a:ext uri="{FF2B5EF4-FFF2-40B4-BE49-F238E27FC236}">
                  <a16:creationId xmlns:a16="http://schemas.microsoft.com/office/drawing/2014/main" id="{F75E4FE0-2D14-7147-BA5F-DD7307DE53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4" y="1463"/>
              <a:ext cx="493" cy="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6" name="Line 30">
              <a:extLst>
                <a:ext uri="{FF2B5EF4-FFF2-40B4-BE49-F238E27FC236}">
                  <a16:creationId xmlns:a16="http://schemas.microsoft.com/office/drawing/2014/main" id="{836F0FAD-D107-C94C-B18C-A68B87BFF5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2" y="2081"/>
              <a:ext cx="543" cy="5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37" name="Group 31">
              <a:extLst>
                <a:ext uri="{FF2B5EF4-FFF2-40B4-BE49-F238E27FC236}">
                  <a16:creationId xmlns:a16="http://schemas.microsoft.com/office/drawing/2014/main" id="{FE946213-483D-EA44-993D-590FA416CD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41" y="1336"/>
              <a:ext cx="224" cy="238"/>
              <a:chOff x="3647" y="1233"/>
              <a:chExt cx="224" cy="238"/>
            </a:xfrm>
          </p:grpSpPr>
          <p:sp>
            <p:nvSpPr>
              <p:cNvPr id="21538" name="Line 32">
                <a:extLst>
                  <a:ext uri="{FF2B5EF4-FFF2-40B4-BE49-F238E27FC236}">
                    <a16:creationId xmlns:a16="http://schemas.microsoft.com/office/drawing/2014/main" id="{9B9B745B-4154-AC41-A395-6B4E8B4C89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57" y="1233"/>
                <a:ext cx="214" cy="2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9" name="Line 33">
                <a:extLst>
                  <a:ext uri="{FF2B5EF4-FFF2-40B4-BE49-F238E27FC236}">
                    <a16:creationId xmlns:a16="http://schemas.microsoft.com/office/drawing/2014/main" id="{D671D827-8FA4-6E43-8A5F-D03F29F282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7" y="1233"/>
                <a:ext cx="214" cy="2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21511" name="Picture 35">
            <a:extLst>
              <a:ext uri="{FF2B5EF4-FFF2-40B4-BE49-F238E27FC236}">
                <a16:creationId xmlns:a16="http://schemas.microsoft.com/office/drawing/2014/main" id="{C9920BD9-6453-BF49-83B9-4779804F57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44" t="3963" r="19141" b="30647"/>
          <a:stretch>
            <a:fillRect/>
          </a:stretch>
        </p:blipFill>
        <p:spPr bwMode="auto">
          <a:xfrm>
            <a:off x="7848600" y="431800"/>
            <a:ext cx="5334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CF784A6A-4FA9-3346-9C46-F65C30AAD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Agenda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2469D13E-D110-5641-82A4-50C81DE12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Goals</a:t>
            </a:r>
          </a:p>
          <a:p>
            <a:r>
              <a:rPr lang="en-US" altLang="en-US"/>
              <a:t>Fault Tolerance</a:t>
            </a:r>
          </a:p>
          <a:p>
            <a:r>
              <a:rPr lang="en-US" altLang="en-US"/>
              <a:t>Failure Recovery</a:t>
            </a:r>
          </a:p>
          <a:p>
            <a:r>
              <a:rPr lang="en-US" altLang="en-US"/>
              <a:t>System Overview</a:t>
            </a:r>
          </a:p>
          <a:p>
            <a:r>
              <a:rPr lang="en-US" altLang="en-US"/>
              <a:t>Coordinated Checkpointing </a:t>
            </a:r>
          </a:p>
          <a:p>
            <a:r>
              <a:rPr lang="en-US" altLang="en-US"/>
              <a:t>Communication-Induced Checkpointing</a:t>
            </a:r>
          </a:p>
          <a:p>
            <a:r>
              <a:rPr lang="en-US" altLang="en-US"/>
              <a:t>Logging</a:t>
            </a:r>
          </a:p>
          <a:p>
            <a:r>
              <a:rPr lang="en-US" altLang="en-US"/>
              <a:t>Conclusions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B3EF26-FA7B-EF47-946A-D42090CFDC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8FB0356-315B-EE4C-8A45-850C905C970D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2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pic>
        <p:nvPicPr>
          <p:cNvPr id="4101" name="Picture 5">
            <a:extLst>
              <a:ext uri="{FF2B5EF4-FFF2-40B4-BE49-F238E27FC236}">
                <a16:creationId xmlns:a16="http://schemas.microsoft.com/office/drawing/2014/main" id="{748E88E8-B48A-2C45-B217-B7955ACFA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94" r="60464"/>
          <a:stretch>
            <a:fillRect/>
          </a:stretch>
        </p:blipFill>
        <p:spPr bwMode="auto">
          <a:xfrm>
            <a:off x="5410200" y="457200"/>
            <a:ext cx="660400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D7B1B-F7CA-164C-9C36-3A8DA4192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6096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/>
              <a:t>Coordinated Checkpointing: Non-blocking Protocol </a:t>
            </a:r>
            <a:r>
              <a:rPr lang="en-US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34BC27A9-D584-6E42-AF22-0D04FB1CB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Key issue with coordinated checkpointing:</a:t>
            </a:r>
          </a:p>
          <a:p>
            <a:pPr lvl="1"/>
            <a:r>
              <a:rPr lang="en-US" altLang="en-US" sz="1800"/>
              <a:t>Being able to prevent a process from receiving application messages that could make the checkpoint inconsistent</a:t>
            </a:r>
          </a:p>
          <a:p>
            <a:r>
              <a:rPr lang="en-US" altLang="en-US" sz="2400"/>
              <a:t>Problem can be avoided by preceding the first post-checkpoint message on each channel by a checkpoint request, forcing each process to take a checkpoint upon receiving the first checkpoint-request message</a:t>
            </a:r>
          </a:p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37031B-7755-334A-90A2-F184E3A7E3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59803A8-CFC5-1E4F-B932-BCAD96286F87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20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pic>
        <p:nvPicPr>
          <p:cNvPr id="22533" name="Picture 7" descr="Picture 1.png">
            <a:extLst>
              <a:ext uri="{FF2B5EF4-FFF2-40B4-BE49-F238E27FC236}">
                <a16:creationId xmlns:a16="http://schemas.microsoft.com/office/drawing/2014/main" id="{4362CFA2-A9CA-264A-9E88-D91B03B2DF7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3400"/>
            <a:ext cx="91440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C7BEA1F7-5D96-0348-B4B6-05692A23C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Communication-Induced Checkpointing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22E3367C-0419-7448-90E7-361A22EA9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Avoids domino effect without coordinated checkpoints</a:t>
            </a:r>
          </a:p>
          <a:p>
            <a:r>
              <a:rPr lang="en-US" altLang="en-US"/>
              <a:t>Processes take two kinds of checkpoints</a:t>
            </a:r>
          </a:p>
          <a:p>
            <a:pPr lvl="1"/>
            <a:r>
              <a:rPr lang="en-US" altLang="en-US"/>
              <a:t>Local: can be taken independently</a:t>
            </a:r>
          </a:p>
          <a:p>
            <a:pPr lvl="1"/>
            <a:r>
              <a:rPr lang="en-US" altLang="en-US"/>
              <a:t>Forced: must be taken to guarantee progress of recovery line</a:t>
            </a:r>
          </a:p>
          <a:p>
            <a:pPr lvl="2"/>
            <a:r>
              <a:rPr lang="en-US" altLang="en-US"/>
              <a:t>Piggyback protocol-specific information on each application message</a:t>
            </a:r>
          </a:p>
          <a:p>
            <a:r>
              <a:rPr lang="en-US" altLang="en-US"/>
              <a:t>Follow application trends to make sure checkpoint is necessary</a:t>
            </a:r>
          </a:p>
          <a:p>
            <a:pPr lvl="1"/>
            <a:r>
              <a:rPr lang="en-US" altLang="en-US"/>
              <a:t>Z-paths and Z-cycles form patterns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6E2EF6-3251-2242-91C7-9068C32673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BFEC711-2027-F24D-AB63-F9F4D78FE551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21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3557" name="Oval Callout 5">
            <a:extLst>
              <a:ext uri="{FF2B5EF4-FFF2-40B4-BE49-F238E27FC236}">
                <a16:creationId xmlns:a16="http://schemas.microsoft.com/office/drawing/2014/main" id="{EF6A2C75-B36D-1B4B-8A72-D919009CE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609600"/>
            <a:ext cx="457200" cy="30480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0000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4A7B85B1-1EA3-C544-A528-77E9CF449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Communication-Induced Checkpointing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A4785907-D649-BE4C-B529-59FBE5965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600"/>
              <a:t>Z-path: sequence of messages in the interval between two checkpoints</a:t>
            </a:r>
          </a:p>
          <a:p>
            <a:pPr lvl="1"/>
            <a:r>
              <a:rPr lang="en-US" altLang="en-US"/>
              <a:t>[m</a:t>
            </a:r>
            <a:r>
              <a:rPr lang="en-US" altLang="en-US" baseline="-25000"/>
              <a:t>1</a:t>
            </a:r>
            <a:r>
              <a:rPr lang="en-US" altLang="en-US"/>
              <a:t>, m</a:t>
            </a:r>
            <a:r>
              <a:rPr lang="en-US" altLang="en-US" baseline="-25000"/>
              <a:t>2</a:t>
            </a:r>
            <a:r>
              <a:rPr lang="en-US" altLang="en-US"/>
              <a:t>], [m</a:t>
            </a:r>
            <a:r>
              <a:rPr lang="en-US" altLang="en-US" baseline="-25000"/>
              <a:t>1</a:t>
            </a:r>
            <a:r>
              <a:rPr lang="en-US" altLang="en-US"/>
              <a:t>, m</a:t>
            </a:r>
            <a:r>
              <a:rPr lang="en-US" altLang="en-US" baseline="-25000"/>
              <a:t>4</a:t>
            </a:r>
            <a:r>
              <a:rPr lang="en-US" altLang="en-US"/>
              <a:t>], [m</a:t>
            </a:r>
            <a:r>
              <a:rPr lang="en-US" altLang="en-US" baseline="-25000"/>
              <a:t>3</a:t>
            </a:r>
            <a:r>
              <a:rPr lang="en-US" altLang="en-US"/>
              <a:t>, m</a:t>
            </a:r>
            <a:r>
              <a:rPr lang="en-US" altLang="en-US" baseline="-25000"/>
              <a:t>2</a:t>
            </a:r>
            <a:r>
              <a:rPr lang="en-US" altLang="en-US"/>
              <a:t>] and [m</a:t>
            </a:r>
            <a:r>
              <a:rPr lang="en-US" altLang="en-US" baseline="-25000"/>
              <a:t>3</a:t>
            </a:r>
            <a:r>
              <a:rPr lang="en-US" altLang="en-US"/>
              <a:t>, m</a:t>
            </a:r>
            <a:r>
              <a:rPr lang="en-US" altLang="en-US" baseline="-25000"/>
              <a:t>4</a:t>
            </a:r>
            <a:r>
              <a:rPr lang="en-US" altLang="en-US"/>
              <a:t>]</a:t>
            </a:r>
          </a:p>
          <a:p>
            <a:r>
              <a:rPr lang="en-US" altLang="en-US" sz="2600"/>
              <a:t>Z-cycle: Z-path that begins and ends within the same interval</a:t>
            </a:r>
          </a:p>
          <a:p>
            <a:pPr lvl="1"/>
            <a:r>
              <a:rPr lang="en-US" altLang="en-US"/>
              <a:t>[m</a:t>
            </a:r>
            <a:r>
              <a:rPr lang="en-US" altLang="en-US" baseline="-25000"/>
              <a:t>5</a:t>
            </a:r>
            <a:r>
              <a:rPr lang="en-US" altLang="en-US"/>
              <a:t>, m</a:t>
            </a:r>
            <a:r>
              <a:rPr lang="en-US" altLang="en-US" baseline="-25000"/>
              <a:t>3</a:t>
            </a:r>
            <a:r>
              <a:rPr lang="en-US" altLang="en-US"/>
              <a:t>, m</a:t>
            </a:r>
            <a:r>
              <a:rPr lang="en-US" altLang="en-US" baseline="-25000"/>
              <a:t>4</a:t>
            </a:r>
            <a:r>
              <a:rPr lang="en-US" altLang="en-US"/>
              <a:t>]</a:t>
            </a:r>
          </a:p>
          <a:p>
            <a:pPr lvl="1"/>
            <a:r>
              <a:rPr lang="en-US" altLang="en-US"/>
              <a:t>Makes checkpoint c</a:t>
            </a:r>
            <a:r>
              <a:rPr lang="en-US" altLang="en-US" baseline="-25000"/>
              <a:t>2</a:t>
            </a:r>
            <a:r>
              <a:rPr lang="en-US" altLang="en-US"/>
              <a:t>,</a:t>
            </a:r>
            <a:r>
              <a:rPr lang="en-US" altLang="en-US" baseline="-25000"/>
              <a:t>2</a:t>
            </a:r>
            <a:r>
              <a:rPr lang="en-US" altLang="en-US"/>
              <a:t> useless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3BAF9-8EF1-E048-800E-3DDB3BCF7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7B1911A-6E8D-B947-8A72-F7DBA3954BD1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22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pic>
        <p:nvPicPr>
          <p:cNvPr id="24581" name="Picture 5">
            <a:extLst>
              <a:ext uri="{FF2B5EF4-FFF2-40B4-BE49-F238E27FC236}">
                <a16:creationId xmlns:a16="http://schemas.microsoft.com/office/drawing/2014/main" id="{CD356037-E248-FC4D-AC3D-508C66A4104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3835400"/>
            <a:ext cx="6350000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9092D7C-8AB1-1341-8309-4DC053DB7242}"/>
              </a:ext>
            </a:extLst>
          </p:cNvPr>
          <p:cNvSpPr/>
          <p:nvPr/>
        </p:nvSpPr>
        <p:spPr bwMode="auto">
          <a:xfrm>
            <a:off x="1244600" y="2151063"/>
            <a:ext cx="1143000" cy="304800"/>
          </a:xfrm>
          <a:prstGeom prst="rect">
            <a:avLst/>
          </a:prstGeom>
          <a:solidFill>
            <a:schemeClr val="bg1">
              <a:lumMod val="50000"/>
              <a:alpha val="3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228242-2269-124D-8274-F038A34A8FBB}"/>
              </a:ext>
            </a:extLst>
          </p:cNvPr>
          <p:cNvSpPr/>
          <p:nvPr/>
        </p:nvSpPr>
        <p:spPr bwMode="auto">
          <a:xfrm>
            <a:off x="5605463" y="2133600"/>
            <a:ext cx="1143000" cy="304800"/>
          </a:xfrm>
          <a:prstGeom prst="rect">
            <a:avLst/>
          </a:prstGeom>
          <a:solidFill>
            <a:schemeClr val="bg1">
              <a:lumMod val="50000"/>
              <a:alpha val="3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  <p:pic>
        <p:nvPicPr>
          <p:cNvPr id="24584" name="Picture 12">
            <a:extLst>
              <a:ext uri="{FF2B5EF4-FFF2-40B4-BE49-F238E27FC236}">
                <a16:creationId xmlns:a16="http://schemas.microsoft.com/office/drawing/2014/main" id="{75CE418C-9B17-C24B-A2FB-46F2ED5D01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138" y="525463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CE8C4200-5C81-F24A-AB39-3F8E400F6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Logging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60150FDF-A203-E344-8DC5-4C4CC05D0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200"/>
              <a:t>Goal: Capture messages that are received and avoid orphan processes</a:t>
            </a:r>
          </a:p>
          <a:p>
            <a:pPr lvl="1"/>
            <a:r>
              <a:rPr lang="en-US" altLang="en-US" sz="1600"/>
              <a:t>Always-no-orphans condition: If any surviving processes depends on an event e, either the event is logged on stable storage or the process has a copy of e’s determinant.</a:t>
            </a:r>
          </a:p>
          <a:p>
            <a:r>
              <a:rPr lang="en-US" altLang="en-US" sz="2200"/>
              <a:t>Uses checkpointing and logs</a:t>
            </a:r>
          </a:p>
          <a:p>
            <a:r>
              <a:rPr lang="en-US" altLang="en-US" sz="2200"/>
              <a:t>Useful with applications that interact frequently with the outside world</a:t>
            </a:r>
          </a:p>
          <a:p>
            <a:pPr lvl="1"/>
            <a:r>
              <a:rPr lang="en-US" altLang="en-US" sz="1600"/>
              <a:t>Enables process to repeat its execution without having to take expensive checkpoints before sending messages</a:t>
            </a:r>
          </a:p>
          <a:p>
            <a:r>
              <a:rPr lang="en-US" altLang="en-US" sz="2200"/>
              <a:t>Not susceptible to domino effect</a:t>
            </a:r>
          </a:p>
          <a:p>
            <a:r>
              <a:rPr lang="en-US" altLang="en-US" sz="2200"/>
              <a:t>Piecewise determinism</a:t>
            </a:r>
          </a:p>
          <a:p>
            <a:pPr lvl="1"/>
            <a:r>
              <a:rPr lang="en-US" altLang="en-US" sz="1600"/>
              <a:t>Rollback recovery protocol can identify all nondeterministic events (messages received, input from outside world, etc.) executed and logs the determinant; can recover a failed process and replay its execution as it occurred before the failure</a:t>
            </a:r>
          </a:p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622A79-4DD1-9E42-826B-9D5EF4AA75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F5A2153-3D87-6340-B6F8-B143031FDCCC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23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pic>
        <p:nvPicPr>
          <p:cNvPr id="25605" name="Picture 5">
            <a:extLst>
              <a:ext uri="{FF2B5EF4-FFF2-40B4-BE49-F238E27FC236}">
                <a16:creationId xmlns:a16="http://schemas.microsoft.com/office/drawing/2014/main" id="{AADBB082-7764-4348-9D52-5B24BD1454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075" y="500063"/>
            <a:ext cx="65405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AD1165CF-E2CF-0040-B3C5-004A7183D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Logging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FA9B5D22-6266-DD43-80B1-542A4BB42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200"/>
              <a:t>Recoverable: a state interval is recoverable if there is sufficient information to replay the execution up to that point despite any future failures</a:t>
            </a:r>
          </a:p>
          <a:p>
            <a:r>
              <a:rPr lang="en-US" altLang="en-US" sz="2200"/>
              <a:t>Stable: a state interval is stable if the determinant of the nondeterministic event that started it is logged on stable storage</a:t>
            </a:r>
          </a:p>
          <a:p>
            <a:pPr lvl="1"/>
            <a:r>
              <a:rPr lang="en-US" altLang="en-US" sz="1600"/>
              <a:t>Recoverable is always stable, but opposite is not always true</a:t>
            </a:r>
          </a:p>
          <a:p>
            <a:r>
              <a:rPr lang="en-US" altLang="en-US" sz="2200"/>
              <a:t>P</a:t>
            </a:r>
            <a:r>
              <a:rPr lang="en-US" altLang="en-US" sz="2200" baseline="-25000"/>
              <a:t>1</a:t>
            </a:r>
            <a:r>
              <a:rPr lang="en-US" altLang="en-US" sz="2200"/>
              <a:t> and P</a:t>
            </a:r>
            <a:r>
              <a:rPr lang="en-US" altLang="en-US" sz="2200" baseline="-25000"/>
              <a:t>2</a:t>
            </a:r>
            <a:r>
              <a:rPr lang="en-US" altLang="en-US" sz="2200"/>
              <a:t> fail before logging m</a:t>
            </a:r>
            <a:r>
              <a:rPr lang="en-US" altLang="en-US" sz="2200" baseline="-25000"/>
              <a:t>5 </a:t>
            </a:r>
            <a:r>
              <a:rPr lang="en-US" altLang="en-US" sz="2200"/>
              <a:t>and m</a:t>
            </a:r>
            <a:r>
              <a:rPr lang="en-US" altLang="en-US" sz="2200" baseline="-25000"/>
              <a:t>6?</a:t>
            </a:r>
            <a:r>
              <a:rPr lang="en-US" altLang="en-US" sz="2200"/>
              <a:t>  M</a:t>
            </a:r>
            <a:r>
              <a:rPr lang="en-US" altLang="en-US" sz="2200" baseline="-25000"/>
              <a:t>7 </a:t>
            </a:r>
            <a:r>
              <a:rPr lang="en-US" altLang="en-US" sz="2200"/>
              <a:t>becomes an orphan message </a:t>
            </a:r>
            <a:r>
              <a:rPr lang="en-US" altLang="en-US" sz="2200">
                <a:sym typeface="Wingdings" pitchFamily="2" charset="2"/>
              </a:rPr>
              <a:t> </a:t>
            </a:r>
            <a:r>
              <a:rPr lang="en-US" altLang="en-US" sz="2200"/>
              <a:t>Maximum Recoverable State: X, Y, Z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FF304-EA5D-D847-A048-18A90D7276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2EAFE9A-616B-6E49-8299-0BE780103885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24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pic>
        <p:nvPicPr>
          <p:cNvPr id="26629" name="Picture 5" descr="Picture 1.png">
            <a:extLst>
              <a:ext uri="{FF2B5EF4-FFF2-40B4-BE49-F238E27FC236}">
                <a16:creationId xmlns:a16="http://schemas.microsoft.com/office/drawing/2014/main" id="{D5157CC5-3A5B-744A-B328-F2E2D0F9CEB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63" y="4021138"/>
            <a:ext cx="7277100" cy="240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7">
            <a:extLst>
              <a:ext uri="{FF2B5EF4-FFF2-40B4-BE49-F238E27FC236}">
                <a16:creationId xmlns:a16="http://schemas.microsoft.com/office/drawing/2014/main" id="{65AB6E8E-5EC7-B849-98AE-C495C025CF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075" y="500063"/>
            <a:ext cx="65405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393D9978-847C-DC43-8129-AA57E88A3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Pessimistic Logging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5A5A874A-D5FE-454E-8BD1-92C810836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200"/>
              <a:t>Designed under assumption that a failure can occur after any nondeterministic event</a:t>
            </a:r>
          </a:p>
          <a:p>
            <a:pPr lvl="1"/>
            <a:r>
              <a:rPr lang="en-US" altLang="en-US" sz="1600"/>
              <a:t>Protocol logs determinant to stable storage before event is allowed to affect computation</a:t>
            </a:r>
          </a:p>
          <a:p>
            <a:r>
              <a:rPr lang="en-US" altLang="en-US" sz="2200"/>
              <a:t>Periodic checkpoints are taken to aid in repeating execution</a:t>
            </a:r>
          </a:p>
          <a:p>
            <a:pPr lvl="1"/>
            <a:r>
              <a:rPr lang="en-US" altLang="en-US" sz="1600"/>
              <a:t>Application is restarted from most recent checkpoint and the logged determinants are used to recreate execution</a:t>
            </a:r>
          </a:p>
          <a:p>
            <a:r>
              <a:rPr lang="en-US" altLang="en-US" sz="2200"/>
              <a:t>Pros:</a:t>
            </a:r>
          </a:p>
          <a:p>
            <a:pPr lvl="1"/>
            <a:r>
              <a:rPr lang="en-US" altLang="en-US" sz="1600"/>
              <a:t>Immediate output commit</a:t>
            </a:r>
          </a:p>
          <a:p>
            <a:pPr lvl="1"/>
            <a:r>
              <a:rPr lang="en-US" altLang="en-US" sz="1600"/>
              <a:t>Restart from most recent checkpoint</a:t>
            </a:r>
          </a:p>
          <a:p>
            <a:pPr lvl="1"/>
            <a:r>
              <a:rPr lang="en-US" altLang="en-US" sz="1600"/>
              <a:t>Recovery limited to failed processes </a:t>
            </a:r>
          </a:p>
          <a:p>
            <a:pPr lvl="2"/>
            <a:r>
              <a:rPr lang="en-US" altLang="en-US" sz="1400"/>
              <a:t>Always-no-orphans: if a surviving process depends on an event, either the event is logged or that process has a copy of the event’s determinant </a:t>
            </a:r>
          </a:p>
          <a:p>
            <a:pPr lvl="1"/>
            <a:r>
              <a:rPr lang="en-US" altLang="en-US" sz="1600"/>
              <a:t>Simple garbage collection</a:t>
            </a:r>
          </a:p>
          <a:p>
            <a:r>
              <a:rPr lang="en-US" altLang="en-US" sz="2200"/>
              <a:t>Con:</a:t>
            </a:r>
          </a:p>
          <a:p>
            <a:pPr lvl="1"/>
            <a:r>
              <a:rPr lang="en-US" altLang="en-US" sz="1600"/>
              <a:t>Performance Penalty due to synchronous logging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AFB0C6-A942-D040-9FED-FBE72875BB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8BE6DC1-D252-8844-8241-42B22D9E6000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25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7653" name="TextBox 7">
            <a:extLst>
              <a:ext uri="{FF2B5EF4-FFF2-40B4-BE49-F238E27FC236}">
                <a16:creationId xmlns:a16="http://schemas.microsoft.com/office/drawing/2014/main" id="{0C2C81D8-2680-9C4D-B135-4495419EC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"/>
            <a:ext cx="609600" cy="6461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600" b="1">
                <a:solidFill>
                  <a:srgbClr val="FFFFFF"/>
                </a:solidFill>
                <a:sym typeface="Wingdings" pitchFamily="2" charset="2"/>
              </a:rPr>
              <a:t></a:t>
            </a:r>
            <a:endParaRPr lang="en-US" altLang="en-US" sz="36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71FA12A4-64A8-7841-B6E4-11F549964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Optimistic Logging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9982D9DD-5941-1F4D-BEE3-37D4DE831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9175"/>
            <a:ext cx="8229600" cy="4648200"/>
          </a:xfrm>
        </p:spPr>
        <p:txBody>
          <a:bodyPr/>
          <a:lstStyle/>
          <a:p>
            <a:r>
              <a:rPr lang="en-US" altLang="en-US" sz="2400"/>
              <a:t>Log determinants asynchronously</a:t>
            </a:r>
          </a:p>
          <a:p>
            <a:pPr lvl="1"/>
            <a:r>
              <a:rPr lang="en-US" altLang="en-US" sz="1800"/>
              <a:t>Optimistic assumption that logging will complete before a failure occurs</a:t>
            </a:r>
          </a:p>
          <a:p>
            <a:r>
              <a:rPr lang="en-US" altLang="en-US" sz="2400"/>
              <a:t>Determinants are kept in a volatile log that is periodically flushed to stable storage</a:t>
            </a:r>
          </a:p>
          <a:p>
            <a:pPr lvl="1"/>
            <a:r>
              <a:rPr lang="en-US" altLang="en-US" sz="1800"/>
              <a:t>No blocking necessary (less overhead)</a:t>
            </a:r>
          </a:p>
          <a:p>
            <a:pPr lvl="1"/>
            <a:r>
              <a:rPr lang="en-US" altLang="en-US" sz="1800"/>
              <a:t>More complicated recovery, garbage collection, and slower output commit</a:t>
            </a:r>
          </a:p>
          <a:p>
            <a:r>
              <a:rPr lang="en-US" altLang="en-US" sz="2400"/>
              <a:t>Does not implement always-no-orphans</a:t>
            </a:r>
          </a:p>
          <a:p>
            <a:pPr lvl="1"/>
            <a:r>
              <a:rPr lang="en-US" altLang="en-US" sz="1800"/>
              <a:t>Permits temporary creation of orphan processes</a:t>
            </a:r>
          </a:p>
          <a:p>
            <a:pPr lvl="1"/>
            <a:r>
              <a:rPr lang="en-US" altLang="en-US" sz="1800"/>
              <a:t>Upon a failure, dependency information is used to recover latest global state of pre-failure execution in which no process is an orphan</a:t>
            </a:r>
          </a:p>
          <a:p>
            <a:r>
              <a:rPr lang="en-US" altLang="en-US" sz="2400"/>
              <a:t>Great for failure free executions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0E2B80-CCC7-CE4E-8205-782098DDD1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45E3987-A39F-D24C-87BF-454A74AD3EE1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26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8677" name="TextBox 5">
            <a:extLst>
              <a:ext uri="{FF2B5EF4-FFF2-40B4-BE49-F238E27FC236}">
                <a16:creationId xmlns:a16="http://schemas.microsoft.com/office/drawing/2014/main" id="{2AC698EB-033E-A744-8E9C-9D0820531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"/>
            <a:ext cx="609600" cy="6461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600" b="1">
                <a:solidFill>
                  <a:srgbClr val="FFFFFF"/>
                </a:solidFill>
                <a:sym typeface="Wingdings" pitchFamily="2" charset="2"/>
              </a:rPr>
              <a:t></a:t>
            </a:r>
            <a:endParaRPr lang="en-US" altLang="en-US" sz="36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1171656A-9A59-A643-9983-E5466D51D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Causal Logging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FF54C94D-2AFE-C842-A70B-6E7E0922E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Failure-free performance from optimistic + allowing processes to commit output independently and always-no-orphans from pessimistic</a:t>
            </a:r>
          </a:p>
          <a:p>
            <a:r>
              <a:rPr lang="en-US" altLang="en-US"/>
              <a:t>Determinants of all causally preceding events are logged to stable storage or are available locally</a:t>
            </a:r>
          </a:p>
          <a:p>
            <a:r>
              <a:rPr lang="en-US" altLang="en-US"/>
              <a:t>Limits rollback to most recent checkpoint</a:t>
            </a:r>
          </a:p>
          <a:p>
            <a:pPr lvl="1"/>
            <a:r>
              <a:rPr lang="en-US" altLang="en-US"/>
              <a:t>Reduces overhead of storage and work at risk</a:t>
            </a:r>
          </a:p>
          <a:p>
            <a:r>
              <a:rPr lang="en-US" altLang="en-US"/>
              <a:t>Piggybacks on each message information about preceding messages</a:t>
            </a:r>
          </a:p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BB67F-CCF3-BB4D-A359-5B114C21D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A5EDB3F-D1C0-7E4D-93DA-F30AF9FFF839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27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9701" name="TextBox 5">
            <a:extLst>
              <a:ext uri="{FF2B5EF4-FFF2-40B4-BE49-F238E27FC236}">
                <a16:creationId xmlns:a16="http://schemas.microsoft.com/office/drawing/2014/main" id="{4349B1D9-C30D-1546-981B-E875E1EB1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09600"/>
            <a:ext cx="850900" cy="3698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1">
                <a:solidFill>
                  <a:srgbClr val="FFFFFF"/>
                </a:solidFill>
              </a:rPr>
              <a:t>X </a:t>
            </a:r>
            <a:r>
              <a:rPr lang="en-US" altLang="en-US" sz="1800" b="1">
                <a:solidFill>
                  <a:srgbClr val="FFFFFF"/>
                </a:solidFill>
                <a:sym typeface="Wingdings" pitchFamily="2" charset="2"/>
              </a:rPr>
              <a:t> Y</a:t>
            </a:r>
            <a:endParaRPr lang="en-US" altLang="en-US" sz="18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5C027AAE-CC4C-BA43-AB7A-328D1D678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Rollback-Recovery Protocols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79BD24-10A7-5F40-B16E-01A449F255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D526879-04B5-3847-B225-554A8D53061A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28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pic>
        <p:nvPicPr>
          <p:cNvPr id="30724" name="Picture 7" descr="Picture 2.png">
            <a:extLst>
              <a:ext uri="{FF2B5EF4-FFF2-40B4-BE49-F238E27FC236}">
                <a16:creationId xmlns:a16="http://schemas.microsoft.com/office/drawing/2014/main" id="{158A99B1-9350-0441-A917-FA0FB696F6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1113"/>
            <a:ext cx="8166100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8">
            <a:extLst>
              <a:ext uri="{FF2B5EF4-FFF2-40B4-BE49-F238E27FC236}">
                <a16:creationId xmlns:a16="http://schemas.microsoft.com/office/drawing/2014/main" id="{5838917C-C1E2-7E45-AB5B-C001804BE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57200"/>
            <a:ext cx="54133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A14CCE8B-2758-1541-8501-7E663DBD1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Conclusions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05BDB5AB-0B0E-BC4F-A7FD-02D645AE1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763" y="1066800"/>
            <a:ext cx="8686800" cy="4648200"/>
          </a:xfrm>
        </p:spPr>
        <p:txBody>
          <a:bodyPr/>
          <a:lstStyle/>
          <a:p>
            <a:r>
              <a:rPr lang="en-US" altLang="en-US" sz="2000"/>
              <a:t>Issues at hand: Piecewise determinism, performance overhead, storage overhead, ease of output commits, ease of garbage collection, ease of recovery, avoiding domino effect and orphan processes</a:t>
            </a:r>
          </a:p>
          <a:p>
            <a:r>
              <a:rPr lang="en-US" altLang="en-US" sz="2000"/>
              <a:t>Checkpointing:</a:t>
            </a:r>
          </a:p>
          <a:p>
            <a:pPr lvl="1"/>
            <a:r>
              <a:rPr lang="en-US" altLang="en-US" sz="1600"/>
              <a:t>Coordinated: simplifies recovery and garbage collection, overall good performance </a:t>
            </a:r>
          </a:p>
          <a:p>
            <a:pPr lvl="1"/>
            <a:r>
              <a:rPr lang="en-US" altLang="en-US" sz="1600"/>
              <a:t>Uncoordinated: suffers from potential domino effects and complicates recovery</a:t>
            </a:r>
          </a:p>
          <a:p>
            <a:pPr lvl="1"/>
            <a:r>
              <a:rPr lang="en-US" altLang="en-US" sz="1600"/>
              <a:t>Communication-Induced: no domino effect or coordination, but nondeterministic nature complicates garbage collection and degrades performance</a:t>
            </a:r>
          </a:p>
          <a:p>
            <a:r>
              <a:rPr lang="en-US" altLang="en-US" sz="2000"/>
              <a:t>Logging: Natural choice for applications that often interact with outside world</a:t>
            </a:r>
          </a:p>
          <a:p>
            <a:pPr lvl="1"/>
            <a:r>
              <a:rPr lang="en-US" altLang="en-US" sz="1600"/>
              <a:t>Pessimistic: simplifies recovery and output commit; simple and robust</a:t>
            </a:r>
          </a:p>
          <a:p>
            <a:pPr lvl="1"/>
            <a:r>
              <a:rPr lang="en-US" altLang="en-US" sz="1600"/>
              <a:t>Causal: reduces overhead, fast output commit and orphan-free recovery</a:t>
            </a:r>
          </a:p>
          <a:p>
            <a:pPr lvl="1"/>
            <a:r>
              <a:rPr lang="en-US" altLang="en-US" sz="1600"/>
              <a:t>Optimistic: reduces overhead more than Causal, but complicates recovery by increasing extent of future rollbacks</a:t>
            </a:r>
          </a:p>
          <a:p>
            <a:pPr lvl="1"/>
            <a:endParaRPr lang="en-US" altLang="en-US" sz="1000"/>
          </a:p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AC9D01-2EB5-6A47-AC84-0E9D82F5E9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E181991-0210-D745-B8DA-776394D1FABC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29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grpSp>
        <p:nvGrpSpPr>
          <p:cNvPr id="31749" name="Group 9">
            <a:extLst>
              <a:ext uri="{FF2B5EF4-FFF2-40B4-BE49-F238E27FC236}">
                <a16:creationId xmlns:a16="http://schemas.microsoft.com/office/drawing/2014/main" id="{5340C1A1-18A7-E141-B2D2-C733BB7B16EA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533400"/>
            <a:ext cx="533400" cy="381000"/>
            <a:chOff x="7239000" y="1828800"/>
            <a:chExt cx="762000" cy="533400"/>
          </a:xfrm>
        </p:grpSpPr>
        <p:sp>
          <p:nvSpPr>
            <p:cNvPr id="31750" name="Oval 6">
              <a:extLst>
                <a:ext uri="{FF2B5EF4-FFF2-40B4-BE49-F238E27FC236}">
                  <a16:creationId xmlns:a16="http://schemas.microsoft.com/office/drawing/2014/main" id="{55732D04-B789-7E44-BE8C-9645BEBB7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18288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751" name="Oval 7">
              <a:extLst>
                <a:ext uri="{FF2B5EF4-FFF2-40B4-BE49-F238E27FC236}">
                  <a16:creationId xmlns:a16="http://schemas.microsoft.com/office/drawing/2014/main" id="{5FB968AA-61EC-2846-8C2C-2BF39F465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2400" y="21336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752" name="Oval 8">
              <a:extLst>
                <a:ext uri="{FF2B5EF4-FFF2-40B4-BE49-F238E27FC236}">
                  <a16:creationId xmlns:a16="http://schemas.microsoft.com/office/drawing/2014/main" id="{FD4220F8-53DE-B540-93B1-24531B769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9000" y="21336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0078927E-AAF6-AB47-8665-616CB24D0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Goals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11EB747B-77BA-F949-B996-266E43134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To recover the system after any type of fault has been introduced to the system and to minimize the amount of computation lost</a:t>
            </a:r>
          </a:p>
          <a:p>
            <a:pPr lvl="1"/>
            <a:r>
              <a:rPr lang="en-US" altLang="en-US"/>
              <a:t>Hardware</a:t>
            </a:r>
          </a:p>
          <a:p>
            <a:pPr lvl="1"/>
            <a:r>
              <a:rPr lang="en-US" altLang="en-US"/>
              <a:t>Software</a:t>
            </a:r>
          </a:p>
          <a:p>
            <a:pPr lvl="1"/>
            <a:r>
              <a:rPr lang="en-US" altLang="en-US"/>
              <a:t>Processors</a:t>
            </a:r>
          </a:p>
          <a:p>
            <a:pPr lvl="1"/>
            <a:r>
              <a:rPr lang="en-US" altLang="en-US"/>
              <a:t>Network</a:t>
            </a:r>
          </a:p>
          <a:p>
            <a:pPr lvl="1"/>
            <a:r>
              <a:rPr lang="en-US" altLang="en-US"/>
              <a:t>Memory</a:t>
            </a:r>
          </a:p>
          <a:p>
            <a:pPr lvl="1"/>
            <a:r>
              <a:rPr lang="en-US" altLang="en-US"/>
              <a:t>Disk</a:t>
            </a:r>
          </a:p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F0E9C3-7B96-7148-AA9C-FAA45F06F8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2FC2870-CC2C-2342-B42B-C5A49BFEB60B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3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grpSp>
        <p:nvGrpSpPr>
          <p:cNvPr id="5125" name="Group 3">
            <a:extLst>
              <a:ext uri="{FF2B5EF4-FFF2-40B4-BE49-F238E27FC236}">
                <a16:creationId xmlns:a16="http://schemas.microsoft.com/office/drawing/2014/main" id="{1E65095F-58DE-9C46-8899-0C9B006CCD14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3505200"/>
            <a:ext cx="6783388" cy="2728913"/>
            <a:chOff x="708" y="714"/>
            <a:chExt cx="4558" cy="1875"/>
          </a:xfrm>
        </p:grpSpPr>
        <p:sp>
          <p:nvSpPr>
            <p:cNvPr id="5133" name="Oval 4">
              <a:extLst>
                <a:ext uri="{FF2B5EF4-FFF2-40B4-BE49-F238E27FC236}">
                  <a16:creationId xmlns:a16="http://schemas.microsoft.com/office/drawing/2014/main" id="{8C19A41D-E777-5746-980E-9BBA2CCB18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" y="1299"/>
              <a:ext cx="2383" cy="704"/>
            </a:xfrm>
            <a:prstGeom prst="ellipse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34" name="Text Box 5">
              <a:extLst>
                <a:ext uri="{FF2B5EF4-FFF2-40B4-BE49-F238E27FC236}">
                  <a16:creationId xmlns:a16="http://schemas.microsoft.com/office/drawing/2014/main" id="{3EFE9EC0-1985-DE4E-8918-729BB0744C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5" y="1537"/>
              <a:ext cx="1027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erroneous state</a:t>
              </a:r>
            </a:p>
          </p:txBody>
        </p:sp>
        <p:sp>
          <p:nvSpPr>
            <p:cNvPr id="5135" name="Oval 6">
              <a:extLst>
                <a:ext uri="{FF2B5EF4-FFF2-40B4-BE49-F238E27FC236}">
                  <a16:creationId xmlns:a16="http://schemas.microsoft.com/office/drawing/2014/main" id="{DE786DDE-1AD3-374C-ADE6-99160BFB4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9" y="1486"/>
              <a:ext cx="468" cy="3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36" name="Text Box 7">
              <a:extLst>
                <a:ext uri="{FF2B5EF4-FFF2-40B4-BE49-F238E27FC236}">
                  <a16:creationId xmlns:a16="http://schemas.microsoft.com/office/drawing/2014/main" id="{57EC77C5-0CDE-FD4A-8E0C-1C4B139275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0" y="1552"/>
              <a:ext cx="331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error</a:t>
              </a:r>
            </a:p>
          </p:txBody>
        </p:sp>
        <p:grpSp>
          <p:nvGrpSpPr>
            <p:cNvPr id="5137" name="Group 8">
              <a:extLst>
                <a:ext uri="{FF2B5EF4-FFF2-40B4-BE49-F238E27FC236}">
                  <a16:creationId xmlns:a16="http://schemas.microsoft.com/office/drawing/2014/main" id="{E10A331C-DA7E-2148-BF4D-FAF24C6649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4" y="2166"/>
              <a:ext cx="2202" cy="420"/>
              <a:chOff x="3179" y="2306"/>
              <a:chExt cx="2202" cy="420"/>
            </a:xfrm>
          </p:grpSpPr>
          <p:sp>
            <p:nvSpPr>
              <p:cNvPr id="5147" name="Oval 9">
                <a:extLst>
                  <a:ext uri="{FF2B5EF4-FFF2-40B4-BE49-F238E27FC236}">
                    <a16:creationId xmlns:a16="http://schemas.microsoft.com/office/drawing/2014/main" id="{DDEFCF04-17D2-6740-A174-C469595FFA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9" y="2306"/>
                <a:ext cx="2202" cy="42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148" name="Text Box 10">
                <a:extLst>
                  <a:ext uri="{FF2B5EF4-FFF2-40B4-BE49-F238E27FC236}">
                    <a16:creationId xmlns:a16="http://schemas.microsoft.com/office/drawing/2014/main" id="{847855C1-7245-1C47-A70D-2CAC19683A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9" y="2388"/>
                <a:ext cx="694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>
                    <a:latin typeface="Times New Roman" panose="02020603050405020304" pitchFamily="18" charset="0"/>
                  </a:rPr>
                  <a:t>valid state</a:t>
                </a:r>
              </a:p>
            </p:txBody>
          </p:sp>
        </p:grpSp>
        <p:sp>
          <p:nvSpPr>
            <p:cNvPr id="5138" name="Text Box 11">
              <a:extLst>
                <a:ext uri="{FF2B5EF4-FFF2-40B4-BE49-F238E27FC236}">
                  <a16:creationId xmlns:a16="http://schemas.microsoft.com/office/drawing/2014/main" id="{D83D0204-A09E-F347-934B-BD9499572B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4" y="2377"/>
              <a:ext cx="528" cy="21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failure</a:t>
              </a:r>
            </a:p>
          </p:txBody>
        </p:sp>
        <p:sp>
          <p:nvSpPr>
            <p:cNvPr id="5139" name="Text Box 12">
              <a:extLst>
                <a:ext uri="{FF2B5EF4-FFF2-40B4-BE49-F238E27FC236}">
                  <a16:creationId xmlns:a16="http://schemas.microsoft.com/office/drawing/2014/main" id="{3A0C52C5-730D-DF4D-BDDF-49D1D5477C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" y="948"/>
              <a:ext cx="44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causes</a:t>
              </a:r>
            </a:p>
          </p:txBody>
        </p:sp>
        <p:sp>
          <p:nvSpPr>
            <p:cNvPr id="5140" name="Text Box 13">
              <a:extLst>
                <a:ext uri="{FF2B5EF4-FFF2-40B4-BE49-F238E27FC236}">
                  <a16:creationId xmlns:a16="http://schemas.microsoft.com/office/drawing/2014/main" id="{16861C05-7298-CF43-A916-A17FBD0325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2" y="714"/>
              <a:ext cx="465" cy="211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fault</a:t>
              </a:r>
            </a:p>
          </p:txBody>
        </p:sp>
        <p:sp>
          <p:nvSpPr>
            <p:cNvPr id="5141" name="Text Box 14">
              <a:extLst>
                <a:ext uri="{FF2B5EF4-FFF2-40B4-BE49-F238E27FC236}">
                  <a16:creationId xmlns:a16="http://schemas.microsoft.com/office/drawing/2014/main" id="{BF7745BE-A267-A145-A9A2-D0897BB33A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5" y="2120"/>
              <a:ext cx="525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leads to</a:t>
              </a:r>
            </a:p>
          </p:txBody>
        </p:sp>
        <p:sp>
          <p:nvSpPr>
            <p:cNvPr id="5142" name="Text Box 15">
              <a:extLst>
                <a:ext uri="{FF2B5EF4-FFF2-40B4-BE49-F238E27FC236}">
                  <a16:creationId xmlns:a16="http://schemas.microsoft.com/office/drawing/2014/main" id="{40985FB1-3B07-ED45-8875-4E4260FD90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7" y="1500"/>
              <a:ext cx="649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recovery</a:t>
              </a:r>
            </a:p>
          </p:txBody>
        </p:sp>
        <p:sp>
          <p:nvSpPr>
            <p:cNvPr id="5143" name="Line 16">
              <a:extLst>
                <a:ext uri="{FF2B5EF4-FFF2-40B4-BE49-F238E27FC236}">
                  <a16:creationId xmlns:a16="http://schemas.microsoft.com/office/drawing/2014/main" id="{3D8EACCE-6804-CB41-B35E-90B854E5BA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3" y="1857"/>
              <a:ext cx="288" cy="4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4" name="Line 17">
              <a:extLst>
                <a:ext uri="{FF2B5EF4-FFF2-40B4-BE49-F238E27FC236}">
                  <a16:creationId xmlns:a16="http://schemas.microsoft.com/office/drawing/2014/main" id="{97041C66-3C10-5D43-B8AF-65BFA78811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2" y="962"/>
              <a:ext cx="0" cy="3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5" name="Line 18">
              <a:extLst>
                <a:ext uri="{FF2B5EF4-FFF2-40B4-BE49-F238E27FC236}">
                  <a16:creationId xmlns:a16="http://schemas.microsoft.com/office/drawing/2014/main" id="{8E2369FB-EB5F-E244-9EF2-6C40654B37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" y="1635"/>
              <a:ext cx="10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6" name="Line 19">
              <a:extLst>
                <a:ext uri="{FF2B5EF4-FFF2-40B4-BE49-F238E27FC236}">
                  <a16:creationId xmlns:a16="http://schemas.microsoft.com/office/drawing/2014/main" id="{B6E745DD-C29E-914D-917F-AB84DB82AA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3" y="1644"/>
              <a:ext cx="0" cy="4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26" name="Group 60">
            <a:extLst>
              <a:ext uri="{FF2B5EF4-FFF2-40B4-BE49-F238E27FC236}">
                <a16:creationId xmlns:a16="http://schemas.microsoft.com/office/drawing/2014/main" id="{98C84744-1F1A-824F-8F04-91D728544208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558800"/>
            <a:ext cx="457200" cy="431800"/>
            <a:chOff x="8077200" y="2209800"/>
            <a:chExt cx="457200" cy="457200"/>
          </a:xfrm>
        </p:grpSpPr>
        <p:grpSp>
          <p:nvGrpSpPr>
            <p:cNvPr id="5127" name="Group 54">
              <a:extLst>
                <a:ext uri="{FF2B5EF4-FFF2-40B4-BE49-F238E27FC236}">
                  <a16:creationId xmlns:a16="http://schemas.microsoft.com/office/drawing/2014/main" id="{B7C3914C-BCD0-E649-A984-99F6E25C00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77200" y="2209800"/>
              <a:ext cx="457200" cy="457200"/>
              <a:chOff x="8077200" y="2209800"/>
              <a:chExt cx="457200" cy="457200"/>
            </a:xfrm>
          </p:grpSpPr>
          <p:grpSp>
            <p:nvGrpSpPr>
              <p:cNvPr id="5129" name="Group 43">
                <a:extLst>
                  <a:ext uri="{FF2B5EF4-FFF2-40B4-BE49-F238E27FC236}">
                    <a16:creationId xmlns:a16="http://schemas.microsoft.com/office/drawing/2014/main" id="{2678757E-879E-624D-BBD7-C75F8D7FB8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077200" y="2209800"/>
                <a:ext cx="457200" cy="457200"/>
                <a:chOff x="8077200" y="2209800"/>
                <a:chExt cx="457200" cy="457200"/>
              </a:xfrm>
            </p:grpSpPr>
            <p:sp>
              <p:nvSpPr>
                <p:cNvPr id="5131" name="Oval 40">
                  <a:extLst>
                    <a:ext uri="{FF2B5EF4-FFF2-40B4-BE49-F238E27FC236}">
                      <a16:creationId xmlns:a16="http://schemas.microsoft.com/office/drawing/2014/main" id="{3CB0354F-9E72-0C4A-BA9E-2D1AA404BF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077200" y="2209800"/>
                  <a:ext cx="457200" cy="457200"/>
                </a:xfrm>
                <a:prstGeom prst="ellipse">
                  <a:avLst/>
                </a:prstGeom>
                <a:noFill/>
                <a:ln w="38100" algn="ctr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5132" name="Oval 41">
                  <a:extLst>
                    <a:ext uri="{FF2B5EF4-FFF2-40B4-BE49-F238E27FC236}">
                      <a16:creationId xmlns:a16="http://schemas.microsoft.com/office/drawing/2014/main" id="{8F876015-35F8-194F-8497-053C0613BA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34924" y="2271570"/>
                  <a:ext cx="337707" cy="333660"/>
                </a:xfrm>
                <a:prstGeom prst="ellipse">
                  <a:avLst/>
                </a:prstGeom>
                <a:noFill/>
                <a:ln w="38100" algn="ctr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sp>
            <p:nvSpPr>
              <p:cNvPr id="5130" name="Oval 45">
                <a:extLst>
                  <a:ext uri="{FF2B5EF4-FFF2-40B4-BE49-F238E27FC236}">
                    <a16:creationId xmlns:a16="http://schemas.microsoft.com/office/drawing/2014/main" id="{3F546FDF-33E6-334A-B6BD-8B1B17FB48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97850" y="2324100"/>
                <a:ext cx="210124" cy="228600"/>
              </a:xfrm>
              <a:prstGeom prst="ellipse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128" name="Oval 57">
              <a:extLst>
                <a:ext uri="{FF2B5EF4-FFF2-40B4-BE49-F238E27FC236}">
                  <a16:creationId xmlns:a16="http://schemas.microsoft.com/office/drawing/2014/main" id="{2AD431AE-1B0F-184F-BE68-E1289AD3C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1534" y="2383365"/>
              <a:ext cx="105062" cy="114300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185DFDC3-FD70-114B-B67D-9A9991565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Questions?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4F7EA0BE-72D7-FF4C-9FF9-DA35CBB43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3048000"/>
            <a:ext cx="4800600" cy="838200"/>
          </a:xfrm>
        </p:spPr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en-US" altLang="en-US" sz="4800" b="1">
                <a:solidFill>
                  <a:srgbClr val="FF0000"/>
                </a:solidFill>
              </a:rPr>
              <a:t>Thank you!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FA334-C1CE-3C47-8554-A011481A78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18D32E6-126A-A041-9407-4AD9BD7506E0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30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5143FA0D-F0B6-794A-973C-58545BF08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References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DDB022F1-DFCC-B94C-A2C1-57140BA70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“A Survey of Rollback-Recovery Protocols in Message-Passing Systems” by  E.N. (Mootaz) Elnozahy, Lorenzo Alvisi, Yi-Min Wang, and David B. Johnson</a:t>
            </a:r>
          </a:p>
          <a:p>
            <a:r>
              <a:rPr lang="en-US" altLang="en-US" sz="2800"/>
              <a:t>Fault Tolerance: </a:t>
            </a:r>
            <a:r>
              <a:rPr lang="en-US" altLang="en-US" sz="2800">
                <a:hlinkClick r:id="rId2"/>
              </a:rPr>
              <a:t>en.wikipedia.org/wiki/Fault_tolerance</a:t>
            </a:r>
            <a:endParaRPr lang="en-US" altLang="en-US" sz="2800"/>
          </a:p>
          <a:p>
            <a:r>
              <a:rPr lang="en-US" altLang="en-US" sz="2800"/>
              <a:t>Checkpointing-Recovery, Dr. Dennis Kafura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2991D-EF90-C940-90E9-48BEBD9948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52847B7-B522-A249-BFFF-C1476DF40C61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31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pic>
        <p:nvPicPr>
          <p:cNvPr id="33797" name="Picture 7">
            <a:extLst>
              <a:ext uri="{FF2B5EF4-FFF2-40B4-BE49-F238E27FC236}">
                <a16:creationId xmlns:a16="http://schemas.microsoft.com/office/drawing/2014/main" id="{50F8CBC5-D871-8E47-AABD-F6116EB52C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587"/>
          <a:stretch>
            <a:fillRect/>
          </a:stretch>
        </p:blipFill>
        <p:spPr bwMode="auto">
          <a:xfrm>
            <a:off x="5638800" y="457200"/>
            <a:ext cx="4508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7214E41-361A-254F-B8F9-A69C5FCA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Fault Tolerance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998070F-C957-A94A-AFE8-E326DD9E5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Fault Tolerance – a design that enables a system to continue operation, rather than failing completely, when some part of the system fails</a:t>
            </a:r>
          </a:p>
          <a:p>
            <a:pPr lvl="1"/>
            <a:r>
              <a:rPr lang="en-US" altLang="en-US"/>
              <a:t>Looking at problem from system perspective in terms of the state of the system being its “memory state”</a:t>
            </a:r>
          </a:p>
          <a:p>
            <a:pPr lvl="1"/>
            <a:r>
              <a:rPr lang="en-US" altLang="en-US"/>
              <a:t>We know nothing of the application or outside world processes that may have introduced the error, but must still get the system back to a valid state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AA964-A215-BA46-9A8B-04FAF54AC5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B0433FB-0EAF-FF4E-BA8A-E61AA0EFBAE4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4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pic>
        <p:nvPicPr>
          <p:cNvPr id="6149" name="Picture 5">
            <a:extLst>
              <a:ext uri="{FF2B5EF4-FFF2-40B4-BE49-F238E27FC236}">
                <a16:creationId xmlns:a16="http://schemas.microsoft.com/office/drawing/2014/main" id="{5597FB6A-1D20-614A-A5C5-81A136A8F3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"/>
            <a:ext cx="458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BF1436D-8E13-814A-A5E7-FF30ECA2A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Failure Recovery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C36D7EB-D170-304F-8111-098949D16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Failure Recovery – an attempt to put the system back into a valid state</a:t>
            </a:r>
          </a:p>
          <a:p>
            <a:pPr lvl="1"/>
            <a:r>
              <a:rPr lang="en-US" altLang="en-US"/>
              <a:t>Backward Recovery: Retreating back to an earlier state of the system </a:t>
            </a:r>
          </a:p>
          <a:p>
            <a:pPr lvl="2"/>
            <a:r>
              <a:rPr lang="en-US" altLang="en-US" sz="2000"/>
              <a:t>Operation-based: Logs of operations are maintained and replayed</a:t>
            </a:r>
          </a:p>
          <a:p>
            <a:pPr lvl="2"/>
            <a:r>
              <a:rPr lang="en-US" altLang="en-US" sz="2000"/>
              <a:t>State-based: Check-pointing particular states of the system as it evolves</a:t>
            </a:r>
          </a:p>
          <a:p>
            <a:pPr lvl="1"/>
            <a:r>
              <a:rPr lang="en-US" altLang="en-US"/>
              <a:t>Forward Recovery: Usually no previous state to retreat to; instead must fail into some forward condition</a:t>
            </a:r>
          </a:p>
          <a:p>
            <a:pPr lvl="2"/>
            <a:r>
              <a:rPr lang="en-US" altLang="en-US" sz="2000"/>
              <a:t>Messages sent to outside world are sent and cannot be retrieved: Imagine trying to recover Space Shuttle after liftoff! </a:t>
            </a:r>
          </a:p>
          <a:p>
            <a:pPr lvl="1"/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3F76D-0311-D64B-8D36-80B9069F2C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B7B33DA-72DF-AE4C-802C-E6B09DC2DE24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5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90DD3159-C9BD-6A48-AE23-C6D9E783C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9575"/>
            <a:ext cx="7429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>
            <a:extLst>
              <a:ext uri="{FF2B5EF4-FFF2-40B4-BE49-F238E27FC236}">
                <a16:creationId xmlns:a16="http://schemas.microsoft.com/office/drawing/2014/main" id="{59649259-E8AD-844A-9913-1FE4C7867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838200"/>
            <a:ext cx="8153400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itle 1">
            <a:extLst>
              <a:ext uri="{FF2B5EF4-FFF2-40B4-BE49-F238E27FC236}">
                <a16:creationId xmlns:a16="http://schemas.microsoft.com/office/drawing/2014/main" id="{88EFBBB4-2FBE-BA45-BC37-AC297A72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System Model</a:t>
            </a:r>
          </a:p>
        </p:txBody>
      </p:sp>
      <p:sp>
        <p:nvSpPr>
          <p:cNvPr id="8196" name="Content Placeholder 2">
            <a:extLst>
              <a:ext uri="{FF2B5EF4-FFF2-40B4-BE49-F238E27FC236}">
                <a16:creationId xmlns:a16="http://schemas.microsoft.com/office/drawing/2014/main" id="{8482AA29-581C-554E-A2B7-5BB912501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590800"/>
          </a:xfrm>
        </p:spPr>
        <p:txBody>
          <a:bodyPr/>
          <a:lstStyle/>
          <a:p>
            <a:r>
              <a:rPr lang="en-US" altLang="en-US"/>
              <a:t>System interacts with outside world as well as sends messages internally</a:t>
            </a:r>
          </a:p>
          <a:p>
            <a:pPr lvl="1"/>
            <a:r>
              <a:rPr lang="en-US" altLang="en-US"/>
              <a:t>System must be kept in a coherent state with the outside world process</a:t>
            </a:r>
          </a:p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10C151-4532-4342-B80F-5786014E93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6C0116F-0F6C-5C44-8D2F-67C296651B36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6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pic>
        <p:nvPicPr>
          <p:cNvPr id="8198" name="Picture 5">
            <a:extLst>
              <a:ext uri="{FF2B5EF4-FFF2-40B4-BE49-F238E27FC236}">
                <a16:creationId xmlns:a16="http://schemas.microsoft.com/office/drawing/2014/main" id="{5F662692-4C88-744B-A7A1-C96A319B19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19113"/>
            <a:ext cx="6858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Box 8">
            <a:extLst>
              <a:ext uri="{FF2B5EF4-FFF2-40B4-BE49-F238E27FC236}">
                <a16:creationId xmlns:a16="http://schemas.microsoft.com/office/drawing/2014/main" id="{34A95C59-D6DD-B44A-882C-230E2E7466DE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007394" y="2567781"/>
            <a:ext cx="132238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00"/>
              <a:t>Processes</a:t>
            </a:r>
          </a:p>
        </p:txBody>
      </p:sp>
      <p:sp>
        <p:nvSpPr>
          <p:cNvPr id="8200" name="TextBox 10">
            <a:extLst>
              <a:ext uri="{FF2B5EF4-FFF2-40B4-BE49-F238E27FC236}">
                <a16:creationId xmlns:a16="http://schemas.microsoft.com/office/drawing/2014/main" id="{BB37E513-C159-5846-8B30-DC3923DA2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819400"/>
            <a:ext cx="12954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00"/>
              <a:t>Messages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4A56779-0218-AA45-80B2-1E2CE478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Orphan Messages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138EDEB8-1003-7345-9571-F4CBCEA6D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0450"/>
            <a:ext cx="8229600" cy="4648200"/>
          </a:xfrm>
        </p:spPr>
        <p:txBody>
          <a:bodyPr/>
          <a:lstStyle/>
          <a:p>
            <a:r>
              <a:rPr lang="en-US" altLang="en-US" sz="2800"/>
              <a:t>Orphan Message: A message that is received but never sent (i.e. message </a:t>
            </a:r>
            <a:r>
              <a:rPr lang="en-US" altLang="en-US" sz="2800" i="1"/>
              <a:t>m</a:t>
            </a:r>
            <a:r>
              <a:rPr lang="en-US" altLang="en-US" sz="2800"/>
              <a:t> below); no sender can be identified</a:t>
            </a:r>
          </a:p>
          <a:p>
            <a:pPr lvl="1"/>
            <a:r>
              <a:rPr lang="en-US" altLang="en-US"/>
              <a:t>Due to the fact that, when restored back to their checkpoints, one part of the system is incoherent with another part of the system</a:t>
            </a:r>
          </a:p>
          <a:p>
            <a:r>
              <a:rPr lang="en-US" altLang="en-US" sz="2800"/>
              <a:t>Checkpoint: Complete recorded state of the application              or      </a:t>
            </a:r>
          </a:p>
          <a:p>
            <a:r>
              <a:rPr lang="en-US" altLang="en-US" sz="2800"/>
              <a:t>Failure: </a:t>
            </a:r>
          </a:p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B59C63-93FE-A743-9564-8633ADB649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998503D-53F8-BF4C-9731-A88CEC0AF955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7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grpSp>
        <p:nvGrpSpPr>
          <p:cNvPr id="9221" name="Group 8">
            <a:extLst>
              <a:ext uri="{FF2B5EF4-FFF2-40B4-BE49-F238E27FC236}">
                <a16:creationId xmlns:a16="http://schemas.microsoft.com/office/drawing/2014/main" id="{9029E3CB-C592-7E46-B04A-AD4419DB28FF}"/>
              </a:ext>
            </a:extLst>
          </p:cNvPr>
          <p:cNvGrpSpPr>
            <a:grpSpLocks/>
          </p:cNvGrpSpPr>
          <p:nvPr/>
        </p:nvGrpSpPr>
        <p:grpSpPr bwMode="auto">
          <a:xfrm>
            <a:off x="6234113" y="428625"/>
            <a:ext cx="623887" cy="638175"/>
            <a:chOff x="6233969" y="428340"/>
            <a:chExt cx="624031" cy="638460"/>
          </a:xfrm>
        </p:grpSpPr>
        <p:pic>
          <p:nvPicPr>
            <p:cNvPr id="9255" name="Picture 6">
              <a:extLst>
                <a:ext uri="{FF2B5EF4-FFF2-40B4-BE49-F238E27FC236}">
                  <a16:creationId xmlns:a16="http://schemas.microsoft.com/office/drawing/2014/main" id="{216871E1-08C7-4D42-9665-D7638666E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8400" y="457200"/>
              <a:ext cx="6096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56" name="Rectangle 7">
              <a:extLst>
                <a:ext uri="{FF2B5EF4-FFF2-40B4-BE49-F238E27FC236}">
                  <a16:creationId xmlns:a16="http://schemas.microsoft.com/office/drawing/2014/main" id="{DB0DDA5F-05FE-F440-ADBE-3BF6B6EC9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3969" y="428340"/>
              <a:ext cx="1524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222" name="Group 35">
            <a:extLst>
              <a:ext uri="{FF2B5EF4-FFF2-40B4-BE49-F238E27FC236}">
                <a16:creationId xmlns:a16="http://schemas.microsoft.com/office/drawing/2014/main" id="{27193818-4551-CA47-B5E1-63BF1C1DF7FE}"/>
              </a:ext>
            </a:extLst>
          </p:cNvPr>
          <p:cNvGrpSpPr>
            <a:grpSpLocks/>
          </p:cNvGrpSpPr>
          <p:nvPr/>
        </p:nvGrpSpPr>
        <p:grpSpPr bwMode="auto">
          <a:xfrm>
            <a:off x="2646363" y="3879850"/>
            <a:ext cx="990600" cy="598488"/>
            <a:chOff x="6858000" y="2831068"/>
            <a:chExt cx="990600" cy="598726"/>
          </a:xfrm>
        </p:grpSpPr>
        <p:grpSp>
          <p:nvGrpSpPr>
            <p:cNvPr id="9249" name="Group 28">
              <a:extLst>
                <a:ext uri="{FF2B5EF4-FFF2-40B4-BE49-F238E27FC236}">
                  <a16:creationId xmlns:a16="http://schemas.microsoft.com/office/drawing/2014/main" id="{0A97738E-EA61-DE48-8834-CADEECDC5C22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162800" y="3124200"/>
              <a:ext cx="152400" cy="305594"/>
              <a:chOff x="7162800" y="3124200"/>
              <a:chExt cx="381794" cy="305594"/>
            </a:xfrm>
          </p:grpSpPr>
          <p:cxnSp>
            <p:nvCxnSpPr>
              <p:cNvPr id="9252" name="Straight Connector 18">
                <a:extLst>
                  <a:ext uri="{FF2B5EF4-FFF2-40B4-BE49-F238E27FC236}">
                    <a16:creationId xmlns:a16="http://schemas.microsoft.com/office/drawing/2014/main" id="{ACD4BB90-96FD-344D-89DD-D5C99CEC3E9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7162800" y="3124200"/>
                <a:ext cx="381000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253" name="Straight Connector 19">
                <a:extLst>
                  <a:ext uri="{FF2B5EF4-FFF2-40B4-BE49-F238E27FC236}">
                    <a16:creationId xmlns:a16="http://schemas.microsoft.com/office/drawing/2014/main" id="{190FC250-6351-6543-ACE4-298156892EF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7391400" y="3276600"/>
                <a:ext cx="304800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254" name="Straight Connector 22">
                <a:extLst>
                  <a:ext uri="{FF2B5EF4-FFF2-40B4-BE49-F238E27FC236}">
                    <a16:creationId xmlns:a16="http://schemas.microsoft.com/office/drawing/2014/main" id="{61C7EC76-A87C-974B-AB14-ACC9F2A9984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7162800" y="3422488"/>
                <a:ext cx="381000" cy="6512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9250" name="Straight Arrow Connector 30">
              <a:extLst>
                <a:ext uri="{FF2B5EF4-FFF2-40B4-BE49-F238E27FC236}">
                  <a16:creationId xmlns:a16="http://schemas.microsoft.com/office/drawing/2014/main" id="{E86381EE-1CD0-B740-B6FC-0F08F79828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858000" y="3276600"/>
              <a:ext cx="9906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51" name="TextBox 32">
              <a:extLst>
                <a:ext uri="{FF2B5EF4-FFF2-40B4-BE49-F238E27FC236}">
                  <a16:creationId xmlns:a16="http://schemas.microsoft.com/office/drawing/2014/main" id="{E8CEC5AD-1C1B-2F41-932B-6C8EFDC34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39000" y="2831068"/>
              <a:ext cx="42421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/>
                <a:t>X</a:t>
              </a:r>
              <a:r>
                <a:rPr lang="en-US" altLang="en-US" sz="1800" baseline="-25000"/>
                <a:t>1</a:t>
              </a:r>
            </a:p>
          </p:txBody>
        </p:sp>
      </p:grpSp>
      <p:grpSp>
        <p:nvGrpSpPr>
          <p:cNvPr id="9223" name="Group 3">
            <a:extLst>
              <a:ext uri="{FF2B5EF4-FFF2-40B4-BE49-F238E27FC236}">
                <a16:creationId xmlns:a16="http://schemas.microsoft.com/office/drawing/2014/main" id="{AF743277-E782-234D-97EE-C3A540374496}"/>
              </a:ext>
            </a:extLst>
          </p:cNvPr>
          <p:cNvGrpSpPr>
            <a:grpSpLocks/>
          </p:cNvGrpSpPr>
          <p:nvPr/>
        </p:nvGrpSpPr>
        <p:grpSpPr bwMode="auto">
          <a:xfrm>
            <a:off x="1463675" y="4933950"/>
            <a:ext cx="6308725" cy="1376363"/>
            <a:chOff x="661" y="673"/>
            <a:chExt cx="3974" cy="867"/>
          </a:xfrm>
        </p:grpSpPr>
        <p:sp>
          <p:nvSpPr>
            <p:cNvPr id="9235" name="Line 4">
              <a:extLst>
                <a:ext uri="{FF2B5EF4-FFF2-40B4-BE49-F238E27FC236}">
                  <a16:creationId xmlns:a16="http://schemas.microsoft.com/office/drawing/2014/main" id="{73CE364C-631B-0145-853D-547AA38605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9" y="929"/>
              <a:ext cx="3756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Text Box 5">
              <a:extLst>
                <a:ext uri="{FF2B5EF4-FFF2-40B4-BE49-F238E27FC236}">
                  <a16:creationId xmlns:a16="http://schemas.microsoft.com/office/drawing/2014/main" id="{919962A7-7DA6-DB49-945D-235515C519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" y="830"/>
              <a:ext cx="17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20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9237" name="Line 6">
              <a:extLst>
                <a:ext uri="{FF2B5EF4-FFF2-40B4-BE49-F238E27FC236}">
                  <a16:creationId xmlns:a16="http://schemas.microsoft.com/office/drawing/2014/main" id="{7033DE06-201F-FA47-8682-9CF0B63150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34" y="937"/>
              <a:ext cx="895" cy="4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Text Box 7">
              <a:extLst>
                <a:ext uri="{FF2B5EF4-FFF2-40B4-BE49-F238E27FC236}">
                  <a16:creationId xmlns:a16="http://schemas.microsoft.com/office/drawing/2014/main" id="{C772A05A-BF04-4F4A-9DEB-D21C8069A5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1" y="1105"/>
              <a:ext cx="2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9239" name="Text Box 8">
              <a:extLst>
                <a:ext uri="{FF2B5EF4-FFF2-40B4-BE49-F238E27FC236}">
                  <a16:creationId xmlns:a16="http://schemas.microsoft.com/office/drawing/2014/main" id="{8CBCDF7A-BAAA-4A4B-BC20-D8776CF041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8" y="673"/>
              <a:ext cx="2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x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1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9240" name="Freeform 9">
              <a:extLst>
                <a:ext uri="{FF2B5EF4-FFF2-40B4-BE49-F238E27FC236}">
                  <a16:creationId xmlns:a16="http://schemas.microsoft.com/office/drawing/2014/main" id="{5ECC43B9-A519-F940-9396-98ADA0CF90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8" y="832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41" name="Group 10">
              <a:extLst>
                <a:ext uri="{FF2B5EF4-FFF2-40B4-BE49-F238E27FC236}">
                  <a16:creationId xmlns:a16="http://schemas.microsoft.com/office/drawing/2014/main" id="{9A3EAF62-BF63-CF49-8861-025A062DAE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1" y="1174"/>
              <a:ext cx="3961" cy="366"/>
              <a:chOff x="661" y="1100"/>
              <a:chExt cx="3961" cy="366"/>
            </a:xfrm>
          </p:grpSpPr>
          <p:sp>
            <p:nvSpPr>
              <p:cNvPr id="9242" name="Line 11">
                <a:extLst>
                  <a:ext uri="{FF2B5EF4-FFF2-40B4-BE49-F238E27FC236}">
                    <a16:creationId xmlns:a16="http://schemas.microsoft.com/office/drawing/2014/main" id="{E1D68E64-05A3-1E45-BB8F-DD9156B924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66" y="1343"/>
                <a:ext cx="3756" cy="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Text Box 12">
                <a:extLst>
                  <a:ext uri="{FF2B5EF4-FFF2-40B4-BE49-F238E27FC236}">
                    <a16:creationId xmlns:a16="http://schemas.microsoft.com/office/drawing/2014/main" id="{300079F9-3BDE-8A46-A1A4-71706321DF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1" y="1239"/>
                <a:ext cx="173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200">
                    <a:latin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9244" name="Text Box 13">
                <a:extLst>
                  <a:ext uri="{FF2B5EF4-FFF2-40B4-BE49-F238E27FC236}">
                    <a16:creationId xmlns:a16="http://schemas.microsoft.com/office/drawing/2014/main" id="{0E11FA7F-5DFC-B544-86B3-FCAA707A14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00" y="1100"/>
                <a:ext cx="26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>
                    <a:latin typeface="Times New Roman" panose="02020603050405020304" pitchFamily="18" charset="0"/>
                  </a:rPr>
                  <a:t>y</a:t>
                </a:r>
                <a:r>
                  <a:rPr lang="en-US" altLang="en-US" sz="2000" baseline="-25000">
                    <a:latin typeface="Times New Roman" panose="02020603050405020304" pitchFamily="18" charset="0"/>
                  </a:rPr>
                  <a:t>1</a:t>
                </a:r>
                <a:endParaRPr lang="en-US" altLang="en-US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245" name="Freeform 14">
                <a:extLst>
                  <a:ext uri="{FF2B5EF4-FFF2-40B4-BE49-F238E27FC236}">
                    <a16:creationId xmlns:a16="http://schemas.microsoft.com/office/drawing/2014/main" id="{75D6A9E8-4E7C-6145-83A0-8868FED3AC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9" y="1244"/>
                <a:ext cx="100" cy="222"/>
              </a:xfrm>
              <a:custGeom>
                <a:avLst/>
                <a:gdLst>
                  <a:gd name="T0" fmla="*/ 100 w 165"/>
                  <a:gd name="T1" fmla="*/ 0 h 214"/>
                  <a:gd name="T2" fmla="*/ 0 w 165"/>
                  <a:gd name="T3" fmla="*/ 0 h 214"/>
                  <a:gd name="T4" fmla="*/ 0 w 165"/>
                  <a:gd name="T5" fmla="*/ 222 h 214"/>
                  <a:gd name="T6" fmla="*/ 100 w 165"/>
                  <a:gd name="T7" fmla="*/ 222 h 2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5"/>
                  <a:gd name="T13" fmla="*/ 0 h 214"/>
                  <a:gd name="T14" fmla="*/ 165 w 165"/>
                  <a:gd name="T15" fmla="*/ 214 h 2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5" h="214">
                    <a:moveTo>
                      <a:pt x="165" y="0"/>
                    </a:moveTo>
                    <a:lnTo>
                      <a:pt x="0" y="0"/>
                    </a:lnTo>
                    <a:lnTo>
                      <a:pt x="0" y="214"/>
                    </a:lnTo>
                    <a:lnTo>
                      <a:pt x="165" y="21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246" name="Group 15">
                <a:extLst>
                  <a:ext uri="{FF2B5EF4-FFF2-40B4-BE49-F238E27FC236}">
                    <a16:creationId xmlns:a16="http://schemas.microsoft.com/office/drawing/2014/main" id="{7A53989D-92CF-CE4E-9CA4-CC8DA9C029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39" y="1224"/>
                <a:ext cx="224" cy="238"/>
                <a:chOff x="3647" y="1233"/>
                <a:chExt cx="224" cy="238"/>
              </a:xfrm>
            </p:grpSpPr>
            <p:sp>
              <p:nvSpPr>
                <p:cNvPr id="9247" name="Line 16">
                  <a:extLst>
                    <a:ext uri="{FF2B5EF4-FFF2-40B4-BE49-F238E27FC236}">
                      <a16:creationId xmlns:a16="http://schemas.microsoft.com/office/drawing/2014/main" id="{F0AD31F1-0653-B449-BC84-5EA7E9FCF3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657" y="1233"/>
                  <a:ext cx="214" cy="2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8" name="Line 17">
                  <a:extLst>
                    <a:ext uri="{FF2B5EF4-FFF2-40B4-BE49-F238E27FC236}">
                      <a16:creationId xmlns:a16="http://schemas.microsoft.com/office/drawing/2014/main" id="{1D162878-F44B-C540-8449-6C6379467A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647" y="1233"/>
                  <a:ext cx="214" cy="2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9224" name="Group 69">
            <a:extLst>
              <a:ext uri="{FF2B5EF4-FFF2-40B4-BE49-F238E27FC236}">
                <a16:creationId xmlns:a16="http://schemas.microsoft.com/office/drawing/2014/main" id="{97B70C08-88D1-714B-8353-645012C4F5D6}"/>
              </a:ext>
            </a:extLst>
          </p:cNvPr>
          <p:cNvGrpSpPr>
            <a:grpSpLocks/>
          </p:cNvGrpSpPr>
          <p:nvPr/>
        </p:nvGrpSpPr>
        <p:grpSpPr bwMode="auto">
          <a:xfrm>
            <a:off x="2141538" y="4543425"/>
            <a:ext cx="990600" cy="381000"/>
            <a:chOff x="2286000" y="3429000"/>
            <a:chExt cx="990600" cy="381000"/>
          </a:xfrm>
        </p:grpSpPr>
        <p:cxnSp>
          <p:nvCxnSpPr>
            <p:cNvPr id="9231" name="Straight Arrow Connector 38">
              <a:extLst>
                <a:ext uri="{FF2B5EF4-FFF2-40B4-BE49-F238E27FC236}">
                  <a16:creationId xmlns:a16="http://schemas.microsoft.com/office/drawing/2014/main" id="{EE52D4ED-11A8-7C41-8CC1-F19C31D9011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286000" y="3628740"/>
              <a:ext cx="9906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9232" name="Group 67">
              <a:extLst>
                <a:ext uri="{FF2B5EF4-FFF2-40B4-BE49-F238E27FC236}">
                  <a16:creationId xmlns:a16="http://schemas.microsoft.com/office/drawing/2014/main" id="{88345E86-13C8-2146-BCAC-E6B72C4C4E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0800" y="3429000"/>
              <a:ext cx="304800" cy="381000"/>
              <a:chOff x="5410200" y="3352800"/>
              <a:chExt cx="304800" cy="381000"/>
            </a:xfrm>
          </p:grpSpPr>
          <p:cxnSp>
            <p:nvCxnSpPr>
              <p:cNvPr id="9233" name="Straight Connector 61">
                <a:extLst>
                  <a:ext uri="{FF2B5EF4-FFF2-40B4-BE49-F238E27FC236}">
                    <a16:creationId xmlns:a16="http://schemas.microsoft.com/office/drawing/2014/main" id="{77F510B0-658E-6242-A281-494ACF436CF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6200000" flipH="1">
                <a:off x="5372100" y="3390900"/>
                <a:ext cx="381000" cy="3048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234" name="Straight Connector 62">
                <a:extLst>
                  <a:ext uri="{FF2B5EF4-FFF2-40B4-BE49-F238E27FC236}">
                    <a16:creationId xmlns:a16="http://schemas.microsoft.com/office/drawing/2014/main" id="{27C5EF4E-D75D-0E46-A1DF-ACF51B52011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372100" y="3390900"/>
                <a:ext cx="381000" cy="3048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9225" name="Group 76">
            <a:extLst>
              <a:ext uri="{FF2B5EF4-FFF2-40B4-BE49-F238E27FC236}">
                <a16:creationId xmlns:a16="http://schemas.microsoft.com/office/drawing/2014/main" id="{CC0D8419-3929-A743-81BF-42A4062FD7E7}"/>
              </a:ext>
            </a:extLst>
          </p:cNvPr>
          <p:cNvGrpSpPr>
            <a:grpSpLocks/>
          </p:cNvGrpSpPr>
          <p:nvPr/>
        </p:nvGrpSpPr>
        <p:grpSpPr bwMode="auto">
          <a:xfrm>
            <a:off x="4308475" y="4010025"/>
            <a:ext cx="471488" cy="414338"/>
            <a:chOff x="4510231" y="4095005"/>
            <a:chExt cx="471631" cy="415225"/>
          </a:xfrm>
        </p:grpSpPr>
        <p:sp>
          <p:nvSpPr>
            <p:cNvPr id="9226" name="Rectangle 70">
              <a:extLst>
                <a:ext uri="{FF2B5EF4-FFF2-40B4-BE49-F238E27FC236}">
                  <a16:creationId xmlns:a16="http://schemas.microsoft.com/office/drawing/2014/main" id="{7B3F24B5-DBCA-D94A-85C7-B2F52C3B53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969011">
              <a:off x="4549725" y="4107929"/>
              <a:ext cx="406078" cy="38022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9227" name="Straight Connector 72">
              <a:extLst>
                <a:ext uri="{FF2B5EF4-FFF2-40B4-BE49-F238E27FC236}">
                  <a16:creationId xmlns:a16="http://schemas.microsoft.com/office/drawing/2014/main" id="{7D3FE2A8-2389-2B43-8903-0B55EF7F89C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10231" y="4281630"/>
              <a:ext cx="304800" cy="228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8" name="Straight Connector 73">
              <a:extLst>
                <a:ext uri="{FF2B5EF4-FFF2-40B4-BE49-F238E27FC236}">
                  <a16:creationId xmlns:a16="http://schemas.microsoft.com/office/drawing/2014/main" id="{6E07828D-D807-1A46-A261-EEDCCEAFE0F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2000" y="4223910"/>
              <a:ext cx="304800" cy="228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9" name="Straight Connector 74">
              <a:extLst>
                <a:ext uri="{FF2B5EF4-FFF2-40B4-BE49-F238E27FC236}">
                  <a16:creationId xmlns:a16="http://schemas.microsoft.com/office/drawing/2014/main" id="{223DE27A-C452-5F42-989E-CBFCAFAE48D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615293" y="4158090"/>
              <a:ext cx="304800" cy="228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0" name="Straight Connector 75">
              <a:extLst>
                <a:ext uri="{FF2B5EF4-FFF2-40B4-BE49-F238E27FC236}">
                  <a16:creationId xmlns:a16="http://schemas.microsoft.com/office/drawing/2014/main" id="{094F89BF-22CA-FC47-8ED5-56DD9315ABB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677062" y="4096320"/>
              <a:ext cx="304800" cy="2286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1DE79F2-7322-294F-8479-399DFBF3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Lost Messages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FDD674BF-767F-7A40-8402-F302FC1B0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If a process fails and has to recover to a previous state </a:t>
            </a:r>
            <a:r>
              <a:rPr lang="en-US" altLang="en-US" i="1"/>
              <a:t>before</a:t>
            </a:r>
            <a:r>
              <a:rPr lang="en-US" altLang="en-US"/>
              <a:t> it received a message, the message is lost</a:t>
            </a:r>
          </a:p>
          <a:p>
            <a:pPr lvl="1"/>
            <a:r>
              <a:rPr lang="en-US" altLang="en-US"/>
              <a:t>Sender might try and send again, but potential receiver doesn’t even know it had been sent already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7F36F0-56F8-8A4A-9F5B-3FB8A5C03B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6DCEECF-A956-2047-A2AB-B7A4F6AA0DE6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8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grpSp>
        <p:nvGrpSpPr>
          <p:cNvPr id="10245" name="Group 3">
            <a:extLst>
              <a:ext uri="{FF2B5EF4-FFF2-40B4-BE49-F238E27FC236}">
                <a16:creationId xmlns:a16="http://schemas.microsoft.com/office/drawing/2014/main" id="{6922087C-3F42-AA4E-B89C-C542FB97E73E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657600"/>
            <a:ext cx="7424738" cy="2438400"/>
            <a:chOff x="665" y="2336"/>
            <a:chExt cx="3972" cy="890"/>
          </a:xfrm>
        </p:grpSpPr>
        <p:sp>
          <p:nvSpPr>
            <p:cNvPr id="10247" name="Line 4">
              <a:extLst>
                <a:ext uri="{FF2B5EF4-FFF2-40B4-BE49-F238E27FC236}">
                  <a16:creationId xmlns:a16="http://schemas.microsoft.com/office/drawing/2014/main" id="{93E35B24-AE51-BC44-9352-C7D701281E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7" y="2611"/>
              <a:ext cx="3756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" name="Line 5">
              <a:extLst>
                <a:ext uri="{FF2B5EF4-FFF2-40B4-BE49-F238E27FC236}">
                  <a16:creationId xmlns:a16="http://schemas.microsoft.com/office/drawing/2014/main" id="{746AC836-A50E-354E-B1D4-816992B164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81" y="3120"/>
              <a:ext cx="3756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Text Box 6">
              <a:extLst>
                <a:ext uri="{FF2B5EF4-FFF2-40B4-BE49-F238E27FC236}">
                  <a16:creationId xmlns:a16="http://schemas.microsoft.com/office/drawing/2014/main" id="{A910CFDB-90F1-CC48-96F0-B6E201C302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" y="3011"/>
              <a:ext cx="17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200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0250" name="Text Box 7">
              <a:extLst>
                <a:ext uri="{FF2B5EF4-FFF2-40B4-BE49-F238E27FC236}">
                  <a16:creationId xmlns:a16="http://schemas.microsoft.com/office/drawing/2014/main" id="{DAD0647C-D236-E940-B903-E2C792990A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" y="2507"/>
              <a:ext cx="17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20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0251" name="Line 8">
              <a:extLst>
                <a:ext uri="{FF2B5EF4-FFF2-40B4-BE49-F238E27FC236}">
                  <a16:creationId xmlns:a16="http://schemas.microsoft.com/office/drawing/2014/main" id="{E36B975A-B47D-7C45-A901-B5108A41F5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88" y="2613"/>
              <a:ext cx="929" cy="5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Text Box 9">
              <a:extLst>
                <a:ext uri="{FF2B5EF4-FFF2-40B4-BE49-F238E27FC236}">
                  <a16:creationId xmlns:a16="http://schemas.microsoft.com/office/drawing/2014/main" id="{F251E62A-C798-C444-9AF6-2457D0E7E5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3" y="2790"/>
              <a:ext cx="2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0253" name="Text Box 10">
              <a:extLst>
                <a:ext uri="{FF2B5EF4-FFF2-40B4-BE49-F238E27FC236}">
                  <a16:creationId xmlns:a16="http://schemas.microsoft.com/office/drawing/2014/main" id="{E1A6AFA9-7913-474C-993E-7AC09BB70C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7" y="2914"/>
              <a:ext cx="2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y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1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10254" name="Text Box 11">
              <a:extLst>
                <a:ext uri="{FF2B5EF4-FFF2-40B4-BE49-F238E27FC236}">
                  <a16:creationId xmlns:a16="http://schemas.microsoft.com/office/drawing/2014/main" id="{EDD4842E-C782-3847-8CF3-36955B0504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8" y="2336"/>
              <a:ext cx="2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</a:rPr>
                <a:t>x</a:t>
              </a:r>
              <a:r>
                <a:rPr lang="en-US" altLang="en-US" sz="2000" baseline="-25000">
                  <a:latin typeface="Times New Roman" panose="02020603050405020304" pitchFamily="18" charset="0"/>
                </a:rPr>
                <a:t>1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10255" name="Freeform 12">
              <a:extLst>
                <a:ext uri="{FF2B5EF4-FFF2-40B4-BE49-F238E27FC236}">
                  <a16:creationId xmlns:a16="http://schemas.microsoft.com/office/drawing/2014/main" id="{654687A6-8ACC-A24D-B619-6DFE71AC7D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0" y="2513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" name="Freeform 13">
              <a:extLst>
                <a:ext uri="{FF2B5EF4-FFF2-40B4-BE49-F238E27FC236}">
                  <a16:creationId xmlns:a16="http://schemas.microsoft.com/office/drawing/2014/main" id="{397DA6D5-5520-1F40-92F7-0B7478701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8" y="3004"/>
              <a:ext cx="100" cy="222"/>
            </a:xfrm>
            <a:custGeom>
              <a:avLst/>
              <a:gdLst>
                <a:gd name="T0" fmla="*/ 100 w 165"/>
                <a:gd name="T1" fmla="*/ 0 h 214"/>
                <a:gd name="T2" fmla="*/ 0 w 165"/>
                <a:gd name="T3" fmla="*/ 0 h 214"/>
                <a:gd name="T4" fmla="*/ 0 w 165"/>
                <a:gd name="T5" fmla="*/ 222 h 214"/>
                <a:gd name="T6" fmla="*/ 100 w 165"/>
                <a:gd name="T7" fmla="*/ 222 h 2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14"/>
                <a:gd name="T14" fmla="*/ 165 w 165"/>
                <a:gd name="T15" fmla="*/ 214 h 2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14">
                  <a:moveTo>
                    <a:pt x="165" y="0"/>
                  </a:moveTo>
                  <a:lnTo>
                    <a:pt x="0" y="0"/>
                  </a:lnTo>
                  <a:lnTo>
                    <a:pt x="0" y="214"/>
                  </a:lnTo>
                  <a:lnTo>
                    <a:pt x="165" y="21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57" name="Group 14">
              <a:extLst>
                <a:ext uri="{FF2B5EF4-FFF2-40B4-BE49-F238E27FC236}">
                  <a16:creationId xmlns:a16="http://schemas.microsoft.com/office/drawing/2014/main" id="{B488FCFD-EA1E-394F-B694-81BF3B580A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34" y="2495"/>
              <a:ext cx="224" cy="238"/>
              <a:chOff x="3647" y="1233"/>
              <a:chExt cx="224" cy="238"/>
            </a:xfrm>
          </p:grpSpPr>
          <p:sp>
            <p:nvSpPr>
              <p:cNvPr id="10258" name="Line 15">
                <a:extLst>
                  <a:ext uri="{FF2B5EF4-FFF2-40B4-BE49-F238E27FC236}">
                    <a16:creationId xmlns:a16="http://schemas.microsoft.com/office/drawing/2014/main" id="{2D019E9A-D80C-CC46-A8AE-BE8EACFF1B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57" y="1233"/>
                <a:ext cx="214" cy="2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" name="Line 16">
                <a:extLst>
                  <a:ext uri="{FF2B5EF4-FFF2-40B4-BE49-F238E27FC236}">
                    <a16:creationId xmlns:a16="http://schemas.microsoft.com/office/drawing/2014/main" id="{87F3EF75-85B4-8C43-B248-FE58A99B80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7" y="1233"/>
                <a:ext cx="214" cy="2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46" name="Rounded Rectangular Callout 22">
            <a:extLst>
              <a:ext uri="{FF2B5EF4-FFF2-40B4-BE49-F238E27FC236}">
                <a16:creationId xmlns:a16="http://schemas.microsoft.com/office/drawing/2014/main" id="{494CBFA4-2258-1F47-9133-C9E7E0C0A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33400"/>
            <a:ext cx="457200" cy="381000"/>
          </a:xfrm>
          <a:prstGeom prst="wedgeRoundRectCallout">
            <a:avLst>
              <a:gd name="adj1" fmla="val -66287"/>
              <a:gd name="adj2" fmla="val 100074"/>
              <a:gd name="adj3" fmla="val 16667"/>
            </a:avLst>
          </a:prstGeom>
          <a:solidFill>
            <a:srgbClr val="FF0000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82B4B23-6C8F-FD41-B14B-36C208138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In-/Consistent States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699BB857-84C1-C143-9408-A2770BE0F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When rolling back to a checkpoint, the system is in a </a:t>
            </a:r>
            <a:r>
              <a:rPr lang="en-US" altLang="en-US" sz="2800" u="sng"/>
              <a:t>consistent state </a:t>
            </a:r>
            <a:r>
              <a:rPr lang="en-US" altLang="en-US" sz="2800"/>
              <a:t>if there are no orphan messages (see </a:t>
            </a:r>
            <a:r>
              <a:rPr lang="en-US" altLang="en-US" sz="2800" i="1"/>
              <a:t>a</a:t>
            </a:r>
            <a:r>
              <a:rPr lang="en-US" altLang="en-US" sz="2800"/>
              <a:t> below) and is in an </a:t>
            </a:r>
            <a:r>
              <a:rPr lang="en-US" altLang="en-US" sz="2800" u="sng"/>
              <a:t>inconsistent state </a:t>
            </a:r>
            <a:r>
              <a:rPr lang="en-US" altLang="en-US" sz="2800"/>
              <a:t>if there are orphan messages (see </a:t>
            </a:r>
            <a:r>
              <a:rPr lang="en-US" altLang="en-US" sz="2800" i="1"/>
              <a:t>b</a:t>
            </a:r>
            <a:r>
              <a:rPr lang="en-US" altLang="en-US" sz="2800"/>
              <a:t> below)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283E59-9506-DF4A-AE6D-418BD7FF9F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5D21E3A-5487-D543-9424-A473BF06AC3E}" type="slidenum">
              <a:rPr lang="en-US" altLang="en-US" sz="1200">
                <a:latin typeface="Arial Black" panose="020B0604020202020204" pitchFamily="34" charset="0"/>
              </a:rPr>
              <a:pPr eaLnBrk="1" hangingPunct="1"/>
              <a:t>9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pic>
        <p:nvPicPr>
          <p:cNvPr id="11269" name="Picture 18" descr="consistent-state">
            <a:extLst>
              <a:ext uri="{FF2B5EF4-FFF2-40B4-BE49-F238E27FC236}">
                <a16:creationId xmlns:a16="http://schemas.microsoft.com/office/drawing/2014/main" id="{2D00B3DE-1AD5-C645-9090-82C4D5906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881313"/>
            <a:ext cx="84613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qual 6">
            <a:extLst>
              <a:ext uri="{FF2B5EF4-FFF2-40B4-BE49-F238E27FC236}">
                <a16:creationId xmlns:a16="http://schemas.microsoft.com/office/drawing/2014/main" id="{D3E13672-BD98-C74F-AC12-F20A1CA53713}"/>
              </a:ext>
            </a:extLst>
          </p:cNvPr>
          <p:cNvSpPr/>
          <p:nvPr/>
        </p:nvSpPr>
        <p:spPr bwMode="auto">
          <a:xfrm>
            <a:off x="6400800" y="533400"/>
            <a:ext cx="457200" cy="457200"/>
          </a:xfrm>
          <a:prstGeom prst="mathEqual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  <p:sp>
        <p:nvSpPr>
          <p:cNvPr id="8" name="Not Equal 7">
            <a:extLst>
              <a:ext uri="{FF2B5EF4-FFF2-40B4-BE49-F238E27FC236}">
                <a16:creationId xmlns:a16="http://schemas.microsoft.com/office/drawing/2014/main" id="{8927B0FD-AE35-0D40-938E-37C7E2E3B335}"/>
              </a:ext>
            </a:extLst>
          </p:cNvPr>
          <p:cNvSpPr/>
          <p:nvPr/>
        </p:nvSpPr>
        <p:spPr bwMode="auto">
          <a:xfrm>
            <a:off x="2209800" y="533400"/>
            <a:ext cx="533400" cy="457200"/>
          </a:xfrm>
          <a:prstGeom prst="mathNotEqual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4378</TotalTime>
  <Words>2074</Words>
  <Application>Microsoft Macintosh PowerPoint</Application>
  <PresentationFormat>On-screen Show (4:3)</PresentationFormat>
  <Paragraphs>297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ＭＳ Ｐゴシック</vt:lpstr>
      <vt:lpstr>Arial Black</vt:lpstr>
      <vt:lpstr>Times New Roman</vt:lpstr>
      <vt:lpstr>Wingdings</vt:lpstr>
      <vt:lpstr>Courier New</vt:lpstr>
      <vt:lpstr>Default Design</vt:lpstr>
      <vt:lpstr>Coordinated Checkpointing</vt:lpstr>
      <vt:lpstr>Agenda</vt:lpstr>
      <vt:lpstr>Goals</vt:lpstr>
      <vt:lpstr>Fault Tolerance</vt:lpstr>
      <vt:lpstr>Failure Recovery</vt:lpstr>
      <vt:lpstr>System Model</vt:lpstr>
      <vt:lpstr>Orphan Messages</vt:lpstr>
      <vt:lpstr>Lost Messages</vt:lpstr>
      <vt:lpstr>In-/Consistent States</vt:lpstr>
      <vt:lpstr>Domino Effect</vt:lpstr>
      <vt:lpstr>Algorithm Considerations</vt:lpstr>
      <vt:lpstr>Logging Elements</vt:lpstr>
      <vt:lpstr>Recovery Algorithms</vt:lpstr>
      <vt:lpstr>Coordinated Checkpointing Protocol (Blocking)</vt:lpstr>
      <vt:lpstr>Coordinated Checkpointing Protocol (Blocking)</vt:lpstr>
      <vt:lpstr>Coordinated Checkpointing Notation</vt:lpstr>
      <vt:lpstr>Coordinated Checkpointing Questions</vt:lpstr>
      <vt:lpstr>Coordinated Checkpointing Algorithm</vt:lpstr>
      <vt:lpstr>Coordinated Checkpointing Algorithm</vt:lpstr>
      <vt:lpstr>Coordinated Checkpointing: Non-blocking Protocol ✔</vt:lpstr>
      <vt:lpstr>Communication-Induced Checkpointing</vt:lpstr>
      <vt:lpstr>Communication-Induced Checkpointing</vt:lpstr>
      <vt:lpstr>Logging</vt:lpstr>
      <vt:lpstr>Logging</vt:lpstr>
      <vt:lpstr>Pessimistic Logging</vt:lpstr>
      <vt:lpstr>Optimistic Logging</vt:lpstr>
      <vt:lpstr>Causal Logging</vt:lpstr>
      <vt:lpstr>Rollback-Recovery Protocols</vt:lpstr>
      <vt:lpstr>Conclusions</vt:lpstr>
      <vt:lpstr>Questions?</vt:lpstr>
      <vt:lpstr>References</vt:lpstr>
    </vt:vector>
  </TitlesOfParts>
  <Company>Virginia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Slide Master</dc:title>
  <dc:creator>Dennis Kafura</dc:creator>
  <cp:lastModifiedBy>Joseph Picone</cp:lastModifiedBy>
  <cp:revision>479</cp:revision>
  <dcterms:created xsi:type="dcterms:W3CDTF">2010-11-16T00:37:48Z</dcterms:created>
  <dcterms:modified xsi:type="dcterms:W3CDTF">2021-11-17T09:07:51Z</dcterms:modified>
</cp:coreProperties>
</file>