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3"/>
  </p:notesMasterIdLst>
  <p:handoutMasterIdLst>
    <p:handoutMasterId r:id="rId94"/>
  </p:handoutMasterIdLst>
  <p:sldIdLst>
    <p:sldId id="256" r:id="rId2"/>
    <p:sldId id="344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387" r:id="rId46"/>
    <p:sldId id="388" r:id="rId47"/>
    <p:sldId id="389" r:id="rId48"/>
    <p:sldId id="390" r:id="rId49"/>
    <p:sldId id="391" r:id="rId50"/>
    <p:sldId id="392" r:id="rId51"/>
    <p:sldId id="393" r:id="rId52"/>
    <p:sldId id="394" r:id="rId53"/>
    <p:sldId id="395" r:id="rId54"/>
    <p:sldId id="396" r:id="rId55"/>
    <p:sldId id="397" r:id="rId56"/>
    <p:sldId id="398" r:id="rId57"/>
    <p:sldId id="399" r:id="rId58"/>
    <p:sldId id="400" r:id="rId59"/>
    <p:sldId id="401" r:id="rId60"/>
    <p:sldId id="402" r:id="rId61"/>
    <p:sldId id="403" r:id="rId62"/>
    <p:sldId id="404" r:id="rId63"/>
    <p:sldId id="405" r:id="rId64"/>
    <p:sldId id="406" r:id="rId65"/>
    <p:sldId id="407" r:id="rId66"/>
    <p:sldId id="408" r:id="rId67"/>
    <p:sldId id="409" r:id="rId68"/>
    <p:sldId id="410" r:id="rId69"/>
    <p:sldId id="411" r:id="rId70"/>
    <p:sldId id="412" r:id="rId71"/>
    <p:sldId id="413" r:id="rId72"/>
    <p:sldId id="414" r:id="rId73"/>
    <p:sldId id="415" r:id="rId74"/>
    <p:sldId id="416" r:id="rId75"/>
    <p:sldId id="417" r:id="rId76"/>
    <p:sldId id="418" r:id="rId77"/>
    <p:sldId id="419" r:id="rId78"/>
    <p:sldId id="420" r:id="rId79"/>
    <p:sldId id="421" r:id="rId80"/>
    <p:sldId id="422" r:id="rId81"/>
    <p:sldId id="423" r:id="rId82"/>
    <p:sldId id="425" r:id="rId83"/>
    <p:sldId id="426" r:id="rId84"/>
    <p:sldId id="428" r:id="rId85"/>
    <p:sldId id="429" r:id="rId86"/>
    <p:sldId id="452" r:id="rId87"/>
    <p:sldId id="453" r:id="rId88"/>
    <p:sldId id="433" r:id="rId89"/>
    <p:sldId id="434" r:id="rId90"/>
    <p:sldId id="435" r:id="rId91"/>
    <p:sldId id="436" r:id="rId9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1B800"/>
    <a:srgbClr val="60FF2C"/>
    <a:srgbClr val="27632E"/>
    <a:srgbClr val="3366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89" autoAdjust="0"/>
    <p:restoredTop sz="96327" autoAdjust="0"/>
  </p:normalViewPr>
  <p:slideViewPr>
    <p:cSldViewPr>
      <p:cViewPr varScale="1">
        <p:scale>
          <a:sx n="119" d="100"/>
          <a:sy n="119" d="100"/>
        </p:scale>
        <p:origin x="23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302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EFB781-F10A-8A4F-A12A-3C2C71F64A5A}" type="datetimeFigureOut">
              <a:rPr lang="en-US"/>
              <a:pPr>
                <a:defRPr/>
              </a:pPr>
              <a:t>11/15/21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7056B38-26E9-CB40-A38E-0AF1742DD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416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58E4B2-B471-D345-83CC-798ED0FDA91E}" type="datetimeFigureOut">
              <a:rPr lang="en-US"/>
              <a:pPr>
                <a:defRPr/>
              </a:pPr>
              <a:t>11/15/21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7FAE9D-A0A7-8442-9C01-C9B544F09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04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688865-1D11-C24B-8CF2-173DEF3C189B}" type="slidenum">
              <a:rPr lang="en-US"/>
              <a:pPr/>
              <a:t>31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012" y="4375031"/>
            <a:ext cx="5050663" cy="407841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zh-CN" sz="1400">
                <a:solidFill>
                  <a:srgbClr val="000000"/>
                </a:solidFill>
                <a:latin typeface="Palatino" charset="0"/>
                <a:ea typeface="宋体" charset="-122"/>
                <a:cs typeface="宋体" charset="-122"/>
              </a:rPr>
              <a:t>A problematic Master-Worker program run with 7 processes on a SMP cluster with 16 dual processor nodes connected through gigabyte switches.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100558-C49A-7448-8405-AFE09DF53C5B}" type="slidenum">
              <a:rPr lang="en-US"/>
              <a:pPr/>
              <a:t>80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26" y="4344134"/>
            <a:ext cx="5028350" cy="411395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556CA6-5374-0445-A40B-B9C135F041DB}" type="slidenum">
              <a:rPr lang="en-US"/>
              <a:pPr/>
              <a:t>81</a:t>
            </a:fld>
            <a:endParaRPr lang="en-US"/>
          </a:p>
        </p:txBody>
      </p:sp>
      <p:sp>
        <p:nvSpPr>
          <p:cNvPr id="593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D2C587-E023-FE42-8B3A-1A5C533312A5}" type="slidenum">
              <a:rPr lang="en-US"/>
              <a:pPr/>
              <a:t>82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58BC8E-ED47-7742-B5AE-3A2AFB1B7C6C}" type="slidenum">
              <a:rPr lang="en-US"/>
              <a:pPr/>
              <a:t>83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26" y="4344134"/>
            <a:ext cx="5028350" cy="411395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005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17014"/>
            <a:ext cx="9144000" cy="1470025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65500"/>
            <a:ext cx="9144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68E9D-7EE0-A64C-88B9-5C80C428C5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three-sisters.png"/>
          <p:cNvPicPr>
            <a:picLocks noChangeAspect="1"/>
          </p:cNvPicPr>
          <p:nvPr userDrawn="1"/>
        </p:nvPicPr>
        <p:blipFill>
          <a:blip r:embed="rId2"/>
          <a:srcRect b="19512"/>
          <a:stretch>
            <a:fillRect/>
          </a:stretch>
        </p:blipFill>
        <p:spPr>
          <a:xfrm>
            <a:off x="0" y="-3009"/>
            <a:ext cx="9144000" cy="1281768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  <p:extLst>
      <p:ext uri="{BB962C8B-B14F-4D97-AF65-F5344CB8AC3E}">
        <p14:creationId xmlns:p14="http://schemas.microsoft.com/office/powerpoint/2010/main" val="135196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5024"/>
            <a:ext cx="8905875" cy="874346"/>
          </a:xfrm>
        </p:spPr>
        <p:txBody>
          <a:bodyPr/>
          <a:lstStyle>
            <a:lvl1pPr>
              <a:defRPr sz="3600" b="1"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896552"/>
            <a:ext cx="8905875" cy="5479701"/>
          </a:xfrm>
        </p:spPr>
        <p:txBody>
          <a:bodyPr/>
          <a:lstStyle>
            <a:lvl1pPr>
              <a:buSzPct val="65000"/>
              <a:buFont typeface="Wingdings" charset="2"/>
              <a:buChar char="q"/>
              <a:defRPr/>
            </a:lvl1pPr>
            <a:lvl2pPr>
              <a:buSzPct val="65000"/>
              <a:buFont typeface="Lucida Grande"/>
              <a:buChar char="❍"/>
              <a:defRPr/>
            </a:lvl2pPr>
            <a:lvl3pPr>
              <a:buSzPct val="90000"/>
              <a:buFont typeface="Lucida Grande"/>
              <a:buChar char="◆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21A90-E327-C84D-81B5-071D4C5C9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  <p:extLst>
      <p:ext uri="{BB962C8B-B14F-4D97-AF65-F5344CB8AC3E}">
        <p14:creationId xmlns:p14="http://schemas.microsoft.com/office/powerpoint/2010/main" val="24792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44090-53BA-A642-97F1-42151C567A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  <p:extLst>
      <p:ext uri="{BB962C8B-B14F-4D97-AF65-F5344CB8AC3E}">
        <p14:creationId xmlns:p14="http://schemas.microsoft.com/office/powerpoint/2010/main" val="287780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0"/>
            <a:ext cx="8905875" cy="874346"/>
          </a:xfrm>
        </p:spPr>
        <p:txBody>
          <a:bodyPr/>
          <a:lstStyle>
            <a:lvl1pPr>
              <a:defRPr b="1"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84237"/>
            <a:ext cx="4453128" cy="551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0872" y="884237"/>
            <a:ext cx="4453128" cy="551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1E1AC-38F6-0C44-A89D-462547A2D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  <p:extLst>
      <p:ext uri="{BB962C8B-B14F-4D97-AF65-F5344CB8AC3E}">
        <p14:creationId xmlns:p14="http://schemas.microsoft.com/office/powerpoint/2010/main" val="391470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0"/>
            <a:ext cx="8905875" cy="874346"/>
          </a:xfrm>
        </p:spPr>
        <p:txBody>
          <a:bodyPr/>
          <a:lstStyle>
            <a:lvl1pPr>
              <a:defRPr b="1"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95350"/>
            <a:ext cx="44531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535112"/>
            <a:ext cx="4453128" cy="4865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0872" y="895350"/>
            <a:ext cx="44531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0872" y="1535112"/>
            <a:ext cx="4453128" cy="4865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ABFDE-B9DE-0347-8949-80A077F73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  <p:extLst>
      <p:ext uri="{BB962C8B-B14F-4D97-AF65-F5344CB8AC3E}">
        <p14:creationId xmlns:p14="http://schemas.microsoft.com/office/powerpoint/2010/main" val="89691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865A7-7678-F840-B2ED-A6879803B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8125" y="5024"/>
            <a:ext cx="8905875" cy="874346"/>
          </a:xfrm>
        </p:spPr>
        <p:txBody>
          <a:bodyPr/>
          <a:lstStyle>
            <a:lvl1pPr>
              <a:defRPr sz="3600" b="1"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  <p:extLst>
      <p:ext uri="{BB962C8B-B14F-4D97-AF65-F5344CB8AC3E}">
        <p14:creationId xmlns:p14="http://schemas.microsoft.com/office/powerpoint/2010/main" val="420431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56350"/>
            <a:ext cx="8686800" cy="501650"/>
          </a:xfrm>
          <a:prstGeom prst="rect">
            <a:avLst/>
          </a:prstGeom>
          <a:solidFill>
            <a:srgbClr val="005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38125" y="274638"/>
            <a:ext cx="8651875" cy="87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8125" y="1158047"/>
            <a:ext cx="8651875" cy="526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1" name="Picture 7" descr="UO_Signature_stckd_4c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75" y="6369050"/>
            <a:ext cx="3778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9050"/>
            <a:ext cx="21336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fld id="{35D977DA-7179-4E4A-8476-A426C303D2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4953000" y="6369050"/>
            <a:ext cx="32004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Lecture 12 – Introduction to Parallel Algorithms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b="0" i="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0" i="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0" i="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0" i="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0" i="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0" i="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Parallel Algorithms and Parallel Program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24200"/>
            <a:ext cx="9144000" cy="1993900"/>
          </a:xfrm>
        </p:spPr>
        <p:txBody>
          <a:bodyPr/>
          <a:lstStyle/>
          <a:p>
            <a:r>
              <a:rPr lang="en-US" dirty="0"/>
              <a:t>Parallel Computing</a:t>
            </a:r>
          </a:p>
          <a:p>
            <a:r>
              <a:rPr lang="en-US" dirty="0"/>
              <a:t>CIS 410/510</a:t>
            </a:r>
          </a:p>
          <a:p>
            <a:r>
              <a:rPr lang="en-US" dirty="0"/>
              <a:t>Department of Computer and Information Science</a:t>
            </a:r>
          </a:p>
        </p:txBody>
      </p:sp>
      <p:pic>
        <p:nvPicPr>
          <p:cNvPr id="13315" name="Picture 5" descr="UO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5299075"/>
            <a:ext cx="472598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Types of Agglomeration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Element to column</a:t>
            </a: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r>
              <a:rPr lang="en-US">
                <a:ea typeface="ＭＳ Ｐゴシック" charset="-128"/>
                <a:cs typeface="ＭＳ Ｐゴシック" charset="-128"/>
              </a:rPr>
              <a:t>Element to block</a:t>
            </a:r>
          </a:p>
          <a:p>
            <a:pPr lvl="1"/>
            <a:r>
              <a:rPr lang="en-US"/>
              <a:t>Better surface to volume</a:t>
            </a: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r>
              <a:rPr lang="en-US">
                <a:ea typeface="ＭＳ Ｐゴシック" charset="-128"/>
                <a:cs typeface="ＭＳ Ｐゴシック" charset="-128"/>
              </a:rPr>
              <a:t>Task merging</a:t>
            </a: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r>
              <a:rPr lang="en-US">
                <a:ea typeface="ＭＳ Ｐゴシック" charset="-128"/>
                <a:cs typeface="ＭＳ Ｐゴシック" charset="-128"/>
              </a:rPr>
              <a:t>Task reduction</a:t>
            </a:r>
          </a:p>
          <a:p>
            <a:pPr lvl="1"/>
            <a:r>
              <a:rPr lang="en-US"/>
              <a:t>Reduces communication</a:t>
            </a:r>
          </a:p>
        </p:txBody>
      </p:sp>
      <p:pic>
        <p:nvPicPr>
          <p:cNvPr id="20483" name="Picture 4" descr="&#10;img208.gif                                                     000813D3Macintosh HD                   B8A9EEAE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6138" y="990600"/>
            <a:ext cx="3954462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Agglomeration Design Checklist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Has increased locality reduced communication costs?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Is replicated computation worth it?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Does data replication compromise scalability?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Is the computation still balanced?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Is scalability in problem size still possible?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Is there still sufficient concurrency?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Is there room for more agglomeration?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Fine-grained vs. coarse-grained?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Mapping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Specify where each task is to execute</a:t>
            </a:r>
          </a:p>
          <a:p>
            <a:pPr lvl="1"/>
            <a:r>
              <a:rPr lang="en-US" dirty="0"/>
              <a:t>Less of a concern on shared-memory</a:t>
            </a:r>
            <a:br>
              <a:rPr lang="en-US" dirty="0"/>
            </a:br>
            <a:r>
              <a:rPr lang="en-US" dirty="0"/>
              <a:t>systems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Attempt to minimize execution time</a:t>
            </a:r>
          </a:p>
          <a:p>
            <a:pPr lvl="1"/>
            <a:r>
              <a:rPr lang="en-US" dirty="0"/>
              <a:t>Place concurrent tasks on different</a:t>
            </a:r>
            <a:br>
              <a:rPr lang="en-US" dirty="0"/>
            </a:br>
            <a:r>
              <a:rPr lang="en-US" dirty="0"/>
              <a:t>processors to enhance physical concurrency</a:t>
            </a:r>
          </a:p>
          <a:p>
            <a:pPr lvl="1"/>
            <a:r>
              <a:rPr lang="en-US" dirty="0"/>
              <a:t>Place communicating tasks on same processor, or on processors close to each other, to increase locality</a:t>
            </a:r>
          </a:p>
          <a:p>
            <a:pPr lvl="1"/>
            <a:r>
              <a:rPr lang="en-US" dirty="0"/>
              <a:t>Strategies can conflict!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Mapping problem is </a:t>
            </a:r>
            <a:r>
              <a:rPr lang="en-US" i="1" dirty="0">
                <a:ea typeface="ＭＳ Ｐゴシック" charset="-128"/>
                <a:cs typeface="ＭＳ Ｐゴシック" charset="-128"/>
              </a:rPr>
              <a:t>NP-complete</a:t>
            </a:r>
          </a:p>
          <a:p>
            <a:pPr lvl="1"/>
            <a:r>
              <a:rPr lang="en-US" dirty="0"/>
              <a:t>Use problem classifications and heuristics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Static and dynamic load balancing</a:t>
            </a:r>
          </a:p>
        </p:txBody>
      </p:sp>
      <p:pic>
        <p:nvPicPr>
          <p:cNvPr id="5" name="Picture 4" descr="dbpp-img160.gif                                                000813D3Macintosh HD                   B8A9EEAE:"/>
          <p:cNvPicPr>
            <a:picLocks noChangeAspect="1" noChangeArrowheads="1"/>
          </p:cNvPicPr>
          <p:nvPr/>
        </p:nvPicPr>
        <p:blipFill>
          <a:blip r:embed="rId2">
            <a:lum bright="-100000" contrast="100000"/>
          </a:blip>
          <a:srcRect/>
          <a:stretch>
            <a:fillRect/>
          </a:stretch>
        </p:blipFill>
        <p:spPr bwMode="auto">
          <a:xfrm>
            <a:off x="6629401" y="465775"/>
            <a:ext cx="2438400" cy="25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Mapping Algorithms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Load balancing (partitioning) algorithms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Data-based algorithms</a:t>
            </a:r>
          </a:p>
          <a:p>
            <a:pPr lvl="1"/>
            <a:r>
              <a:rPr lang="en-US"/>
              <a:t>Think of computational load with respect to amount of data being operated on</a:t>
            </a:r>
          </a:p>
          <a:p>
            <a:pPr lvl="1"/>
            <a:r>
              <a:rPr lang="en-US"/>
              <a:t>Assign data (i.e., work) in some known manner to balance</a:t>
            </a:r>
          </a:p>
          <a:p>
            <a:pPr lvl="1"/>
            <a:r>
              <a:rPr lang="en-US"/>
              <a:t>Take into account data interactions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Task-based (task scheduling) algorithms</a:t>
            </a:r>
          </a:p>
          <a:p>
            <a:pPr lvl="1"/>
            <a:r>
              <a:rPr lang="en-US"/>
              <a:t>Used when functional decomposition yields many tasks with weak locality requirements</a:t>
            </a:r>
          </a:p>
          <a:p>
            <a:pPr lvl="1"/>
            <a:r>
              <a:rPr lang="en-US"/>
              <a:t>Use task assignment to keep processors busy computing</a:t>
            </a:r>
          </a:p>
          <a:p>
            <a:pPr lvl="1"/>
            <a:r>
              <a:rPr lang="en-US"/>
              <a:t>Consider centralized and decentralize schemes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Mapping Design Checklist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Is static mapping too restrictive and non-responsive?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Is dynamic mapping too costly in overhead?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Does centralized scheduling lead to bottlenecks?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Do dynamic load-balancing schemes require too much coordination to re-balance the load?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What is the tradeoff of dynamic scheduling complexity versus performance improvement?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Are there enough tasks to achieve high levels of concurrency?  If not, processors may idle.</a:t>
            </a:r>
          </a:p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Types of Parallel Programs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Flavors of parallelism</a:t>
            </a:r>
          </a:p>
          <a:p>
            <a:pPr lvl="1"/>
            <a:r>
              <a:rPr lang="en-US" dirty="0"/>
              <a:t>Data parallelism</a:t>
            </a:r>
          </a:p>
          <a:p>
            <a:pPr lvl="2"/>
            <a:r>
              <a:rPr lang="en-US" dirty="0"/>
              <a:t>all processors do same thing on different data</a:t>
            </a:r>
          </a:p>
          <a:p>
            <a:pPr lvl="1"/>
            <a:r>
              <a:rPr lang="en-US" dirty="0"/>
              <a:t>Task parallelism</a:t>
            </a:r>
          </a:p>
          <a:p>
            <a:pPr lvl="2"/>
            <a:r>
              <a:rPr lang="en-US" dirty="0"/>
              <a:t>processors are assigned tasks that do different things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Parallel execution models</a:t>
            </a:r>
          </a:p>
          <a:p>
            <a:pPr lvl="1"/>
            <a:r>
              <a:rPr lang="en-US" dirty="0"/>
              <a:t>Data parallel</a:t>
            </a:r>
          </a:p>
          <a:p>
            <a:pPr lvl="1"/>
            <a:r>
              <a:rPr lang="en-US" dirty="0"/>
              <a:t>Pipelining (Producer-Consumer)</a:t>
            </a:r>
          </a:p>
          <a:p>
            <a:pPr lvl="1"/>
            <a:r>
              <a:rPr lang="en-US" dirty="0"/>
              <a:t>Task graph</a:t>
            </a:r>
          </a:p>
          <a:p>
            <a:pPr lvl="1"/>
            <a:r>
              <a:rPr lang="en-US" dirty="0"/>
              <a:t>Work pool</a:t>
            </a:r>
          </a:p>
          <a:p>
            <a:pPr lvl="1"/>
            <a:r>
              <a:rPr lang="en-US" dirty="0"/>
              <a:t>Master-Worker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Parallel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Data is decomposed (mapped) onto processors</a:t>
            </a:r>
          </a:p>
          <a:p>
            <a:r>
              <a:rPr lang="en-US" dirty="0"/>
              <a:t>Processors performance similar (identical) tasks on data</a:t>
            </a:r>
          </a:p>
          <a:p>
            <a:r>
              <a:rPr lang="en-US" dirty="0"/>
              <a:t>Tasks are applied concurrently</a:t>
            </a:r>
          </a:p>
          <a:p>
            <a:r>
              <a:rPr lang="en-US" dirty="0"/>
              <a:t>Load balance is obtained through data partitioning</a:t>
            </a:r>
          </a:p>
          <a:p>
            <a:pPr lvl="1"/>
            <a:r>
              <a:rPr lang="en-US" dirty="0"/>
              <a:t>Equal amounts of work assigned</a:t>
            </a:r>
          </a:p>
          <a:p>
            <a:r>
              <a:rPr lang="en-US" dirty="0"/>
              <a:t>Certainly may have interactions between processors</a:t>
            </a:r>
          </a:p>
          <a:p>
            <a:r>
              <a:rPr lang="en-US" dirty="0"/>
              <a:t>Data parallelism scalability</a:t>
            </a:r>
          </a:p>
          <a:p>
            <a:pPr lvl="1"/>
            <a:r>
              <a:rPr lang="en-US" dirty="0"/>
              <a:t>Degree of parallelism tends to increase with problem size</a:t>
            </a:r>
          </a:p>
          <a:p>
            <a:pPr lvl="1"/>
            <a:r>
              <a:rPr lang="en-US" dirty="0"/>
              <a:t>Makes data parallel algorithms more efficient</a:t>
            </a:r>
          </a:p>
          <a:p>
            <a:r>
              <a:rPr lang="en-US" dirty="0"/>
              <a:t>Single Program Multiple Data (SPMD)</a:t>
            </a:r>
          </a:p>
          <a:p>
            <a:pPr lvl="1"/>
            <a:r>
              <a:rPr lang="en-US" dirty="0"/>
              <a:t>Convenient way to implement data parallel computation</a:t>
            </a:r>
          </a:p>
          <a:p>
            <a:pPr lvl="1"/>
            <a:r>
              <a:rPr lang="en-US" dirty="0"/>
              <a:t>More associated with distributed memory parallel execution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Matrix - Vector Multiplication</a:t>
            </a:r>
          </a:p>
        </p:txBody>
      </p:sp>
      <p:pic>
        <p:nvPicPr>
          <p:cNvPr id="27650" name="Picture 4" descr="3-1.gif                                                        00086CEEMacintosh HD                   B8A9EEAE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0163" y="1528763"/>
            <a:ext cx="5227637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A x b = y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Allocate tasks to rows of A</a:t>
            </a:r>
          </a:p>
          <a:p>
            <a:pPr lvl="1">
              <a:buFont typeface="Wingdings" charset="2"/>
              <a:buNone/>
            </a:pPr>
            <a:r>
              <a:rPr lang="en-US"/>
              <a:t>y[i] = ∑A[i,j]*b[j]</a:t>
            </a:r>
          </a:p>
          <a:p>
            <a:pPr lvl="1">
              <a:buFont typeface="Wingdings" charset="2"/>
              <a:buNone/>
            </a:pPr>
            <a:endParaRPr lang="en-US"/>
          </a:p>
          <a:p>
            <a:r>
              <a:rPr lang="en-US">
                <a:ea typeface="ＭＳ Ｐゴシック" charset="-128"/>
                <a:cs typeface="ＭＳ Ｐゴシック" charset="-128"/>
              </a:rPr>
              <a:t>Dependencies?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Speedup?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Computing each</a:t>
            </a:r>
            <a:br>
              <a:rPr lang="en-US">
                <a:ea typeface="ＭＳ Ｐゴシック" charset="-128"/>
                <a:cs typeface="ＭＳ Ｐゴシック" charset="-128"/>
              </a:rPr>
            </a:br>
            <a:r>
              <a:rPr lang="en-US">
                <a:ea typeface="ＭＳ Ｐゴシック" charset="-128"/>
                <a:cs typeface="ＭＳ Ｐゴシック" charset="-128"/>
              </a:rPr>
              <a:t>element of y can be</a:t>
            </a:r>
            <a:br>
              <a:rPr lang="en-US">
                <a:ea typeface="ＭＳ Ｐゴシック" charset="-128"/>
                <a:cs typeface="ＭＳ Ｐゴシック" charset="-128"/>
              </a:rPr>
            </a:br>
            <a:r>
              <a:rPr lang="en-US">
                <a:ea typeface="ＭＳ Ｐゴシック" charset="-128"/>
                <a:cs typeface="ＭＳ Ｐゴシック" charset="-128"/>
              </a:rPr>
              <a:t>done independently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1676400" y="2422525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j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Matrix-Vector Multiplication (Limited Tasks)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Suppose we only have 4 tasks</a:t>
            </a:r>
          </a:p>
          <a:p>
            <a:r>
              <a:rPr lang="en-US"/>
              <a:t>Dependencies?</a:t>
            </a:r>
          </a:p>
          <a:p>
            <a:r>
              <a:rPr lang="en-US"/>
              <a:t>Speedup?</a:t>
            </a:r>
          </a:p>
        </p:txBody>
      </p:sp>
      <p:pic>
        <p:nvPicPr>
          <p:cNvPr id="28675" name="Picture 5" descr="3-4.gif                                                        00086CEEMacintosh HD                   B8A9EEAE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286000"/>
            <a:ext cx="5953125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Matrix Multiplication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A x B = C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A[i,:] • B[:,j] = C[i,j]</a:t>
            </a: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r>
              <a:rPr lang="en-US">
                <a:ea typeface="ＭＳ Ｐゴシック" charset="-128"/>
                <a:cs typeface="ＭＳ Ｐゴシック" charset="-128"/>
              </a:rPr>
              <a:t>Row partitioning</a:t>
            </a:r>
          </a:p>
          <a:p>
            <a:pPr lvl="1"/>
            <a:r>
              <a:rPr lang="en-US" i="1"/>
              <a:t>N</a:t>
            </a:r>
            <a:r>
              <a:rPr lang="en-US"/>
              <a:t> tasks</a:t>
            </a:r>
          </a:p>
          <a:p>
            <a:pPr lvl="1"/>
            <a:endParaRPr lang="en-US"/>
          </a:p>
          <a:p>
            <a:r>
              <a:rPr lang="en-US">
                <a:ea typeface="ＭＳ Ｐゴシック" charset="-128"/>
                <a:cs typeface="ＭＳ Ｐゴシック" charset="-128"/>
              </a:rPr>
              <a:t>Block partitioning</a:t>
            </a:r>
          </a:p>
          <a:p>
            <a:pPr lvl="1"/>
            <a:r>
              <a:rPr lang="en-US" i="1"/>
              <a:t>N*N/B</a:t>
            </a:r>
            <a:r>
              <a:rPr lang="en-US"/>
              <a:t> tasks </a:t>
            </a:r>
          </a:p>
          <a:p>
            <a:pPr lvl="1"/>
            <a:endParaRPr lang="en-US"/>
          </a:p>
          <a:p>
            <a:r>
              <a:rPr lang="en-US">
                <a:ea typeface="ＭＳ Ｐゴシック" charset="-128"/>
                <a:cs typeface="ＭＳ Ｐゴシック" charset="-128"/>
              </a:rPr>
              <a:t>Shading shows data</a:t>
            </a:r>
            <a:br>
              <a:rPr lang="en-US">
                <a:ea typeface="ＭＳ Ｐゴシック" charset="-128"/>
                <a:cs typeface="ＭＳ Ｐゴシック" charset="-128"/>
              </a:rPr>
            </a:br>
            <a:r>
              <a:rPr lang="en-US">
                <a:ea typeface="ＭＳ Ｐゴシック" charset="-128"/>
                <a:cs typeface="ＭＳ Ｐゴシック" charset="-128"/>
              </a:rPr>
              <a:t>sharing in B matrix</a:t>
            </a:r>
          </a:p>
        </p:txBody>
      </p:sp>
      <p:pic>
        <p:nvPicPr>
          <p:cNvPr id="29699" name="Picture 4" descr="3-26.gif                                                       00086CEEMacintosh HD                   B8A9EEAE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1750" y="2286000"/>
            <a:ext cx="5226050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4572000" y="9144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6019800" y="9144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7467600" y="914400"/>
            <a:ext cx="1143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4572000" y="1066800"/>
            <a:ext cx="1143000" cy="76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4" name="Rectangle 10"/>
          <p:cNvSpPr>
            <a:spLocks noChangeArrowheads="1"/>
          </p:cNvSpPr>
          <p:nvPr/>
        </p:nvSpPr>
        <p:spPr bwMode="auto">
          <a:xfrm>
            <a:off x="6629400" y="914400"/>
            <a:ext cx="76200" cy="1066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Rectangle 11"/>
          <p:cNvSpPr>
            <a:spLocks noChangeArrowheads="1"/>
          </p:cNvSpPr>
          <p:nvPr/>
        </p:nvSpPr>
        <p:spPr bwMode="auto">
          <a:xfrm>
            <a:off x="8153400" y="1143000"/>
            <a:ext cx="76200" cy="76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6" name="Rectangle 12"/>
          <p:cNvSpPr>
            <a:spLocks noChangeArrowheads="1"/>
          </p:cNvSpPr>
          <p:nvPr/>
        </p:nvSpPr>
        <p:spPr bwMode="auto">
          <a:xfrm>
            <a:off x="5708650" y="12954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9707" name="Rectangle 13"/>
          <p:cNvSpPr>
            <a:spLocks noChangeArrowheads="1"/>
          </p:cNvSpPr>
          <p:nvPr/>
        </p:nvSpPr>
        <p:spPr bwMode="auto">
          <a:xfrm>
            <a:off x="7148513" y="1295400"/>
            <a:ext cx="327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29708" name="Rectangle 14"/>
          <p:cNvSpPr>
            <a:spLocks noChangeArrowheads="1"/>
          </p:cNvSpPr>
          <p:nvPr/>
        </p:nvSpPr>
        <p:spPr bwMode="auto">
          <a:xfrm>
            <a:off x="4994275" y="5334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29709" name="Rectangle 15"/>
          <p:cNvSpPr>
            <a:spLocks noChangeArrowheads="1"/>
          </p:cNvSpPr>
          <p:nvPr/>
        </p:nvSpPr>
        <p:spPr bwMode="auto">
          <a:xfrm>
            <a:off x="6450013" y="533400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29710" name="Rectangle 16"/>
          <p:cNvSpPr>
            <a:spLocks noChangeArrowheads="1"/>
          </p:cNvSpPr>
          <p:nvPr/>
        </p:nvSpPr>
        <p:spPr bwMode="auto">
          <a:xfrm>
            <a:off x="7875588" y="533400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Methodological Design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Partition</a:t>
            </a:r>
          </a:p>
          <a:p>
            <a:pPr lvl="1"/>
            <a:r>
              <a:rPr lang="en-US" dirty="0"/>
              <a:t>Task/data</a:t>
            </a:r>
            <a:br>
              <a:rPr lang="en-US" dirty="0"/>
            </a:br>
            <a:r>
              <a:rPr lang="en-US" dirty="0"/>
              <a:t>decomposition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Communication</a:t>
            </a:r>
          </a:p>
          <a:p>
            <a:pPr lvl="1"/>
            <a:r>
              <a:rPr lang="en-US" dirty="0"/>
              <a:t>Task execution</a:t>
            </a:r>
            <a:br>
              <a:rPr lang="en-US" dirty="0"/>
            </a:br>
            <a:r>
              <a:rPr lang="en-US" dirty="0"/>
              <a:t>coordination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Agglomeration</a:t>
            </a:r>
          </a:p>
          <a:p>
            <a:pPr lvl="1"/>
            <a:r>
              <a:rPr lang="en-US" dirty="0"/>
              <a:t>Evaluation of the</a:t>
            </a:r>
            <a:br>
              <a:rPr lang="en-US" dirty="0"/>
            </a:br>
            <a:r>
              <a:rPr lang="en-US" dirty="0"/>
              <a:t>structure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Mapping</a:t>
            </a:r>
          </a:p>
          <a:p>
            <a:pPr lvl="1"/>
            <a:r>
              <a:rPr lang="en-US" dirty="0"/>
              <a:t>Resource assignment</a:t>
            </a:r>
          </a:p>
        </p:txBody>
      </p:sp>
      <p:pic>
        <p:nvPicPr>
          <p:cNvPr id="12291" name="Picture 4" descr="dbpp-img160.gif                                                000813D3Macintosh HD                   B8A9EEAE:"/>
          <p:cNvPicPr>
            <a:picLocks noChangeAspect="1" noChangeArrowheads="1"/>
          </p:cNvPicPr>
          <p:nvPr/>
        </p:nvPicPr>
        <p:blipFill>
          <a:blip r:embed="rId2">
            <a:lum bright="-100000" contrast="100000"/>
          </a:blip>
          <a:srcRect/>
          <a:stretch>
            <a:fillRect/>
          </a:stretch>
        </p:blipFill>
        <p:spPr bwMode="auto">
          <a:xfrm>
            <a:off x="3876675" y="990600"/>
            <a:ext cx="51149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92800" y="5486400"/>
            <a:ext cx="325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>
                <a:latin typeface="Times New Roman"/>
                <a:cs typeface="Times New Roman"/>
              </a:rPr>
              <a:t>I. Foster, </a:t>
            </a:r>
            <a:r>
              <a:rPr lang="ja-JP" altLang="en-US" sz="1600" dirty="0">
                <a:latin typeface="Times New Roman"/>
                <a:cs typeface="Times New Roman"/>
              </a:rPr>
              <a:t>“</a:t>
            </a:r>
            <a:r>
              <a:rPr lang="en-US" altLang="ja-JP" sz="1600" dirty="0">
                <a:latin typeface="Times New Roman"/>
                <a:cs typeface="Times New Roman"/>
              </a:rPr>
              <a:t>Designing and Building Parallel Programs,</a:t>
            </a:r>
            <a:r>
              <a:rPr lang="ja-JP" altLang="en-US" sz="1600" dirty="0">
                <a:latin typeface="Times New Roman"/>
                <a:cs typeface="Times New Roman"/>
              </a:rPr>
              <a:t>”</a:t>
            </a:r>
            <a:r>
              <a:rPr lang="en-US" altLang="ja-JP" sz="1600" dirty="0">
                <a:latin typeface="Times New Roman"/>
                <a:cs typeface="Times New Roman"/>
              </a:rPr>
              <a:t> Addison-Wesley, 1995.  Book is online, see webpage.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Granularity of Task and Data Decompositions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>
                <a:ea typeface="+mn-ea"/>
                <a:cs typeface="+mn-cs"/>
              </a:rPr>
              <a:t>Granularity can be with respect to tasks and data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Task granularity</a:t>
            </a:r>
          </a:p>
          <a:p>
            <a:pPr lvl="1">
              <a:defRPr/>
            </a:pPr>
            <a:r>
              <a:rPr lang="en-US" dirty="0"/>
              <a:t>Equivalent to choosing the number of tasks</a:t>
            </a:r>
          </a:p>
          <a:p>
            <a:pPr lvl="1">
              <a:defRPr/>
            </a:pPr>
            <a:r>
              <a:rPr lang="en-US" dirty="0"/>
              <a:t>Fine-grained decomposition results in large # tasks</a:t>
            </a:r>
          </a:p>
          <a:p>
            <a:pPr lvl="1">
              <a:defRPr/>
            </a:pPr>
            <a:r>
              <a:rPr lang="en-US" dirty="0"/>
              <a:t>Large-grained decomposition has smaller # tasks</a:t>
            </a:r>
          </a:p>
          <a:p>
            <a:pPr lvl="1">
              <a:defRPr/>
            </a:pPr>
            <a:r>
              <a:rPr lang="en-US" dirty="0"/>
              <a:t>Translates to data granularity after # tasks chosen</a:t>
            </a:r>
          </a:p>
          <a:p>
            <a:pPr lvl="2">
              <a:defRPr/>
            </a:pPr>
            <a:r>
              <a:rPr lang="en-US" dirty="0"/>
              <a:t>consider matrix multiplication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Data granularity</a:t>
            </a:r>
          </a:p>
          <a:p>
            <a:pPr lvl="1">
              <a:defRPr/>
            </a:pPr>
            <a:r>
              <a:rPr lang="en-US" dirty="0"/>
              <a:t>Think of in terms of amount of data needed in operation</a:t>
            </a:r>
          </a:p>
          <a:p>
            <a:pPr lvl="1">
              <a:defRPr/>
            </a:pPr>
            <a:r>
              <a:rPr lang="en-US" dirty="0"/>
              <a:t>Relative to data as a whole</a:t>
            </a:r>
          </a:p>
          <a:p>
            <a:pPr lvl="1">
              <a:defRPr/>
            </a:pPr>
            <a:r>
              <a:rPr lang="en-US" dirty="0"/>
              <a:t>Decomposition decisions based on input, output, input-output, or intermediate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Mesh Allocation to Processors</a:t>
            </a:r>
          </a:p>
        </p:txBody>
      </p:sp>
      <p:pic>
        <p:nvPicPr>
          <p:cNvPr id="31746" name="Picture 5" descr="3-35.gif                                                       00086CEEMacintosh HD                   B8A9EEAE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170363"/>
            <a:ext cx="4341813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 descr="3-34.gif                                                       00086CEEMacintosh HD                   B8A9EEAE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141412"/>
            <a:ext cx="4397375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3-36.gif                                                       00086CEEMacintosh HD                   B8A9EEAE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4157663"/>
            <a:ext cx="4378325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595438" algn="l"/>
                <a:tab pos="5489575" algn="l"/>
              </a:tabLst>
            </a:pPr>
            <a:r>
              <a:rPr lang="en-US" dirty="0">
                <a:ea typeface="ＭＳ Ｐゴシック" charset="-128"/>
                <a:cs typeface="ＭＳ Ｐゴシック" charset="-128"/>
              </a:rPr>
              <a:t>Mesh model of Lake Superior</a:t>
            </a:r>
          </a:p>
          <a:p>
            <a:pPr>
              <a:tabLst>
                <a:tab pos="1595438" algn="l"/>
                <a:tab pos="5489575" algn="l"/>
              </a:tabLst>
            </a:pPr>
            <a:r>
              <a:rPr lang="en-US" dirty="0">
                <a:ea typeface="ＭＳ Ｐゴシック" charset="-128"/>
                <a:cs typeface="ＭＳ Ｐゴシック" charset="-128"/>
              </a:rPr>
              <a:t>How to assign mesh elements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to processors</a:t>
            </a:r>
          </a:p>
          <a:p>
            <a:pPr>
              <a:tabLst>
                <a:tab pos="1595438" algn="l"/>
                <a:tab pos="5489575" algn="l"/>
              </a:tabLst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>
              <a:tabLst>
                <a:tab pos="1595438" algn="l"/>
                <a:tab pos="5489575" algn="l"/>
              </a:tabLst>
            </a:pPr>
            <a:r>
              <a:rPr lang="en-US" dirty="0">
                <a:ea typeface="ＭＳ Ｐゴシック" charset="-128"/>
                <a:cs typeface="ＭＳ Ｐゴシック" charset="-128"/>
              </a:rPr>
              <a:t>Distribute onto 8 processors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3657600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randomly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43559" y="3657600"/>
            <a:ext cx="239846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graph partitioning</a:t>
            </a:r>
            <a:br>
              <a:rPr lang="en-US" sz="2400" dirty="0">
                <a:latin typeface="Times New Roman"/>
                <a:cs typeface="Times New Roman"/>
              </a:rPr>
            </a:br>
            <a:r>
              <a:rPr lang="en-US" sz="2400" dirty="0">
                <a:latin typeface="Times New Roman"/>
                <a:cs typeface="Times New Roman"/>
              </a:rPr>
              <a:t>for minimum</a:t>
            </a:r>
            <a:br>
              <a:rPr lang="en-US" sz="2400" dirty="0">
                <a:latin typeface="Times New Roman"/>
                <a:cs typeface="Times New Roman"/>
              </a:rPr>
            </a:br>
            <a:r>
              <a:rPr lang="en-US" sz="2400" dirty="0">
                <a:latin typeface="Times New Roman"/>
                <a:cs typeface="Times New Roman"/>
              </a:rPr>
              <a:t>edge cut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Pipeline Model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Stream of data operated on by succession of tasks</a:t>
            </a:r>
          </a:p>
          <a:p>
            <a:pPr lvl="1">
              <a:buFont typeface="Wingdings" charset="2"/>
              <a:buNone/>
            </a:pPr>
            <a:r>
              <a:rPr lang="en-US" dirty="0"/>
              <a:t>     Task 1          Task 2          Task 3          Task 4</a:t>
            </a:r>
          </a:p>
          <a:p>
            <a:pPr lvl="1"/>
            <a:r>
              <a:rPr lang="en-US" dirty="0"/>
              <a:t>Tasks are assigned to processors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Consider </a:t>
            </a:r>
            <a:r>
              <a:rPr lang="en-US" i="1" dirty="0">
                <a:ea typeface="ＭＳ Ｐゴシック" charset="-128"/>
                <a:cs typeface="ＭＳ Ｐゴシック" charset="-128"/>
              </a:rPr>
              <a:t>N</a:t>
            </a:r>
            <a:r>
              <a:rPr lang="en-US" dirty="0">
                <a:ea typeface="ＭＳ Ｐゴシック" charset="-128"/>
                <a:cs typeface="ＭＳ Ｐゴシック" charset="-128"/>
              </a:rPr>
              <a:t> data units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228600" y="2895600"/>
            <a:ext cx="777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SzPct val="65000"/>
              <a:buFont typeface="Wingdings" charset="2"/>
              <a:buChar char="q"/>
            </a:pPr>
            <a:r>
              <a:rPr lang="en-US" sz="3200" dirty="0">
                <a:latin typeface="Times New Roman"/>
                <a:cs typeface="Times New Roman"/>
              </a:rPr>
              <a:t>Sequential</a:t>
            </a:r>
          </a:p>
          <a:p>
            <a:pPr marL="342900" indent="-342900" algn="l">
              <a:spcBef>
                <a:spcPct val="20000"/>
              </a:spcBef>
              <a:buSzPct val="65000"/>
              <a:buFont typeface="Wingdings" charset="2"/>
              <a:buChar char="q"/>
            </a:pPr>
            <a:endParaRPr lang="en-US" sz="3200" dirty="0">
              <a:latin typeface="Times New Roman"/>
              <a:cs typeface="Times New Roman"/>
            </a:endParaRPr>
          </a:p>
          <a:p>
            <a:pPr marL="342900" indent="-342900" algn="l">
              <a:lnSpc>
                <a:spcPct val="60000"/>
              </a:lnSpc>
              <a:spcBef>
                <a:spcPct val="20000"/>
              </a:spcBef>
              <a:buSzPct val="65000"/>
              <a:buFont typeface="Wingdings" charset="2"/>
              <a:buChar char="q"/>
            </a:pPr>
            <a:r>
              <a:rPr lang="en-US" sz="3200" dirty="0">
                <a:latin typeface="Times New Roman"/>
                <a:cs typeface="Times New Roman"/>
              </a:rPr>
              <a:t>Parallel (each task assigned to a processor)</a:t>
            </a:r>
          </a:p>
          <a:p>
            <a:pPr marL="342900" indent="-342900" algn="l">
              <a:spcBef>
                <a:spcPct val="20000"/>
              </a:spcBef>
              <a:buSzPct val="75000"/>
              <a:buFont typeface="Wingdings" charset="2"/>
              <a:buNone/>
            </a:pPr>
            <a:endParaRPr lang="en-US" sz="2800" dirty="0"/>
          </a:p>
          <a:p>
            <a:pPr marL="342900" indent="-342900" algn="l">
              <a:spcBef>
                <a:spcPct val="20000"/>
              </a:spcBef>
              <a:buSzPct val="75000"/>
              <a:buFont typeface="Wingdings" charset="2"/>
              <a:buChar char="r"/>
            </a:pPr>
            <a:endParaRPr lang="en-US" sz="2800" dirty="0"/>
          </a:p>
          <a:p>
            <a:pPr marL="342900" indent="-342900" algn="l">
              <a:spcBef>
                <a:spcPct val="20000"/>
              </a:spcBef>
              <a:buSzPct val="75000"/>
              <a:buFont typeface="Wingdings" charset="2"/>
              <a:buChar char="r"/>
            </a:pPr>
            <a:endParaRPr lang="en-US" sz="2800" dirty="0"/>
          </a:p>
          <a:p>
            <a:pPr marL="342900" indent="-342900" algn="l">
              <a:spcBef>
                <a:spcPct val="20000"/>
              </a:spcBef>
              <a:buSzPct val="75000"/>
              <a:buFont typeface="Wingdings" charset="2"/>
              <a:buNone/>
            </a:pPr>
            <a:endParaRPr lang="en-US" sz="2800" dirty="0"/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371600" y="3429000"/>
            <a:ext cx="3810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1828800" y="3429000"/>
            <a:ext cx="3810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2286000" y="3429000"/>
            <a:ext cx="3810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3200400" y="3429000"/>
            <a:ext cx="381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3657600" y="3429000"/>
            <a:ext cx="381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4114800" y="3429000"/>
            <a:ext cx="381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8" name="Rectangle 11" descr="Large checker board"/>
          <p:cNvSpPr>
            <a:spLocks noChangeArrowheads="1"/>
          </p:cNvSpPr>
          <p:nvPr/>
        </p:nvSpPr>
        <p:spPr bwMode="auto">
          <a:xfrm>
            <a:off x="5029200" y="3429000"/>
            <a:ext cx="381000" cy="304800"/>
          </a:xfrm>
          <a:prstGeom prst="rect">
            <a:avLst/>
          </a:prstGeom>
          <a:pattFill prst="lgCheck">
            <a:fgClr>
              <a:schemeClr val="bg2"/>
            </a:fgClr>
            <a:bgClr>
              <a:srgbClr val="FFFFFF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9" name="Rectangle 12" descr="Large checker board"/>
          <p:cNvSpPr>
            <a:spLocks noChangeArrowheads="1"/>
          </p:cNvSpPr>
          <p:nvPr/>
        </p:nvSpPr>
        <p:spPr bwMode="auto">
          <a:xfrm>
            <a:off x="5486400" y="3429000"/>
            <a:ext cx="381000" cy="304800"/>
          </a:xfrm>
          <a:prstGeom prst="rect">
            <a:avLst/>
          </a:prstGeom>
          <a:pattFill prst="lgCheck">
            <a:fgClr>
              <a:schemeClr val="bg2"/>
            </a:fgClr>
            <a:bgClr>
              <a:srgbClr val="FFFFFF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0" name="Rectangle 13" descr="Large checker board"/>
          <p:cNvSpPr>
            <a:spLocks noChangeArrowheads="1"/>
          </p:cNvSpPr>
          <p:nvPr/>
        </p:nvSpPr>
        <p:spPr bwMode="auto">
          <a:xfrm>
            <a:off x="5943600" y="3429000"/>
            <a:ext cx="381000" cy="304800"/>
          </a:xfrm>
          <a:prstGeom prst="rect">
            <a:avLst/>
          </a:prstGeom>
          <a:pattFill prst="lgCheck">
            <a:fgClr>
              <a:schemeClr val="bg2"/>
            </a:fgClr>
            <a:bgClr>
              <a:srgbClr val="FFFFFF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1" name="Rectangle 14" descr="Wide upward diagonal"/>
          <p:cNvSpPr>
            <a:spLocks noChangeArrowheads="1"/>
          </p:cNvSpPr>
          <p:nvPr/>
        </p:nvSpPr>
        <p:spPr bwMode="auto">
          <a:xfrm>
            <a:off x="6858000" y="3429000"/>
            <a:ext cx="3810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2" name="Rectangle 15"/>
          <p:cNvSpPr>
            <a:spLocks noChangeArrowheads="1"/>
          </p:cNvSpPr>
          <p:nvPr/>
        </p:nvSpPr>
        <p:spPr bwMode="auto">
          <a:xfrm>
            <a:off x="914400" y="3429000"/>
            <a:ext cx="3810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3" name="Rectangle 16"/>
          <p:cNvSpPr>
            <a:spLocks noChangeArrowheads="1"/>
          </p:cNvSpPr>
          <p:nvPr/>
        </p:nvSpPr>
        <p:spPr bwMode="auto">
          <a:xfrm>
            <a:off x="914400" y="4811712"/>
            <a:ext cx="3810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4" name="Rectangle 17"/>
          <p:cNvSpPr>
            <a:spLocks noChangeArrowheads="1"/>
          </p:cNvSpPr>
          <p:nvPr/>
        </p:nvSpPr>
        <p:spPr bwMode="auto">
          <a:xfrm>
            <a:off x="1371600" y="5192712"/>
            <a:ext cx="3810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5" name="Rectangle 18"/>
          <p:cNvSpPr>
            <a:spLocks noChangeArrowheads="1"/>
          </p:cNvSpPr>
          <p:nvPr/>
        </p:nvSpPr>
        <p:spPr bwMode="auto">
          <a:xfrm>
            <a:off x="2286000" y="5954712"/>
            <a:ext cx="3810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6" name="Rectangle 19"/>
          <p:cNvSpPr>
            <a:spLocks noChangeArrowheads="1"/>
          </p:cNvSpPr>
          <p:nvPr/>
        </p:nvSpPr>
        <p:spPr bwMode="auto">
          <a:xfrm>
            <a:off x="1828800" y="5573712"/>
            <a:ext cx="3810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7" name="Rectangle 20"/>
          <p:cNvSpPr>
            <a:spLocks noChangeArrowheads="1"/>
          </p:cNvSpPr>
          <p:nvPr/>
        </p:nvSpPr>
        <p:spPr bwMode="auto">
          <a:xfrm>
            <a:off x="2743200" y="3429000"/>
            <a:ext cx="381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8" name="Rectangle 21"/>
          <p:cNvSpPr>
            <a:spLocks noChangeArrowheads="1"/>
          </p:cNvSpPr>
          <p:nvPr/>
        </p:nvSpPr>
        <p:spPr bwMode="auto">
          <a:xfrm>
            <a:off x="1371600" y="4811712"/>
            <a:ext cx="381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9" name="Rectangle 22"/>
          <p:cNvSpPr>
            <a:spLocks noChangeArrowheads="1"/>
          </p:cNvSpPr>
          <p:nvPr/>
        </p:nvSpPr>
        <p:spPr bwMode="auto">
          <a:xfrm>
            <a:off x="1828800" y="5192712"/>
            <a:ext cx="381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0" name="Rectangle 23"/>
          <p:cNvSpPr>
            <a:spLocks noChangeArrowheads="1"/>
          </p:cNvSpPr>
          <p:nvPr/>
        </p:nvSpPr>
        <p:spPr bwMode="auto">
          <a:xfrm>
            <a:off x="2286000" y="5573712"/>
            <a:ext cx="381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1" name="Rectangle 24"/>
          <p:cNvSpPr>
            <a:spLocks noChangeArrowheads="1"/>
          </p:cNvSpPr>
          <p:nvPr/>
        </p:nvSpPr>
        <p:spPr bwMode="auto">
          <a:xfrm>
            <a:off x="2743200" y="5954712"/>
            <a:ext cx="381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2" name="Rectangle 25" descr="Large checker board"/>
          <p:cNvSpPr>
            <a:spLocks noChangeArrowheads="1"/>
          </p:cNvSpPr>
          <p:nvPr/>
        </p:nvSpPr>
        <p:spPr bwMode="auto">
          <a:xfrm>
            <a:off x="4572000" y="3429000"/>
            <a:ext cx="381000" cy="304800"/>
          </a:xfrm>
          <a:prstGeom prst="rect">
            <a:avLst/>
          </a:prstGeom>
          <a:pattFill prst="lgCheck">
            <a:fgClr>
              <a:schemeClr val="bg2"/>
            </a:fgClr>
            <a:bgClr>
              <a:srgbClr val="FFFFFF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3" name="Rectangle 26" descr="Large checker board"/>
          <p:cNvSpPr>
            <a:spLocks noChangeArrowheads="1"/>
          </p:cNvSpPr>
          <p:nvPr/>
        </p:nvSpPr>
        <p:spPr bwMode="auto">
          <a:xfrm>
            <a:off x="1828800" y="4811712"/>
            <a:ext cx="381000" cy="304800"/>
          </a:xfrm>
          <a:prstGeom prst="rect">
            <a:avLst/>
          </a:prstGeom>
          <a:pattFill prst="lgCheck">
            <a:fgClr>
              <a:schemeClr val="bg2"/>
            </a:fgClr>
            <a:bgClr>
              <a:srgbClr val="FFFFFF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4" name="Rectangle 27" descr="Large checker board"/>
          <p:cNvSpPr>
            <a:spLocks noChangeArrowheads="1"/>
          </p:cNvSpPr>
          <p:nvPr/>
        </p:nvSpPr>
        <p:spPr bwMode="auto">
          <a:xfrm>
            <a:off x="2286000" y="5192712"/>
            <a:ext cx="381000" cy="304800"/>
          </a:xfrm>
          <a:prstGeom prst="rect">
            <a:avLst/>
          </a:prstGeom>
          <a:pattFill prst="lgCheck">
            <a:fgClr>
              <a:schemeClr val="bg2"/>
            </a:fgClr>
            <a:bgClr>
              <a:srgbClr val="FFFFFF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5" name="Rectangle 28" descr="Large checker board"/>
          <p:cNvSpPr>
            <a:spLocks noChangeArrowheads="1"/>
          </p:cNvSpPr>
          <p:nvPr/>
        </p:nvSpPr>
        <p:spPr bwMode="auto">
          <a:xfrm>
            <a:off x="2743200" y="5573712"/>
            <a:ext cx="381000" cy="304800"/>
          </a:xfrm>
          <a:prstGeom prst="rect">
            <a:avLst/>
          </a:prstGeom>
          <a:pattFill prst="lgCheck">
            <a:fgClr>
              <a:schemeClr val="bg2"/>
            </a:fgClr>
            <a:bgClr>
              <a:srgbClr val="FFFFFF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6" name="Rectangle 29" descr="Large checker board"/>
          <p:cNvSpPr>
            <a:spLocks noChangeArrowheads="1"/>
          </p:cNvSpPr>
          <p:nvPr/>
        </p:nvSpPr>
        <p:spPr bwMode="auto">
          <a:xfrm>
            <a:off x="3200400" y="5954712"/>
            <a:ext cx="381000" cy="304800"/>
          </a:xfrm>
          <a:prstGeom prst="rect">
            <a:avLst/>
          </a:prstGeom>
          <a:pattFill prst="lgCheck">
            <a:fgClr>
              <a:schemeClr val="bg2"/>
            </a:fgClr>
            <a:bgClr>
              <a:srgbClr val="FFFFFF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7" name="Rectangle 30" descr="Wide upward diagonal"/>
          <p:cNvSpPr>
            <a:spLocks noChangeArrowheads="1"/>
          </p:cNvSpPr>
          <p:nvPr/>
        </p:nvSpPr>
        <p:spPr bwMode="auto">
          <a:xfrm>
            <a:off x="6400800" y="3429000"/>
            <a:ext cx="3810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8" name="Rectangle 31" descr="Wide upward diagonal"/>
          <p:cNvSpPr>
            <a:spLocks noChangeArrowheads="1"/>
          </p:cNvSpPr>
          <p:nvPr/>
        </p:nvSpPr>
        <p:spPr bwMode="auto">
          <a:xfrm>
            <a:off x="2286000" y="4811712"/>
            <a:ext cx="3810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9" name="Rectangle 32" descr="Wide upward diagonal"/>
          <p:cNvSpPr>
            <a:spLocks noChangeArrowheads="1"/>
          </p:cNvSpPr>
          <p:nvPr/>
        </p:nvSpPr>
        <p:spPr bwMode="auto">
          <a:xfrm>
            <a:off x="3657600" y="5954712"/>
            <a:ext cx="3810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0" name="Rectangle 33" descr="Wide upward diagonal"/>
          <p:cNvSpPr>
            <a:spLocks noChangeArrowheads="1"/>
          </p:cNvSpPr>
          <p:nvPr/>
        </p:nvSpPr>
        <p:spPr bwMode="auto">
          <a:xfrm>
            <a:off x="3200400" y="5573712"/>
            <a:ext cx="3810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1" name="Rectangle 34" descr="Wide upward diagonal"/>
          <p:cNvSpPr>
            <a:spLocks noChangeArrowheads="1"/>
          </p:cNvSpPr>
          <p:nvPr/>
        </p:nvSpPr>
        <p:spPr bwMode="auto">
          <a:xfrm>
            <a:off x="2743200" y="5192712"/>
            <a:ext cx="3810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2" name="Rectangle 35" descr="Wide upward diagonal"/>
          <p:cNvSpPr>
            <a:spLocks noChangeArrowheads="1"/>
          </p:cNvSpPr>
          <p:nvPr/>
        </p:nvSpPr>
        <p:spPr bwMode="auto">
          <a:xfrm>
            <a:off x="7772400" y="3429000"/>
            <a:ext cx="3810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3" name="Rectangle 36" descr="Wide upward diagonal"/>
          <p:cNvSpPr>
            <a:spLocks noChangeArrowheads="1"/>
          </p:cNvSpPr>
          <p:nvPr/>
        </p:nvSpPr>
        <p:spPr bwMode="auto">
          <a:xfrm>
            <a:off x="7315200" y="3429000"/>
            <a:ext cx="3810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4" name="Rectangle 39"/>
          <p:cNvSpPr>
            <a:spLocks noChangeArrowheads="1"/>
          </p:cNvSpPr>
          <p:nvPr/>
        </p:nvSpPr>
        <p:spPr bwMode="auto">
          <a:xfrm>
            <a:off x="838200" y="1600200"/>
            <a:ext cx="3048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5" name="Rectangle 40"/>
          <p:cNvSpPr>
            <a:spLocks noChangeArrowheads="1"/>
          </p:cNvSpPr>
          <p:nvPr/>
        </p:nvSpPr>
        <p:spPr bwMode="auto">
          <a:xfrm>
            <a:off x="2514600" y="160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6" name="Rectangle 41" descr="Large checker board"/>
          <p:cNvSpPr>
            <a:spLocks noChangeArrowheads="1"/>
          </p:cNvSpPr>
          <p:nvPr/>
        </p:nvSpPr>
        <p:spPr bwMode="auto">
          <a:xfrm>
            <a:off x="4191000" y="1600200"/>
            <a:ext cx="304800" cy="304800"/>
          </a:xfrm>
          <a:prstGeom prst="rect">
            <a:avLst/>
          </a:prstGeom>
          <a:pattFill prst="lgCheck">
            <a:fgClr>
              <a:schemeClr val="folHlink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7" name="Rectangle 42" descr="Wide upward diagonal"/>
          <p:cNvSpPr>
            <a:spLocks noChangeArrowheads="1"/>
          </p:cNvSpPr>
          <p:nvPr/>
        </p:nvSpPr>
        <p:spPr bwMode="auto">
          <a:xfrm>
            <a:off x="5943600" y="1600200"/>
            <a:ext cx="304800" cy="304800"/>
          </a:xfrm>
          <a:prstGeom prst="rect">
            <a:avLst/>
          </a:prstGeom>
          <a:pattFill prst="wdUpDiag">
            <a:fgClr>
              <a:schemeClr val="folHlink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76"/>
          <p:cNvGrpSpPr>
            <a:grpSpLocks noChangeAspect="1"/>
          </p:cNvGrpSpPr>
          <p:nvPr/>
        </p:nvGrpSpPr>
        <p:grpSpPr bwMode="auto">
          <a:xfrm>
            <a:off x="4448175" y="4811712"/>
            <a:ext cx="2486025" cy="1492250"/>
            <a:chOff x="2640" y="2832"/>
            <a:chExt cx="3120" cy="1872"/>
          </a:xfrm>
        </p:grpSpPr>
        <p:sp>
          <p:nvSpPr>
            <p:cNvPr id="32832" name="Rectangle 44"/>
            <p:cNvSpPr>
              <a:spLocks noChangeAspect="1" noChangeArrowheads="1"/>
            </p:cNvSpPr>
            <p:nvPr/>
          </p:nvSpPr>
          <p:spPr bwMode="auto">
            <a:xfrm>
              <a:off x="2640" y="2832"/>
              <a:ext cx="240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33" name="Rectangle 45"/>
            <p:cNvSpPr>
              <a:spLocks noChangeAspect="1" noChangeArrowheads="1"/>
            </p:cNvSpPr>
            <p:nvPr/>
          </p:nvSpPr>
          <p:spPr bwMode="auto">
            <a:xfrm>
              <a:off x="2928" y="3072"/>
              <a:ext cx="240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34" name="Rectangle 46"/>
            <p:cNvSpPr>
              <a:spLocks noChangeAspect="1" noChangeArrowheads="1"/>
            </p:cNvSpPr>
            <p:nvPr/>
          </p:nvSpPr>
          <p:spPr bwMode="auto">
            <a:xfrm>
              <a:off x="3504" y="3552"/>
              <a:ext cx="240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35" name="Rectangle 47"/>
            <p:cNvSpPr>
              <a:spLocks noChangeAspect="1" noChangeArrowheads="1"/>
            </p:cNvSpPr>
            <p:nvPr/>
          </p:nvSpPr>
          <p:spPr bwMode="auto">
            <a:xfrm>
              <a:off x="3216" y="3312"/>
              <a:ext cx="240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36" name="Rectangle 48"/>
            <p:cNvSpPr>
              <a:spLocks noChangeAspect="1" noChangeArrowheads="1"/>
            </p:cNvSpPr>
            <p:nvPr/>
          </p:nvSpPr>
          <p:spPr bwMode="auto">
            <a:xfrm>
              <a:off x="2928" y="2832"/>
              <a:ext cx="240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37" name="Rectangle 49"/>
            <p:cNvSpPr>
              <a:spLocks noChangeAspect="1" noChangeArrowheads="1"/>
            </p:cNvSpPr>
            <p:nvPr/>
          </p:nvSpPr>
          <p:spPr bwMode="auto">
            <a:xfrm>
              <a:off x="3216" y="3072"/>
              <a:ext cx="240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38" name="Rectangle 50"/>
            <p:cNvSpPr>
              <a:spLocks noChangeAspect="1" noChangeArrowheads="1"/>
            </p:cNvSpPr>
            <p:nvPr/>
          </p:nvSpPr>
          <p:spPr bwMode="auto">
            <a:xfrm>
              <a:off x="3504" y="3312"/>
              <a:ext cx="240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39" name="Rectangle 51"/>
            <p:cNvSpPr>
              <a:spLocks noChangeAspect="1" noChangeArrowheads="1"/>
            </p:cNvSpPr>
            <p:nvPr/>
          </p:nvSpPr>
          <p:spPr bwMode="auto">
            <a:xfrm>
              <a:off x="3792" y="3552"/>
              <a:ext cx="240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40" name="Rectangle 52" descr="Large checker board"/>
            <p:cNvSpPr>
              <a:spLocks noChangeAspect="1" noChangeArrowheads="1"/>
            </p:cNvSpPr>
            <p:nvPr/>
          </p:nvSpPr>
          <p:spPr bwMode="auto">
            <a:xfrm>
              <a:off x="3216" y="2832"/>
              <a:ext cx="240" cy="192"/>
            </a:xfrm>
            <a:prstGeom prst="rect">
              <a:avLst/>
            </a:prstGeom>
            <a:pattFill prst="lgCheck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41" name="Rectangle 53" descr="Large checker board"/>
            <p:cNvSpPr>
              <a:spLocks noChangeAspect="1" noChangeArrowheads="1"/>
            </p:cNvSpPr>
            <p:nvPr/>
          </p:nvSpPr>
          <p:spPr bwMode="auto">
            <a:xfrm>
              <a:off x="3504" y="3072"/>
              <a:ext cx="240" cy="192"/>
            </a:xfrm>
            <a:prstGeom prst="rect">
              <a:avLst/>
            </a:prstGeom>
            <a:pattFill prst="lgCheck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42" name="Rectangle 54" descr="Large checker board"/>
            <p:cNvSpPr>
              <a:spLocks noChangeAspect="1" noChangeArrowheads="1"/>
            </p:cNvSpPr>
            <p:nvPr/>
          </p:nvSpPr>
          <p:spPr bwMode="auto">
            <a:xfrm>
              <a:off x="3792" y="3312"/>
              <a:ext cx="240" cy="192"/>
            </a:xfrm>
            <a:prstGeom prst="rect">
              <a:avLst/>
            </a:prstGeom>
            <a:pattFill prst="lgCheck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43" name="Rectangle 55" descr="Large checker board"/>
            <p:cNvSpPr>
              <a:spLocks noChangeAspect="1" noChangeArrowheads="1"/>
            </p:cNvSpPr>
            <p:nvPr/>
          </p:nvSpPr>
          <p:spPr bwMode="auto">
            <a:xfrm>
              <a:off x="4080" y="3552"/>
              <a:ext cx="240" cy="192"/>
            </a:xfrm>
            <a:prstGeom prst="rect">
              <a:avLst/>
            </a:prstGeom>
            <a:pattFill prst="lgCheck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44" name="Rectangle 56" descr="Wide upward diagonal"/>
            <p:cNvSpPr>
              <a:spLocks noChangeAspect="1" noChangeArrowheads="1"/>
            </p:cNvSpPr>
            <p:nvPr/>
          </p:nvSpPr>
          <p:spPr bwMode="auto">
            <a:xfrm>
              <a:off x="3504" y="2832"/>
              <a:ext cx="240" cy="192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45" name="Rectangle 57" descr="Wide upward diagonal"/>
            <p:cNvSpPr>
              <a:spLocks noChangeAspect="1" noChangeArrowheads="1"/>
            </p:cNvSpPr>
            <p:nvPr/>
          </p:nvSpPr>
          <p:spPr bwMode="auto">
            <a:xfrm>
              <a:off x="4368" y="3552"/>
              <a:ext cx="240" cy="192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46" name="Rectangle 58" descr="Wide upward diagonal"/>
            <p:cNvSpPr>
              <a:spLocks noChangeAspect="1" noChangeArrowheads="1"/>
            </p:cNvSpPr>
            <p:nvPr/>
          </p:nvSpPr>
          <p:spPr bwMode="auto">
            <a:xfrm>
              <a:off x="4080" y="3312"/>
              <a:ext cx="240" cy="192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47" name="Rectangle 59" descr="Wide upward diagonal"/>
            <p:cNvSpPr>
              <a:spLocks noChangeAspect="1" noChangeArrowheads="1"/>
            </p:cNvSpPr>
            <p:nvPr/>
          </p:nvSpPr>
          <p:spPr bwMode="auto">
            <a:xfrm>
              <a:off x="3792" y="3072"/>
              <a:ext cx="240" cy="192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48" name="Rectangle 60"/>
            <p:cNvSpPr>
              <a:spLocks noChangeAspect="1" noChangeArrowheads="1"/>
            </p:cNvSpPr>
            <p:nvPr/>
          </p:nvSpPr>
          <p:spPr bwMode="auto">
            <a:xfrm>
              <a:off x="3792" y="3792"/>
              <a:ext cx="240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49" name="Rectangle 61"/>
            <p:cNvSpPr>
              <a:spLocks noChangeAspect="1" noChangeArrowheads="1"/>
            </p:cNvSpPr>
            <p:nvPr/>
          </p:nvSpPr>
          <p:spPr bwMode="auto">
            <a:xfrm>
              <a:off x="4080" y="4032"/>
              <a:ext cx="240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50" name="Rectangle 62"/>
            <p:cNvSpPr>
              <a:spLocks noChangeAspect="1" noChangeArrowheads="1"/>
            </p:cNvSpPr>
            <p:nvPr/>
          </p:nvSpPr>
          <p:spPr bwMode="auto">
            <a:xfrm>
              <a:off x="4656" y="4512"/>
              <a:ext cx="240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51" name="Rectangle 63"/>
            <p:cNvSpPr>
              <a:spLocks noChangeAspect="1" noChangeArrowheads="1"/>
            </p:cNvSpPr>
            <p:nvPr/>
          </p:nvSpPr>
          <p:spPr bwMode="auto">
            <a:xfrm>
              <a:off x="4368" y="4272"/>
              <a:ext cx="240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52" name="Rectangle 64"/>
            <p:cNvSpPr>
              <a:spLocks noChangeAspect="1" noChangeArrowheads="1"/>
            </p:cNvSpPr>
            <p:nvPr/>
          </p:nvSpPr>
          <p:spPr bwMode="auto">
            <a:xfrm>
              <a:off x="4080" y="3792"/>
              <a:ext cx="240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53" name="Rectangle 65"/>
            <p:cNvSpPr>
              <a:spLocks noChangeAspect="1" noChangeArrowheads="1"/>
            </p:cNvSpPr>
            <p:nvPr/>
          </p:nvSpPr>
          <p:spPr bwMode="auto">
            <a:xfrm>
              <a:off x="4368" y="4032"/>
              <a:ext cx="240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54" name="Rectangle 66"/>
            <p:cNvSpPr>
              <a:spLocks noChangeAspect="1" noChangeArrowheads="1"/>
            </p:cNvSpPr>
            <p:nvPr/>
          </p:nvSpPr>
          <p:spPr bwMode="auto">
            <a:xfrm>
              <a:off x="4656" y="4272"/>
              <a:ext cx="240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55" name="Rectangle 67"/>
            <p:cNvSpPr>
              <a:spLocks noChangeAspect="1" noChangeArrowheads="1"/>
            </p:cNvSpPr>
            <p:nvPr/>
          </p:nvSpPr>
          <p:spPr bwMode="auto">
            <a:xfrm>
              <a:off x="4944" y="4512"/>
              <a:ext cx="240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56" name="Rectangle 68" descr="Large checker board"/>
            <p:cNvSpPr>
              <a:spLocks noChangeAspect="1" noChangeArrowheads="1"/>
            </p:cNvSpPr>
            <p:nvPr/>
          </p:nvSpPr>
          <p:spPr bwMode="auto">
            <a:xfrm>
              <a:off x="4368" y="3792"/>
              <a:ext cx="240" cy="192"/>
            </a:xfrm>
            <a:prstGeom prst="rect">
              <a:avLst/>
            </a:prstGeom>
            <a:pattFill prst="lgCheck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57" name="Rectangle 69" descr="Large checker board"/>
            <p:cNvSpPr>
              <a:spLocks noChangeAspect="1" noChangeArrowheads="1"/>
            </p:cNvSpPr>
            <p:nvPr/>
          </p:nvSpPr>
          <p:spPr bwMode="auto">
            <a:xfrm>
              <a:off x="4656" y="4032"/>
              <a:ext cx="240" cy="192"/>
            </a:xfrm>
            <a:prstGeom prst="rect">
              <a:avLst/>
            </a:prstGeom>
            <a:pattFill prst="lgCheck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58" name="Rectangle 70" descr="Large checker board"/>
            <p:cNvSpPr>
              <a:spLocks noChangeAspect="1" noChangeArrowheads="1"/>
            </p:cNvSpPr>
            <p:nvPr/>
          </p:nvSpPr>
          <p:spPr bwMode="auto">
            <a:xfrm>
              <a:off x="4944" y="4272"/>
              <a:ext cx="240" cy="192"/>
            </a:xfrm>
            <a:prstGeom prst="rect">
              <a:avLst/>
            </a:prstGeom>
            <a:pattFill prst="lgCheck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59" name="Rectangle 71" descr="Large checker board"/>
            <p:cNvSpPr>
              <a:spLocks noChangeAspect="1" noChangeArrowheads="1"/>
            </p:cNvSpPr>
            <p:nvPr/>
          </p:nvSpPr>
          <p:spPr bwMode="auto">
            <a:xfrm>
              <a:off x="5232" y="4512"/>
              <a:ext cx="240" cy="192"/>
            </a:xfrm>
            <a:prstGeom prst="rect">
              <a:avLst/>
            </a:prstGeom>
            <a:pattFill prst="lgCheck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60" name="Rectangle 72" descr="Wide upward diagonal"/>
            <p:cNvSpPr>
              <a:spLocks noChangeAspect="1" noChangeArrowheads="1"/>
            </p:cNvSpPr>
            <p:nvPr/>
          </p:nvSpPr>
          <p:spPr bwMode="auto">
            <a:xfrm>
              <a:off x="4656" y="3792"/>
              <a:ext cx="240" cy="192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61" name="Rectangle 73" descr="Wide upward diagonal"/>
            <p:cNvSpPr>
              <a:spLocks noChangeAspect="1" noChangeArrowheads="1"/>
            </p:cNvSpPr>
            <p:nvPr/>
          </p:nvSpPr>
          <p:spPr bwMode="auto">
            <a:xfrm>
              <a:off x="5520" y="4512"/>
              <a:ext cx="240" cy="192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62" name="Rectangle 74" descr="Wide upward diagonal"/>
            <p:cNvSpPr>
              <a:spLocks noChangeAspect="1" noChangeArrowheads="1"/>
            </p:cNvSpPr>
            <p:nvPr/>
          </p:nvSpPr>
          <p:spPr bwMode="auto">
            <a:xfrm>
              <a:off x="5232" y="4272"/>
              <a:ext cx="240" cy="192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63" name="Rectangle 75" descr="Wide upward diagonal"/>
            <p:cNvSpPr>
              <a:spLocks noChangeAspect="1" noChangeArrowheads="1"/>
            </p:cNvSpPr>
            <p:nvPr/>
          </p:nvSpPr>
          <p:spPr bwMode="auto">
            <a:xfrm>
              <a:off x="4944" y="4032"/>
              <a:ext cx="240" cy="192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809" name="Rectangle 113"/>
          <p:cNvSpPr>
            <a:spLocks noChangeArrowheads="1"/>
          </p:cNvSpPr>
          <p:nvPr/>
        </p:nvSpPr>
        <p:spPr bwMode="auto">
          <a:xfrm>
            <a:off x="1676400" y="6308725"/>
            <a:ext cx="164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4-way parallel</a:t>
            </a:r>
          </a:p>
        </p:txBody>
      </p:sp>
      <p:sp>
        <p:nvSpPr>
          <p:cNvPr id="32810" name="Rectangle 148"/>
          <p:cNvSpPr>
            <a:spLocks noChangeArrowheads="1"/>
          </p:cNvSpPr>
          <p:nvPr/>
        </p:nvSpPr>
        <p:spPr bwMode="auto">
          <a:xfrm>
            <a:off x="2209800" y="4778375"/>
            <a:ext cx="533400" cy="1524000"/>
          </a:xfrm>
          <a:prstGeom prst="rect">
            <a:avLst/>
          </a:prstGeom>
          <a:noFill/>
          <a:ln w="19050">
            <a:solidFill>
              <a:srgbClr val="ED181E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1" name="Rectangle 149"/>
          <p:cNvSpPr>
            <a:spLocks noChangeArrowheads="1"/>
          </p:cNvSpPr>
          <p:nvPr/>
        </p:nvSpPr>
        <p:spPr bwMode="auto">
          <a:xfrm>
            <a:off x="5116513" y="4800600"/>
            <a:ext cx="1143000" cy="1524000"/>
          </a:xfrm>
          <a:prstGeom prst="rect">
            <a:avLst/>
          </a:prstGeom>
          <a:noFill/>
          <a:ln w="19050">
            <a:solidFill>
              <a:srgbClr val="ED181E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2" name="Rectangle 150"/>
          <p:cNvSpPr>
            <a:spLocks noChangeArrowheads="1"/>
          </p:cNvSpPr>
          <p:nvPr/>
        </p:nvSpPr>
        <p:spPr bwMode="auto">
          <a:xfrm>
            <a:off x="6442075" y="4811712"/>
            <a:ext cx="19216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latin typeface="Times New Roman"/>
                <a:cs typeface="Times New Roman"/>
              </a:rPr>
              <a:t>4-way parallel, but</a:t>
            </a:r>
            <a:br>
              <a:rPr lang="en-US" dirty="0">
                <a:latin typeface="Times New Roman"/>
                <a:cs typeface="Times New Roman"/>
              </a:rPr>
            </a:br>
            <a:r>
              <a:rPr lang="en-US" dirty="0">
                <a:latin typeface="Times New Roman"/>
                <a:cs typeface="Times New Roman"/>
              </a:rPr>
              <a:t>for longer time</a:t>
            </a:r>
          </a:p>
        </p:txBody>
      </p:sp>
      <p:sp>
        <p:nvSpPr>
          <p:cNvPr id="32813" name="Rectangle 204"/>
          <p:cNvSpPr>
            <a:spLocks noChangeArrowheads="1"/>
          </p:cNvSpPr>
          <p:nvPr/>
        </p:nvSpPr>
        <p:spPr bwMode="auto">
          <a:xfrm>
            <a:off x="1131888" y="4267200"/>
            <a:ext cx="1352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 data units</a:t>
            </a:r>
          </a:p>
        </p:txBody>
      </p:sp>
      <p:sp>
        <p:nvSpPr>
          <p:cNvPr id="32814" name="Rectangle 205"/>
          <p:cNvSpPr>
            <a:spLocks noChangeArrowheads="1"/>
          </p:cNvSpPr>
          <p:nvPr/>
        </p:nvSpPr>
        <p:spPr bwMode="auto">
          <a:xfrm>
            <a:off x="4438650" y="4267200"/>
            <a:ext cx="1352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8 data units</a:t>
            </a:r>
          </a:p>
        </p:txBody>
      </p:sp>
      <p:sp>
        <p:nvSpPr>
          <p:cNvPr id="32815" name="Oval 206"/>
          <p:cNvSpPr>
            <a:spLocks noChangeArrowheads="1"/>
          </p:cNvSpPr>
          <p:nvPr/>
        </p:nvSpPr>
        <p:spPr bwMode="auto">
          <a:xfrm>
            <a:off x="6096000" y="2362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6" name="Rectangle 207"/>
          <p:cNvSpPr>
            <a:spLocks noChangeArrowheads="1"/>
          </p:cNvSpPr>
          <p:nvPr/>
        </p:nvSpPr>
        <p:spPr bwMode="auto">
          <a:xfrm>
            <a:off x="5965825" y="2667000"/>
            <a:ext cx="663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Task 1</a:t>
            </a:r>
          </a:p>
        </p:txBody>
      </p:sp>
      <p:sp>
        <p:nvSpPr>
          <p:cNvPr id="32817" name="Oval 208"/>
          <p:cNvSpPr>
            <a:spLocks noChangeArrowheads="1"/>
          </p:cNvSpPr>
          <p:nvPr/>
        </p:nvSpPr>
        <p:spPr bwMode="auto">
          <a:xfrm>
            <a:off x="6934200" y="2362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8" name="Rectangle 209"/>
          <p:cNvSpPr>
            <a:spLocks noChangeArrowheads="1"/>
          </p:cNvSpPr>
          <p:nvPr/>
        </p:nvSpPr>
        <p:spPr bwMode="auto">
          <a:xfrm>
            <a:off x="6804025" y="2667000"/>
            <a:ext cx="663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Task 2</a:t>
            </a:r>
          </a:p>
        </p:txBody>
      </p:sp>
      <p:sp>
        <p:nvSpPr>
          <p:cNvPr id="32819" name="Oval 210"/>
          <p:cNvSpPr>
            <a:spLocks noChangeArrowheads="1"/>
          </p:cNvSpPr>
          <p:nvPr/>
        </p:nvSpPr>
        <p:spPr bwMode="auto">
          <a:xfrm>
            <a:off x="7772400" y="2362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20" name="Rectangle 211"/>
          <p:cNvSpPr>
            <a:spLocks noChangeArrowheads="1"/>
          </p:cNvSpPr>
          <p:nvPr/>
        </p:nvSpPr>
        <p:spPr bwMode="auto">
          <a:xfrm>
            <a:off x="7642225" y="2667000"/>
            <a:ext cx="663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Task 3</a:t>
            </a:r>
          </a:p>
        </p:txBody>
      </p:sp>
      <p:sp>
        <p:nvSpPr>
          <p:cNvPr id="32821" name="Oval 212"/>
          <p:cNvSpPr>
            <a:spLocks noChangeArrowheads="1"/>
          </p:cNvSpPr>
          <p:nvPr/>
        </p:nvSpPr>
        <p:spPr bwMode="auto">
          <a:xfrm>
            <a:off x="8610600" y="2362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22" name="Rectangle 213"/>
          <p:cNvSpPr>
            <a:spLocks noChangeArrowheads="1"/>
          </p:cNvSpPr>
          <p:nvPr/>
        </p:nvSpPr>
        <p:spPr bwMode="auto">
          <a:xfrm>
            <a:off x="8480425" y="2667000"/>
            <a:ext cx="663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Task 4</a:t>
            </a:r>
          </a:p>
        </p:txBody>
      </p:sp>
      <p:sp>
        <p:nvSpPr>
          <p:cNvPr id="32823" name="Line 214"/>
          <p:cNvSpPr>
            <a:spLocks noChangeShapeType="1"/>
          </p:cNvSpPr>
          <p:nvPr/>
        </p:nvSpPr>
        <p:spPr bwMode="auto">
          <a:xfrm>
            <a:off x="6477000" y="254793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24" name="Line 215"/>
          <p:cNvSpPr>
            <a:spLocks noChangeShapeType="1"/>
          </p:cNvSpPr>
          <p:nvPr/>
        </p:nvSpPr>
        <p:spPr bwMode="auto">
          <a:xfrm>
            <a:off x="7315200" y="254793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25" name="Line 216"/>
          <p:cNvSpPr>
            <a:spLocks noChangeShapeType="1"/>
          </p:cNvSpPr>
          <p:nvPr/>
        </p:nvSpPr>
        <p:spPr bwMode="auto">
          <a:xfrm>
            <a:off x="8153400" y="254793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26" name="Rectangle 217"/>
          <p:cNvSpPr>
            <a:spLocks noChangeArrowheads="1"/>
          </p:cNvSpPr>
          <p:nvPr/>
        </p:nvSpPr>
        <p:spPr bwMode="auto">
          <a:xfrm>
            <a:off x="8620125" y="2362200"/>
            <a:ext cx="37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P4</a:t>
            </a:r>
          </a:p>
        </p:txBody>
      </p:sp>
      <p:sp>
        <p:nvSpPr>
          <p:cNvPr id="32827" name="Rectangle 218"/>
          <p:cNvSpPr>
            <a:spLocks noChangeArrowheads="1"/>
          </p:cNvSpPr>
          <p:nvPr/>
        </p:nvSpPr>
        <p:spPr bwMode="auto">
          <a:xfrm>
            <a:off x="7772400" y="2362200"/>
            <a:ext cx="37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P3</a:t>
            </a:r>
          </a:p>
        </p:txBody>
      </p:sp>
      <p:sp>
        <p:nvSpPr>
          <p:cNvPr id="32828" name="Rectangle 219"/>
          <p:cNvSpPr>
            <a:spLocks noChangeArrowheads="1"/>
          </p:cNvSpPr>
          <p:nvPr/>
        </p:nvSpPr>
        <p:spPr bwMode="auto">
          <a:xfrm>
            <a:off x="6934200" y="2362200"/>
            <a:ext cx="37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P2</a:t>
            </a:r>
          </a:p>
        </p:txBody>
      </p:sp>
      <p:sp>
        <p:nvSpPr>
          <p:cNvPr id="32829" name="Rectangle 220"/>
          <p:cNvSpPr>
            <a:spLocks noChangeArrowheads="1"/>
          </p:cNvSpPr>
          <p:nvPr/>
        </p:nvSpPr>
        <p:spPr bwMode="auto">
          <a:xfrm>
            <a:off x="6096000" y="2362200"/>
            <a:ext cx="37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P1</a:t>
            </a:r>
          </a:p>
        </p:txBody>
      </p:sp>
      <p:sp>
        <p:nvSpPr>
          <p:cNvPr id="32830" name="Line 222"/>
          <p:cNvSpPr>
            <a:spLocks noChangeShapeType="1"/>
          </p:cNvSpPr>
          <p:nvPr/>
        </p:nvSpPr>
        <p:spPr bwMode="auto">
          <a:xfrm>
            <a:off x="5638800" y="25527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31" name="Rectangle 223"/>
          <p:cNvSpPr>
            <a:spLocks noChangeArrowheads="1"/>
          </p:cNvSpPr>
          <p:nvPr/>
        </p:nvSpPr>
        <p:spPr bwMode="auto">
          <a:xfrm>
            <a:off x="5105400" y="2362200"/>
            <a:ext cx="549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data</a:t>
            </a:r>
            <a:br>
              <a:rPr lang="en-US" sz="1400"/>
            </a:br>
            <a:r>
              <a:rPr lang="en-US" sz="1400"/>
              <a:t>input</a:t>
            </a:r>
          </a:p>
        </p:txBody>
      </p:sp>
      <p:sp>
        <p:nvSpPr>
          <p:cNvPr id="9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9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Pipeline Performance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715000"/>
          </a:xfrm>
        </p:spPr>
        <p:txBody>
          <a:bodyPr>
            <a:normAutofit fontScale="92500" lnSpcReduction="20000"/>
          </a:bodyPr>
          <a:lstStyle/>
          <a:p>
            <a:pPr>
              <a:tabLst>
                <a:tab pos="3484563" algn="l"/>
              </a:tabLst>
            </a:pPr>
            <a:r>
              <a:rPr lang="en-US" i="1" dirty="0">
                <a:ea typeface="ＭＳ Ｐゴシック" charset="-128"/>
                <a:cs typeface="ＭＳ Ｐゴシック" charset="-128"/>
              </a:rPr>
              <a:t>N</a:t>
            </a:r>
            <a:r>
              <a:rPr lang="en-US" dirty="0">
                <a:ea typeface="ＭＳ Ｐゴシック" charset="-128"/>
                <a:cs typeface="ＭＳ Ｐゴシック" charset="-128"/>
              </a:rPr>
              <a:t> data and </a:t>
            </a:r>
            <a:r>
              <a:rPr lang="en-US" i="1" dirty="0">
                <a:ea typeface="ＭＳ Ｐゴシック" charset="-128"/>
                <a:cs typeface="ＭＳ Ｐゴシック" charset="-128"/>
              </a:rPr>
              <a:t>T</a:t>
            </a:r>
            <a:r>
              <a:rPr lang="en-US" dirty="0">
                <a:ea typeface="ＭＳ Ｐゴシック" charset="-128"/>
                <a:cs typeface="ＭＳ Ｐゴシック" charset="-128"/>
              </a:rPr>
              <a:t> tasks</a:t>
            </a:r>
          </a:p>
          <a:p>
            <a:pPr>
              <a:tabLst>
                <a:tab pos="3484563" algn="l"/>
              </a:tabLst>
            </a:pPr>
            <a:r>
              <a:rPr lang="en-US" dirty="0">
                <a:ea typeface="ＭＳ Ｐゴシック" charset="-128"/>
                <a:cs typeface="ＭＳ Ｐゴシック" charset="-128"/>
              </a:rPr>
              <a:t>Each task takes unit time </a:t>
            </a:r>
            <a:r>
              <a:rPr lang="en-US" i="1" dirty="0" err="1">
                <a:ea typeface="ＭＳ Ｐゴシック" charset="-128"/>
                <a:cs typeface="ＭＳ Ｐゴシック" charset="-128"/>
              </a:rPr>
              <a:t>t</a:t>
            </a:r>
            <a:endParaRPr lang="en-US" i="1" dirty="0">
              <a:ea typeface="ＭＳ Ｐゴシック" charset="-128"/>
              <a:cs typeface="ＭＳ Ｐゴシック" charset="-128"/>
            </a:endParaRPr>
          </a:p>
          <a:p>
            <a:pPr>
              <a:tabLst>
                <a:tab pos="3484563" algn="l"/>
              </a:tabLst>
            </a:pPr>
            <a:r>
              <a:rPr lang="en-US" dirty="0">
                <a:ea typeface="ＭＳ Ｐゴシック" charset="-128"/>
                <a:cs typeface="ＭＳ Ｐゴシック" charset="-128"/>
              </a:rPr>
              <a:t>Sequential time =</a:t>
            </a:r>
            <a:r>
              <a:rPr lang="en-US" i="1" dirty="0">
                <a:ea typeface="ＭＳ Ｐゴシック" charset="-128"/>
                <a:cs typeface="ＭＳ Ｐゴシック" charset="-128"/>
              </a:rPr>
              <a:t> N*T*</a:t>
            </a:r>
            <a:r>
              <a:rPr lang="en-US" i="1" dirty="0" err="1">
                <a:ea typeface="ＭＳ Ｐゴシック" charset="-128"/>
                <a:cs typeface="ＭＳ Ｐゴシック" charset="-128"/>
              </a:rPr>
              <a:t>t</a:t>
            </a:r>
            <a:endParaRPr lang="en-US" i="1" dirty="0">
              <a:ea typeface="ＭＳ Ｐゴシック" charset="-128"/>
              <a:cs typeface="ＭＳ Ｐゴシック" charset="-128"/>
            </a:endParaRPr>
          </a:p>
          <a:p>
            <a:pPr>
              <a:tabLst>
                <a:tab pos="3484563" algn="l"/>
              </a:tabLst>
            </a:pPr>
            <a:r>
              <a:rPr lang="en-US" dirty="0">
                <a:ea typeface="ＭＳ Ｐゴシック" charset="-128"/>
                <a:cs typeface="ＭＳ Ｐゴシック" charset="-128"/>
              </a:rPr>
              <a:t>Parallel pipeline time =</a:t>
            </a:r>
            <a:r>
              <a:rPr lang="en-US" i="1" dirty="0">
                <a:ea typeface="ＭＳ Ｐゴシック" charset="-128"/>
                <a:cs typeface="ＭＳ Ｐゴシック" charset="-128"/>
              </a:rPr>
              <a:t> start + finish + (N-2T)/T * </a:t>
            </a:r>
            <a:r>
              <a:rPr lang="en-US" i="1" dirty="0" err="1">
                <a:ea typeface="ＭＳ Ｐゴシック" charset="-128"/>
                <a:cs typeface="ＭＳ Ｐゴシック" charset="-128"/>
              </a:rPr>
              <a:t>t</a:t>
            </a:r>
            <a:endParaRPr lang="en-US" i="1" dirty="0">
              <a:ea typeface="ＭＳ Ｐゴシック" charset="-128"/>
              <a:cs typeface="ＭＳ Ｐゴシック" charset="-128"/>
            </a:endParaRPr>
          </a:p>
          <a:p>
            <a:pPr>
              <a:buFont typeface="Wingdings" charset="2"/>
              <a:buNone/>
              <a:tabLst>
                <a:tab pos="3484563" algn="l"/>
              </a:tabLst>
            </a:pPr>
            <a:r>
              <a:rPr lang="en-US" dirty="0">
                <a:ea typeface="ＭＳ Ｐゴシック" charset="-128"/>
                <a:cs typeface="ＭＳ Ｐゴシック" charset="-128"/>
              </a:rPr>
              <a:t>		= O(N/T)      (for N&gt;&gt;T)</a:t>
            </a:r>
          </a:p>
          <a:p>
            <a:pPr>
              <a:tabLst>
                <a:tab pos="3484563" algn="l"/>
              </a:tabLst>
            </a:pPr>
            <a:r>
              <a:rPr lang="en-US" dirty="0">
                <a:ea typeface="ＭＳ Ｐゴシック" charset="-128"/>
                <a:cs typeface="ＭＳ Ｐゴシック" charset="-128"/>
              </a:rPr>
              <a:t>Try to find a lot of data to pipeline</a:t>
            </a:r>
          </a:p>
          <a:p>
            <a:pPr>
              <a:tabLst>
                <a:tab pos="3484563" algn="l"/>
              </a:tabLst>
            </a:pPr>
            <a:r>
              <a:rPr lang="en-US" dirty="0">
                <a:ea typeface="ＭＳ Ｐゴシック" charset="-128"/>
                <a:cs typeface="ＭＳ Ｐゴシック" charset="-128"/>
              </a:rPr>
              <a:t>Try to divide computation in a lot of pipeline tasks</a:t>
            </a:r>
          </a:p>
          <a:p>
            <a:pPr lvl="1">
              <a:tabLst>
                <a:tab pos="3484563" algn="l"/>
              </a:tabLst>
            </a:pPr>
            <a:r>
              <a:rPr lang="en-US" dirty="0"/>
              <a:t>More tasks to do (longer pipelines)</a:t>
            </a:r>
          </a:p>
          <a:p>
            <a:pPr lvl="1">
              <a:tabLst>
                <a:tab pos="3484563" algn="l"/>
              </a:tabLst>
            </a:pPr>
            <a:r>
              <a:rPr lang="en-US" dirty="0"/>
              <a:t>Shorter tasks to do</a:t>
            </a:r>
          </a:p>
          <a:p>
            <a:pPr>
              <a:tabLst>
                <a:tab pos="3484563" algn="l"/>
              </a:tabLst>
            </a:pPr>
            <a:r>
              <a:rPr lang="en-US" dirty="0">
                <a:ea typeface="ＭＳ Ｐゴシック" charset="-128"/>
                <a:cs typeface="ＭＳ Ｐゴシック" charset="-128"/>
              </a:rPr>
              <a:t>Pipeline computation is a special form of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i="1" dirty="0">
                <a:ea typeface="ＭＳ Ｐゴシック" charset="-128"/>
                <a:cs typeface="ＭＳ Ｐゴシック" charset="-128"/>
              </a:rPr>
              <a:t>producer-consumer </a:t>
            </a:r>
            <a:r>
              <a:rPr lang="en-US" dirty="0">
                <a:ea typeface="ＭＳ Ｐゴシック" charset="-128"/>
                <a:cs typeface="ＭＳ Ｐゴシック" charset="-128"/>
              </a:rPr>
              <a:t>parallelism</a:t>
            </a:r>
          </a:p>
          <a:p>
            <a:pPr lvl="1">
              <a:tabLst>
                <a:tab pos="3484563" algn="l"/>
              </a:tabLst>
            </a:pPr>
            <a:r>
              <a:rPr lang="en-US" dirty="0"/>
              <a:t>Producer tasks output data input by consumer tasks</a:t>
            </a:r>
          </a:p>
        </p:txBody>
      </p:sp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5359400" y="762000"/>
            <a:ext cx="650875" cy="534987"/>
            <a:chOff x="3138" y="631"/>
            <a:chExt cx="410" cy="337"/>
          </a:xfrm>
        </p:grpSpPr>
        <p:sp>
          <p:nvSpPr>
            <p:cNvPr id="33830" name="Rectangle 40"/>
            <p:cNvSpPr>
              <a:spLocks noChangeAspect="1" noChangeArrowheads="1"/>
            </p:cNvSpPr>
            <p:nvPr/>
          </p:nvSpPr>
          <p:spPr bwMode="auto">
            <a:xfrm>
              <a:off x="3138" y="631"/>
              <a:ext cx="120" cy="9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1" name="Rectangle 41"/>
            <p:cNvSpPr>
              <a:spLocks noChangeAspect="1" noChangeArrowheads="1"/>
            </p:cNvSpPr>
            <p:nvPr/>
          </p:nvSpPr>
          <p:spPr bwMode="auto">
            <a:xfrm>
              <a:off x="3283" y="752"/>
              <a:ext cx="120" cy="9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2" name="Rectangle 43"/>
            <p:cNvSpPr>
              <a:spLocks noChangeAspect="1" noChangeArrowheads="1"/>
            </p:cNvSpPr>
            <p:nvPr/>
          </p:nvSpPr>
          <p:spPr bwMode="auto">
            <a:xfrm>
              <a:off x="3427" y="872"/>
              <a:ext cx="121" cy="9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3" name="Rectangle 44"/>
            <p:cNvSpPr>
              <a:spLocks noChangeAspect="1" noChangeArrowheads="1"/>
            </p:cNvSpPr>
            <p:nvPr/>
          </p:nvSpPr>
          <p:spPr bwMode="auto">
            <a:xfrm>
              <a:off x="3283" y="631"/>
              <a:ext cx="120" cy="9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4" name="Rectangle 45"/>
            <p:cNvSpPr>
              <a:spLocks noChangeAspect="1" noChangeArrowheads="1"/>
            </p:cNvSpPr>
            <p:nvPr/>
          </p:nvSpPr>
          <p:spPr bwMode="auto">
            <a:xfrm>
              <a:off x="3427" y="752"/>
              <a:ext cx="121" cy="9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5" name="Rectangle 48" descr="Large checker board"/>
            <p:cNvSpPr>
              <a:spLocks noChangeAspect="1" noChangeArrowheads="1"/>
            </p:cNvSpPr>
            <p:nvPr/>
          </p:nvSpPr>
          <p:spPr bwMode="auto">
            <a:xfrm>
              <a:off x="3427" y="631"/>
              <a:ext cx="121" cy="96"/>
            </a:xfrm>
            <a:prstGeom prst="rect">
              <a:avLst/>
            </a:prstGeom>
            <a:pattFill prst="lgCheck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796" name="Rectangle 67" descr="Large checker board"/>
          <p:cNvSpPr>
            <a:spLocks noChangeAspect="1" noChangeArrowheads="1"/>
          </p:cNvSpPr>
          <p:nvPr/>
        </p:nvSpPr>
        <p:spPr bwMode="auto">
          <a:xfrm>
            <a:off x="7424738" y="2101850"/>
            <a:ext cx="190500" cy="152400"/>
          </a:xfrm>
          <a:prstGeom prst="rect">
            <a:avLst/>
          </a:prstGeom>
          <a:pattFill prst="lgCheck">
            <a:fgClr>
              <a:schemeClr val="bg2"/>
            </a:fgClr>
            <a:bgClr>
              <a:srgbClr val="FFFFFF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Rectangle 69" descr="Wide upward diagonal"/>
          <p:cNvSpPr>
            <a:spLocks noChangeAspect="1" noChangeArrowheads="1"/>
          </p:cNvSpPr>
          <p:nvPr/>
        </p:nvSpPr>
        <p:spPr bwMode="auto">
          <a:xfrm>
            <a:off x="7654925" y="2101850"/>
            <a:ext cx="190500" cy="15240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Rectangle 70" descr="Wide upward diagonal"/>
          <p:cNvSpPr>
            <a:spLocks noChangeAspect="1" noChangeArrowheads="1"/>
          </p:cNvSpPr>
          <p:nvPr/>
        </p:nvSpPr>
        <p:spPr bwMode="auto">
          <a:xfrm>
            <a:off x="7424738" y="1909762"/>
            <a:ext cx="190500" cy="152400"/>
          </a:xfrm>
          <a:prstGeom prst="rect">
            <a:avLst/>
          </a:prstGeom>
          <a:pattFill prst="wdUpDiag">
            <a:fgClr>
              <a:schemeClr val="bg2"/>
            </a:fgClr>
            <a:bgClr>
              <a:srgbClr val="FFFFFF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81"/>
          <p:cNvGrpSpPr>
            <a:grpSpLocks/>
          </p:cNvGrpSpPr>
          <p:nvPr/>
        </p:nvGrpSpPr>
        <p:grpSpPr bwMode="auto">
          <a:xfrm>
            <a:off x="6048375" y="762000"/>
            <a:ext cx="1338263" cy="1492250"/>
            <a:chOff x="3572" y="631"/>
            <a:chExt cx="843" cy="940"/>
          </a:xfrm>
        </p:grpSpPr>
        <p:sp>
          <p:nvSpPr>
            <p:cNvPr id="33807" name="Rectangle 42"/>
            <p:cNvSpPr>
              <a:spLocks noChangeAspect="1" noChangeArrowheads="1"/>
            </p:cNvSpPr>
            <p:nvPr/>
          </p:nvSpPr>
          <p:spPr bwMode="auto">
            <a:xfrm>
              <a:off x="3572" y="993"/>
              <a:ext cx="120" cy="9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8" name="Rectangle 46"/>
            <p:cNvSpPr>
              <a:spLocks noChangeAspect="1" noChangeArrowheads="1"/>
            </p:cNvSpPr>
            <p:nvPr/>
          </p:nvSpPr>
          <p:spPr bwMode="auto">
            <a:xfrm>
              <a:off x="3572" y="872"/>
              <a:ext cx="120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9" name="Rectangle 47"/>
            <p:cNvSpPr>
              <a:spLocks noChangeAspect="1" noChangeArrowheads="1"/>
            </p:cNvSpPr>
            <p:nvPr/>
          </p:nvSpPr>
          <p:spPr bwMode="auto">
            <a:xfrm>
              <a:off x="3716" y="993"/>
              <a:ext cx="121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0" name="Rectangle 49" descr="Large checker board"/>
            <p:cNvSpPr>
              <a:spLocks noChangeAspect="1" noChangeArrowheads="1"/>
            </p:cNvSpPr>
            <p:nvPr/>
          </p:nvSpPr>
          <p:spPr bwMode="auto">
            <a:xfrm>
              <a:off x="3572" y="752"/>
              <a:ext cx="120" cy="96"/>
            </a:xfrm>
            <a:prstGeom prst="rect">
              <a:avLst/>
            </a:prstGeom>
            <a:pattFill prst="lgCheck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1" name="Rectangle 50" descr="Large checker board"/>
            <p:cNvSpPr>
              <a:spLocks noChangeAspect="1" noChangeArrowheads="1"/>
            </p:cNvSpPr>
            <p:nvPr/>
          </p:nvSpPr>
          <p:spPr bwMode="auto">
            <a:xfrm>
              <a:off x="3716" y="872"/>
              <a:ext cx="121" cy="96"/>
            </a:xfrm>
            <a:prstGeom prst="rect">
              <a:avLst/>
            </a:prstGeom>
            <a:pattFill prst="lgCheck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2" name="Rectangle 51" descr="Large checker board"/>
            <p:cNvSpPr>
              <a:spLocks noChangeAspect="1" noChangeArrowheads="1"/>
            </p:cNvSpPr>
            <p:nvPr/>
          </p:nvSpPr>
          <p:spPr bwMode="auto">
            <a:xfrm>
              <a:off x="3861" y="993"/>
              <a:ext cx="120" cy="96"/>
            </a:xfrm>
            <a:prstGeom prst="rect">
              <a:avLst/>
            </a:prstGeom>
            <a:pattFill prst="lgCheck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3" name="Rectangle 52" descr="Wide upward diagonal"/>
            <p:cNvSpPr>
              <a:spLocks noChangeAspect="1" noChangeArrowheads="1"/>
            </p:cNvSpPr>
            <p:nvPr/>
          </p:nvSpPr>
          <p:spPr bwMode="auto">
            <a:xfrm>
              <a:off x="3572" y="631"/>
              <a:ext cx="120" cy="96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4" name="Rectangle 53" descr="Wide upward diagonal"/>
            <p:cNvSpPr>
              <a:spLocks noChangeAspect="1" noChangeArrowheads="1"/>
            </p:cNvSpPr>
            <p:nvPr/>
          </p:nvSpPr>
          <p:spPr bwMode="auto">
            <a:xfrm>
              <a:off x="4005" y="993"/>
              <a:ext cx="121" cy="96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5" name="Rectangle 54" descr="Wide upward diagonal"/>
            <p:cNvSpPr>
              <a:spLocks noChangeAspect="1" noChangeArrowheads="1"/>
            </p:cNvSpPr>
            <p:nvPr/>
          </p:nvSpPr>
          <p:spPr bwMode="auto">
            <a:xfrm>
              <a:off x="3861" y="872"/>
              <a:ext cx="120" cy="96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6" name="Rectangle 55" descr="Wide upward diagonal"/>
            <p:cNvSpPr>
              <a:spLocks noChangeAspect="1" noChangeArrowheads="1"/>
            </p:cNvSpPr>
            <p:nvPr/>
          </p:nvSpPr>
          <p:spPr bwMode="auto">
            <a:xfrm>
              <a:off x="3716" y="752"/>
              <a:ext cx="121" cy="96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7" name="Rectangle 56"/>
            <p:cNvSpPr>
              <a:spLocks noChangeAspect="1" noChangeArrowheads="1"/>
            </p:cNvSpPr>
            <p:nvPr/>
          </p:nvSpPr>
          <p:spPr bwMode="auto">
            <a:xfrm>
              <a:off x="3716" y="1113"/>
              <a:ext cx="121" cy="9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8" name="Rectangle 57"/>
            <p:cNvSpPr>
              <a:spLocks noChangeAspect="1" noChangeArrowheads="1"/>
            </p:cNvSpPr>
            <p:nvPr/>
          </p:nvSpPr>
          <p:spPr bwMode="auto">
            <a:xfrm>
              <a:off x="3861" y="1234"/>
              <a:ext cx="120" cy="9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9" name="Rectangle 58"/>
            <p:cNvSpPr>
              <a:spLocks noChangeAspect="1" noChangeArrowheads="1"/>
            </p:cNvSpPr>
            <p:nvPr/>
          </p:nvSpPr>
          <p:spPr bwMode="auto">
            <a:xfrm>
              <a:off x="4150" y="1475"/>
              <a:ext cx="120" cy="9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0" name="Rectangle 59"/>
            <p:cNvSpPr>
              <a:spLocks noChangeAspect="1" noChangeArrowheads="1"/>
            </p:cNvSpPr>
            <p:nvPr/>
          </p:nvSpPr>
          <p:spPr bwMode="auto">
            <a:xfrm>
              <a:off x="4005" y="1354"/>
              <a:ext cx="121" cy="9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1" name="Rectangle 60"/>
            <p:cNvSpPr>
              <a:spLocks noChangeAspect="1" noChangeArrowheads="1"/>
            </p:cNvSpPr>
            <p:nvPr/>
          </p:nvSpPr>
          <p:spPr bwMode="auto">
            <a:xfrm>
              <a:off x="3861" y="1113"/>
              <a:ext cx="120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2" name="Rectangle 61"/>
            <p:cNvSpPr>
              <a:spLocks noChangeAspect="1" noChangeArrowheads="1"/>
            </p:cNvSpPr>
            <p:nvPr/>
          </p:nvSpPr>
          <p:spPr bwMode="auto">
            <a:xfrm>
              <a:off x="4005" y="1234"/>
              <a:ext cx="121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3" name="Rectangle 62"/>
            <p:cNvSpPr>
              <a:spLocks noChangeAspect="1" noChangeArrowheads="1"/>
            </p:cNvSpPr>
            <p:nvPr/>
          </p:nvSpPr>
          <p:spPr bwMode="auto">
            <a:xfrm>
              <a:off x="4150" y="1354"/>
              <a:ext cx="120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4" name="Rectangle 63"/>
            <p:cNvSpPr>
              <a:spLocks noChangeAspect="1" noChangeArrowheads="1"/>
            </p:cNvSpPr>
            <p:nvPr/>
          </p:nvSpPr>
          <p:spPr bwMode="auto">
            <a:xfrm>
              <a:off x="4294" y="1475"/>
              <a:ext cx="121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5" name="Rectangle 64" descr="Large checker board"/>
            <p:cNvSpPr>
              <a:spLocks noChangeAspect="1" noChangeArrowheads="1"/>
            </p:cNvSpPr>
            <p:nvPr/>
          </p:nvSpPr>
          <p:spPr bwMode="auto">
            <a:xfrm>
              <a:off x="4005" y="1113"/>
              <a:ext cx="121" cy="96"/>
            </a:xfrm>
            <a:prstGeom prst="rect">
              <a:avLst/>
            </a:prstGeom>
            <a:pattFill prst="lgCheck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6" name="Rectangle 65" descr="Large checker board"/>
            <p:cNvSpPr>
              <a:spLocks noChangeAspect="1" noChangeArrowheads="1"/>
            </p:cNvSpPr>
            <p:nvPr/>
          </p:nvSpPr>
          <p:spPr bwMode="auto">
            <a:xfrm>
              <a:off x="4150" y="1234"/>
              <a:ext cx="120" cy="96"/>
            </a:xfrm>
            <a:prstGeom prst="rect">
              <a:avLst/>
            </a:prstGeom>
            <a:pattFill prst="lgCheck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7" name="Rectangle 66" descr="Large checker board"/>
            <p:cNvSpPr>
              <a:spLocks noChangeAspect="1" noChangeArrowheads="1"/>
            </p:cNvSpPr>
            <p:nvPr/>
          </p:nvSpPr>
          <p:spPr bwMode="auto">
            <a:xfrm>
              <a:off x="4294" y="1354"/>
              <a:ext cx="121" cy="96"/>
            </a:xfrm>
            <a:prstGeom prst="rect">
              <a:avLst/>
            </a:prstGeom>
            <a:pattFill prst="lgCheck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8" name="Rectangle 68" descr="Wide upward diagonal"/>
            <p:cNvSpPr>
              <a:spLocks noChangeAspect="1" noChangeArrowheads="1"/>
            </p:cNvSpPr>
            <p:nvPr/>
          </p:nvSpPr>
          <p:spPr bwMode="auto">
            <a:xfrm>
              <a:off x="4150" y="1113"/>
              <a:ext cx="120" cy="96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9" name="Rectangle 71" descr="Wide upward diagonal"/>
            <p:cNvSpPr>
              <a:spLocks noChangeAspect="1" noChangeArrowheads="1"/>
            </p:cNvSpPr>
            <p:nvPr/>
          </p:nvSpPr>
          <p:spPr bwMode="auto">
            <a:xfrm>
              <a:off x="4294" y="1234"/>
              <a:ext cx="121" cy="96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7197725" y="1531937"/>
            <a:ext cx="650875" cy="534988"/>
            <a:chOff x="4438" y="1235"/>
            <a:chExt cx="410" cy="337"/>
          </a:xfrm>
        </p:grpSpPr>
        <p:sp>
          <p:nvSpPr>
            <p:cNvPr id="33801" name="Rectangle 73"/>
            <p:cNvSpPr>
              <a:spLocks noChangeAspect="1" noChangeArrowheads="1"/>
            </p:cNvSpPr>
            <p:nvPr/>
          </p:nvSpPr>
          <p:spPr bwMode="auto">
            <a:xfrm>
              <a:off x="4438" y="1235"/>
              <a:ext cx="120" cy="9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2" name="Rectangle 74"/>
            <p:cNvSpPr>
              <a:spLocks noChangeAspect="1" noChangeArrowheads="1"/>
            </p:cNvSpPr>
            <p:nvPr/>
          </p:nvSpPr>
          <p:spPr bwMode="auto">
            <a:xfrm>
              <a:off x="4583" y="1356"/>
              <a:ext cx="120" cy="9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3" name="Rectangle 75"/>
            <p:cNvSpPr>
              <a:spLocks noChangeAspect="1" noChangeArrowheads="1"/>
            </p:cNvSpPr>
            <p:nvPr/>
          </p:nvSpPr>
          <p:spPr bwMode="auto">
            <a:xfrm>
              <a:off x="4727" y="1476"/>
              <a:ext cx="121" cy="9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4" name="Rectangle 76"/>
            <p:cNvSpPr>
              <a:spLocks noChangeAspect="1" noChangeArrowheads="1"/>
            </p:cNvSpPr>
            <p:nvPr/>
          </p:nvSpPr>
          <p:spPr bwMode="auto">
            <a:xfrm>
              <a:off x="4583" y="1235"/>
              <a:ext cx="120" cy="9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5" name="Rectangle 77"/>
            <p:cNvSpPr>
              <a:spLocks noChangeAspect="1" noChangeArrowheads="1"/>
            </p:cNvSpPr>
            <p:nvPr/>
          </p:nvSpPr>
          <p:spPr bwMode="auto">
            <a:xfrm>
              <a:off x="4727" y="1356"/>
              <a:ext cx="121" cy="9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6" name="Rectangle 78" descr="Large checker board"/>
            <p:cNvSpPr>
              <a:spLocks noChangeAspect="1" noChangeArrowheads="1"/>
            </p:cNvSpPr>
            <p:nvPr/>
          </p:nvSpPr>
          <p:spPr bwMode="auto">
            <a:xfrm>
              <a:off x="4727" y="1235"/>
              <a:ext cx="121" cy="96"/>
            </a:xfrm>
            <a:prstGeom prst="rect">
              <a:avLst/>
            </a:prstGeom>
            <a:pattFill prst="lgCheck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4" descr="3-5.gif                                                        00086CEEMacintosh HD                   B8A9EEAE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800" y="3438525"/>
            <a:ext cx="6500813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1" name="Rectangle 17"/>
          <p:cNvSpPr>
            <a:spLocks noChangeArrowheads="1"/>
          </p:cNvSpPr>
          <p:nvPr/>
        </p:nvSpPr>
        <p:spPr bwMode="auto">
          <a:xfrm>
            <a:off x="496888" y="5089525"/>
            <a:ext cx="14025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latin typeface="Times New Roman"/>
                <a:cs typeface="Times New Roman"/>
              </a:rPr>
              <a:t>Numbers are</a:t>
            </a:r>
            <a:br>
              <a:rPr lang="en-US" dirty="0">
                <a:latin typeface="Times New Roman"/>
                <a:cs typeface="Times New Roman"/>
              </a:rPr>
            </a:br>
            <a:r>
              <a:rPr lang="en-US" dirty="0">
                <a:latin typeface="Times New Roman"/>
                <a:cs typeface="Times New Roman"/>
              </a:rPr>
              <a:t>time taken to</a:t>
            </a:r>
            <a:br>
              <a:rPr lang="en-US" dirty="0">
                <a:latin typeface="Times New Roman"/>
                <a:cs typeface="Times New Roman"/>
              </a:rPr>
            </a:br>
            <a:r>
              <a:rPr lang="en-US" dirty="0">
                <a:latin typeface="Times New Roman"/>
                <a:cs typeface="Times New Roman"/>
              </a:rPr>
              <a:t>perform task</a:t>
            </a:r>
          </a:p>
        </p:txBody>
      </p:sp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Tasks Graphs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25" y="896553"/>
            <a:ext cx="8905875" cy="2608647"/>
          </a:xfrm>
        </p:spPr>
        <p:txBody>
          <a:bodyPr>
            <a:normAutofit lnSpcReduction="1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Computations in any parallel algorithms can be viewed as a task dependency graph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Task dependency graphs can be non-trivial</a:t>
            </a:r>
          </a:p>
          <a:p>
            <a:pPr lvl="1"/>
            <a:r>
              <a:rPr lang="en-US" dirty="0"/>
              <a:t>Pipeline</a:t>
            </a:r>
          </a:p>
          <a:p>
            <a:pPr lvl="1"/>
            <a:r>
              <a:rPr lang="en-US" dirty="0"/>
              <a:t>Arbitrary (represents the algorithm dependencies)</a:t>
            </a:r>
          </a:p>
        </p:txBody>
      </p:sp>
      <p:sp>
        <p:nvSpPr>
          <p:cNvPr id="34820" name="Oval 6"/>
          <p:cNvSpPr>
            <a:spLocks noChangeArrowheads="1"/>
          </p:cNvSpPr>
          <p:nvPr/>
        </p:nvSpPr>
        <p:spPr bwMode="auto">
          <a:xfrm>
            <a:off x="3276600" y="2514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2743200" y="2362200"/>
            <a:ext cx="663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Task 1</a:t>
            </a:r>
          </a:p>
        </p:txBody>
      </p:sp>
      <p:sp>
        <p:nvSpPr>
          <p:cNvPr id="34822" name="Oval 8"/>
          <p:cNvSpPr>
            <a:spLocks noChangeArrowheads="1"/>
          </p:cNvSpPr>
          <p:nvPr/>
        </p:nvSpPr>
        <p:spPr bwMode="auto">
          <a:xfrm>
            <a:off x="4114800" y="2514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3" name="Rectangle 9"/>
          <p:cNvSpPr>
            <a:spLocks noChangeArrowheads="1"/>
          </p:cNvSpPr>
          <p:nvPr/>
        </p:nvSpPr>
        <p:spPr bwMode="auto">
          <a:xfrm>
            <a:off x="3581400" y="2362200"/>
            <a:ext cx="663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Task 2</a:t>
            </a:r>
          </a:p>
        </p:txBody>
      </p:sp>
      <p:sp>
        <p:nvSpPr>
          <p:cNvPr id="34824" name="Oval 10"/>
          <p:cNvSpPr>
            <a:spLocks noChangeArrowheads="1"/>
          </p:cNvSpPr>
          <p:nvPr/>
        </p:nvSpPr>
        <p:spPr bwMode="auto">
          <a:xfrm>
            <a:off x="4953000" y="2514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5" name="Rectangle 11"/>
          <p:cNvSpPr>
            <a:spLocks noChangeArrowheads="1"/>
          </p:cNvSpPr>
          <p:nvPr/>
        </p:nvSpPr>
        <p:spPr bwMode="auto">
          <a:xfrm>
            <a:off x="4419600" y="2362200"/>
            <a:ext cx="663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Task 3</a:t>
            </a:r>
          </a:p>
        </p:txBody>
      </p:sp>
      <p:sp>
        <p:nvSpPr>
          <p:cNvPr id="34826" name="Oval 12"/>
          <p:cNvSpPr>
            <a:spLocks noChangeArrowheads="1"/>
          </p:cNvSpPr>
          <p:nvPr/>
        </p:nvSpPr>
        <p:spPr bwMode="auto">
          <a:xfrm>
            <a:off x="5791200" y="2514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7" name="Rectangle 13"/>
          <p:cNvSpPr>
            <a:spLocks noChangeArrowheads="1"/>
          </p:cNvSpPr>
          <p:nvPr/>
        </p:nvSpPr>
        <p:spPr bwMode="auto">
          <a:xfrm>
            <a:off x="5257800" y="2362200"/>
            <a:ext cx="663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Task 4</a:t>
            </a:r>
          </a:p>
        </p:txBody>
      </p:sp>
      <p:sp>
        <p:nvSpPr>
          <p:cNvPr id="34828" name="Line 14"/>
          <p:cNvSpPr>
            <a:spLocks noChangeShapeType="1"/>
          </p:cNvSpPr>
          <p:nvPr/>
        </p:nvSpPr>
        <p:spPr bwMode="auto">
          <a:xfrm>
            <a:off x="3657600" y="270033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9" name="Line 15"/>
          <p:cNvSpPr>
            <a:spLocks noChangeShapeType="1"/>
          </p:cNvSpPr>
          <p:nvPr/>
        </p:nvSpPr>
        <p:spPr bwMode="auto">
          <a:xfrm>
            <a:off x="4495800" y="270033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0" name="Line 16"/>
          <p:cNvSpPr>
            <a:spLocks noChangeShapeType="1"/>
          </p:cNvSpPr>
          <p:nvPr/>
        </p:nvSpPr>
        <p:spPr bwMode="auto">
          <a:xfrm>
            <a:off x="5334000" y="270033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Task Graph Performance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Determined by the </a:t>
            </a:r>
            <a:r>
              <a:rPr lang="en-US" i="1" dirty="0">
                <a:ea typeface="ＭＳ Ｐゴシック" charset="-128"/>
                <a:cs typeface="ＭＳ Ｐゴシック" charset="-128"/>
              </a:rPr>
              <a:t>critical path (span)</a:t>
            </a:r>
            <a:endParaRPr lang="en-US" dirty="0"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dirty="0"/>
              <a:t>Sequence of dependent tasks that takes the longest time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i="1" dirty="0"/>
              <a:t>Critical path length </a:t>
            </a:r>
            <a:r>
              <a:rPr lang="en-US" dirty="0"/>
              <a:t>bounds parallel execution time</a:t>
            </a:r>
          </a:p>
        </p:txBody>
      </p:sp>
      <p:pic>
        <p:nvPicPr>
          <p:cNvPr id="35843" name="Picture 4" descr="3-5.gif                                                        00086CEEMacintosh HD                   B8A9EEAE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86000"/>
            <a:ext cx="6500813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Freeform 6"/>
          <p:cNvSpPr>
            <a:spLocks/>
          </p:cNvSpPr>
          <p:nvPr/>
        </p:nvSpPr>
        <p:spPr bwMode="auto">
          <a:xfrm>
            <a:off x="1778000" y="2819400"/>
            <a:ext cx="965200" cy="1676400"/>
          </a:xfrm>
          <a:custGeom>
            <a:avLst/>
            <a:gdLst>
              <a:gd name="T0" fmla="*/ 2147483647 w 608"/>
              <a:gd name="T1" fmla="*/ 0 h 1056"/>
              <a:gd name="T2" fmla="*/ 2147483647 w 608"/>
              <a:gd name="T3" fmla="*/ 2147483647 h 1056"/>
              <a:gd name="T4" fmla="*/ 2147483647 w 608"/>
              <a:gd name="T5" fmla="*/ 2147483647 h 1056"/>
              <a:gd name="T6" fmla="*/ 0 60000 65536"/>
              <a:gd name="T7" fmla="*/ 0 60000 65536"/>
              <a:gd name="T8" fmla="*/ 0 60000 65536"/>
              <a:gd name="T9" fmla="*/ 0 w 608"/>
              <a:gd name="T10" fmla="*/ 0 h 1056"/>
              <a:gd name="T11" fmla="*/ 608 w 608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8" h="1056">
                <a:moveTo>
                  <a:pt x="416" y="0"/>
                </a:moveTo>
                <a:cubicBezTo>
                  <a:pt x="208" y="152"/>
                  <a:pt x="0" y="304"/>
                  <a:pt x="32" y="480"/>
                </a:cubicBezTo>
                <a:cubicBezTo>
                  <a:pt x="64" y="656"/>
                  <a:pt x="336" y="856"/>
                  <a:pt x="608" y="1056"/>
                </a:cubicBezTo>
              </a:path>
            </a:pathLst>
          </a:custGeom>
          <a:noFill/>
          <a:ln w="15875">
            <a:solidFill>
              <a:srgbClr val="ED181E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5" name="Freeform 7"/>
          <p:cNvSpPr>
            <a:spLocks/>
          </p:cNvSpPr>
          <p:nvPr/>
        </p:nvSpPr>
        <p:spPr bwMode="auto">
          <a:xfrm>
            <a:off x="5719763" y="2706688"/>
            <a:ext cx="1700212" cy="1490662"/>
          </a:xfrm>
          <a:custGeom>
            <a:avLst/>
            <a:gdLst>
              <a:gd name="T0" fmla="*/ 2147483647 w 1071"/>
              <a:gd name="T1" fmla="*/ 0 h 939"/>
              <a:gd name="T2" fmla="*/ 2147483647 w 1071"/>
              <a:gd name="T3" fmla="*/ 2147483647 h 939"/>
              <a:gd name="T4" fmla="*/ 2147483647 w 1071"/>
              <a:gd name="T5" fmla="*/ 2147483647 h 939"/>
              <a:gd name="T6" fmla="*/ 0 w 1071"/>
              <a:gd name="T7" fmla="*/ 2147483647 h 939"/>
              <a:gd name="T8" fmla="*/ 0 60000 65536"/>
              <a:gd name="T9" fmla="*/ 0 60000 65536"/>
              <a:gd name="T10" fmla="*/ 0 60000 65536"/>
              <a:gd name="T11" fmla="*/ 0 60000 65536"/>
              <a:gd name="T12" fmla="*/ 0 w 1071"/>
              <a:gd name="T13" fmla="*/ 0 h 939"/>
              <a:gd name="T14" fmla="*/ 1071 w 1071"/>
              <a:gd name="T15" fmla="*/ 939 h 9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1" h="939">
                <a:moveTo>
                  <a:pt x="1071" y="0"/>
                </a:moveTo>
                <a:cubicBezTo>
                  <a:pt x="1025" y="57"/>
                  <a:pt x="920" y="240"/>
                  <a:pt x="793" y="344"/>
                </a:cubicBezTo>
                <a:cubicBezTo>
                  <a:pt x="666" y="448"/>
                  <a:pt x="443" y="523"/>
                  <a:pt x="311" y="622"/>
                </a:cubicBezTo>
                <a:cubicBezTo>
                  <a:pt x="179" y="721"/>
                  <a:pt x="65" y="873"/>
                  <a:pt x="0" y="939"/>
                </a:cubicBezTo>
              </a:path>
            </a:pathLst>
          </a:custGeom>
          <a:noFill/>
          <a:ln w="15875">
            <a:solidFill>
              <a:srgbClr val="ED181E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1981200" y="5257800"/>
            <a:ext cx="1518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Min time = 27</a:t>
            </a:r>
          </a:p>
        </p:txBody>
      </p:sp>
      <p:sp>
        <p:nvSpPr>
          <p:cNvPr id="35847" name="Rectangle 9"/>
          <p:cNvSpPr>
            <a:spLocks noChangeArrowheads="1"/>
          </p:cNvSpPr>
          <p:nvPr/>
        </p:nvSpPr>
        <p:spPr bwMode="auto">
          <a:xfrm>
            <a:off x="5291138" y="5257800"/>
            <a:ext cx="15138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Min time = 34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Task Assignment (Mapping) to Processors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Given a set of tasks and number of processors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How to assign tasks to processors?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Should take dependencies into account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Task mapping will determine execution time</a:t>
            </a:r>
          </a:p>
        </p:txBody>
      </p:sp>
      <p:pic>
        <p:nvPicPr>
          <p:cNvPr id="36867" name="Picture 4" descr="3-7.gif                                                        00086CEEMacintosh HD                   B8A9EEAE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1113" y="3278188"/>
            <a:ext cx="6581775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1995488" y="6019800"/>
            <a:ext cx="14717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Total time = ?</a:t>
            </a: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5305425" y="6019800"/>
            <a:ext cx="14717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Total time = ?</a:t>
            </a:r>
          </a:p>
        </p:txBody>
      </p:sp>
      <p:sp>
        <p:nvSpPr>
          <p:cNvPr id="8" name="Donut 7"/>
          <p:cNvSpPr/>
          <p:nvPr/>
        </p:nvSpPr>
        <p:spPr bwMode="auto">
          <a:xfrm>
            <a:off x="1395413" y="3489325"/>
            <a:ext cx="381000" cy="381000"/>
          </a:xfrm>
          <a:prstGeom prst="donut">
            <a:avLst>
              <a:gd name="adj" fmla="val 815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9" name="Donut 8"/>
          <p:cNvSpPr/>
          <p:nvPr/>
        </p:nvSpPr>
        <p:spPr bwMode="auto">
          <a:xfrm>
            <a:off x="2201863" y="3497263"/>
            <a:ext cx="381000" cy="381000"/>
          </a:xfrm>
          <a:prstGeom prst="donut">
            <a:avLst>
              <a:gd name="adj" fmla="val 8151"/>
            </a:avLst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" name="Donut 9"/>
          <p:cNvSpPr/>
          <p:nvPr/>
        </p:nvSpPr>
        <p:spPr bwMode="auto">
          <a:xfrm>
            <a:off x="1792288" y="4443413"/>
            <a:ext cx="381000" cy="381000"/>
          </a:xfrm>
          <a:prstGeom prst="donut">
            <a:avLst>
              <a:gd name="adj" fmla="val 8151"/>
            </a:avLst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1" name="Donut 10"/>
          <p:cNvSpPr/>
          <p:nvPr/>
        </p:nvSpPr>
        <p:spPr bwMode="auto">
          <a:xfrm>
            <a:off x="3003550" y="3484563"/>
            <a:ext cx="381000" cy="381000"/>
          </a:xfrm>
          <a:prstGeom prst="donut">
            <a:avLst>
              <a:gd name="adj" fmla="val 8151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2" name="Donut 11"/>
          <p:cNvSpPr/>
          <p:nvPr/>
        </p:nvSpPr>
        <p:spPr bwMode="auto">
          <a:xfrm>
            <a:off x="3817938" y="3489325"/>
            <a:ext cx="381000" cy="381000"/>
          </a:xfrm>
          <a:prstGeom prst="donut">
            <a:avLst>
              <a:gd name="adj" fmla="val 8151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3" name="Donut 12"/>
          <p:cNvSpPr/>
          <p:nvPr/>
        </p:nvSpPr>
        <p:spPr bwMode="auto">
          <a:xfrm>
            <a:off x="3413125" y="4443413"/>
            <a:ext cx="381000" cy="381000"/>
          </a:xfrm>
          <a:prstGeom prst="donut">
            <a:avLst>
              <a:gd name="adj" fmla="val 8151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4" name="Donut 13"/>
          <p:cNvSpPr/>
          <p:nvPr/>
        </p:nvSpPr>
        <p:spPr bwMode="auto">
          <a:xfrm>
            <a:off x="2659063" y="5257800"/>
            <a:ext cx="381000" cy="381000"/>
          </a:xfrm>
          <a:prstGeom prst="donut">
            <a:avLst>
              <a:gd name="adj" fmla="val 8151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5" name="Donut 14"/>
          <p:cNvSpPr/>
          <p:nvPr/>
        </p:nvSpPr>
        <p:spPr bwMode="auto">
          <a:xfrm>
            <a:off x="5341938" y="5257800"/>
            <a:ext cx="381000" cy="381000"/>
          </a:xfrm>
          <a:prstGeom prst="donut">
            <a:avLst>
              <a:gd name="adj" fmla="val 8151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6" name="Donut 15"/>
          <p:cNvSpPr/>
          <p:nvPr/>
        </p:nvSpPr>
        <p:spPr bwMode="auto">
          <a:xfrm>
            <a:off x="6096000" y="4648200"/>
            <a:ext cx="381000" cy="381000"/>
          </a:xfrm>
          <a:prstGeom prst="donut">
            <a:avLst>
              <a:gd name="adj" fmla="val 8151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7" name="Donut 16"/>
          <p:cNvSpPr/>
          <p:nvPr/>
        </p:nvSpPr>
        <p:spPr bwMode="auto">
          <a:xfrm>
            <a:off x="6902450" y="4146550"/>
            <a:ext cx="381000" cy="381000"/>
          </a:xfrm>
          <a:prstGeom prst="donut">
            <a:avLst>
              <a:gd name="adj" fmla="val 8151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8" name="Donut 17"/>
          <p:cNvSpPr/>
          <p:nvPr/>
        </p:nvSpPr>
        <p:spPr bwMode="auto">
          <a:xfrm>
            <a:off x="7307263" y="3497263"/>
            <a:ext cx="381000" cy="381000"/>
          </a:xfrm>
          <a:prstGeom prst="donut">
            <a:avLst>
              <a:gd name="adj" fmla="val 8151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9" name="Donut 18"/>
          <p:cNvSpPr/>
          <p:nvPr/>
        </p:nvSpPr>
        <p:spPr bwMode="auto">
          <a:xfrm>
            <a:off x="6492875" y="3489325"/>
            <a:ext cx="381000" cy="381000"/>
          </a:xfrm>
          <a:prstGeom prst="donut">
            <a:avLst>
              <a:gd name="adj" fmla="val 8151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0" name="Donut 19"/>
          <p:cNvSpPr/>
          <p:nvPr/>
        </p:nvSpPr>
        <p:spPr bwMode="auto">
          <a:xfrm>
            <a:off x="5691188" y="3489325"/>
            <a:ext cx="381000" cy="381000"/>
          </a:xfrm>
          <a:prstGeom prst="donut">
            <a:avLst>
              <a:gd name="adj" fmla="val 8151"/>
            </a:avLst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1" name="Donut 20"/>
          <p:cNvSpPr/>
          <p:nvPr/>
        </p:nvSpPr>
        <p:spPr bwMode="auto">
          <a:xfrm>
            <a:off x="4876800" y="3489325"/>
            <a:ext cx="381000" cy="381000"/>
          </a:xfrm>
          <a:prstGeom prst="donut">
            <a:avLst>
              <a:gd name="adj" fmla="val 815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276600"/>
            <a:ext cx="213360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Task Graphs in Action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Uintah task graph scheduler</a:t>
            </a:r>
          </a:p>
          <a:p>
            <a:pPr lvl="1"/>
            <a:r>
              <a:rPr lang="en-US" dirty="0"/>
              <a:t>C-SAFE: Center for Simulation of</a:t>
            </a:r>
            <a:br>
              <a:rPr lang="en-US" dirty="0"/>
            </a:br>
            <a:r>
              <a:rPr lang="en-US" dirty="0"/>
              <a:t>Accidental Fires and Explosions,</a:t>
            </a:r>
            <a:br>
              <a:rPr lang="en-US" dirty="0"/>
            </a:br>
            <a:r>
              <a:rPr lang="en-US" dirty="0"/>
              <a:t>University of Utah</a:t>
            </a:r>
          </a:p>
          <a:p>
            <a:pPr lvl="1"/>
            <a:r>
              <a:rPr lang="en-US" dirty="0"/>
              <a:t>Large granularity tasks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PLASMA</a:t>
            </a:r>
          </a:p>
          <a:p>
            <a:pPr lvl="1"/>
            <a:r>
              <a:rPr lang="en-US" dirty="0"/>
              <a:t>DAG-based parallel</a:t>
            </a:r>
            <a:br>
              <a:rPr lang="en-US" dirty="0"/>
            </a:br>
            <a:r>
              <a:rPr lang="en-US" dirty="0"/>
              <a:t>linear algebra</a:t>
            </a:r>
          </a:p>
          <a:p>
            <a:pPr lvl="1"/>
            <a:r>
              <a:rPr lang="en-US" dirty="0" err="1"/>
              <a:t>DAGuE</a:t>
            </a:r>
            <a:r>
              <a:rPr lang="en-US" dirty="0"/>
              <a:t>: A generic</a:t>
            </a:r>
            <a:br>
              <a:rPr lang="en-US" dirty="0"/>
            </a:br>
            <a:r>
              <a:rPr lang="en-US" dirty="0"/>
              <a:t>distributed DAG engine</a:t>
            </a:r>
            <a:br>
              <a:rPr lang="en-US" dirty="0"/>
            </a:br>
            <a:r>
              <a:rPr lang="en-US" dirty="0"/>
              <a:t>for HPC</a:t>
            </a:r>
          </a:p>
        </p:txBody>
      </p:sp>
      <p:pic>
        <p:nvPicPr>
          <p:cNvPr id="4813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804863"/>
            <a:ext cx="3124200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7162800" y="152400"/>
            <a:ext cx="1531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Task graph for</a:t>
            </a:r>
            <a:br>
              <a:rPr lang="en-US" dirty="0">
                <a:latin typeface="Times New Roman"/>
                <a:cs typeface="Times New Roman"/>
              </a:rPr>
            </a:br>
            <a:r>
              <a:rPr lang="en-US" dirty="0">
                <a:latin typeface="Times New Roman"/>
                <a:cs typeface="Times New Roman"/>
              </a:rPr>
              <a:t>PDE solver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6856413" y="4743271"/>
            <a:ext cx="2286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DAG of QR for a 4 × 4 tiles matrix on a 2 × 2 grid of processors.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8" name="Freeform 7"/>
          <p:cNvSpPr>
            <a:spLocks/>
          </p:cNvSpPr>
          <p:nvPr/>
        </p:nvSpPr>
        <p:spPr bwMode="auto">
          <a:xfrm>
            <a:off x="4038600" y="3429000"/>
            <a:ext cx="1143000" cy="1198563"/>
          </a:xfrm>
          <a:custGeom>
            <a:avLst/>
            <a:gdLst>
              <a:gd name="T0" fmla="*/ 225 w 760"/>
              <a:gd name="T1" fmla="*/ 0 h 740"/>
              <a:gd name="T2" fmla="*/ 251 w 760"/>
              <a:gd name="T3" fmla="*/ 112 h 740"/>
              <a:gd name="T4" fmla="*/ 218 w 760"/>
              <a:gd name="T5" fmla="*/ 192 h 740"/>
              <a:gd name="T6" fmla="*/ 178 w 760"/>
              <a:gd name="T7" fmla="*/ 218 h 740"/>
              <a:gd name="T8" fmla="*/ 125 w 760"/>
              <a:gd name="T9" fmla="*/ 337 h 740"/>
              <a:gd name="T10" fmla="*/ 99 w 760"/>
              <a:gd name="T11" fmla="*/ 430 h 740"/>
              <a:gd name="T12" fmla="*/ 33 w 760"/>
              <a:gd name="T13" fmla="*/ 509 h 740"/>
              <a:gd name="T14" fmla="*/ 0 w 760"/>
              <a:gd name="T15" fmla="*/ 615 h 740"/>
              <a:gd name="T16" fmla="*/ 159 w 760"/>
              <a:gd name="T17" fmla="*/ 694 h 740"/>
              <a:gd name="T18" fmla="*/ 238 w 760"/>
              <a:gd name="T19" fmla="*/ 701 h 740"/>
              <a:gd name="T20" fmla="*/ 383 w 760"/>
              <a:gd name="T21" fmla="*/ 707 h 740"/>
              <a:gd name="T22" fmla="*/ 529 w 760"/>
              <a:gd name="T23" fmla="*/ 740 h 740"/>
              <a:gd name="T24" fmla="*/ 635 w 760"/>
              <a:gd name="T25" fmla="*/ 721 h 740"/>
              <a:gd name="T26" fmla="*/ 707 w 760"/>
              <a:gd name="T27" fmla="*/ 648 h 740"/>
              <a:gd name="T28" fmla="*/ 747 w 760"/>
              <a:gd name="T29" fmla="*/ 529 h 740"/>
              <a:gd name="T30" fmla="*/ 734 w 760"/>
              <a:gd name="T31" fmla="*/ 258 h 740"/>
              <a:gd name="T32" fmla="*/ 707 w 760"/>
              <a:gd name="T33" fmla="*/ 106 h 740"/>
              <a:gd name="T34" fmla="*/ 681 w 760"/>
              <a:gd name="T35" fmla="*/ 59 h 740"/>
              <a:gd name="T36" fmla="*/ 668 w 760"/>
              <a:gd name="T37" fmla="*/ 33 h 74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60"/>
              <a:gd name="T58" fmla="*/ 0 h 740"/>
              <a:gd name="T59" fmla="*/ 760 w 760"/>
              <a:gd name="T60" fmla="*/ 740 h 74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60" h="740">
                <a:moveTo>
                  <a:pt x="225" y="0"/>
                </a:moveTo>
                <a:cubicBezTo>
                  <a:pt x="233" y="36"/>
                  <a:pt x="238" y="76"/>
                  <a:pt x="251" y="112"/>
                </a:cubicBezTo>
                <a:cubicBezTo>
                  <a:pt x="245" y="140"/>
                  <a:pt x="243" y="172"/>
                  <a:pt x="218" y="192"/>
                </a:cubicBezTo>
                <a:cubicBezTo>
                  <a:pt x="205" y="201"/>
                  <a:pt x="178" y="218"/>
                  <a:pt x="178" y="218"/>
                </a:cubicBezTo>
                <a:cubicBezTo>
                  <a:pt x="154" y="254"/>
                  <a:pt x="157" y="307"/>
                  <a:pt x="125" y="337"/>
                </a:cubicBezTo>
                <a:cubicBezTo>
                  <a:pt x="116" y="365"/>
                  <a:pt x="112" y="403"/>
                  <a:pt x="99" y="430"/>
                </a:cubicBezTo>
                <a:cubicBezTo>
                  <a:pt x="84" y="459"/>
                  <a:pt x="53" y="482"/>
                  <a:pt x="33" y="509"/>
                </a:cubicBezTo>
                <a:cubicBezTo>
                  <a:pt x="20" y="543"/>
                  <a:pt x="10" y="579"/>
                  <a:pt x="0" y="615"/>
                </a:cubicBezTo>
                <a:cubicBezTo>
                  <a:pt x="11" y="720"/>
                  <a:pt x="43" y="686"/>
                  <a:pt x="159" y="694"/>
                </a:cubicBezTo>
                <a:cubicBezTo>
                  <a:pt x="185" y="695"/>
                  <a:pt x="211" y="699"/>
                  <a:pt x="238" y="701"/>
                </a:cubicBezTo>
                <a:cubicBezTo>
                  <a:pt x="286" y="703"/>
                  <a:pt x="334" y="705"/>
                  <a:pt x="383" y="707"/>
                </a:cubicBezTo>
                <a:cubicBezTo>
                  <a:pt x="435" y="720"/>
                  <a:pt x="472" y="733"/>
                  <a:pt x="529" y="740"/>
                </a:cubicBezTo>
                <a:cubicBezTo>
                  <a:pt x="575" y="735"/>
                  <a:pt x="595" y="732"/>
                  <a:pt x="635" y="721"/>
                </a:cubicBezTo>
                <a:cubicBezTo>
                  <a:pt x="656" y="697"/>
                  <a:pt x="689" y="674"/>
                  <a:pt x="707" y="648"/>
                </a:cubicBezTo>
                <a:cubicBezTo>
                  <a:pt x="730" y="611"/>
                  <a:pt x="739" y="571"/>
                  <a:pt x="747" y="529"/>
                </a:cubicBezTo>
                <a:cubicBezTo>
                  <a:pt x="753" y="437"/>
                  <a:pt x="760" y="347"/>
                  <a:pt x="734" y="258"/>
                </a:cubicBezTo>
                <a:cubicBezTo>
                  <a:pt x="726" y="209"/>
                  <a:pt x="722" y="152"/>
                  <a:pt x="707" y="106"/>
                </a:cubicBezTo>
                <a:cubicBezTo>
                  <a:pt x="695" y="72"/>
                  <a:pt x="695" y="86"/>
                  <a:pt x="681" y="59"/>
                </a:cubicBezTo>
                <a:cubicBezTo>
                  <a:pt x="662" y="22"/>
                  <a:pt x="671" y="38"/>
                  <a:pt x="668" y="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89" name="Oval 12"/>
          <p:cNvSpPr>
            <a:spLocks noChangeArrowheads="1"/>
          </p:cNvSpPr>
          <p:nvPr/>
        </p:nvSpPr>
        <p:spPr bwMode="auto">
          <a:xfrm>
            <a:off x="5638800" y="2971800"/>
            <a:ext cx="1981200" cy="838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Bag o</a:t>
            </a:r>
            <a:r>
              <a:rPr lang="ja-JP" altLang="en-US"/>
              <a:t>’</a:t>
            </a:r>
            <a:r>
              <a:rPr lang="en-US" altLang="ja-JP"/>
              <a:t> Tasks Model and Worker Pool</a:t>
            </a: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Set of tasks to be performed</a:t>
            </a:r>
          </a:p>
          <a:p>
            <a:r>
              <a:rPr lang="en-US" dirty="0"/>
              <a:t>How do we schedule them?</a:t>
            </a:r>
          </a:p>
          <a:p>
            <a:pPr lvl="1"/>
            <a:r>
              <a:rPr lang="en-US" dirty="0"/>
              <a:t>Find independent tasks</a:t>
            </a:r>
          </a:p>
          <a:p>
            <a:pPr lvl="1"/>
            <a:r>
              <a:rPr lang="en-US" dirty="0"/>
              <a:t>Assign tasks to available processors</a:t>
            </a:r>
          </a:p>
          <a:p>
            <a:r>
              <a:rPr lang="en-US" dirty="0"/>
              <a:t>Bag </a:t>
            </a:r>
            <a:r>
              <a:rPr lang="en-US" dirty="0" err="1"/>
              <a:t>o</a:t>
            </a:r>
            <a:r>
              <a:rPr lang="en-US" dirty="0"/>
              <a:t>’ Tasks approach</a:t>
            </a:r>
          </a:p>
          <a:p>
            <a:pPr lvl="1"/>
            <a:r>
              <a:rPr lang="en-US" dirty="0"/>
              <a:t>Tasks are stored in</a:t>
            </a:r>
            <a:br>
              <a:rPr lang="en-US" dirty="0"/>
            </a:br>
            <a:r>
              <a:rPr lang="en-US" dirty="0"/>
              <a:t>a bag waiting to run</a:t>
            </a:r>
          </a:p>
          <a:p>
            <a:pPr lvl="1"/>
            <a:r>
              <a:rPr lang="en-US" dirty="0"/>
              <a:t>If all dependencies</a:t>
            </a:r>
            <a:br>
              <a:rPr lang="en-US" dirty="0"/>
            </a:br>
            <a:r>
              <a:rPr lang="en-US" dirty="0"/>
              <a:t>are </a:t>
            </a:r>
            <a:r>
              <a:rPr lang="en-US" dirty="0" err="1"/>
              <a:t>satisified</a:t>
            </a:r>
            <a:r>
              <a:rPr lang="en-US" dirty="0"/>
              <a:t>, it is</a:t>
            </a:r>
            <a:br>
              <a:rPr lang="en-US" dirty="0"/>
            </a:br>
            <a:r>
              <a:rPr lang="en-US" dirty="0"/>
              <a:t>moved to a ready to run queue</a:t>
            </a:r>
          </a:p>
          <a:p>
            <a:pPr lvl="1"/>
            <a:r>
              <a:rPr lang="en-US" dirty="0"/>
              <a:t>Scheduler assigns a task to a free processor</a:t>
            </a:r>
          </a:p>
          <a:p>
            <a:r>
              <a:rPr lang="en-US" dirty="0"/>
              <a:t>Dynamic approach that is effective for load balancing</a:t>
            </a:r>
          </a:p>
        </p:txBody>
      </p:sp>
      <p:sp>
        <p:nvSpPr>
          <p:cNvPr id="37907" name="Freeform 6"/>
          <p:cNvSpPr>
            <a:spLocks/>
          </p:cNvSpPr>
          <p:nvPr/>
        </p:nvSpPr>
        <p:spPr bwMode="auto">
          <a:xfrm>
            <a:off x="4381500" y="3200400"/>
            <a:ext cx="831850" cy="409575"/>
          </a:xfrm>
          <a:custGeom>
            <a:avLst/>
            <a:gdLst>
              <a:gd name="T0" fmla="*/ 247 w 524"/>
              <a:gd name="T1" fmla="*/ 0 h 258"/>
              <a:gd name="T2" fmla="*/ 134 w 524"/>
              <a:gd name="T3" fmla="*/ 20 h 258"/>
              <a:gd name="T4" fmla="*/ 95 w 524"/>
              <a:gd name="T5" fmla="*/ 33 h 258"/>
              <a:gd name="T6" fmla="*/ 75 w 524"/>
              <a:gd name="T7" fmla="*/ 106 h 258"/>
              <a:gd name="T8" fmla="*/ 2 w 524"/>
              <a:gd name="T9" fmla="*/ 139 h 258"/>
              <a:gd name="T10" fmla="*/ 9 w 524"/>
              <a:gd name="T11" fmla="*/ 166 h 258"/>
              <a:gd name="T12" fmla="*/ 95 w 524"/>
              <a:gd name="T13" fmla="*/ 172 h 258"/>
              <a:gd name="T14" fmla="*/ 174 w 524"/>
              <a:gd name="T15" fmla="*/ 185 h 258"/>
              <a:gd name="T16" fmla="*/ 293 w 524"/>
              <a:gd name="T17" fmla="*/ 258 h 258"/>
              <a:gd name="T18" fmla="*/ 385 w 524"/>
              <a:gd name="T19" fmla="*/ 251 h 258"/>
              <a:gd name="T20" fmla="*/ 452 w 524"/>
              <a:gd name="T21" fmla="*/ 225 h 258"/>
              <a:gd name="T22" fmla="*/ 458 w 524"/>
              <a:gd name="T23" fmla="*/ 205 h 258"/>
              <a:gd name="T24" fmla="*/ 438 w 524"/>
              <a:gd name="T25" fmla="*/ 192 h 258"/>
              <a:gd name="T26" fmla="*/ 491 w 524"/>
              <a:gd name="T27" fmla="*/ 146 h 258"/>
              <a:gd name="T28" fmla="*/ 438 w 524"/>
              <a:gd name="T29" fmla="*/ 86 h 258"/>
              <a:gd name="T30" fmla="*/ 352 w 524"/>
              <a:gd name="T31" fmla="*/ 27 h 258"/>
              <a:gd name="T32" fmla="*/ 300 w 524"/>
              <a:gd name="T33" fmla="*/ 0 h 258"/>
              <a:gd name="T34" fmla="*/ 247 w 524"/>
              <a:gd name="T35" fmla="*/ 0 h 25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24"/>
              <a:gd name="T55" fmla="*/ 0 h 258"/>
              <a:gd name="T56" fmla="*/ 524 w 524"/>
              <a:gd name="T57" fmla="*/ 258 h 25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24" h="258">
                <a:moveTo>
                  <a:pt x="247" y="0"/>
                </a:moveTo>
                <a:cubicBezTo>
                  <a:pt x="209" y="9"/>
                  <a:pt x="171" y="9"/>
                  <a:pt x="134" y="20"/>
                </a:cubicBezTo>
                <a:cubicBezTo>
                  <a:pt x="120" y="23"/>
                  <a:pt x="95" y="33"/>
                  <a:pt x="95" y="33"/>
                </a:cubicBezTo>
                <a:cubicBezTo>
                  <a:pt x="53" y="71"/>
                  <a:pt x="50" y="100"/>
                  <a:pt x="75" y="106"/>
                </a:cubicBezTo>
                <a:cubicBezTo>
                  <a:pt x="27" y="120"/>
                  <a:pt x="49" y="122"/>
                  <a:pt x="2" y="139"/>
                </a:cubicBezTo>
                <a:cubicBezTo>
                  <a:pt x="4" y="148"/>
                  <a:pt x="0" y="162"/>
                  <a:pt x="9" y="166"/>
                </a:cubicBezTo>
                <a:cubicBezTo>
                  <a:pt x="36" y="175"/>
                  <a:pt x="66" y="168"/>
                  <a:pt x="95" y="172"/>
                </a:cubicBezTo>
                <a:cubicBezTo>
                  <a:pt x="121" y="175"/>
                  <a:pt x="147" y="180"/>
                  <a:pt x="174" y="185"/>
                </a:cubicBezTo>
                <a:cubicBezTo>
                  <a:pt x="152" y="247"/>
                  <a:pt x="250" y="251"/>
                  <a:pt x="293" y="258"/>
                </a:cubicBezTo>
                <a:cubicBezTo>
                  <a:pt x="323" y="255"/>
                  <a:pt x="354" y="256"/>
                  <a:pt x="385" y="251"/>
                </a:cubicBezTo>
                <a:cubicBezTo>
                  <a:pt x="397" y="248"/>
                  <a:pt x="435" y="229"/>
                  <a:pt x="452" y="225"/>
                </a:cubicBezTo>
                <a:cubicBezTo>
                  <a:pt x="454" y="218"/>
                  <a:pt x="460" y="211"/>
                  <a:pt x="458" y="205"/>
                </a:cubicBezTo>
                <a:cubicBezTo>
                  <a:pt x="454" y="197"/>
                  <a:pt x="444" y="195"/>
                  <a:pt x="438" y="192"/>
                </a:cubicBezTo>
                <a:cubicBezTo>
                  <a:pt x="405" y="174"/>
                  <a:pt x="524" y="157"/>
                  <a:pt x="491" y="146"/>
                </a:cubicBezTo>
                <a:cubicBezTo>
                  <a:pt x="512" y="113"/>
                  <a:pt x="409" y="115"/>
                  <a:pt x="438" y="86"/>
                </a:cubicBezTo>
                <a:cubicBezTo>
                  <a:pt x="425" y="45"/>
                  <a:pt x="388" y="35"/>
                  <a:pt x="352" y="27"/>
                </a:cubicBezTo>
                <a:cubicBezTo>
                  <a:pt x="336" y="9"/>
                  <a:pt x="321" y="7"/>
                  <a:pt x="300" y="0"/>
                </a:cubicBezTo>
                <a:cubicBezTo>
                  <a:pt x="276" y="6"/>
                  <a:pt x="257" y="23"/>
                  <a:pt x="247" y="0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3" name="Rectangle 10"/>
          <p:cNvSpPr>
            <a:spLocks noChangeArrowheads="1"/>
          </p:cNvSpPr>
          <p:nvPr/>
        </p:nvSpPr>
        <p:spPr bwMode="auto">
          <a:xfrm>
            <a:off x="4267200" y="3733800"/>
            <a:ext cx="845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Bag </a:t>
            </a:r>
            <a:r>
              <a:rPr lang="en-US" dirty="0" err="1">
                <a:latin typeface="Times New Roman"/>
                <a:cs typeface="Times New Roman"/>
              </a:rPr>
              <a:t>o</a:t>
            </a:r>
            <a:r>
              <a:rPr lang="ja-JP" altLang="en-US" dirty="0">
                <a:latin typeface="Times New Roman"/>
                <a:cs typeface="Times New Roman"/>
              </a:rPr>
              <a:t>‘</a:t>
            </a:r>
            <a:br>
              <a:rPr lang="en-US" altLang="ja-JP" dirty="0">
                <a:latin typeface="Times New Roman"/>
                <a:cs typeface="Times New Roman"/>
              </a:rPr>
            </a:br>
            <a:r>
              <a:rPr lang="en-US" altLang="ja-JP" dirty="0">
                <a:latin typeface="Times New Roman"/>
                <a:cs typeface="Times New Roman"/>
              </a:rPr>
              <a:t>tasks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7894" name="Freeform 11"/>
          <p:cNvSpPr>
            <a:spLocks/>
          </p:cNvSpPr>
          <p:nvPr/>
        </p:nvSpPr>
        <p:spPr bwMode="auto">
          <a:xfrm>
            <a:off x="4876800" y="3035300"/>
            <a:ext cx="1066800" cy="317500"/>
          </a:xfrm>
          <a:custGeom>
            <a:avLst/>
            <a:gdLst>
              <a:gd name="T0" fmla="*/ 0 w 672"/>
              <a:gd name="T1" fmla="*/ 2147483647 h 200"/>
              <a:gd name="T2" fmla="*/ 2147483647 w 672"/>
              <a:gd name="T3" fmla="*/ 2147483647 h 200"/>
              <a:gd name="T4" fmla="*/ 2147483647 w 672"/>
              <a:gd name="T5" fmla="*/ 2147483647 h 200"/>
              <a:gd name="T6" fmla="*/ 0 60000 65536"/>
              <a:gd name="T7" fmla="*/ 0 60000 65536"/>
              <a:gd name="T8" fmla="*/ 0 60000 65536"/>
              <a:gd name="T9" fmla="*/ 0 w 672"/>
              <a:gd name="T10" fmla="*/ 0 h 200"/>
              <a:gd name="T11" fmla="*/ 672 w 672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200">
                <a:moveTo>
                  <a:pt x="0" y="200"/>
                </a:moveTo>
                <a:cubicBezTo>
                  <a:pt x="88" y="108"/>
                  <a:pt x="176" y="16"/>
                  <a:pt x="288" y="8"/>
                </a:cubicBezTo>
                <a:cubicBezTo>
                  <a:pt x="400" y="0"/>
                  <a:pt x="536" y="76"/>
                  <a:pt x="672" y="1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5" name="Rectangle 13"/>
          <p:cNvSpPr>
            <a:spLocks noChangeArrowheads="1"/>
          </p:cNvSpPr>
          <p:nvPr/>
        </p:nvSpPr>
        <p:spPr bwMode="auto">
          <a:xfrm>
            <a:off x="6096000" y="31242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Rectangle 14"/>
          <p:cNvSpPr>
            <a:spLocks noChangeArrowheads="1"/>
          </p:cNvSpPr>
          <p:nvPr/>
        </p:nvSpPr>
        <p:spPr bwMode="auto">
          <a:xfrm>
            <a:off x="6400800" y="3429000"/>
            <a:ext cx="228600" cy="228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7" name="Rectangle 15"/>
          <p:cNvSpPr>
            <a:spLocks noChangeArrowheads="1"/>
          </p:cNvSpPr>
          <p:nvPr/>
        </p:nvSpPr>
        <p:spPr bwMode="auto">
          <a:xfrm>
            <a:off x="6477000" y="3048000"/>
            <a:ext cx="304800" cy="304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8" name="Rectangle 16"/>
          <p:cNvSpPr>
            <a:spLocks noChangeArrowheads="1"/>
          </p:cNvSpPr>
          <p:nvPr/>
        </p:nvSpPr>
        <p:spPr bwMode="auto">
          <a:xfrm>
            <a:off x="6934200" y="3352800"/>
            <a:ext cx="2286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9" name="Rectangle 17"/>
          <p:cNvSpPr>
            <a:spLocks noChangeArrowheads="1"/>
          </p:cNvSpPr>
          <p:nvPr/>
        </p:nvSpPr>
        <p:spPr bwMode="auto">
          <a:xfrm>
            <a:off x="5711635" y="3870325"/>
            <a:ext cx="18321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independent tasks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ready to run</a:t>
            </a:r>
          </a:p>
        </p:txBody>
      </p:sp>
      <p:sp>
        <p:nvSpPr>
          <p:cNvPr id="37900" name="Oval 18"/>
          <p:cNvSpPr>
            <a:spLocks noChangeArrowheads="1"/>
          </p:cNvSpPr>
          <p:nvPr/>
        </p:nvSpPr>
        <p:spPr bwMode="auto">
          <a:xfrm>
            <a:off x="8458200" y="25908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1" name="Oval 19"/>
          <p:cNvSpPr>
            <a:spLocks noChangeArrowheads="1"/>
          </p:cNvSpPr>
          <p:nvPr/>
        </p:nvSpPr>
        <p:spPr bwMode="auto">
          <a:xfrm>
            <a:off x="8458200" y="31242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2" name="Oval 20"/>
          <p:cNvSpPr>
            <a:spLocks noChangeArrowheads="1"/>
          </p:cNvSpPr>
          <p:nvPr/>
        </p:nvSpPr>
        <p:spPr bwMode="auto">
          <a:xfrm>
            <a:off x="8458200" y="3657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3" name="Oval 21"/>
          <p:cNvSpPr>
            <a:spLocks noChangeArrowheads="1"/>
          </p:cNvSpPr>
          <p:nvPr/>
        </p:nvSpPr>
        <p:spPr bwMode="auto">
          <a:xfrm>
            <a:off x="8458200" y="4419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4" name="Rectangle 22"/>
          <p:cNvSpPr>
            <a:spLocks noChangeArrowheads="1"/>
          </p:cNvSpPr>
          <p:nvPr/>
        </p:nvSpPr>
        <p:spPr bwMode="auto">
          <a:xfrm>
            <a:off x="8458200" y="403860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37905" name="Freeform 23"/>
          <p:cNvSpPr>
            <a:spLocks/>
          </p:cNvSpPr>
          <p:nvPr/>
        </p:nvSpPr>
        <p:spPr bwMode="auto">
          <a:xfrm>
            <a:off x="7467600" y="3200400"/>
            <a:ext cx="914400" cy="152400"/>
          </a:xfrm>
          <a:custGeom>
            <a:avLst/>
            <a:gdLst>
              <a:gd name="T0" fmla="*/ 0 w 576"/>
              <a:gd name="T1" fmla="*/ 2147483647 h 96"/>
              <a:gd name="T2" fmla="*/ 2147483647 w 576"/>
              <a:gd name="T3" fmla="*/ 0 h 96"/>
              <a:gd name="T4" fmla="*/ 2147483647 w 576"/>
              <a:gd name="T5" fmla="*/ 2147483647 h 96"/>
              <a:gd name="T6" fmla="*/ 0 60000 65536"/>
              <a:gd name="T7" fmla="*/ 0 60000 65536"/>
              <a:gd name="T8" fmla="*/ 0 60000 65536"/>
              <a:gd name="T9" fmla="*/ 0 w 576"/>
              <a:gd name="T10" fmla="*/ 0 h 96"/>
              <a:gd name="T11" fmla="*/ 576 w 57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96">
                <a:moveTo>
                  <a:pt x="0" y="96"/>
                </a:moveTo>
                <a:cubicBezTo>
                  <a:pt x="120" y="48"/>
                  <a:pt x="240" y="0"/>
                  <a:pt x="336" y="0"/>
                </a:cubicBezTo>
                <a:cubicBezTo>
                  <a:pt x="432" y="0"/>
                  <a:pt x="536" y="80"/>
                  <a:pt x="576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6" name="Rectangle 24"/>
          <p:cNvSpPr>
            <a:spLocks noChangeArrowheads="1"/>
          </p:cNvSpPr>
          <p:nvPr/>
        </p:nvSpPr>
        <p:spPr bwMode="auto">
          <a:xfrm>
            <a:off x="8001000" y="2205593"/>
            <a:ext cx="1172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Processors</a:t>
            </a: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8562834" y="3771708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Master-Worker Parallelism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One or more master processes generate work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Masters allocate work to worker processes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Workers idle if have nothing to do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Workers are mostly stupid and must be told what to do</a:t>
            </a:r>
          </a:p>
          <a:p>
            <a:pPr lvl="1"/>
            <a:r>
              <a:rPr lang="en-US"/>
              <a:t>Execute independently</a:t>
            </a:r>
          </a:p>
          <a:p>
            <a:pPr lvl="1"/>
            <a:r>
              <a:rPr lang="en-US"/>
              <a:t>May need to synchronize, but most be told to do so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Master may become the bottleneck if not careful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What are the performance factors and expected performance behavior</a:t>
            </a:r>
          </a:p>
          <a:p>
            <a:pPr lvl="1"/>
            <a:r>
              <a:rPr lang="en-US"/>
              <a:t>Consider task granularity and asynchrony</a:t>
            </a:r>
          </a:p>
          <a:p>
            <a:pPr lvl="1"/>
            <a:r>
              <a:rPr lang="en-US"/>
              <a:t>How do they interact?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Partitioning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Partitioning stage is intended to expose</a:t>
            </a:r>
            <a:br>
              <a:rPr lang="en-US" dirty="0"/>
            </a:br>
            <a:r>
              <a:rPr lang="en-US" dirty="0"/>
              <a:t>opportunities for parallel execution</a:t>
            </a:r>
          </a:p>
          <a:p>
            <a:r>
              <a:rPr lang="en-US" dirty="0"/>
              <a:t>Focus on defining large number of</a:t>
            </a:r>
            <a:br>
              <a:rPr lang="en-US" dirty="0"/>
            </a:br>
            <a:r>
              <a:rPr lang="en-US" dirty="0"/>
              <a:t>small task to yield a fine-grained</a:t>
            </a:r>
            <a:br>
              <a:rPr lang="en-US" dirty="0"/>
            </a:br>
            <a:r>
              <a:rPr lang="en-US" dirty="0"/>
              <a:t>decomposition of the problem</a:t>
            </a:r>
          </a:p>
          <a:p>
            <a:r>
              <a:rPr lang="en-US" dirty="0"/>
              <a:t>A good partition divides into small pieces</a:t>
            </a:r>
            <a:br>
              <a:rPr lang="en-US" dirty="0"/>
            </a:br>
            <a:r>
              <a:rPr lang="en-US" dirty="0"/>
              <a:t>both the computational </a:t>
            </a:r>
            <a:r>
              <a:rPr lang="en-US" i="1" dirty="0"/>
              <a:t>tasks </a:t>
            </a:r>
            <a:r>
              <a:rPr lang="en-US" dirty="0"/>
              <a:t>associated with a problem and the </a:t>
            </a:r>
            <a:r>
              <a:rPr lang="en-US" i="1" dirty="0"/>
              <a:t>data </a:t>
            </a:r>
            <a:r>
              <a:rPr lang="en-US" dirty="0"/>
              <a:t>on which the tasks operates</a:t>
            </a:r>
          </a:p>
          <a:p>
            <a:r>
              <a:rPr lang="en-US" i="1" dirty="0"/>
              <a:t>Domain decomposition </a:t>
            </a:r>
            <a:r>
              <a:rPr lang="en-US" dirty="0"/>
              <a:t>focuses on computation data</a:t>
            </a:r>
          </a:p>
          <a:p>
            <a:r>
              <a:rPr lang="en-US" i="1" dirty="0"/>
              <a:t>Functional decomposition </a:t>
            </a:r>
            <a:r>
              <a:rPr lang="en-US" dirty="0"/>
              <a:t>focuses on computation tasks</a:t>
            </a:r>
          </a:p>
          <a:p>
            <a:r>
              <a:rPr lang="en-US" dirty="0"/>
              <a:t>Mixing domain/functional decomposition is possible</a:t>
            </a:r>
          </a:p>
        </p:txBody>
      </p:sp>
      <p:pic>
        <p:nvPicPr>
          <p:cNvPr id="13315" name="Picture 4" descr="dbpp-img160.gif                                                000813D3Macintosh HD                   B8A9EEAE:"/>
          <p:cNvPicPr>
            <a:picLocks noChangeAspect="1" noChangeArrowheads="1"/>
          </p:cNvPicPr>
          <p:nvPr/>
        </p:nvPicPr>
        <p:blipFill>
          <a:blip r:embed="rId2">
            <a:lum bright="-100000" contrast="100000"/>
          </a:blip>
          <a:srcRect/>
          <a:stretch>
            <a:fillRect/>
          </a:stretch>
        </p:blipFill>
        <p:spPr bwMode="auto">
          <a:xfrm>
            <a:off x="6629401" y="465775"/>
            <a:ext cx="2438400" cy="25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Line 3"/>
          <p:cNvSpPr>
            <a:spLocks noChangeShapeType="1"/>
          </p:cNvSpPr>
          <p:nvPr/>
        </p:nvSpPr>
        <p:spPr bwMode="auto">
          <a:xfrm>
            <a:off x="1295400" y="1295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38" name="Line 4"/>
          <p:cNvSpPr>
            <a:spLocks noChangeShapeType="1"/>
          </p:cNvSpPr>
          <p:nvPr/>
        </p:nvSpPr>
        <p:spPr bwMode="auto">
          <a:xfrm>
            <a:off x="3829050" y="1295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39" name="Line 5"/>
          <p:cNvSpPr>
            <a:spLocks noChangeShapeType="1"/>
          </p:cNvSpPr>
          <p:nvPr/>
        </p:nvSpPr>
        <p:spPr bwMode="auto">
          <a:xfrm>
            <a:off x="6838950" y="1295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ＭＳ Ｐゴシック" charset="-128"/>
                <a:cs typeface="ＭＳ Ｐゴシック" charset="-128"/>
              </a:rPr>
              <a:t>Master-Worker Execution Model (Li Li)</a:t>
            </a:r>
          </a:p>
        </p:txBody>
      </p:sp>
      <p:pic>
        <p:nvPicPr>
          <p:cNvPr id="3994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965200"/>
            <a:ext cx="72009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685800"/>
            <a:ext cx="72009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Box 3"/>
          <p:cNvSpPr txBox="1">
            <a:spLocks noChangeArrowheads="1"/>
          </p:cNvSpPr>
          <p:nvPr/>
        </p:nvSpPr>
        <p:spPr bwMode="auto">
          <a:xfrm>
            <a:off x="152400" y="5943600"/>
            <a:ext cx="8686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Li Li, “Model-based Automatics Performance Diagnosis of Parallel Computations,” Ph.D. thesis, 2007.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  <a:cs typeface="宋体" charset="-122"/>
              </a:rPr>
              <a:t>M-W Execution Trace (Li Li)</a:t>
            </a:r>
          </a:p>
        </p:txBody>
      </p:sp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3" y="762312"/>
            <a:ext cx="8307387" cy="55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Search-Based (Exploratory) Decomposition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15-puzzle problem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15 tiles numbered 1 through 15 placed in 4x4 grid</a:t>
            </a:r>
          </a:p>
          <a:p>
            <a:pPr lvl="1"/>
            <a:r>
              <a:rPr lang="en-US"/>
              <a:t>Blank tile located somewhere in grid</a:t>
            </a:r>
          </a:p>
          <a:p>
            <a:pPr lvl="1"/>
            <a:r>
              <a:rPr lang="en-US"/>
              <a:t>Initial  configuration is out of order</a:t>
            </a:r>
          </a:p>
          <a:p>
            <a:pPr lvl="1"/>
            <a:r>
              <a:rPr lang="en-US"/>
              <a:t>Find shortest sequence of moves to put in order</a:t>
            </a: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r>
              <a:rPr lang="en-US">
                <a:ea typeface="ＭＳ Ｐゴシック" charset="-128"/>
                <a:cs typeface="ＭＳ Ｐゴシック" charset="-128"/>
              </a:rPr>
              <a:t>Sequential search across space of solutions</a:t>
            </a:r>
          </a:p>
          <a:p>
            <a:pPr lvl="1"/>
            <a:r>
              <a:rPr lang="en-US"/>
              <a:t>May involve some heuristics</a:t>
            </a:r>
          </a:p>
        </p:txBody>
      </p:sp>
      <p:pic>
        <p:nvPicPr>
          <p:cNvPr id="43011" name="Picture 5" descr="3-17.gif                                                       00086CEEMacintosh HD                   B8A9EEAE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505200"/>
            <a:ext cx="74676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3-18.gif                                                       00086CEEMacintosh HD                   B8A9EEAE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057400"/>
            <a:ext cx="899160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Parallelizing the 15-Puzzle Problem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Enumerate move choices at each stage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Assign to processors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May do pruning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Wasted work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Divide-and-Conquer Parallelism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Break problem up in orderly manner into smaller, more manageable chunks and solve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Quicksort example</a:t>
            </a:r>
          </a:p>
        </p:txBody>
      </p:sp>
      <p:pic>
        <p:nvPicPr>
          <p:cNvPr id="45059" name="Picture 4" descr="3-8.gif                                                        00086CEEMacintosh HD                   B8A9EEAE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9363" y="2504470"/>
            <a:ext cx="6675437" cy="378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Dense Matrix Algorithms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Great deal of activity in algorithms and software for solving linear algebra problems</a:t>
            </a:r>
          </a:p>
          <a:p>
            <a:pPr lvl="1"/>
            <a:r>
              <a:rPr lang="en-US"/>
              <a:t>Solution of linear systems ( </a:t>
            </a:r>
            <a:r>
              <a:rPr lang="en-US" i="1"/>
              <a:t>Ax = b</a:t>
            </a:r>
            <a:r>
              <a:rPr lang="en-US"/>
              <a:t> )</a:t>
            </a:r>
          </a:p>
          <a:p>
            <a:pPr lvl="1"/>
            <a:r>
              <a:rPr lang="en-US"/>
              <a:t>Least-squares solution of over- or under-determined systems ( </a:t>
            </a:r>
            <a:r>
              <a:rPr lang="en-US" i="1"/>
              <a:t>min ||Ax-b||</a:t>
            </a:r>
            <a:r>
              <a:rPr lang="en-US"/>
              <a:t> )</a:t>
            </a:r>
          </a:p>
          <a:p>
            <a:pPr lvl="1"/>
            <a:r>
              <a:rPr lang="en-US"/>
              <a:t>Computation of eigenvalues and eigenvectors ( </a:t>
            </a:r>
            <a:r>
              <a:rPr lang="en-US" i="1"/>
              <a:t>Ax=</a:t>
            </a:r>
            <a:r>
              <a:rPr lang="en-US" i="1">
                <a:sym typeface="Symbol" charset="2"/>
              </a:rPr>
              <a:t></a:t>
            </a:r>
            <a:r>
              <a:rPr lang="en-US" i="1"/>
              <a:t>x</a:t>
            </a:r>
            <a:r>
              <a:rPr lang="en-US"/>
              <a:t> )</a:t>
            </a:r>
          </a:p>
          <a:p>
            <a:pPr lvl="1"/>
            <a:r>
              <a:rPr lang="en-US"/>
              <a:t>Driven by numerical problem solving in scientific computation</a:t>
            </a:r>
          </a:p>
          <a:p>
            <a:r>
              <a:rPr lang="en-US"/>
              <a:t>Solutions involves various forms of matrix computations</a:t>
            </a:r>
          </a:p>
          <a:p>
            <a:r>
              <a:rPr lang="en-US"/>
              <a:t>Focus on high-performance matrix algorithms</a:t>
            </a:r>
          </a:p>
          <a:p>
            <a:pPr lvl="1"/>
            <a:r>
              <a:rPr lang="en-US"/>
              <a:t>Key insight is to maximize computation to communication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Solving a System of Linear Equations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tabLst>
                <a:tab pos="1771650" algn="l"/>
                <a:tab pos="3255963" algn="l"/>
                <a:tab pos="4629150" algn="l"/>
                <a:tab pos="6172200" algn="l"/>
              </a:tabLst>
            </a:pPr>
            <a:r>
              <a:rPr lang="en-US" i="1" dirty="0"/>
              <a:t>Ax=</a:t>
            </a:r>
            <a:r>
              <a:rPr lang="en-US" i="1" dirty="0" err="1"/>
              <a:t>b</a:t>
            </a:r>
            <a:endParaRPr lang="en-US" dirty="0"/>
          </a:p>
          <a:p>
            <a:pPr lvl="1">
              <a:buFont typeface="Wingdings" charset="2"/>
              <a:buNone/>
              <a:tabLst>
                <a:tab pos="1771650" algn="l"/>
                <a:tab pos="3255963" algn="l"/>
                <a:tab pos="4629150" algn="l"/>
                <a:tab pos="6172200" algn="l"/>
              </a:tabLst>
            </a:pPr>
            <a:r>
              <a:rPr lang="en-US" sz="2800" i="1" dirty="0"/>
              <a:t>a</a:t>
            </a:r>
            <a:r>
              <a:rPr lang="en-US" sz="2800" i="1" baseline="-25000" dirty="0"/>
              <a:t>0,0</a:t>
            </a:r>
            <a:r>
              <a:rPr lang="en-US" sz="2800" i="1" dirty="0"/>
              <a:t>x</a:t>
            </a:r>
            <a:r>
              <a:rPr lang="en-US" sz="2800" i="1" baseline="-25000" dirty="0"/>
              <a:t>0</a:t>
            </a:r>
            <a:r>
              <a:rPr lang="en-US" sz="2800" i="1" dirty="0"/>
              <a:t>	+ a</a:t>
            </a:r>
            <a:r>
              <a:rPr lang="en-US" sz="2800" i="1" baseline="-25000" dirty="0"/>
              <a:t>0,1</a:t>
            </a:r>
            <a:r>
              <a:rPr lang="en-US" sz="2800" i="1" dirty="0"/>
              <a:t>x</a:t>
            </a:r>
            <a:r>
              <a:rPr lang="en-US" sz="2800" i="1" baseline="-25000" dirty="0"/>
              <a:t>1</a:t>
            </a:r>
            <a:r>
              <a:rPr lang="en-US" sz="2800" i="1" dirty="0"/>
              <a:t>	+ … +	a</a:t>
            </a:r>
            <a:r>
              <a:rPr lang="en-US" sz="2800" i="1" baseline="-25000" dirty="0"/>
              <a:t>0,n-1</a:t>
            </a:r>
            <a:r>
              <a:rPr lang="en-US" sz="2800" i="1" dirty="0"/>
              <a:t>x</a:t>
            </a:r>
            <a:r>
              <a:rPr lang="en-US" sz="2800" i="1" baseline="-25000" dirty="0"/>
              <a:t>n-1</a:t>
            </a:r>
            <a:r>
              <a:rPr lang="en-US" sz="2800" i="1" dirty="0"/>
              <a:t>	= b</a:t>
            </a:r>
            <a:r>
              <a:rPr lang="en-US" sz="2800" i="1" baseline="-25000" dirty="0"/>
              <a:t>0</a:t>
            </a:r>
          </a:p>
          <a:p>
            <a:pPr lvl="1">
              <a:buFont typeface="Wingdings" charset="2"/>
              <a:buNone/>
              <a:tabLst>
                <a:tab pos="1771650" algn="l"/>
                <a:tab pos="3255963" algn="l"/>
                <a:tab pos="4629150" algn="l"/>
                <a:tab pos="6172200" algn="l"/>
              </a:tabLst>
            </a:pPr>
            <a:r>
              <a:rPr lang="en-US" sz="2800" i="1" dirty="0"/>
              <a:t>a</a:t>
            </a:r>
            <a:r>
              <a:rPr lang="en-US" sz="2800" i="1" baseline="-25000" dirty="0"/>
              <a:t>1,0</a:t>
            </a:r>
            <a:r>
              <a:rPr lang="en-US" sz="2800" i="1" dirty="0"/>
              <a:t>x</a:t>
            </a:r>
            <a:r>
              <a:rPr lang="en-US" sz="2800" i="1" baseline="-25000" dirty="0"/>
              <a:t>0</a:t>
            </a:r>
            <a:r>
              <a:rPr lang="en-US" sz="2800" i="1" dirty="0"/>
              <a:t>	+ a</a:t>
            </a:r>
            <a:r>
              <a:rPr lang="en-US" sz="2800" i="1" baseline="-25000" dirty="0"/>
              <a:t>1,1</a:t>
            </a:r>
            <a:r>
              <a:rPr lang="en-US" sz="2800" i="1" dirty="0"/>
              <a:t>x</a:t>
            </a:r>
            <a:r>
              <a:rPr lang="en-US" sz="2800" i="1" baseline="-25000" dirty="0"/>
              <a:t>1</a:t>
            </a:r>
            <a:r>
              <a:rPr lang="en-US" sz="2800" i="1" dirty="0"/>
              <a:t>	+ … +	a</a:t>
            </a:r>
            <a:r>
              <a:rPr lang="en-US" sz="2800" i="1" baseline="-25000" dirty="0"/>
              <a:t>1,n-1</a:t>
            </a:r>
            <a:r>
              <a:rPr lang="en-US" sz="2800" i="1" dirty="0"/>
              <a:t>x</a:t>
            </a:r>
            <a:r>
              <a:rPr lang="en-US" sz="2800" i="1" baseline="-25000" dirty="0"/>
              <a:t>n-1</a:t>
            </a:r>
            <a:r>
              <a:rPr lang="en-US" sz="2800" i="1" dirty="0"/>
              <a:t>	= b</a:t>
            </a:r>
            <a:r>
              <a:rPr lang="en-US" sz="2800" i="1" baseline="-25000" dirty="0"/>
              <a:t>1</a:t>
            </a:r>
          </a:p>
          <a:p>
            <a:pPr lvl="1">
              <a:buFont typeface="Wingdings" charset="2"/>
              <a:buNone/>
              <a:tabLst>
                <a:tab pos="1771650" algn="l"/>
                <a:tab pos="3255963" algn="l"/>
                <a:tab pos="4629150" algn="l"/>
                <a:tab pos="6172200" algn="l"/>
              </a:tabLst>
            </a:pPr>
            <a:r>
              <a:rPr lang="en-US" sz="2800" i="1" dirty="0"/>
              <a:t>…</a:t>
            </a:r>
          </a:p>
          <a:p>
            <a:pPr lvl="1">
              <a:buFont typeface="Wingdings" charset="2"/>
              <a:buNone/>
              <a:tabLst>
                <a:tab pos="1771650" algn="l"/>
                <a:tab pos="3255963" algn="l"/>
                <a:tab pos="4629150" algn="l"/>
                <a:tab pos="6172200" algn="l"/>
              </a:tabLst>
            </a:pPr>
            <a:r>
              <a:rPr lang="en-US" sz="2800" i="1" dirty="0"/>
              <a:t>A</a:t>
            </a:r>
            <a:r>
              <a:rPr lang="en-US" sz="2800" i="1" baseline="-25000" dirty="0"/>
              <a:t>n-1,0</a:t>
            </a:r>
            <a:r>
              <a:rPr lang="en-US" sz="2800" i="1" dirty="0"/>
              <a:t>x</a:t>
            </a:r>
            <a:r>
              <a:rPr lang="en-US" sz="2800" i="1" baseline="-25000" dirty="0"/>
              <a:t>0</a:t>
            </a:r>
            <a:r>
              <a:rPr lang="en-US" sz="2800" i="1" dirty="0"/>
              <a:t>	+ a</a:t>
            </a:r>
            <a:r>
              <a:rPr lang="en-US" sz="2800" i="1" baseline="-25000" dirty="0"/>
              <a:t>n-1,1</a:t>
            </a:r>
            <a:r>
              <a:rPr lang="en-US" sz="2800" i="1" dirty="0"/>
              <a:t>x</a:t>
            </a:r>
            <a:r>
              <a:rPr lang="en-US" sz="2800" i="1" baseline="-25000" dirty="0"/>
              <a:t>1</a:t>
            </a:r>
            <a:r>
              <a:rPr lang="en-US" sz="2800" i="1" dirty="0"/>
              <a:t>	+ … +	a</a:t>
            </a:r>
            <a:r>
              <a:rPr lang="en-US" sz="2800" i="1" baseline="-25000" dirty="0"/>
              <a:t>n-1,n-1</a:t>
            </a:r>
            <a:r>
              <a:rPr lang="en-US" sz="2800" i="1" dirty="0"/>
              <a:t>x</a:t>
            </a:r>
            <a:r>
              <a:rPr lang="en-US" sz="2800" i="1" baseline="-25000" dirty="0"/>
              <a:t>n-1</a:t>
            </a:r>
            <a:r>
              <a:rPr lang="en-US" sz="2800" i="1" dirty="0"/>
              <a:t>	= b</a:t>
            </a:r>
            <a:r>
              <a:rPr lang="en-US" sz="2800" i="1" baseline="-25000" dirty="0"/>
              <a:t>n-1</a:t>
            </a:r>
            <a:endParaRPr lang="en-US" sz="2800" baseline="-25000" dirty="0"/>
          </a:p>
          <a:p>
            <a:pPr lvl="1">
              <a:buFont typeface="Wingdings" charset="2"/>
              <a:buNone/>
              <a:tabLst>
                <a:tab pos="1771650" algn="l"/>
                <a:tab pos="3255963" algn="l"/>
                <a:tab pos="4629150" algn="l"/>
                <a:tab pos="6172200" algn="l"/>
              </a:tabLst>
            </a:pPr>
            <a:endParaRPr lang="en-US" sz="2800" baseline="-25000" dirty="0"/>
          </a:p>
          <a:p>
            <a:pPr>
              <a:tabLst>
                <a:tab pos="1771650" algn="l"/>
                <a:tab pos="3255963" algn="l"/>
                <a:tab pos="4629150" algn="l"/>
                <a:tab pos="6172200" algn="l"/>
              </a:tabLst>
            </a:pPr>
            <a:r>
              <a:rPr lang="en-US" dirty="0"/>
              <a:t>Gaussian elimination (classic algorithm)</a:t>
            </a:r>
          </a:p>
          <a:p>
            <a:pPr lvl="1">
              <a:tabLst>
                <a:tab pos="1771650" algn="l"/>
                <a:tab pos="3255963" algn="l"/>
                <a:tab pos="4629150" algn="l"/>
                <a:tab pos="6172200" algn="l"/>
              </a:tabLst>
            </a:pPr>
            <a:r>
              <a:rPr lang="en-US" dirty="0"/>
              <a:t>Forward elimination to </a:t>
            </a:r>
            <a:r>
              <a:rPr lang="en-US" i="1" dirty="0" err="1"/>
              <a:t>Ux</a:t>
            </a:r>
            <a:r>
              <a:rPr lang="en-US" i="1" dirty="0"/>
              <a:t>=</a:t>
            </a:r>
            <a:r>
              <a:rPr lang="en-US" i="1" dirty="0" err="1"/>
              <a:t>y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U</a:t>
            </a:r>
            <a:r>
              <a:rPr lang="en-US" dirty="0"/>
              <a:t> is upper triangular)</a:t>
            </a:r>
          </a:p>
          <a:p>
            <a:pPr lvl="2">
              <a:tabLst>
                <a:tab pos="1771650" algn="l"/>
                <a:tab pos="3255963" algn="l"/>
                <a:tab pos="4629150" algn="l"/>
                <a:tab pos="6172200" algn="l"/>
              </a:tabLst>
            </a:pPr>
            <a:r>
              <a:rPr lang="en-US" dirty="0">
                <a:ea typeface="ＭＳ Ｐゴシック" charset="-128"/>
              </a:rPr>
              <a:t>without or with partial pivoting</a:t>
            </a:r>
          </a:p>
          <a:p>
            <a:pPr lvl="1">
              <a:tabLst>
                <a:tab pos="1771650" algn="l"/>
                <a:tab pos="3255963" algn="l"/>
                <a:tab pos="4629150" algn="l"/>
                <a:tab pos="6172200" algn="l"/>
              </a:tabLst>
            </a:pPr>
            <a:r>
              <a:rPr lang="en-US" dirty="0"/>
              <a:t>Back substitution to solve for </a:t>
            </a:r>
            <a:r>
              <a:rPr lang="en-US" i="1" dirty="0" err="1"/>
              <a:t>x</a:t>
            </a:r>
            <a:endParaRPr lang="en-US" dirty="0"/>
          </a:p>
          <a:p>
            <a:pPr lvl="1">
              <a:tabLst>
                <a:tab pos="1771650" algn="l"/>
                <a:tab pos="3255963" algn="l"/>
                <a:tab pos="4629150" algn="l"/>
                <a:tab pos="6172200" algn="l"/>
              </a:tabLst>
            </a:pPr>
            <a:r>
              <a:rPr lang="en-US" dirty="0"/>
              <a:t>Parallel algorithms based on partitioning of </a:t>
            </a:r>
            <a:r>
              <a:rPr lang="en-US" i="1" dirty="0"/>
              <a:t>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Gaussian Elimination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763000" cy="5562600"/>
          </a:xfrm>
        </p:spPr>
        <p:txBody>
          <a:bodyPr>
            <a:normAutofit lnSpcReduction="10000"/>
          </a:bodyPr>
          <a:lstStyle/>
          <a:p>
            <a:pPr marL="455613" indent="-455613" defTabSz="9128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000">
                <a:latin typeface="Times-Roman" charset="0"/>
              </a:rPr>
              <a:t>1.	</a:t>
            </a:r>
            <a:r>
              <a:rPr lang="en-US" sz="2000" b="1">
                <a:latin typeface="Times-Roman" charset="0"/>
              </a:rPr>
              <a:t>procedure </a:t>
            </a:r>
            <a:r>
              <a:rPr lang="en-US" sz="2000">
                <a:latin typeface="Times-Roman" charset="0"/>
              </a:rPr>
              <a:t>GAUSSIAN ELIMINATION (</a:t>
            </a:r>
            <a:r>
              <a:rPr lang="en-US" sz="2000" i="1">
                <a:latin typeface="Times-Roman" charset="0"/>
              </a:rPr>
              <a:t>A</a:t>
            </a:r>
            <a:r>
              <a:rPr lang="en-US" sz="2000">
                <a:latin typeface="Times-Roman" charset="0"/>
              </a:rPr>
              <a:t>, </a:t>
            </a:r>
            <a:r>
              <a:rPr lang="en-US" sz="2000" i="1">
                <a:latin typeface="Times-Roman" charset="0"/>
              </a:rPr>
              <a:t>b</a:t>
            </a:r>
            <a:r>
              <a:rPr lang="en-US" sz="2000">
                <a:latin typeface="Times-Roman" charset="0"/>
              </a:rPr>
              <a:t>, </a:t>
            </a:r>
            <a:r>
              <a:rPr lang="en-US" sz="2000" i="1">
                <a:latin typeface="Times-Roman" charset="0"/>
              </a:rPr>
              <a:t>y</a:t>
            </a:r>
            <a:r>
              <a:rPr lang="en-US" sz="2000">
                <a:latin typeface="Times-Roman" charset="0"/>
              </a:rPr>
              <a:t>)</a:t>
            </a:r>
          </a:p>
          <a:p>
            <a:pPr marL="455613" indent="-455613" defTabSz="9128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000">
                <a:latin typeface="Times-Roman" charset="0"/>
              </a:rPr>
              <a:t>2.	</a:t>
            </a:r>
            <a:r>
              <a:rPr lang="en-US" sz="2000" b="1">
                <a:latin typeface="Times-Roman" charset="0"/>
              </a:rPr>
              <a:t>Begin</a:t>
            </a:r>
          </a:p>
          <a:p>
            <a:pPr marL="455613" indent="-455613" defTabSz="9128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000">
                <a:latin typeface="Times-Roman" charset="0"/>
              </a:rPr>
              <a:t>3.		</a:t>
            </a:r>
            <a:r>
              <a:rPr lang="en-US" sz="2000" b="1">
                <a:latin typeface="Times-Roman" charset="0"/>
              </a:rPr>
              <a:t>for </a:t>
            </a:r>
            <a:r>
              <a:rPr lang="en-US" sz="2000" i="1">
                <a:latin typeface="Times-Roman" charset="0"/>
              </a:rPr>
              <a:t>k </a:t>
            </a:r>
            <a:r>
              <a:rPr lang="en-US" sz="2000">
                <a:latin typeface="Times-Roman" charset="0"/>
              </a:rPr>
              <a:t>:= 0 </a:t>
            </a:r>
            <a:r>
              <a:rPr lang="en-US" sz="2000" b="1">
                <a:latin typeface="Times-Roman" charset="0"/>
              </a:rPr>
              <a:t>to </a:t>
            </a:r>
            <a:r>
              <a:rPr lang="en-US" sz="2000" i="1">
                <a:latin typeface="Times-Roman" charset="0"/>
              </a:rPr>
              <a:t>n </a:t>
            </a:r>
            <a:r>
              <a:rPr lang="en-US" sz="2000">
                <a:latin typeface="Times-Roman" charset="0"/>
              </a:rPr>
              <a:t>- 1 </a:t>
            </a:r>
            <a:r>
              <a:rPr lang="en-US" sz="2000" b="1">
                <a:latin typeface="Times-Roman" charset="0"/>
              </a:rPr>
              <a:t>do </a:t>
            </a:r>
            <a:r>
              <a:rPr lang="en-US" sz="2000">
                <a:latin typeface="Times-Roman" charset="0"/>
              </a:rPr>
              <a:t>/* Outer loop */</a:t>
            </a:r>
          </a:p>
          <a:p>
            <a:pPr marL="455613" indent="-455613" defTabSz="9128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000">
                <a:latin typeface="Times-Roman" charset="0"/>
              </a:rPr>
              <a:t>4.		</a:t>
            </a:r>
            <a:r>
              <a:rPr lang="en-US" sz="2000" b="1">
                <a:latin typeface="Times-Roman" charset="0"/>
              </a:rPr>
              <a:t>begin</a:t>
            </a:r>
          </a:p>
          <a:p>
            <a:pPr marL="455613" indent="-455613" defTabSz="9128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000">
                <a:latin typeface="Times-Roman" charset="0"/>
              </a:rPr>
              <a:t>5.			</a:t>
            </a:r>
            <a:r>
              <a:rPr lang="en-US" sz="2000" b="1">
                <a:latin typeface="Times-Roman" charset="0"/>
              </a:rPr>
              <a:t>for </a:t>
            </a:r>
            <a:r>
              <a:rPr lang="en-US" sz="2000" i="1">
                <a:latin typeface="Times-Roman" charset="0"/>
              </a:rPr>
              <a:t>j </a:t>
            </a:r>
            <a:r>
              <a:rPr lang="en-US" sz="2000">
                <a:latin typeface="Times-Roman" charset="0"/>
              </a:rPr>
              <a:t>:= </a:t>
            </a:r>
            <a:r>
              <a:rPr lang="en-US" sz="2000" i="1">
                <a:latin typeface="Times-Roman" charset="0"/>
              </a:rPr>
              <a:t>k </a:t>
            </a:r>
            <a:r>
              <a:rPr lang="en-US" sz="2000">
                <a:latin typeface="Times-Roman" charset="0"/>
              </a:rPr>
              <a:t>+ 1 </a:t>
            </a:r>
            <a:r>
              <a:rPr lang="en-US" sz="2000" b="1">
                <a:latin typeface="Times-Roman" charset="0"/>
              </a:rPr>
              <a:t>to </a:t>
            </a:r>
            <a:r>
              <a:rPr lang="en-US" sz="2000" i="1">
                <a:latin typeface="Times-Roman" charset="0"/>
              </a:rPr>
              <a:t>n </a:t>
            </a:r>
            <a:r>
              <a:rPr lang="en-US" sz="2000">
                <a:latin typeface="Times-Roman" charset="0"/>
              </a:rPr>
              <a:t>- 1 </a:t>
            </a:r>
            <a:r>
              <a:rPr lang="en-US" sz="2000" b="1">
                <a:latin typeface="Times-Roman" charset="0"/>
              </a:rPr>
              <a:t>do</a:t>
            </a:r>
          </a:p>
          <a:p>
            <a:pPr marL="455613" indent="-455613" defTabSz="9128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000">
                <a:latin typeface="Times-Roman" charset="0"/>
              </a:rPr>
              <a:t>6.				</a:t>
            </a:r>
            <a:r>
              <a:rPr lang="en-US" sz="2000" i="1">
                <a:latin typeface="Times-Roman" charset="0"/>
              </a:rPr>
              <a:t>A</a:t>
            </a:r>
            <a:r>
              <a:rPr lang="en-US" sz="2000">
                <a:latin typeface="Times-Roman" charset="0"/>
              </a:rPr>
              <a:t>[</a:t>
            </a:r>
            <a:r>
              <a:rPr lang="en-US" sz="2000" i="1">
                <a:latin typeface="Times-Roman" charset="0"/>
              </a:rPr>
              <a:t>k, j</a:t>
            </a:r>
            <a:r>
              <a:rPr lang="en-US" sz="2000">
                <a:latin typeface="Times-Roman" charset="0"/>
              </a:rPr>
              <a:t>] := </a:t>
            </a:r>
            <a:r>
              <a:rPr lang="en-US" sz="2000" i="1">
                <a:latin typeface="Times-Roman" charset="0"/>
              </a:rPr>
              <a:t>A</a:t>
            </a:r>
            <a:r>
              <a:rPr lang="en-US" sz="2000">
                <a:latin typeface="Times-Roman" charset="0"/>
              </a:rPr>
              <a:t>[</a:t>
            </a:r>
            <a:r>
              <a:rPr lang="en-US" sz="2000" i="1">
                <a:latin typeface="Times-Roman" charset="0"/>
              </a:rPr>
              <a:t>k, j </a:t>
            </a:r>
            <a:r>
              <a:rPr lang="en-US" sz="2000">
                <a:latin typeface="Times-Roman" charset="0"/>
              </a:rPr>
              <a:t>]</a:t>
            </a:r>
            <a:r>
              <a:rPr lang="en-US" sz="2000" i="1">
                <a:latin typeface="Times-Roman" charset="0"/>
              </a:rPr>
              <a:t>/A</a:t>
            </a:r>
            <a:r>
              <a:rPr lang="en-US" sz="2000">
                <a:latin typeface="Times-Roman" charset="0"/>
              </a:rPr>
              <a:t>[</a:t>
            </a:r>
            <a:r>
              <a:rPr lang="en-US" sz="2000" i="1">
                <a:latin typeface="Times-Roman" charset="0"/>
              </a:rPr>
              <a:t>k, k</a:t>
            </a:r>
            <a:r>
              <a:rPr lang="en-US" sz="2000">
                <a:latin typeface="Times-Roman" charset="0"/>
              </a:rPr>
              <a:t>]; /* Division step */</a:t>
            </a:r>
          </a:p>
          <a:p>
            <a:pPr marL="455613" indent="-455613" defTabSz="9128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000">
                <a:latin typeface="Times-Roman" charset="0"/>
              </a:rPr>
              <a:t>7.			</a:t>
            </a:r>
            <a:r>
              <a:rPr lang="en-US" sz="2000" i="1">
                <a:latin typeface="Times-Roman" charset="0"/>
              </a:rPr>
              <a:t>y</a:t>
            </a:r>
            <a:r>
              <a:rPr lang="en-US" sz="2000">
                <a:latin typeface="Times-Roman" charset="0"/>
              </a:rPr>
              <a:t>[</a:t>
            </a:r>
            <a:r>
              <a:rPr lang="en-US" sz="2000" i="1">
                <a:latin typeface="Times-Roman" charset="0"/>
              </a:rPr>
              <a:t>k</a:t>
            </a:r>
            <a:r>
              <a:rPr lang="en-US" sz="2000">
                <a:latin typeface="Times-Roman" charset="0"/>
              </a:rPr>
              <a:t>] := </a:t>
            </a:r>
            <a:r>
              <a:rPr lang="en-US" sz="2000" i="1">
                <a:latin typeface="Times-Roman" charset="0"/>
              </a:rPr>
              <a:t>b</a:t>
            </a:r>
            <a:r>
              <a:rPr lang="en-US" sz="2000">
                <a:latin typeface="Times-Roman" charset="0"/>
              </a:rPr>
              <a:t>[</a:t>
            </a:r>
            <a:r>
              <a:rPr lang="en-US" sz="2000" i="1">
                <a:latin typeface="Times-Roman" charset="0"/>
              </a:rPr>
              <a:t>k</a:t>
            </a:r>
            <a:r>
              <a:rPr lang="en-US" sz="2000">
                <a:latin typeface="Times-Roman" charset="0"/>
              </a:rPr>
              <a:t>]</a:t>
            </a:r>
            <a:r>
              <a:rPr lang="en-US" sz="2000" i="1">
                <a:latin typeface="Times-Roman" charset="0"/>
              </a:rPr>
              <a:t>/A</a:t>
            </a:r>
            <a:r>
              <a:rPr lang="en-US" sz="2000">
                <a:latin typeface="Times-Roman" charset="0"/>
              </a:rPr>
              <a:t>[</a:t>
            </a:r>
            <a:r>
              <a:rPr lang="en-US" sz="2000" i="1">
                <a:latin typeface="Times-Roman" charset="0"/>
              </a:rPr>
              <a:t>k, k</a:t>
            </a:r>
            <a:r>
              <a:rPr lang="en-US" sz="2000">
                <a:latin typeface="Times-Roman" charset="0"/>
              </a:rPr>
              <a:t>];</a:t>
            </a:r>
          </a:p>
          <a:p>
            <a:pPr marL="455613" indent="-455613" defTabSz="9128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000">
                <a:latin typeface="Times-Roman" charset="0"/>
              </a:rPr>
              <a:t>8.			</a:t>
            </a:r>
            <a:r>
              <a:rPr lang="en-US" sz="2000" i="1">
                <a:latin typeface="Times-Roman" charset="0"/>
              </a:rPr>
              <a:t>A</a:t>
            </a:r>
            <a:r>
              <a:rPr lang="en-US" sz="2000">
                <a:latin typeface="Times-Roman" charset="0"/>
              </a:rPr>
              <a:t>[</a:t>
            </a:r>
            <a:r>
              <a:rPr lang="en-US" sz="2000" i="1">
                <a:latin typeface="Times-Roman" charset="0"/>
              </a:rPr>
              <a:t>k, k</a:t>
            </a:r>
            <a:r>
              <a:rPr lang="en-US" sz="2000">
                <a:latin typeface="Times-Roman" charset="0"/>
              </a:rPr>
              <a:t>] := 1;</a:t>
            </a:r>
          </a:p>
          <a:p>
            <a:pPr marL="455613" indent="-455613" defTabSz="9128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000">
                <a:latin typeface="Times-Roman" charset="0"/>
              </a:rPr>
              <a:t>9.			</a:t>
            </a:r>
            <a:r>
              <a:rPr lang="en-US" sz="2000" b="1">
                <a:latin typeface="Times-Roman" charset="0"/>
              </a:rPr>
              <a:t>for </a:t>
            </a:r>
            <a:r>
              <a:rPr lang="en-US" sz="2000" i="1">
                <a:latin typeface="Times-Roman" charset="0"/>
              </a:rPr>
              <a:t>i </a:t>
            </a:r>
            <a:r>
              <a:rPr lang="en-US" sz="2000">
                <a:latin typeface="Times-Roman" charset="0"/>
              </a:rPr>
              <a:t>:= </a:t>
            </a:r>
            <a:r>
              <a:rPr lang="en-US" sz="2000" i="1">
                <a:latin typeface="Times-Roman" charset="0"/>
              </a:rPr>
              <a:t>k </a:t>
            </a:r>
            <a:r>
              <a:rPr lang="en-US" sz="2000">
                <a:latin typeface="Times-Roman" charset="0"/>
              </a:rPr>
              <a:t>+ 1 </a:t>
            </a:r>
            <a:r>
              <a:rPr lang="en-US" sz="2000" b="1">
                <a:latin typeface="Times-Roman" charset="0"/>
              </a:rPr>
              <a:t>to </a:t>
            </a:r>
            <a:r>
              <a:rPr lang="en-US" sz="2000" i="1">
                <a:latin typeface="Times-Roman" charset="0"/>
              </a:rPr>
              <a:t>n </a:t>
            </a:r>
            <a:r>
              <a:rPr lang="en-US" sz="2000">
                <a:latin typeface="Times-Roman" charset="0"/>
              </a:rPr>
              <a:t>- 1 </a:t>
            </a:r>
            <a:r>
              <a:rPr lang="en-US" sz="2000" b="1">
                <a:latin typeface="Times-Roman" charset="0"/>
              </a:rPr>
              <a:t>do</a:t>
            </a:r>
          </a:p>
          <a:p>
            <a:pPr marL="455613" indent="-455613" defTabSz="9128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000">
                <a:latin typeface="Times-Roman" charset="0"/>
              </a:rPr>
              <a:t>10.			</a:t>
            </a:r>
            <a:r>
              <a:rPr lang="en-US" sz="2000" b="1">
                <a:latin typeface="Times-Roman" charset="0"/>
              </a:rPr>
              <a:t>begin</a:t>
            </a:r>
          </a:p>
          <a:p>
            <a:pPr marL="455613" indent="-455613" defTabSz="9128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000">
                <a:latin typeface="Times-Roman" charset="0"/>
              </a:rPr>
              <a:t>11.				</a:t>
            </a:r>
            <a:r>
              <a:rPr lang="en-US" sz="2000" b="1">
                <a:latin typeface="Times-Roman" charset="0"/>
              </a:rPr>
              <a:t>for </a:t>
            </a:r>
            <a:r>
              <a:rPr lang="en-US" sz="2000" i="1">
                <a:latin typeface="Times-Roman" charset="0"/>
              </a:rPr>
              <a:t>j </a:t>
            </a:r>
            <a:r>
              <a:rPr lang="en-US" sz="2000">
                <a:latin typeface="Times-Roman" charset="0"/>
              </a:rPr>
              <a:t>:= </a:t>
            </a:r>
            <a:r>
              <a:rPr lang="en-US" sz="2000" i="1">
                <a:latin typeface="Times-Roman" charset="0"/>
              </a:rPr>
              <a:t>k </a:t>
            </a:r>
            <a:r>
              <a:rPr lang="en-US" sz="2000">
                <a:latin typeface="Times-Roman" charset="0"/>
              </a:rPr>
              <a:t>+ 1 </a:t>
            </a:r>
            <a:r>
              <a:rPr lang="en-US" sz="2000" b="1">
                <a:latin typeface="Times-Roman" charset="0"/>
              </a:rPr>
              <a:t>to </a:t>
            </a:r>
            <a:r>
              <a:rPr lang="en-US" sz="2000" i="1">
                <a:latin typeface="Times-Roman" charset="0"/>
              </a:rPr>
              <a:t>n </a:t>
            </a:r>
            <a:r>
              <a:rPr lang="en-US" sz="2000">
                <a:latin typeface="Times-Roman" charset="0"/>
              </a:rPr>
              <a:t>- 1 </a:t>
            </a:r>
            <a:r>
              <a:rPr lang="en-US" sz="2000" b="1">
                <a:latin typeface="Times-Roman" charset="0"/>
              </a:rPr>
              <a:t>do</a:t>
            </a:r>
          </a:p>
          <a:p>
            <a:pPr marL="455613" indent="-455613" defTabSz="9128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000">
                <a:latin typeface="Times-Roman" charset="0"/>
              </a:rPr>
              <a:t>12.					</a:t>
            </a:r>
            <a:r>
              <a:rPr lang="en-US" sz="2000" i="1">
                <a:latin typeface="Times-Roman" charset="0"/>
              </a:rPr>
              <a:t>A</a:t>
            </a:r>
            <a:r>
              <a:rPr lang="en-US" sz="2000">
                <a:latin typeface="Times-Roman" charset="0"/>
              </a:rPr>
              <a:t>[</a:t>
            </a:r>
            <a:r>
              <a:rPr lang="en-US" sz="2000" i="1">
                <a:latin typeface="Times-Roman" charset="0"/>
              </a:rPr>
              <a:t>i, j</a:t>
            </a:r>
            <a:r>
              <a:rPr lang="en-US" sz="2000">
                <a:latin typeface="Times-Roman" charset="0"/>
              </a:rPr>
              <a:t>] := </a:t>
            </a:r>
            <a:r>
              <a:rPr lang="en-US" sz="2000" i="1">
                <a:latin typeface="Times-Roman" charset="0"/>
              </a:rPr>
              <a:t>A</a:t>
            </a:r>
            <a:r>
              <a:rPr lang="en-US" sz="2000">
                <a:latin typeface="Times-Roman" charset="0"/>
              </a:rPr>
              <a:t>[</a:t>
            </a:r>
            <a:r>
              <a:rPr lang="en-US" sz="2000" i="1">
                <a:latin typeface="Times-Roman" charset="0"/>
              </a:rPr>
              <a:t>i, j</a:t>
            </a:r>
            <a:r>
              <a:rPr lang="en-US" sz="2000">
                <a:latin typeface="Times-Roman" charset="0"/>
              </a:rPr>
              <a:t>] - </a:t>
            </a:r>
            <a:r>
              <a:rPr lang="en-US" sz="2000" i="1">
                <a:latin typeface="Times-Roman" charset="0"/>
              </a:rPr>
              <a:t>A</a:t>
            </a:r>
            <a:r>
              <a:rPr lang="en-US" sz="2000">
                <a:latin typeface="Times-Roman" charset="0"/>
              </a:rPr>
              <a:t>[</a:t>
            </a:r>
            <a:r>
              <a:rPr lang="en-US" sz="2000" i="1">
                <a:latin typeface="Times-Roman" charset="0"/>
              </a:rPr>
              <a:t>i, k</a:t>
            </a:r>
            <a:r>
              <a:rPr lang="en-US" sz="2000">
                <a:latin typeface="Times-Roman" charset="0"/>
              </a:rPr>
              <a:t>] x </a:t>
            </a:r>
            <a:r>
              <a:rPr lang="en-US" sz="2000" i="1">
                <a:latin typeface="Times-Roman" charset="0"/>
              </a:rPr>
              <a:t>A</a:t>
            </a:r>
            <a:r>
              <a:rPr lang="en-US" sz="2000">
                <a:latin typeface="Times-Roman" charset="0"/>
              </a:rPr>
              <a:t>[</a:t>
            </a:r>
            <a:r>
              <a:rPr lang="en-US" sz="2000" i="1">
                <a:latin typeface="Times-Roman" charset="0"/>
              </a:rPr>
              <a:t>k, j </a:t>
            </a:r>
            <a:r>
              <a:rPr lang="en-US" sz="2000">
                <a:latin typeface="Times-Roman" charset="0"/>
              </a:rPr>
              <a:t>]; /* Elimination step */</a:t>
            </a:r>
          </a:p>
          <a:p>
            <a:pPr marL="455613" indent="-455613" defTabSz="9128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000">
                <a:latin typeface="Times-Roman" charset="0"/>
              </a:rPr>
              <a:t>13.				</a:t>
            </a:r>
            <a:r>
              <a:rPr lang="en-US" sz="2000" i="1">
                <a:latin typeface="Times-Roman" charset="0"/>
              </a:rPr>
              <a:t>b</a:t>
            </a:r>
            <a:r>
              <a:rPr lang="en-US" sz="2000">
                <a:latin typeface="Times-Roman" charset="0"/>
              </a:rPr>
              <a:t>[</a:t>
            </a:r>
            <a:r>
              <a:rPr lang="en-US" sz="2000" i="1">
                <a:latin typeface="Times-Roman" charset="0"/>
              </a:rPr>
              <a:t>i</a:t>
            </a:r>
            <a:r>
              <a:rPr lang="en-US" sz="2000">
                <a:latin typeface="Times-Roman" charset="0"/>
              </a:rPr>
              <a:t>] := </a:t>
            </a:r>
            <a:r>
              <a:rPr lang="en-US" sz="2000" i="1">
                <a:latin typeface="Times-Roman" charset="0"/>
              </a:rPr>
              <a:t>b</a:t>
            </a:r>
            <a:r>
              <a:rPr lang="en-US" sz="2000">
                <a:latin typeface="Times-Roman" charset="0"/>
              </a:rPr>
              <a:t>[</a:t>
            </a:r>
            <a:r>
              <a:rPr lang="en-US" sz="2000" i="1">
                <a:latin typeface="Times-Roman" charset="0"/>
              </a:rPr>
              <a:t>i</a:t>
            </a:r>
            <a:r>
              <a:rPr lang="en-US" sz="2000">
                <a:latin typeface="Times-Roman" charset="0"/>
              </a:rPr>
              <a:t>] - </a:t>
            </a:r>
            <a:r>
              <a:rPr lang="en-US" sz="2000" i="1">
                <a:latin typeface="Times-Roman" charset="0"/>
              </a:rPr>
              <a:t>A</a:t>
            </a:r>
            <a:r>
              <a:rPr lang="en-US" sz="2000">
                <a:latin typeface="Times-Roman" charset="0"/>
              </a:rPr>
              <a:t>[</a:t>
            </a:r>
            <a:r>
              <a:rPr lang="en-US" sz="2000" i="1">
                <a:latin typeface="Times-Roman" charset="0"/>
              </a:rPr>
              <a:t>i, k</a:t>
            </a:r>
            <a:r>
              <a:rPr lang="en-US" sz="2000">
                <a:latin typeface="Times-Roman" charset="0"/>
              </a:rPr>
              <a:t>] x </a:t>
            </a:r>
            <a:r>
              <a:rPr lang="en-US" sz="2000" i="1">
                <a:latin typeface="Times-Roman" charset="0"/>
              </a:rPr>
              <a:t>y</a:t>
            </a:r>
            <a:r>
              <a:rPr lang="en-US" sz="2000">
                <a:latin typeface="Times-Roman" charset="0"/>
              </a:rPr>
              <a:t>[</a:t>
            </a:r>
            <a:r>
              <a:rPr lang="en-US" sz="2000" i="1">
                <a:latin typeface="Times-Roman" charset="0"/>
              </a:rPr>
              <a:t>k</a:t>
            </a:r>
            <a:r>
              <a:rPr lang="en-US" sz="2000">
                <a:latin typeface="Times-Roman" charset="0"/>
              </a:rPr>
              <a:t>];</a:t>
            </a:r>
          </a:p>
          <a:p>
            <a:pPr marL="455613" indent="-455613" defTabSz="9128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000">
                <a:latin typeface="Times-Roman" charset="0"/>
              </a:rPr>
              <a:t>14.				</a:t>
            </a:r>
            <a:r>
              <a:rPr lang="en-US" sz="2000" i="1">
                <a:latin typeface="Times-Roman" charset="0"/>
              </a:rPr>
              <a:t>A</a:t>
            </a:r>
            <a:r>
              <a:rPr lang="en-US" sz="2000">
                <a:latin typeface="Times-Roman" charset="0"/>
              </a:rPr>
              <a:t>[</a:t>
            </a:r>
            <a:r>
              <a:rPr lang="en-US" sz="2000" i="1">
                <a:latin typeface="Times-Roman" charset="0"/>
              </a:rPr>
              <a:t>i, k</a:t>
            </a:r>
            <a:r>
              <a:rPr lang="en-US" sz="2000">
                <a:latin typeface="Times-Roman" charset="0"/>
              </a:rPr>
              <a:t>] := 0;</a:t>
            </a:r>
          </a:p>
          <a:p>
            <a:pPr marL="455613" indent="-455613" defTabSz="9128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000">
                <a:latin typeface="Times-Roman" charset="0"/>
              </a:rPr>
              <a:t>15.			</a:t>
            </a:r>
            <a:r>
              <a:rPr lang="en-US" sz="2000" b="1">
                <a:latin typeface="Times-Roman" charset="0"/>
              </a:rPr>
              <a:t>endfor</a:t>
            </a:r>
            <a:r>
              <a:rPr lang="en-US" sz="2000">
                <a:latin typeface="Times-Roman" charset="0"/>
              </a:rPr>
              <a:t>;	/*Line9*/</a:t>
            </a:r>
          </a:p>
          <a:p>
            <a:pPr marL="455613" indent="-455613" defTabSz="9128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000">
                <a:latin typeface="Times-Roman" charset="0"/>
              </a:rPr>
              <a:t>16.		</a:t>
            </a:r>
            <a:r>
              <a:rPr lang="en-US" sz="2000" b="1">
                <a:latin typeface="Times-Roman" charset="0"/>
              </a:rPr>
              <a:t>endfor</a:t>
            </a:r>
            <a:r>
              <a:rPr lang="en-US" sz="2000">
                <a:latin typeface="Times-Roman" charset="0"/>
              </a:rPr>
              <a:t>;		/*Line3*/</a:t>
            </a:r>
          </a:p>
          <a:p>
            <a:pPr marL="455613" indent="-455613" defTabSz="9128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000">
                <a:latin typeface="Times-Roman" charset="0"/>
              </a:rPr>
              <a:t>17.	</a:t>
            </a:r>
            <a:r>
              <a:rPr lang="en-US" sz="2000" b="1">
                <a:latin typeface="Times-Roman" charset="0"/>
              </a:rPr>
              <a:t>end </a:t>
            </a:r>
            <a:r>
              <a:rPr lang="en-US" sz="2000">
                <a:latin typeface="Times-Roman" charset="0"/>
              </a:rPr>
              <a:t>GAUSSIAN ELIMINATION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Computation Step in Gaussian Elimination</a:t>
            </a:r>
          </a:p>
        </p:txBody>
      </p:sp>
      <p:pic>
        <p:nvPicPr>
          <p:cNvPr id="13314" name="Picture 3" descr="8-5.gif                                                        00086CEEMacintosh HD                   B8A9EEAE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138" y="990600"/>
            <a:ext cx="82137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581025" y="5519738"/>
            <a:ext cx="13683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latin typeface="Times New Roman"/>
                <a:cs typeface="Times New Roman"/>
              </a:rPr>
              <a:t>5x + 3y = 22</a:t>
            </a:r>
          </a:p>
          <a:p>
            <a:pPr algn="l"/>
            <a:r>
              <a:rPr lang="en-US" dirty="0">
                <a:latin typeface="Times New Roman"/>
                <a:cs typeface="Times New Roman"/>
              </a:rPr>
              <a:t>8x + 2y = 13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2554288" y="5514975"/>
            <a:ext cx="22401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>
                <a:latin typeface="Times New Roman"/>
                <a:cs typeface="Times New Roman"/>
              </a:rPr>
              <a:t>x</a:t>
            </a:r>
            <a:r>
              <a:rPr lang="en-US" dirty="0">
                <a:latin typeface="Times New Roman"/>
                <a:cs typeface="Times New Roman"/>
              </a:rPr>
              <a:t> = (22 - 3y) / 5</a:t>
            </a:r>
          </a:p>
          <a:p>
            <a:pPr algn="l"/>
            <a:r>
              <a:rPr lang="en-US" dirty="0">
                <a:latin typeface="Times New Roman"/>
                <a:cs typeface="Times New Roman"/>
              </a:rPr>
              <a:t>8(22 - 3y)/5 + 2y = 13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449888" y="5518150"/>
            <a:ext cx="27658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>
                <a:latin typeface="Times New Roman"/>
                <a:cs typeface="Times New Roman"/>
              </a:rPr>
              <a:t>x</a:t>
            </a:r>
            <a:r>
              <a:rPr lang="en-US" dirty="0">
                <a:latin typeface="Times New Roman"/>
                <a:cs typeface="Times New Roman"/>
              </a:rPr>
              <a:t> = (22 - 3y) / 5</a:t>
            </a:r>
          </a:p>
          <a:p>
            <a:pPr algn="l"/>
            <a:r>
              <a:rPr lang="en-US" dirty="0" err="1">
                <a:latin typeface="Times New Roman"/>
                <a:cs typeface="Times New Roman"/>
              </a:rPr>
              <a:t>y</a:t>
            </a:r>
            <a:r>
              <a:rPr lang="en-US" dirty="0">
                <a:latin typeface="Times New Roman"/>
                <a:cs typeface="Times New Roman"/>
              </a:rPr>
              <a:t> = (13 - 176/5) / (24/5 + 2)</a:t>
            </a:r>
          </a:p>
        </p:txBody>
      </p:sp>
      <p:sp>
        <p:nvSpPr>
          <p:cNvPr id="13318" name="AutoShape 10"/>
          <p:cNvSpPr>
            <a:spLocks noChangeArrowheads="1"/>
          </p:cNvSpPr>
          <p:nvPr/>
        </p:nvSpPr>
        <p:spPr bwMode="auto">
          <a:xfrm>
            <a:off x="2133600" y="5791200"/>
            <a:ext cx="304800" cy="304800"/>
          </a:xfrm>
          <a:prstGeom prst="rightArrow">
            <a:avLst>
              <a:gd name="adj1" fmla="val 50000"/>
              <a:gd name="adj2" fmla="val 59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9" name="AutoShape 11"/>
          <p:cNvSpPr>
            <a:spLocks noChangeArrowheads="1"/>
          </p:cNvSpPr>
          <p:nvPr/>
        </p:nvSpPr>
        <p:spPr bwMode="auto">
          <a:xfrm>
            <a:off x="5029200" y="5791200"/>
            <a:ext cx="304800" cy="304800"/>
          </a:xfrm>
          <a:prstGeom prst="rightArrow">
            <a:avLst>
              <a:gd name="adj1" fmla="val 50000"/>
              <a:gd name="adj2" fmla="val 59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Rowwise Partitioning on Eight Processes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00" y="762000"/>
            <a:ext cx="8229600" cy="5486400"/>
            <a:chOff x="914400" y="914400"/>
            <a:chExt cx="7275513" cy="5486400"/>
          </a:xfrm>
        </p:grpSpPr>
        <p:pic>
          <p:nvPicPr>
            <p:cNvPr id="14338" name="Picture 4" descr="8-6a.gif                                                       00086CEEMacintosh HD                   B8A9EEAE:"/>
            <p:cNvPicPr>
              <a:picLocks noChangeAspect="1" noChangeArrowheads="1"/>
            </p:cNvPicPr>
            <p:nvPr/>
          </p:nvPicPr>
          <p:blipFill>
            <a:blip r:embed="rId2"/>
            <a:srcRect r="-3108"/>
            <a:stretch>
              <a:fillRect/>
            </a:stretch>
          </p:blipFill>
          <p:spPr bwMode="auto">
            <a:xfrm>
              <a:off x="914400" y="914400"/>
              <a:ext cx="7275513" cy="2751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39" name="Picture 6" descr="8-6b.gif                                                       00086CEEMacintosh HD                   B8A9EEAE: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14400" y="3687763"/>
              <a:ext cx="6837363" cy="2713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7845425" y="2087563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n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Domain and Functional Decomposition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Domain decomposition of 2D / 3D grid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Functional decomposition of a climate model</a:t>
            </a:r>
          </a:p>
        </p:txBody>
      </p:sp>
      <p:pic>
        <p:nvPicPr>
          <p:cNvPr id="14339" name="Picture 4" descr="&#10;img161.gif                                                     000813D3Macintosh HD                   B8A9EEAE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828800"/>
            <a:ext cx="41148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&#10;img162.gif                                                     000813D3Macintosh HD                   B8A9EEAE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572000"/>
            <a:ext cx="240188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distributions.gif                                              000813D3Macintosh HD                   B8A9EEAE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581150"/>
            <a:ext cx="319881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functional_decomp.gif                                          000813D3Macintosh HD                   B8A9EEAE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4419600"/>
            <a:ext cx="3043238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Rowwise Partitioning on Eight Processes</a:t>
            </a:r>
          </a:p>
        </p:txBody>
      </p:sp>
      <p:pic>
        <p:nvPicPr>
          <p:cNvPr id="15362" name="Picture 3" descr="8-6c.gif                                                       00086CEEMacintosh HD                   B8A9EEAE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44236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2D Mesh Partitioning on 64 Processes</a:t>
            </a:r>
          </a:p>
        </p:txBody>
      </p:sp>
      <p:pic>
        <p:nvPicPr>
          <p:cNvPr id="16386" name="Picture 3" descr="8-10.gif                                                       00086CEEMacintosh HD                   B8A9EEAE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25" y="762000"/>
            <a:ext cx="6810375" cy="55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 Substitution to Find Solution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5613" indent="-455613" defTabSz="912813"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400">
                <a:latin typeface="Times-Roman" charset="0"/>
              </a:rPr>
              <a:t>1. </a:t>
            </a:r>
            <a:r>
              <a:rPr lang="en-US" sz="2400" b="1">
                <a:latin typeface="Times-Roman" charset="0"/>
              </a:rPr>
              <a:t>procedure </a:t>
            </a:r>
            <a:r>
              <a:rPr lang="en-US" sz="2400">
                <a:latin typeface="Times-Roman" charset="0"/>
              </a:rPr>
              <a:t>BACK SUBSTITUTION (</a:t>
            </a:r>
            <a:r>
              <a:rPr lang="en-US" sz="2400" i="1">
                <a:latin typeface="Times-Roman" charset="0"/>
              </a:rPr>
              <a:t>U</a:t>
            </a:r>
            <a:r>
              <a:rPr lang="en-US" sz="2400">
                <a:latin typeface="Times-Roman" charset="0"/>
              </a:rPr>
              <a:t>, </a:t>
            </a:r>
            <a:r>
              <a:rPr lang="en-US" sz="2400" i="1">
                <a:latin typeface="Times-Roman" charset="0"/>
              </a:rPr>
              <a:t>x</a:t>
            </a:r>
            <a:r>
              <a:rPr lang="en-US" sz="2400">
                <a:latin typeface="Times-Roman" charset="0"/>
              </a:rPr>
              <a:t>, </a:t>
            </a:r>
            <a:r>
              <a:rPr lang="en-US" sz="2400" i="1">
                <a:latin typeface="Times-Roman" charset="0"/>
              </a:rPr>
              <a:t>y</a:t>
            </a:r>
            <a:r>
              <a:rPr lang="en-US" sz="2400">
                <a:latin typeface="Times-Roman" charset="0"/>
              </a:rPr>
              <a:t>)</a:t>
            </a:r>
          </a:p>
          <a:p>
            <a:pPr marL="455613" indent="-455613" defTabSz="912813"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400">
                <a:latin typeface="Times-Roman" charset="0"/>
              </a:rPr>
              <a:t>2. </a:t>
            </a:r>
            <a:r>
              <a:rPr lang="en-US" sz="2400" b="1">
                <a:latin typeface="Times-Roman" charset="0"/>
              </a:rPr>
              <a:t>begin</a:t>
            </a:r>
          </a:p>
          <a:p>
            <a:pPr marL="455613" indent="-455613" defTabSz="912813"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400">
                <a:latin typeface="Times-Roman" charset="0"/>
              </a:rPr>
              <a:t>3.		</a:t>
            </a:r>
            <a:r>
              <a:rPr lang="en-US" sz="2400" b="1">
                <a:latin typeface="Times-Roman" charset="0"/>
              </a:rPr>
              <a:t>for </a:t>
            </a:r>
            <a:r>
              <a:rPr lang="en-US" sz="2400" i="1">
                <a:latin typeface="Times-Roman" charset="0"/>
              </a:rPr>
              <a:t>k </a:t>
            </a:r>
            <a:r>
              <a:rPr lang="en-US" sz="2400">
                <a:latin typeface="Times-Roman" charset="0"/>
              </a:rPr>
              <a:t>:= </a:t>
            </a:r>
            <a:r>
              <a:rPr lang="en-US" sz="2400" i="1">
                <a:latin typeface="Times-Roman" charset="0"/>
              </a:rPr>
              <a:t>n </a:t>
            </a:r>
            <a:r>
              <a:rPr lang="en-US" sz="2400">
                <a:latin typeface="Times-Roman" charset="0"/>
              </a:rPr>
              <a:t>- 1 </a:t>
            </a:r>
            <a:r>
              <a:rPr lang="en-US" sz="2400" b="1">
                <a:latin typeface="Times-Roman" charset="0"/>
              </a:rPr>
              <a:t>downto </a:t>
            </a:r>
            <a:r>
              <a:rPr lang="en-US" sz="2400">
                <a:latin typeface="Times-Roman" charset="0"/>
              </a:rPr>
              <a:t>0 </a:t>
            </a:r>
            <a:r>
              <a:rPr lang="en-US" sz="2400" b="1">
                <a:latin typeface="Times-Roman" charset="0"/>
              </a:rPr>
              <a:t>do </a:t>
            </a:r>
            <a:r>
              <a:rPr lang="en-US" sz="2400">
                <a:latin typeface="Times-Roman" charset="0"/>
              </a:rPr>
              <a:t>/* Main loop */</a:t>
            </a:r>
          </a:p>
          <a:p>
            <a:pPr marL="455613" indent="-455613" defTabSz="912813"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400">
                <a:latin typeface="Times-Roman" charset="0"/>
              </a:rPr>
              <a:t>4.		</a:t>
            </a:r>
            <a:r>
              <a:rPr lang="en-US" sz="2400" b="1">
                <a:latin typeface="Times-Roman" charset="0"/>
              </a:rPr>
              <a:t>begin</a:t>
            </a:r>
          </a:p>
          <a:p>
            <a:pPr marL="455613" indent="-455613" defTabSz="912813"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400">
                <a:latin typeface="Times-Roman" charset="0"/>
              </a:rPr>
              <a:t>5.			</a:t>
            </a:r>
            <a:r>
              <a:rPr lang="en-US" sz="2400" i="1">
                <a:latin typeface="Times-Roman" charset="0"/>
              </a:rPr>
              <a:t>x</a:t>
            </a:r>
            <a:r>
              <a:rPr lang="en-US" sz="2400">
                <a:latin typeface="Times-Roman" charset="0"/>
              </a:rPr>
              <a:t>[</a:t>
            </a:r>
            <a:r>
              <a:rPr lang="en-US" sz="2400" i="1">
                <a:latin typeface="Times-Roman" charset="0"/>
              </a:rPr>
              <a:t>k</a:t>
            </a:r>
            <a:r>
              <a:rPr lang="en-US" sz="2400">
                <a:latin typeface="Times-Roman" charset="0"/>
              </a:rPr>
              <a:t>] := </a:t>
            </a:r>
            <a:r>
              <a:rPr lang="en-US" sz="2400" i="1">
                <a:latin typeface="Times-Roman" charset="0"/>
              </a:rPr>
              <a:t>y</a:t>
            </a:r>
            <a:r>
              <a:rPr lang="en-US" sz="2400">
                <a:latin typeface="Times-Roman" charset="0"/>
              </a:rPr>
              <a:t>[</a:t>
            </a:r>
            <a:r>
              <a:rPr lang="en-US" sz="2400" i="1">
                <a:latin typeface="Times-Roman" charset="0"/>
              </a:rPr>
              <a:t>k</a:t>
            </a:r>
            <a:r>
              <a:rPr lang="en-US" sz="2400">
                <a:latin typeface="Times-Roman" charset="0"/>
              </a:rPr>
              <a:t>];</a:t>
            </a:r>
          </a:p>
          <a:p>
            <a:pPr marL="455613" indent="-455613" defTabSz="912813"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400">
                <a:latin typeface="Times-Roman" charset="0"/>
              </a:rPr>
              <a:t>6.			</a:t>
            </a:r>
            <a:r>
              <a:rPr lang="en-US" sz="2400" b="1">
                <a:latin typeface="Times-Roman" charset="0"/>
              </a:rPr>
              <a:t>for </a:t>
            </a:r>
            <a:r>
              <a:rPr lang="en-US" sz="2400" i="1">
                <a:latin typeface="Times-Roman" charset="0"/>
              </a:rPr>
              <a:t>i </a:t>
            </a:r>
            <a:r>
              <a:rPr lang="en-US" sz="2400">
                <a:latin typeface="Times-Roman" charset="0"/>
              </a:rPr>
              <a:t>:= </a:t>
            </a:r>
            <a:r>
              <a:rPr lang="en-US" sz="2400" i="1">
                <a:latin typeface="Times-Roman" charset="0"/>
              </a:rPr>
              <a:t>k </a:t>
            </a:r>
            <a:r>
              <a:rPr lang="en-US" sz="2400">
                <a:latin typeface="Times-Roman" charset="0"/>
              </a:rPr>
              <a:t>- 1 </a:t>
            </a:r>
            <a:r>
              <a:rPr lang="en-US" sz="2400" b="1">
                <a:latin typeface="Times-Roman" charset="0"/>
              </a:rPr>
              <a:t>downto </a:t>
            </a:r>
            <a:r>
              <a:rPr lang="en-US" sz="2400">
                <a:latin typeface="Times-Roman" charset="0"/>
              </a:rPr>
              <a:t>0 </a:t>
            </a:r>
            <a:r>
              <a:rPr lang="en-US" sz="2400" b="1">
                <a:latin typeface="Times-Roman" charset="0"/>
              </a:rPr>
              <a:t>do</a:t>
            </a:r>
          </a:p>
          <a:p>
            <a:pPr marL="455613" indent="-455613" defTabSz="912813"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400">
                <a:latin typeface="Times-Roman" charset="0"/>
              </a:rPr>
              <a:t>7.				</a:t>
            </a:r>
            <a:r>
              <a:rPr lang="en-US" sz="2400" i="1">
                <a:latin typeface="Times-Roman" charset="0"/>
              </a:rPr>
              <a:t>y</a:t>
            </a:r>
            <a:r>
              <a:rPr lang="en-US" sz="2400">
                <a:latin typeface="Times-Roman" charset="0"/>
              </a:rPr>
              <a:t>[</a:t>
            </a:r>
            <a:r>
              <a:rPr lang="en-US" sz="2400" i="1">
                <a:latin typeface="Times-Roman" charset="0"/>
              </a:rPr>
              <a:t>i</a:t>
            </a:r>
            <a:r>
              <a:rPr lang="en-US" sz="2400">
                <a:latin typeface="Times-Roman" charset="0"/>
              </a:rPr>
              <a:t>] := </a:t>
            </a:r>
            <a:r>
              <a:rPr lang="en-US" sz="2400" i="1">
                <a:latin typeface="Times-Roman" charset="0"/>
              </a:rPr>
              <a:t>y</a:t>
            </a:r>
            <a:r>
              <a:rPr lang="en-US" sz="2400">
                <a:latin typeface="Times-Roman" charset="0"/>
              </a:rPr>
              <a:t>[</a:t>
            </a:r>
            <a:r>
              <a:rPr lang="en-US" sz="2400" i="1">
                <a:latin typeface="Times-Roman" charset="0"/>
              </a:rPr>
              <a:t>i</a:t>
            </a:r>
            <a:r>
              <a:rPr lang="en-US" sz="2400">
                <a:latin typeface="Times-Roman" charset="0"/>
              </a:rPr>
              <a:t>] - </a:t>
            </a:r>
            <a:r>
              <a:rPr lang="en-US" sz="2400" i="1">
                <a:latin typeface="Times-Roman" charset="0"/>
              </a:rPr>
              <a:t>x</a:t>
            </a:r>
            <a:r>
              <a:rPr lang="en-US" sz="2400">
                <a:latin typeface="Times-Roman" charset="0"/>
              </a:rPr>
              <a:t>[</a:t>
            </a:r>
            <a:r>
              <a:rPr lang="en-US" sz="2400" i="1">
                <a:latin typeface="Times-Roman" charset="0"/>
              </a:rPr>
              <a:t>k</a:t>
            </a:r>
            <a:r>
              <a:rPr lang="en-US" sz="2400">
                <a:latin typeface="Times-Roman" charset="0"/>
              </a:rPr>
              <a:t>] x</a:t>
            </a:r>
            <a:r>
              <a:rPr lang="en-US" sz="2400" i="1">
                <a:latin typeface="Times-Roman" charset="0"/>
              </a:rPr>
              <a:t>U</a:t>
            </a:r>
            <a:r>
              <a:rPr lang="en-US" sz="2400">
                <a:latin typeface="Times-Roman" charset="0"/>
              </a:rPr>
              <a:t>[</a:t>
            </a:r>
            <a:r>
              <a:rPr lang="en-US" sz="2400" i="1">
                <a:latin typeface="Times-Roman" charset="0"/>
              </a:rPr>
              <a:t>i, k</a:t>
            </a:r>
            <a:r>
              <a:rPr lang="en-US" sz="2400">
                <a:latin typeface="Times-Roman" charset="0"/>
              </a:rPr>
              <a:t>];</a:t>
            </a:r>
          </a:p>
          <a:p>
            <a:pPr marL="455613" indent="-455613" defTabSz="912813"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400">
                <a:latin typeface="Times-Roman" charset="0"/>
              </a:rPr>
              <a:t>8.		</a:t>
            </a:r>
            <a:r>
              <a:rPr lang="en-US" sz="2400" b="1">
                <a:latin typeface="Times-Roman" charset="0"/>
              </a:rPr>
              <a:t>endfor</a:t>
            </a:r>
            <a:r>
              <a:rPr lang="en-US" sz="2400">
                <a:latin typeface="Times-Roman" charset="0"/>
              </a:rPr>
              <a:t>;</a:t>
            </a:r>
          </a:p>
          <a:p>
            <a:pPr marL="455613" indent="-455613" defTabSz="912813"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400">
                <a:latin typeface="Times-Roman" charset="0"/>
              </a:rPr>
              <a:t>9. </a:t>
            </a:r>
            <a:r>
              <a:rPr lang="en-US" sz="2400" b="1">
                <a:latin typeface="Times-Roman" charset="0"/>
              </a:rPr>
              <a:t>end </a:t>
            </a:r>
            <a:r>
              <a:rPr lang="en-US" sz="2400">
                <a:latin typeface="Times-Roman" charset="0"/>
              </a:rPr>
              <a:t>BACK SUBSTITUTION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Dense Linear Algebra (www.netlib.gov)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9154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Basic Linear Algebra Subroutines (BLAS)</a:t>
            </a:r>
          </a:p>
          <a:p>
            <a:pPr lvl="1"/>
            <a:r>
              <a:rPr lang="en-US"/>
              <a:t>Level 1 (</a:t>
            </a:r>
            <a:r>
              <a:rPr lang="en-US" i="1"/>
              <a:t>vector-vector</a:t>
            </a:r>
            <a:r>
              <a:rPr lang="en-US"/>
              <a:t>): vectorization</a:t>
            </a:r>
          </a:p>
          <a:p>
            <a:pPr lvl="1"/>
            <a:r>
              <a:rPr lang="en-US"/>
              <a:t>Level 2 (</a:t>
            </a:r>
            <a:r>
              <a:rPr lang="en-US" i="1"/>
              <a:t>matrix-vector</a:t>
            </a:r>
            <a:r>
              <a:rPr lang="en-US"/>
              <a:t>): vectorization, parallelization</a:t>
            </a:r>
          </a:p>
          <a:p>
            <a:pPr lvl="1"/>
            <a:r>
              <a:rPr lang="en-US"/>
              <a:t>Level 3 (</a:t>
            </a:r>
            <a:r>
              <a:rPr lang="en-US" i="1"/>
              <a:t>matrix-matrix</a:t>
            </a:r>
            <a:r>
              <a:rPr lang="en-US"/>
              <a:t>): parallelization</a:t>
            </a:r>
          </a:p>
          <a:p>
            <a:r>
              <a:rPr lang="en-US"/>
              <a:t>LINPACK (Fortran)</a:t>
            </a:r>
          </a:p>
          <a:p>
            <a:pPr lvl="1"/>
            <a:r>
              <a:rPr lang="en-US"/>
              <a:t>Linear equations and linear least-squares</a:t>
            </a:r>
          </a:p>
          <a:p>
            <a:r>
              <a:rPr lang="en-US"/>
              <a:t>EISPACK (Fortran)</a:t>
            </a:r>
          </a:p>
          <a:p>
            <a:pPr lvl="1"/>
            <a:r>
              <a:rPr lang="en-US"/>
              <a:t>Eigenvalues and eigenvectors for matrix classes</a:t>
            </a:r>
          </a:p>
          <a:p>
            <a:r>
              <a:rPr lang="en-US"/>
              <a:t>LAPACK (Fortran, C) (LINPACK + EISPACK)</a:t>
            </a:r>
          </a:p>
          <a:p>
            <a:pPr lvl="1"/>
            <a:r>
              <a:rPr lang="en-US"/>
              <a:t>Use BLAS internally</a:t>
            </a:r>
          </a:p>
          <a:p>
            <a:r>
              <a:rPr lang="en-US"/>
              <a:t>ScaLAPACK (Fortran, C, MPI) (scalable LAPACK)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Numerical Libraries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38125" y="896552"/>
            <a:ext cx="7915275" cy="5479701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err="1"/>
              <a:t>PETSc</a:t>
            </a:r>
            <a:endParaRPr lang="en-US" dirty="0"/>
          </a:p>
          <a:p>
            <a:pPr lvl="1"/>
            <a:r>
              <a:rPr lang="en-US" dirty="0"/>
              <a:t>Data structures / routines for partial differential equations</a:t>
            </a:r>
          </a:p>
          <a:p>
            <a:pPr lvl="1"/>
            <a:r>
              <a:rPr lang="en-US" dirty="0"/>
              <a:t>MPI based</a:t>
            </a:r>
          </a:p>
          <a:p>
            <a:r>
              <a:rPr lang="en-US" i="1" dirty="0" err="1"/>
              <a:t>SuperLU</a:t>
            </a:r>
            <a:endParaRPr lang="en-US" dirty="0"/>
          </a:p>
          <a:p>
            <a:pPr lvl="1"/>
            <a:r>
              <a:rPr lang="en-US" dirty="0"/>
              <a:t>Large sparse </a:t>
            </a:r>
            <a:r>
              <a:rPr lang="en-US" dirty="0" err="1"/>
              <a:t>nonsymmetric</a:t>
            </a:r>
            <a:r>
              <a:rPr lang="en-US" dirty="0"/>
              <a:t> linear systems</a:t>
            </a:r>
          </a:p>
          <a:p>
            <a:r>
              <a:rPr lang="en-US" i="1" dirty="0" err="1"/>
              <a:t>Hypre</a:t>
            </a:r>
            <a:endParaRPr lang="en-US" i="1" dirty="0"/>
          </a:p>
          <a:p>
            <a:pPr lvl="1"/>
            <a:r>
              <a:rPr lang="en-US" dirty="0"/>
              <a:t>Large sparse linear systems</a:t>
            </a:r>
          </a:p>
          <a:p>
            <a:r>
              <a:rPr lang="en-US" i="1" dirty="0"/>
              <a:t>TAO</a:t>
            </a:r>
          </a:p>
          <a:p>
            <a:pPr lvl="1"/>
            <a:r>
              <a:rPr lang="en-US" dirty="0"/>
              <a:t>Toolkit for Advanced Optimization</a:t>
            </a:r>
          </a:p>
          <a:p>
            <a:r>
              <a:rPr lang="en-US" dirty="0"/>
              <a:t>DOE ACTS</a:t>
            </a:r>
          </a:p>
          <a:p>
            <a:pPr lvl="1"/>
            <a:r>
              <a:rPr lang="en-US" dirty="0"/>
              <a:t>Advanced </a:t>
            </a:r>
            <a:r>
              <a:rPr lang="en-US" dirty="0" err="1"/>
              <a:t>CompuTational</a:t>
            </a:r>
            <a:r>
              <a:rPr lang="en-US" dirty="0"/>
              <a:t> Software</a:t>
            </a:r>
          </a:p>
        </p:txBody>
      </p:sp>
      <p:pic>
        <p:nvPicPr>
          <p:cNvPr id="19459" name="Picture 3" descr="katz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3550" y="838200"/>
            <a:ext cx="9080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fig.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2354096"/>
            <a:ext cx="990600" cy="69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hypr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3276600"/>
            <a:ext cx="1143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img6.gif"/>
          <p:cNvPicPr>
            <a:picLocks noChangeAspect="1"/>
          </p:cNvPicPr>
          <p:nvPr/>
        </p:nvPicPr>
        <p:blipFill>
          <a:blip r:embed="rId5"/>
          <a:srcRect t="22890"/>
          <a:stretch>
            <a:fillRect/>
          </a:stretch>
        </p:blipFill>
        <p:spPr bwMode="auto">
          <a:xfrm>
            <a:off x="7891463" y="4343400"/>
            <a:ext cx="1176337" cy="75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ACTS-logo-small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0" y="5334000"/>
            <a:ext cx="990600" cy="83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Sorting Algorithms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Task of arranging unordered collection into order</a:t>
            </a:r>
          </a:p>
          <a:p>
            <a:r>
              <a:rPr lang="en-US"/>
              <a:t>Permutation of a sequence of elements</a:t>
            </a:r>
          </a:p>
          <a:p>
            <a:r>
              <a:rPr lang="en-US"/>
              <a:t>Internal versus external sorting</a:t>
            </a:r>
          </a:p>
          <a:p>
            <a:pPr lvl="1"/>
            <a:r>
              <a:rPr lang="en-US"/>
              <a:t>External sorting uses auxiliary storage</a:t>
            </a:r>
          </a:p>
          <a:p>
            <a:r>
              <a:rPr lang="en-US"/>
              <a:t>Comparison-based</a:t>
            </a:r>
          </a:p>
          <a:p>
            <a:pPr lvl="1"/>
            <a:r>
              <a:rPr lang="en-US"/>
              <a:t>Compare pairs of elements and exchange</a:t>
            </a:r>
          </a:p>
          <a:p>
            <a:pPr lvl="1"/>
            <a:r>
              <a:rPr lang="en-US" i="1"/>
              <a:t>O(n log n)</a:t>
            </a:r>
          </a:p>
          <a:p>
            <a:r>
              <a:rPr lang="en-US"/>
              <a:t>Noncomparison-based</a:t>
            </a:r>
          </a:p>
          <a:p>
            <a:pPr lvl="1"/>
            <a:r>
              <a:rPr lang="en-US"/>
              <a:t>Use known properties of elements</a:t>
            </a:r>
          </a:p>
          <a:p>
            <a:pPr lvl="1"/>
            <a:r>
              <a:rPr lang="en-US" i="1"/>
              <a:t>O(n)</a:t>
            </a:r>
            <a:endParaRPr lang="en-US"/>
          </a:p>
          <a:p>
            <a:pPr lvl="1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Sorting on Parallel Computers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/>
              <a:t>Where are the elements stored?</a:t>
            </a:r>
          </a:p>
          <a:p>
            <a:pPr lvl="1">
              <a:lnSpc>
                <a:spcPct val="90000"/>
              </a:lnSpc>
            </a:pPr>
            <a:r>
              <a:rPr lang="en-US"/>
              <a:t>Need to be distributed across processes</a:t>
            </a:r>
          </a:p>
          <a:p>
            <a:pPr lvl="1">
              <a:lnSpc>
                <a:spcPct val="90000"/>
              </a:lnSpc>
            </a:pPr>
            <a:r>
              <a:rPr lang="en-US"/>
              <a:t>Sorted order will be with respect to process order</a:t>
            </a:r>
          </a:p>
          <a:p>
            <a:pPr>
              <a:lnSpc>
                <a:spcPct val="90000"/>
              </a:lnSpc>
            </a:pPr>
            <a:r>
              <a:rPr lang="en-US"/>
              <a:t>How are comparisons performed?</a:t>
            </a:r>
          </a:p>
          <a:p>
            <a:pPr lvl="1">
              <a:lnSpc>
                <a:spcPct val="90000"/>
              </a:lnSpc>
            </a:pPr>
            <a:r>
              <a:rPr lang="en-US"/>
              <a:t>One element per process</a:t>
            </a:r>
          </a:p>
          <a:p>
            <a:pPr lvl="2">
              <a:lnSpc>
                <a:spcPct val="90000"/>
              </a:lnSpc>
            </a:pPr>
            <a:r>
              <a:rPr lang="en-US">
                <a:ea typeface="ＭＳ Ｐゴシック" charset="-128"/>
              </a:rPr>
              <a:t>compare-exchange</a:t>
            </a:r>
          </a:p>
          <a:p>
            <a:pPr lvl="2">
              <a:lnSpc>
                <a:spcPct val="90000"/>
              </a:lnSpc>
            </a:pPr>
            <a:r>
              <a:rPr lang="en-US">
                <a:ea typeface="ＭＳ Ｐゴシック" charset="-128"/>
              </a:rPr>
              <a:t>interprocess communication will dominate execution time</a:t>
            </a:r>
          </a:p>
          <a:p>
            <a:pPr lvl="1">
              <a:lnSpc>
                <a:spcPct val="90000"/>
              </a:lnSpc>
            </a:pPr>
            <a:r>
              <a:rPr lang="en-US"/>
              <a:t>More than one element per process</a:t>
            </a:r>
          </a:p>
          <a:p>
            <a:pPr lvl="2">
              <a:lnSpc>
                <a:spcPct val="90000"/>
              </a:lnSpc>
            </a:pPr>
            <a:r>
              <a:rPr lang="en-US">
                <a:ea typeface="ＭＳ Ｐゴシック" charset="-128"/>
              </a:rPr>
              <a:t>compare-split</a:t>
            </a:r>
          </a:p>
          <a:p>
            <a:pPr>
              <a:lnSpc>
                <a:spcPct val="90000"/>
              </a:lnSpc>
            </a:pPr>
            <a:r>
              <a:rPr lang="en-US"/>
              <a:t>Sorting networks</a:t>
            </a:r>
          </a:p>
          <a:p>
            <a:pPr lvl="1">
              <a:lnSpc>
                <a:spcPct val="90000"/>
              </a:lnSpc>
            </a:pPr>
            <a:r>
              <a:rPr lang="en-US"/>
              <a:t>Based on comparison network model</a:t>
            </a:r>
          </a:p>
          <a:p>
            <a:pPr>
              <a:lnSpc>
                <a:spcPct val="90000"/>
              </a:lnSpc>
            </a:pPr>
            <a:r>
              <a:rPr lang="en-US"/>
              <a:t>Contrast with shared memory sorting algorithms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vs. Multi Element Comparision</a:t>
            </a:r>
          </a:p>
        </p:txBody>
      </p:sp>
      <p:pic>
        <p:nvPicPr>
          <p:cNvPr id="22530" name="Picture 3" descr="9-1.gif                                                        00086CEEMacintosh HD                   B8A9EEAE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1288" y="1676400"/>
            <a:ext cx="5980112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9-2.gif                                                        00086CEEMacintosh HD                   B8A9EEAE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200400"/>
            <a:ext cx="6257925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element per processor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Multiple elements per processor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Sorting Networks</a:t>
            </a:r>
          </a:p>
        </p:txBody>
      </p:sp>
      <p:pic>
        <p:nvPicPr>
          <p:cNvPr id="23554" name="Picture 3" descr="9-3.gif                                                        00086CEEMacintosh HD                   B8A9EEAE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590800"/>
            <a:ext cx="6088063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Networks to sort </a:t>
            </a:r>
            <a:r>
              <a:rPr lang="en-US" i="1"/>
              <a:t>n</a:t>
            </a:r>
            <a:r>
              <a:rPr lang="en-US"/>
              <a:t> elements in less than </a:t>
            </a:r>
            <a:r>
              <a:rPr lang="en-US" i="1"/>
              <a:t>O(n log n)</a:t>
            </a:r>
          </a:p>
          <a:p>
            <a:r>
              <a:rPr lang="en-US"/>
              <a:t>Key component in network is a comparator</a:t>
            </a:r>
          </a:p>
          <a:p>
            <a:pPr lvl="1"/>
            <a:r>
              <a:rPr lang="en-US"/>
              <a:t>Increasing or decreasing comparator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Comparators connected in parallel and permute elements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9-4.gif                                                        00086CEEMacintosh HD                   B8A9EEAE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917734"/>
            <a:ext cx="5638800" cy="340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Sorting Network Design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38125" y="896553"/>
            <a:ext cx="8905875" cy="47422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Multiple comparator stages (# stages, # comparators)</a:t>
            </a:r>
          </a:p>
          <a:p>
            <a:r>
              <a:rPr lang="en-US" dirty="0"/>
              <a:t>Connected together by interconnection network</a:t>
            </a:r>
          </a:p>
          <a:p>
            <a:r>
              <a:rPr lang="en-US" dirty="0"/>
              <a:t>Output of last stage is the sorted list</a:t>
            </a:r>
          </a:p>
          <a:p>
            <a:r>
              <a:rPr lang="en-US" dirty="0"/>
              <a:t>O(log2n) sorting time</a:t>
            </a:r>
          </a:p>
          <a:p>
            <a:r>
              <a:rPr lang="en-US" dirty="0"/>
              <a:t>Convert any</a:t>
            </a:r>
            <a:br>
              <a:rPr lang="en-US" dirty="0"/>
            </a:br>
            <a:r>
              <a:rPr lang="en-US" dirty="0"/>
              <a:t>sorting network</a:t>
            </a:r>
            <a:br>
              <a:rPr lang="en-US" dirty="0"/>
            </a:br>
            <a:r>
              <a:rPr lang="en-US" dirty="0"/>
              <a:t>to sequential</a:t>
            </a:r>
            <a:br>
              <a:rPr lang="en-US" dirty="0"/>
            </a:br>
            <a:r>
              <a:rPr lang="en-US" dirty="0"/>
              <a:t>algorithm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Partitioning Checklist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Does your partition define at least an order of magnitude more tasks than there are processors in your target computer?  If not, may loose design flexibility.</a:t>
            </a:r>
          </a:p>
          <a:p>
            <a:r>
              <a:rPr lang="en-US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Does your partition avoid redundant computation and storage requirements? If not, may not be scalable.</a:t>
            </a:r>
          </a:p>
          <a:p>
            <a:r>
              <a:rPr lang="en-US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Are tasks of comparable size? If not, it may be hard to allocate each processor equal amounts of work. </a:t>
            </a:r>
          </a:p>
          <a:p>
            <a:r>
              <a:rPr lang="en-US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Does the number of tasks scale with problem size? If not may not be able to solve larger problems with more processors </a:t>
            </a:r>
          </a:p>
          <a:p>
            <a:r>
              <a:rPr lang="en-US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Have you identified several alternative partitions?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Bitonic Sort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Create a </a:t>
            </a:r>
            <a:r>
              <a:rPr lang="en-US" i="1"/>
              <a:t>bitonic sequence</a:t>
            </a:r>
            <a:r>
              <a:rPr lang="en-US"/>
              <a:t> then sort the sequence</a:t>
            </a:r>
          </a:p>
          <a:p>
            <a:r>
              <a:rPr lang="en-US"/>
              <a:t>Bitonic sequence</a:t>
            </a:r>
          </a:p>
          <a:p>
            <a:pPr lvl="1"/>
            <a:r>
              <a:rPr lang="en-US"/>
              <a:t>sequence of elements </a:t>
            </a:r>
            <a:r>
              <a:rPr lang="en-US" i="1"/>
              <a:t>&lt;a</a:t>
            </a:r>
            <a:r>
              <a:rPr lang="en-US" i="1" baseline="-25000"/>
              <a:t>0</a:t>
            </a:r>
            <a:r>
              <a:rPr lang="en-US" i="1"/>
              <a:t>, a</a:t>
            </a:r>
            <a:r>
              <a:rPr lang="en-US" i="1" baseline="-25000"/>
              <a:t>1</a:t>
            </a:r>
            <a:r>
              <a:rPr lang="en-US" i="1"/>
              <a:t>, …, a</a:t>
            </a:r>
            <a:r>
              <a:rPr lang="en-US" i="1" baseline="-25000"/>
              <a:t>n-1</a:t>
            </a:r>
            <a:r>
              <a:rPr lang="en-US" i="1"/>
              <a:t>&gt;</a:t>
            </a:r>
          </a:p>
          <a:p>
            <a:pPr lvl="1"/>
            <a:r>
              <a:rPr lang="en-US" i="1"/>
              <a:t>&lt;a</a:t>
            </a:r>
            <a:r>
              <a:rPr lang="en-US" i="1" baseline="-25000"/>
              <a:t>0</a:t>
            </a:r>
            <a:r>
              <a:rPr lang="en-US" i="1"/>
              <a:t>, a</a:t>
            </a:r>
            <a:r>
              <a:rPr lang="en-US" i="1" baseline="-25000"/>
              <a:t>1</a:t>
            </a:r>
            <a:r>
              <a:rPr lang="en-US" i="1"/>
              <a:t>, …, a</a:t>
            </a:r>
            <a:r>
              <a:rPr lang="en-US" i="1" baseline="-25000"/>
              <a:t>i</a:t>
            </a:r>
            <a:r>
              <a:rPr lang="en-US" i="1"/>
              <a:t>&gt;</a:t>
            </a:r>
            <a:r>
              <a:rPr lang="en-US"/>
              <a:t> is monotonically increasing</a:t>
            </a:r>
          </a:p>
          <a:p>
            <a:pPr lvl="1"/>
            <a:r>
              <a:rPr lang="en-US" i="1"/>
              <a:t>&lt;a</a:t>
            </a:r>
            <a:r>
              <a:rPr lang="en-US" i="1" baseline="-25000"/>
              <a:t>i</a:t>
            </a:r>
            <a:r>
              <a:rPr lang="en-US" i="1"/>
              <a:t>, a</a:t>
            </a:r>
            <a:r>
              <a:rPr lang="en-US" i="1" baseline="-25000"/>
              <a:t>i+1</a:t>
            </a:r>
            <a:r>
              <a:rPr lang="en-US" i="1"/>
              <a:t>, …, a</a:t>
            </a:r>
            <a:r>
              <a:rPr lang="en-US" i="1" baseline="-25000"/>
              <a:t>n-1</a:t>
            </a:r>
            <a:r>
              <a:rPr lang="en-US" i="1"/>
              <a:t>&gt;</a:t>
            </a:r>
            <a:r>
              <a:rPr lang="en-US"/>
              <a:t> is monotonically decreasing</a:t>
            </a:r>
          </a:p>
          <a:p>
            <a:r>
              <a:rPr lang="en-US"/>
              <a:t>Sorting using </a:t>
            </a:r>
            <a:r>
              <a:rPr lang="en-US" i="1"/>
              <a:t>bitonic splits</a:t>
            </a:r>
            <a:r>
              <a:rPr lang="en-US"/>
              <a:t> is called </a:t>
            </a:r>
            <a:r>
              <a:rPr lang="en-US" i="1"/>
              <a:t>bitonic merge</a:t>
            </a:r>
          </a:p>
          <a:p>
            <a:r>
              <a:rPr lang="en-US" i="1"/>
              <a:t>Bitonic merge network</a:t>
            </a:r>
            <a:r>
              <a:rPr lang="en-US"/>
              <a:t> is a network of comparators</a:t>
            </a:r>
          </a:p>
          <a:p>
            <a:pPr lvl="1"/>
            <a:r>
              <a:rPr lang="en-US"/>
              <a:t>Implement bitonic merge</a:t>
            </a:r>
          </a:p>
          <a:p>
            <a:r>
              <a:rPr lang="en-US"/>
              <a:t>Bitonic sequence is formed from unordered sequence</a:t>
            </a:r>
          </a:p>
          <a:p>
            <a:pPr lvl="1"/>
            <a:r>
              <a:rPr lang="en-US"/>
              <a:t>Bitonic sort creates a bitonic sequence</a:t>
            </a:r>
          </a:p>
          <a:p>
            <a:pPr lvl="1"/>
            <a:r>
              <a:rPr lang="en-US"/>
              <a:t>Start with sequence of size two (default bitonic)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Bitonic Sort Network</a:t>
            </a:r>
          </a:p>
        </p:txBody>
      </p:sp>
      <p:pic>
        <p:nvPicPr>
          <p:cNvPr id="26626" name="Picture 3" descr="9-8.gif                                                        00086CEEMacintosh HD                   B8A9EEAE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65238"/>
            <a:ext cx="6280150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081088" y="685800"/>
            <a:ext cx="2075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Unordered sequence</a:t>
            </a:r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2209800" y="106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6462713" y="685800"/>
            <a:ext cx="1767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Bitonic</a:t>
            </a:r>
            <a:r>
              <a:rPr lang="en-US" dirty="0">
                <a:latin typeface="Times New Roman"/>
                <a:cs typeface="Times New Roman"/>
              </a:rPr>
              <a:t> sequence</a:t>
            </a:r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>
            <a:off x="7391400" y="106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1" name="Oval 12"/>
          <p:cNvSpPr>
            <a:spLocks noChangeArrowheads="1"/>
          </p:cNvSpPr>
          <p:nvPr/>
        </p:nvSpPr>
        <p:spPr bwMode="auto">
          <a:xfrm>
            <a:off x="533400" y="3124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Line 13"/>
          <p:cNvSpPr>
            <a:spLocks noChangeShapeType="1"/>
          </p:cNvSpPr>
          <p:nvPr/>
        </p:nvSpPr>
        <p:spPr bwMode="auto">
          <a:xfrm>
            <a:off x="533400" y="3276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Line 14"/>
          <p:cNvSpPr>
            <a:spLocks noChangeShapeType="1"/>
          </p:cNvSpPr>
          <p:nvPr/>
        </p:nvSpPr>
        <p:spPr bwMode="auto">
          <a:xfrm>
            <a:off x="685800" y="3124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Oval 15"/>
          <p:cNvSpPr>
            <a:spLocks noChangeArrowheads="1"/>
          </p:cNvSpPr>
          <p:nvPr/>
        </p:nvSpPr>
        <p:spPr bwMode="auto">
          <a:xfrm>
            <a:off x="5334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5" name="Line 16"/>
          <p:cNvSpPr>
            <a:spLocks noChangeShapeType="1"/>
          </p:cNvSpPr>
          <p:nvPr/>
        </p:nvSpPr>
        <p:spPr bwMode="auto">
          <a:xfrm>
            <a:off x="533400" y="4267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6" name="Rectangle 18"/>
          <p:cNvSpPr>
            <a:spLocks noChangeArrowheads="1"/>
          </p:cNvSpPr>
          <p:nvPr/>
        </p:nvSpPr>
        <p:spPr bwMode="auto">
          <a:xfrm>
            <a:off x="239445" y="3429000"/>
            <a:ext cx="979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decrease</a:t>
            </a:r>
          </a:p>
        </p:txBody>
      </p:sp>
      <p:sp>
        <p:nvSpPr>
          <p:cNvPr id="26637" name="Rectangle 19"/>
          <p:cNvSpPr>
            <a:spLocks noChangeArrowheads="1"/>
          </p:cNvSpPr>
          <p:nvPr/>
        </p:nvSpPr>
        <p:spPr bwMode="auto">
          <a:xfrm>
            <a:off x="201717" y="4403725"/>
            <a:ext cx="941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increase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Bitonic Merge Network</a:t>
            </a:r>
          </a:p>
        </p:txBody>
      </p:sp>
      <p:pic>
        <p:nvPicPr>
          <p:cNvPr id="27650" name="Picture 3" descr="9-6.gif                                                        00086CEEMacintosh HD                   B8A9EEAE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25550"/>
            <a:ext cx="7158038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1281113" y="685800"/>
            <a:ext cx="1767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Bitonic</a:t>
            </a:r>
            <a:r>
              <a:rPr lang="en-US" dirty="0">
                <a:latin typeface="Times New Roman"/>
                <a:cs typeface="Times New Roman"/>
              </a:rPr>
              <a:t> sequence</a:t>
            </a:r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2209800" y="106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7102475" y="685800"/>
            <a:ext cx="1690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Sorted sequence</a:t>
            </a:r>
          </a:p>
        </p:txBody>
      </p:sp>
      <p:sp>
        <p:nvSpPr>
          <p:cNvPr id="27654" name="Line 7"/>
          <p:cNvSpPr>
            <a:spLocks noChangeShapeType="1"/>
          </p:cNvSpPr>
          <p:nvPr/>
        </p:nvSpPr>
        <p:spPr bwMode="auto">
          <a:xfrm>
            <a:off x="8001000" y="106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 Bitonic Sort on a Hypercube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>
                <a:latin typeface="Times-Roman" charset="0"/>
              </a:rPr>
              <a:t>1.   </a:t>
            </a:r>
            <a:r>
              <a:rPr lang="en-US" b="1">
                <a:latin typeface="Times-Roman" charset="0"/>
              </a:rPr>
              <a:t>procedure </a:t>
            </a:r>
            <a:r>
              <a:rPr lang="en-US">
                <a:latin typeface="Times-Roman" charset="0"/>
              </a:rPr>
              <a:t>BITONIC SORT</a:t>
            </a:r>
            <a:r>
              <a:rPr lang="en-US" i="1">
                <a:latin typeface="Times-Roman" charset="0"/>
              </a:rPr>
              <a:t>(label, d)</a:t>
            </a:r>
          </a:p>
          <a:p>
            <a:pPr>
              <a:buFont typeface="Wingdings" charset="2"/>
              <a:buNone/>
            </a:pPr>
            <a:r>
              <a:rPr lang="en-US">
                <a:latin typeface="Times-Roman" charset="0"/>
              </a:rPr>
              <a:t>2.   </a:t>
            </a:r>
            <a:r>
              <a:rPr lang="en-US" b="1">
                <a:latin typeface="Times-Roman" charset="0"/>
              </a:rPr>
              <a:t>begin</a:t>
            </a:r>
          </a:p>
          <a:p>
            <a:pPr>
              <a:buFont typeface="Wingdings" charset="2"/>
              <a:buNone/>
            </a:pPr>
            <a:r>
              <a:rPr lang="en-US">
                <a:latin typeface="Times-Roman" charset="0"/>
              </a:rPr>
              <a:t>3.     </a:t>
            </a:r>
            <a:r>
              <a:rPr lang="en-US" b="1">
                <a:latin typeface="Times-Roman" charset="0"/>
              </a:rPr>
              <a:t>for </a:t>
            </a:r>
            <a:r>
              <a:rPr lang="en-US" i="1">
                <a:latin typeface="Times-Roman" charset="0"/>
              </a:rPr>
              <a:t>i </a:t>
            </a:r>
            <a:r>
              <a:rPr lang="en-US">
                <a:latin typeface="Times-Roman" charset="0"/>
              </a:rPr>
              <a:t>:= 0 </a:t>
            </a:r>
            <a:r>
              <a:rPr lang="en-US" b="1">
                <a:latin typeface="Times-Roman" charset="0"/>
              </a:rPr>
              <a:t>to </a:t>
            </a:r>
            <a:r>
              <a:rPr lang="en-US" i="1">
                <a:latin typeface="Times-Roman" charset="0"/>
              </a:rPr>
              <a:t>d </a:t>
            </a:r>
            <a:r>
              <a:rPr lang="en-US">
                <a:latin typeface="Times-Roman" charset="0"/>
              </a:rPr>
              <a:t>- 1 </a:t>
            </a:r>
            <a:r>
              <a:rPr lang="en-US" b="1">
                <a:latin typeface="Times-Roman" charset="0"/>
              </a:rPr>
              <a:t>do</a:t>
            </a:r>
          </a:p>
          <a:p>
            <a:pPr>
              <a:buFont typeface="Wingdings" charset="2"/>
              <a:buNone/>
            </a:pPr>
            <a:r>
              <a:rPr lang="en-US">
                <a:latin typeface="Times-Roman" charset="0"/>
              </a:rPr>
              <a:t>4.       </a:t>
            </a:r>
            <a:r>
              <a:rPr lang="en-US" b="1">
                <a:latin typeface="Times-Roman" charset="0"/>
              </a:rPr>
              <a:t>for </a:t>
            </a:r>
            <a:r>
              <a:rPr lang="en-US" i="1">
                <a:latin typeface="Times-Roman" charset="0"/>
              </a:rPr>
              <a:t>j </a:t>
            </a:r>
            <a:r>
              <a:rPr lang="en-US">
                <a:latin typeface="Times-Roman" charset="0"/>
              </a:rPr>
              <a:t>:= </a:t>
            </a:r>
            <a:r>
              <a:rPr lang="en-US" i="1">
                <a:latin typeface="Times-Roman" charset="0"/>
              </a:rPr>
              <a:t>i </a:t>
            </a:r>
            <a:r>
              <a:rPr lang="en-US" b="1">
                <a:latin typeface="Times-Roman" charset="0"/>
              </a:rPr>
              <a:t>downto </a:t>
            </a:r>
            <a:r>
              <a:rPr lang="en-US">
                <a:latin typeface="Times-Roman" charset="0"/>
              </a:rPr>
              <a:t>0 </a:t>
            </a:r>
            <a:r>
              <a:rPr lang="en-US" b="1">
                <a:latin typeface="Times-Roman" charset="0"/>
              </a:rPr>
              <a:t>do</a:t>
            </a:r>
          </a:p>
          <a:p>
            <a:pPr>
              <a:buFont typeface="Wingdings" charset="2"/>
              <a:buNone/>
            </a:pPr>
            <a:r>
              <a:rPr lang="en-US">
                <a:latin typeface="Times-Roman" charset="0"/>
              </a:rPr>
              <a:t>5.         </a:t>
            </a:r>
            <a:r>
              <a:rPr lang="en-US" b="1">
                <a:latin typeface="Times-Roman" charset="0"/>
              </a:rPr>
              <a:t>if </a:t>
            </a:r>
            <a:r>
              <a:rPr lang="en-US" i="1">
                <a:latin typeface="Times-Roman" charset="0"/>
              </a:rPr>
              <a:t>(i </a:t>
            </a:r>
            <a:r>
              <a:rPr lang="en-US">
                <a:latin typeface="Times-Roman" charset="0"/>
              </a:rPr>
              <a:t>+ 1</a:t>
            </a:r>
            <a:r>
              <a:rPr lang="en-US" i="1">
                <a:latin typeface="Times-Roman" charset="0"/>
              </a:rPr>
              <a:t>)</a:t>
            </a:r>
            <a:r>
              <a:rPr lang="en-US">
                <a:latin typeface="Times-Roman" charset="0"/>
              </a:rPr>
              <a:t>st bit of </a:t>
            </a:r>
            <a:r>
              <a:rPr lang="en-US" i="1">
                <a:latin typeface="Times-Roman" charset="0"/>
              </a:rPr>
              <a:t>label </a:t>
            </a:r>
            <a:r>
              <a:rPr lang="en-US">
                <a:latin typeface="Times-Roman" charset="0"/>
              </a:rPr>
              <a:t>= </a:t>
            </a:r>
            <a:r>
              <a:rPr lang="en-US" i="1">
                <a:latin typeface="Times-Roman" charset="0"/>
              </a:rPr>
              <a:t>j </a:t>
            </a:r>
            <a:r>
              <a:rPr lang="en-US">
                <a:latin typeface="Times-Roman" charset="0"/>
              </a:rPr>
              <a:t>th bit of </a:t>
            </a:r>
            <a:r>
              <a:rPr lang="en-US" i="1">
                <a:latin typeface="Times-Roman" charset="0"/>
              </a:rPr>
              <a:t>label </a:t>
            </a:r>
            <a:r>
              <a:rPr lang="en-US" b="1">
                <a:latin typeface="Times-Roman" charset="0"/>
              </a:rPr>
              <a:t>then</a:t>
            </a:r>
          </a:p>
          <a:p>
            <a:pPr>
              <a:buFont typeface="Wingdings" charset="2"/>
              <a:buNone/>
            </a:pPr>
            <a:r>
              <a:rPr lang="en-US">
                <a:latin typeface="Times-Roman" charset="0"/>
              </a:rPr>
              <a:t>6.           </a:t>
            </a:r>
            <a:r>
              <a:rPr lang="en-US" i="1">
                <a:latin typeface="Times-Roman" charset="0"/>
              </a:rPr>
              <a:t>comp exchange max(j)</a:t>
            </a:r>
            <a:r>
              <a:rPr lang="en-US">
                <a:latin typeface="Times-Roman" charset="0"/>
              </a:rPr>
              <a:t>;</a:t>
            </a:r>
          </a:p>
          <a:p>
            <a:pPr>
              <a:buFont typeface="Wingdings" charset="2"/>
              <a:buNone/>
            </a:pPr>
            <a:r>
              <a:rPr lang="en-US">
                <a:latin typeface="Times-Roman" charset="0"/>
              </a:rPr>
              <a:t>7.         </a:t>
            </a:r>
            <a:r>
              <a:rPr lang="en-US" b="1">
                <a:latin typeface="Times-Roman" charset="0"/>
              </a:rPr>
              <a:t>else</a:t>
            </a:r>
          </a:p>
          <a:p>
            <a:pPr>
              <a:buFont typeface="Wingdings" charset="2"/>
              <a:buNone/>
            </a:pPr>
            <a:r>
              <a:rPr lang="en-US">
                <a:latin typeface="Times-Roman" charset="0"/>
              </a:rPr>
              <a:t>8.           </a:t>
            </a:r>
            <a:r>
              <a:rPr lang="en-US" i="1">
                <a:latin typeface="Times-Roman" charset="0"/>
              </a:rPr>
              <a:t>comp exchange min(j)</a:t>
            </a:r>
            <a:r>
              <a:rPr lang="en-US">
                <a:latin typeface="Times-Roman" charset="0"/>
              </a:rPr>
              <a:t>;</a:t>
            </a:r>
          </a:p>
          <a:p>
            <a:pPr>
              <a:buFont typeface="Wingdings" charset="2"/>
              <a:buNone/>
            </a:pPr>
            <a:r>
              <a:rPr lang="en-US">
                <a:latin typeface="Times-Roman" charset="0"/>
              </a:rPr>
              <a:t>9.   </a:t>
            </a:r>
            <a:r>
              <a:rPr lang="en-US" b="1">
                <a:latin typeface="Times-Roman" charset="0"/>
              </a:rPr>
              <a:t>end </a:t>
            </a:r>
            <a:r>
              <a:rPr lang="en-US">
                <a:latin typeface="Times-Roman" charset="0"/>
              </a:rPr>
              <a:t>BITONIC SORT</a:t>
            </a:r>
          </a:p>
          <a:p>
            <a:pPr>
              <a:buFont typeface="Wingdings" charset="2"/>
              <a:buNone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Bitonic</a:t>
            </a:r>
            <a:r>
              <a:rPr lang="en-US" dirty="0"/>
              <a:t> Sort on a Hypercube</a:t>
            </a:r>
          </a:p>
        </p:txBody>
      </p:sp>
      <p:pic>
        <p:nvPicPr>
          <p:cNvPr id="29698" name="Picture 4" descr="9-9.gif                                                        00086CEEMacintosh HD                   B8A9EEAE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875" y="1362075"/>
            <a:ext cx="65373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15200" y="3200400"/>
            <a:ext cx="1630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Last stage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Bubble Sort and Variants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easily parallelize sorting algorithms of </a:t>
            </a:r>
            <a:r>
              <a:rPr lang="en-US" i="1"/>
              <a:t>O(n</a:t>
            </a:r>
            <a:r>
              <a:rPr lang="en-US" i="1" baseline="30000"/>
              <a:t>2</a:t>
            </a:r>
            <a:r>
              <a:rPr lang="en-US" i="1"/>
              <a:t>)</a:t>
            </a:r>
          </a:p>
          <a:p>
            <a:r>
              <a:rPr lang="en-US" i="1"/>
              <a:t>Bubble sort</a:t>
            </a:r>
            <a:r>
              <a:rPr lang="en-US"/>
              <a:t> compares and exchanges adjacent elements</a:t>
            </a:r>
          </a:p>
          <a:p>
            <a:pPr lvl="1"/>
            <a:r>
              <a:rPr lang="en-US" i="1"/>
              <a:t>O(n)</a:t>
            </a:r>
            <a:r>
              <a:rPr lang="en-US"/>
              <a:t> each pass</a:t>
            </a:r>
          </a:p>
          <a:p>
            <a:pPr lvl="1"/>
            <a:r>
              <a:rPr lang="en-US" i="1"/>
              <a:t>O(n)</a:t>
            </a:r>
            <a:r>
              <a:rPr lang="en-US"/>
              <a:t> passes</a:t>
            </a:r>
          </a:p>
          <a:p>
            <a:pPr lvl="1"/>
            <a:r>
              <a:rPr lang="en-US"/>
              <a:t>Available parallelism?</a:t>
            </a:r>
          </a:p>
          <a:p>
            <a:r>
              <a:rPr lang="en-US" i="1"/>
              <a:t>Odd-even transposition sort</a:t>
            </a:r>
          </a:p>
          <a:p>
            <a:pPr lvl="1"/>
            <a:r>
              <a:rPr lang="en-US"/>
              <a:t>Compares and exchanges odd and even pairs</a:t>
            </a:r>
          </a:p>
          <a:p>
            <a:pPr lvl="1"/>
            <a:r>
              <a:rPr lang="en-US"/>
              <a:t>After </a:t>
            </a:r>
            <a:r>
              <a:rPr lang="en-US" i="1"/>
              <a:t>n</a:t>
            </a:r>
            <a:r>
              <a:rPr lang="en-US"/>
              <a:t> phases, elements are sorted</a:t>
            </a:r>
          </a:p>
          <a:p>
            <a:pPr lvl="1"/>
            <a:r>
              <a:rPr lang="en-US"/>
              <a:t>Available parallelism?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</p:spPr>
        <p:txBody>
          <a:bodyPr/>
          <a:lstStyle/>
          <a:p>
            <a:pPr>
              <a:defRPr/>
            </a:pPr>
            <a:r>
              <a:rPr lang="en-US" dirty="0"/>
              <a:t>CIS 410/510: Parallel Computing, University of Oregon, Spring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Odd-Even Transposition Sort</a:t>
            </a:r>
          </a:p>
        </p:txBody>
      </p:sp>
      <p:pic>
        <p:nvPicPr>
          <p:cNvPr id="31746" name="Picture 3" descr="9-13.gif                                                       00086CEEMacintosh HD                   B8A9EEAE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7467600" cy="552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Odd-Even Transposition Sort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763000" cy="5486400"/>
          </a:xfrm>
        </p:spPr>
        <p:txBody>
          <a:bodyPr>
            <a:normAutofit lnSpcReduction="10000"/>
          </a:bodyPr>
          <a:lstStyle/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000">
                <a:latin typeface="Times-Roman" charset="0"/>
              </a:rPr>
              <a:t>1.	</a:t>
            </a:r>
            <a:r>
              <a:rPr lang="en-US" sz="2000" b="1">
                <a:latin typeface="Times-Roman" charset="0"/>
              </a:rPr>
              <a:t>procedure </a:t>
            </a:r>
            <a:r>
              <a:rPr lang="en-US" sz="2000">
                <a:latin typeface="Times-Roman" charset="0"/>
              </a:rPr>
              <a:t>ODD-EVEN PAR</a:t>
            </a:r>
            <a:r>
              <a:rPr lang="en-US" sz="2000" i="1">
                <a:latin typeface="Times-Roman" charset="0"/>
              </a:rPr>
              <a:t>(n)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000">
                <a:latin typeface="Times-Roman" charset="0"/>
              </a:rPr>
              <a:t>2.	</a:t>
            </a:r>
            <a:r>
              <a:rPr lang="en-US" sz="2000" b="1">
                <a:latin typeface="Times-Roman" charset="0"/>
              </a:rPr>
              <a:t>begin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000">
                <a:latin typeface="Times-Roman" charset="0"/>
              </a:rPr>
              <a:t>3.		</a:t>
            </a:r>
            <a:r>
              <a:rPr lang="en-US" sz="2000" i="1">
                <a:latin typeface="Times-Roman" charset="0"/>
              </a:rPr>
              <a:t>id </a:t>
            </a:r>
            <a:r>
              <a:rPr lang="en-US" sz="2000">
                <a:latin typeface="Times-Roman" charset="0"/>
              </a:rPr>
              <a:t>:= process</a:t>
            </a:r>
            <a:r>
              <a:rPr lang="ja-JP" altLang="en-US" sz="2000">
                <a:latin typeface="Times-Roman" charset="0"/>
              </a:rPr>
              <a:t>’</a:t>
            </a:r>
            <a:r>
              <a:rPr lang="en-US" altLang="ja-JP" sz="2000">
                <a:latin typeface="Times-Roman" charset="0"/>
              </a:rPr>
              <a:t>s label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000">
                <a:latin typeface="Times-Roman" charset="0"/>
              </a:rPr>
              <a:t>4.		</a:t>
            </a:r>
            <a:r>
              <a:rPr lang="en-US" sz="2000" b="1">
                <a:latin typeface="Times-Roman" charset="0"/>
              </a:rPr>
              <a:t>for </a:t>
            </a:r>
            <a:r>
              <a:rPr lang="en-US" sz="2000" i="1">
                <a:latin typeface="Times-Roman" charset="0"/>
              </a:rPr>
              <a:t>i </a:t>
            </a:r>
            <a:r>
              <a:rPr lang="en-US" sz="2000">
                <a:latin typeface="Times-Roman" charset="0"/>
              </a:rPr>
              <a:t>:= 1 </a:t>
            </a:r>
            <a:r>
              <a:rPr lang="en-US" sz="2000" b="1">
                <a:latin typeface="Times-Roman" charset="0"/>
              </a:rPr>
              <a:t>to </a:t>
            </a:r>
            <a:r>
              <a:rPr lang="en-US" sz="2000" i="1">
                <a:latin typeface="Times-Roman" charset="0"/>
              </a:rPr>
              <a:t>n </a:t>
            </a:r>
            <a:r>
              <a:rPr lang="en-US" sz="2000" b="1">
                <a:latin typeface="Times-Roman" charset="0"/>
              </a:rPr>
              <a:t>do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000">
                <a:latin typeface="Times-Roman" charset="0"/>
              </a:rPr>
              <a:t>5.		</a:t>
            </a:r>
            <a:r>
              <a:rPr lang="en-US" sz="2000" b="1">
                <a:latin typeface="Times-Roman" charset="0"/>
              </a:rPr>
              <a:t>begin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000">
                <a:latin typeface="Times-Roman" charset="0"/>
              </a:rPr>
              <a:t>6.			</a:t>
            </a:r>
            <a:r>
              <a:rPr lang="en-US" sz="2000" b="1">
                <a:latin typeface="Times-Roman" charset="0"/>
              </a:rPr>
              <a:t>if </a:t>
            </a:r>
            <a:r>
              <a:rPr lang="en-US" sz="2000" i="1">
                <a:latin typeface="Times-Roman" charset="0"/>
              </a:rPr>
              <a:t>i </a:t>
            </a:r>
            <a:r>
              <a:rPr lang="en-US" sz="2000">
                <a:latin typeface="Times-Roman" charset="0"/>
              </a:rPr>
              <a:t>is odd </a:t>
            </a:r>
            <a:r>
              <a:rPr lang="en-US" sz="2000" b="1">
                <a:latin typeface="Times-Roman" charset="0"/>
              </a:rPr>
              <a:t>then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000">
                <a:latin typeface="Times-Roman" charset="0"/>
              </a:rPr>
              <a:t>7.				</a:t>
            </a:r>
            <a:r>
              <a:rPr lang="en-US" sz="2000" b="1">
                <a:latin typeface="Times-Roman" charset="0"/>
              </a:rPr>
              <a:t>if </a:t>
            </a:r>
            <a:r>
              <a:rPr lang="en-US" sz="2000" i="1">
                <a:latin typeface="Times-Roman" charset="0"/>
              </a:rPr>
              <a:t>id </a:t>
            </a:r>
            <a:r>
              <a:rPr lang="en-US" sz="2000">
                <a:latin typeface="Times-Roman" charset="0"/>
              </a:rPr>
              <a:t>is odd </a:t>
            </a:r>
            <a:r>
              <a:rPr lang="en-US" sz="2000" b="1">
                <a:latin typeface="Times-Roman" charset="0"/>
              </a:rPr>
              <a:t>then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000">
                <a:latin typeface="Times-Roman" charset="0"/>
              </a:rPr>
              <a:t>8.					</a:t>
            </a:r>
            <a:r>
              <a:rPr lang="en-US" sz="2000" i="1">
                <a:latin typeface="Times-Roman" charset="0"/>
              </a:rPr>
              <a:t>compare-exchange min(id </a:t>
            </a:r>
            <a:r>
              <a:rPr lang="en-US" sz="2000">
                <a:latin typeface="Times-Roman" charset="0"/>
              </a:rPr>
              <a:t>+ 1</a:t>
            </a:r>
            <a:r>
              <a:rPr lang="en-US" sz="2000" i="1">
                <a:latin typeface="Times-Roman" charset="0"/>
              </a:rPr>
              <a:t>)</a:t>
            </a:r>
            <a:r>
              <a:rPr lang="en-US" sz="2000">
                <a:latin typeface="Times-Roman" charset="0"/>
              </a:rPr>
              <a:t>;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000">
                <a:latin typeface="Times-Roman" charset="0"/>
              </a:rPr>
              <a:t>9.				</a:t>
            </a:r>
            <a:r>
              <a:rPr lang="en-US" sz="2000" b="1">
                <a:latin typeface="Times-Roman" charset="0"/>
              </a:rPr>
              <a:t>else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000">
                <a:latin typeface="Times-Roman" charset="0"/>
              </a:rPr>
              <a:t>10.					</a:t>
            </a:r>
            <a:r>
              <a:rPr lang="en-US" sz="2000" i="1">
                <a:latin typeface="Times-Roman" charset="0"/>
              </a:rPr>
              <a:t>compare-exchange max(id </a:t>
            </a:r>
            <a:r>
              <a:rPr lang="en-US" sz="2000">
                <a:latin typeface="Times-Roman" charset="0"/>
              </a:rPr>
              <a:t>- 1</a:t>
            </a:r>
            <a:r>
              <a:rPr lang="en-US" sz="2000" i="1">
                <a:latin typeface="Times-Roman" charset="0"/>
              </a:rPr>
              <a:t>)</a:t>
            </a:r>
            <a:r>
              <a:rPr lang="en-US" sz="2000">
                <a:latin typeface="Times-Roman" charset="0"/>
              </a:rPr>
              <a:t>;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000">
                <a:latin typeface="Times-Roman" charset="0"/>
              </a:rPr>
              <a:t>11.			</a:t>
            </a:r>
            <a:r>
              <a:rPr lang="en-US" sz="2000" b="1">
                <a:latin typeface="Times-Roman" charset="0"/>
              </a:rPr>
              <a:t>if </a:t>
            </a:r>
            <a:r>
              <a:rPr lang="en-US" sz="2000" i="1">
                <a:latin typeface="Times-Roman" charset="0"/>
              </a:rPr>
              <a:t>i </a:t>
            </a:r>
            <a:r>
              <a:rPr lang="en-US" sz="2000">
                <a:latin typeface="Times-Roman" charset="0"/>
              </a:rPr>
              <a:t>is even </a:t>
            </a:r>
            <a:r>
              <a:rPr lang="en-US" sz="2000" b="1">
                <a:latin typeface="Times-Roman" charset="0"/>
              </a:rPr>
              <a:t>then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000">
                <a:latin typeface="Times-Roman" charset="0"/>
              </a:rPr>
              <a:t>12.				</a:t>
            </a:r>
            <a:r>
              <a:rPr lang="en-US" sz="2000" b="1">
                <a:latin typeface="Times-Roman" charset="0"/>
              </a:rPr>
              <a:t>if </a:t>
            </a:r>
            <a:r>
              <a:rPr lang="en-US" sz="2000" i="1">
                <a:latin typeface="Times-Roman" charset="0"/>
              </a:rPr>
              <a:t>id </a:t>
            </a:r>
            <a:r>
              <a:rPr lang="en-US" sz="2000">
                <a:latin typeface="Times-Roman" charset="0"/>
              </a:rPr>
              <a:t>is even </a:t>
            </a:r>
            <a:r>
              <a:rPr lang="en-US" sz="2000" b="1">
                <a:latin typeface="Times-Roman" charset="0"/>
              </a:rPr>
              <a:t>then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000">
                <a:latin typeface="Times-Roman" charset="0"/>
              </a:rPr>
              <a:t>13.					</a:t>
            </a:r>
            <a:r>
              <a:rPr lang="en-US" sz="2000" i="1">
                <a:latin typeface="Times-Roman" charset="0"/>
              </a:rPr>
              <a:t>compare-exchange min(id </a:t>
            </a:r>
            <a:r>
              <a:rPr lang="en-US" sz="2000">
                <a:latin typeface="Times-Roman" charset="0"/>
              </a:rPr>
              <a:t>+ 1</a:t>
            </a:r>
            <a:r>
              <a:rPr lang="en-US" sz="2000" i="1">
                <a:latin typeface="Times-Roman" charset="0"/>
              </a:rPr>
              <a:t>)</a:t>
            </a:r>
            <a:r>
              <a:rPr lang="en-US" sz="2000">
                <a:latin typeface="Times-Roman" charset="0"/>
              </a:rPr>
              <a:t>;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000">
                <a:latin typeface="Times-Roman" charset="0"/>
              </a:rPr>
              <a:t>14.				</a:t>
            </a:r>
            <a:r>
              <a:rPr lang="en-US" sz="2000" b="1">
                <a:latin typeface="Times-Roman" charset="0"/>
              </a:rPr>
              <a:t>else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000">
                <a:latin typeface="Times-Roman" charset="0"/>
              </a:rPr>
              <a:t>15.					</a:t>
            </a:r>
            <a:r>
              <a:rPr lang="en-US" sz="2000" i="1">
                <a:latin typeface="Times-Roman" charset="0"/>
              </a:rPr>
              <a:t>compare-exchange max(id </a:t>
            </a:r>
            <a:r>
              <a:rPr lang="en-US" sz="2000">
                <a:latin typeface="Times-Roman" charset="0"/>
              </a:rPr>
              <a:t>- 1</a:t>
            </a:r>
            <a:r>
              <a:rPr lang="en-US" sz="2000" i="1">
                <a:latin typeface="Times-Roman" charset="0"/>
              </a:rPr>
              <a:t>)</a:t>
            </a:r>
            <a:r>
              <a:rPr lang="en-US" sz="2000">
                <a:latin typeface="Times-Roman" charset="0"/>
              </a:rPr>
              <a:t>;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000">
                <a:latin typeface="Times-Roman" charset="0"/>
              </a:rPr>
              <a:t>16.		</a:t>
            </a:r>
            <a:r>
              <a:rPr lang="en-US" sz="2000" b="1">
                <a:latin typeface="Times-Roman" charset="0"/>
              </a:rPr>
              <a:t>end for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000">
                <a:latin typeface="Times-Roman" charset="0"/>
              </a:rPr>
              <a:t>17.	</a:t>
            </a:r>
            <a:r>
              <a:rPr lang="en-US" sz="2000" b="1">
                <a:latin typeface="Times-Roman" charset="0"/>
              </a:rPr>
              <a:t>end </a:t>
            </a:r>
            <a:r>
              <a:rPr lang="en-US" sz="2000">
                <a:latin typeface="Times-Roman" charset="0"/>
              </a:rPr>
              <a:t>ODD-EVEN PAR</a:t>
            </a:r>
            <a:endParaRPr lang="en-US" sz="2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Quicksort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Quicksort</a:t>
            </a:r>
            <a:r>
              <a:rPr lang="en-US"/>
              <a:t> has average complexity of </a:t>
            </a:r>
            <a:r>
              <a:rPr lang="en-US" i="1"/>
              <a:t>O(n log n)</a:t>
            </a:r>
          </a:p>
          <a:p>
            <a:r>
              <a:rPr lang="en-US"/>
              <a:t>Divide-and-conquer algorithm</a:t>
            </a:r>
          </a:p>
          <a:p>
            <a:pPr lvl="1"/>
            <a:r>
              <a:rPr lang="en-US"/>
              <a:t>Divide into subsequences where every element in first is less than or equal to every element in the second</a:t>
            </a:r>
          </a:p>
          <a:p>
            <a:pPr lvl="1"/>
            <a:r>
              <a:rPr lang="en-US"/>
              <a:t>Pivot is used to split the sequence</a:t>
            </a:r>
          </a:p>
          <a:p>
            <a:pPr lvl="1"/>
            <a:r>
              <a:rPr lang="en-US"/>
              <a:t>Conquer step recursively applies quicksort algorithm</a:t>
            </a:r>
          </a:p>
          <a:p>
            <a:r>
              <a:rPr lang="en-US"/>
              <a:t>Available parallelism?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Quicksort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763000" cy="5486400"/>
          </a:xfrm>
        </p:spPr>
        <p:txBody>
          <a:bodyPr>
            <a:normAutofit lnSpcReduction="10000"/>
          </a:bodyPr>
          <a:lstStyle/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  <a:tab pos="2168525" algn="l"/>
                <a:tab pos="2519363" algn="l"/>
              </a:tabLst>
            </a:pPr>
            <a:r>
              <a:rPr lang="en-US" sz="2000">
                <a:latin typeface="Times-Roman" charset="0"/>
              </a:rPr>
              <a:t>1.	</a:t>
            </a:r>
            <a:r>
              <a:rPr lang="en-US" sz="2000" b="1">
                <a:latin typeface="Times-Roman" charset="0"/>
              </a:rPr>
              <a:t>procedure </a:t>
            </a:r>
            <a:r>
              <a:rPr lang="en-US" sz="2000">
                <a:latin typeface="Times-Roman" charset="0"/>
              </a:rPr>
              <a:t>QUICKSORT </a:t>
            </a:r>
            <a:r>
              <a:rPr lang="en-US" sz="2000" i="1">
                <a:latin typeface="Times-Roman" charset="0"/>
              </a:rPr>
              <a:t>(A, q, r )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  <a:tab pos="2168525" algn="l"/>
                <a:tab pos="2519363" algn="l"/>
              </a:tabLst>
            </a:pPr>
            <a:r>
              <a:rPr lang="en-US" sz="2000">
                <a:latin typeface="Times-Roman" charset="0"/>
              </a:rPr>
              <a:t>2.	</a:t>
            </a:r>
            <a:r>
              <a:rPr lang="en-US" sz="2000" b="1">
                <a:latin typeface="Times-Roman" charset="0"/>
              </a:rPr>
              <a:t>begin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  <a:tab pos="2168525" algn="l"/>
                <a:tab pos="2519363" algn="l"/>
              </a:tabLst>
            </a:pPr>
            <a:r>
              <a:rPr lang="en-US" sz="2000">
                <a:latin typeface="Times-Roman" charset="0"/>
              </a:rPr>
              <a:t>3.		</a:t>
            </a:r>
            <a:r>
              <a:rPr lang="en-US" sz="2000" b="1">
                <a:latin typeface="Times-Roman" charset="0"/>
              </a:rPr>
              <a:t>if </a:t>
            </a:r>
            <a:r>
              <a:rPr lang="en-US" sz="2000" i="1">
                <a:latin typeface="Times-Roman" charset="0"/>
              </a:rPr>
              <a:t>q &lt; r </a:t>
            </a:r>
            <a:r>
              <a:rPr lang="en-US" sz="2000" b="1">
                <a:latin typeface="Times-Roman" charset="0"/>
              </a:rPr>
              <a:t>then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  <a:tab pos="2168525" algn="l"/>
                <a:tab pos="2519363" algn="l"/>
              </a:tabLst>
            </a:pPr>
            <a:r>
              <a:rPr lang="en-US" sz="2000">
                <a:latin typeface="Times-Roman" charset="0"/>
              </a:rPr>
              <a:t>4.		</a:t>
            </a:r>
            <a:r>
              <a:rPr lang="en-US" sz="2000" b="1">
                <a:latin typeface="Times-Roman" charset="0"/>
              </a:rPr>
              <a:t>begin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  <a:tab pos="2168525" algn="l"/>
                <a:tab pos="2519363" algn="l"/>
              </a:tabLst>
            </a:pPr>
            <a:r>
              <a:rPr lang="en-US" sz="2000">
                <a:latin typeface="Times-Roman" charset="0"/>
              </a:rPr>
              <a:t>5.			</a:t>
            </a:r>
            <a:r>
              <a:rPr lang="en-US" sz="2000" i="1">
                <a:latin typeface="Times-Roman" charset="0"/>
              </a:rPr>
              <a:t>x </a:t>
            </a:r>
            <a:r>
              <a:rPr lang="en-US" sz="2000">
                <a:latin typeface="Times-Roman" charset="0"/>
              </a:rPr>
              <a:t>:= </a:t>
            </a:r>
            <a:r>
              <a:rPr lang="en-US" sz="2000" i="1">
                <a:latin typeface="Times-Roman" charset="0"/>
              </a:rPr>
              <a:t>A</a:t>
            </a:r>
            <a:r>
              <a:rPr lang="en-US" sz="2000">
                <a:latin typeface="Times-Roman" charset="0"/>
              </a:rPr>
              <a:t>[</a:t>
            </a:r>
            <a:r>
              <a:rPr lang="en-US" sz="2000" i="1">
                <a:latin typeface="Times-Roman" charset="0"/>
              </a:rPr>
              <a:t>q</a:t>
            </a:r>
            <a:r>
              <a:rPr lang="en-US" sz="2000">
                <a:latin typeface="Times-Roman" charset="0"/>
              </a:rPr>
              <a:t>];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  <a:tab pos="2168525" algn="l"/>
                <a:tab pos="2519363" algn="l"/>
              </a:tabLst>
            </a:pPr>
            <a:r>
              <a:rPr lang="en-US" sz="2000">
                <a:latin typeface="Times-Roman" charset="0"/>
              </a:rPr>
              <a:t>6.			</a:t>
            </a:r>
            <a:r>
              <a:rPr lang="en-US" sz="2000" i="1">
                <a:latin typeface="Times-Roman" charset="0"/>
              </a:rPr>
              <a:t>s </a:t>
            </a:r>
            <a:r>
              <a:rPr lang="en-US" sz="2000">
                <a:latin typeface="Times-Roman" charset="0"/>
              </a:rPr>
              <a:t>:= </a:t>
            </a:r>
            <a:r>
              <a:rPr lang="en-US" sz="2000" i="1">
                <a:latin typeface="Times-Roman" charset="0"/>
              </a:rPr>
              <a:t>q</a:t>
            </a:r>
            <a:r>
              <a:rPr lang="en-US" sz="2000">
                <a:latin typeface="Times-Roman" charset="0"/>
              </a:rPr>
              <a:t>;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  <a:tab pos="2168525" algn="l"/>
                <a:tab pos="2519363" algn="l"/>
              </a:tabLst>
            </a:pPr>
            <a:r>
              <a:rPr lang="en-US" sz="2000">
                <a:latin typeface="Times-Roman" charset="0"/>
              </a:rPr>
              <a:t>7.			</a:t>
            </a:r>
            <a:r>
              <a:rPr lang="en-US" sz="2000" b="1">
                <a:latin typeface="Times-Roman" charset="0"/>
              </a:rPr>
              <a:t>for </a:t>
            </a:r>
            <a:r>
              <a:rPr lang="en-US" sz="2000" i="1">
                <a:latin typeface="Times-Roman" charset="0"/>
              </a:rPr>
              <a:t>i </a:t>
            </a:r>
            <a:r>
              <a:rPr lang="en-US" sz="2000">
                <a:latin typeface="Times-Roman" charset="0"/>
              </a:rPr>
              <a:t>:= </a:t>
            </a:r>
            <a:r>
              <a:rPr lang="en-US" sz="2000" i="1">
                <a:latin typeface="Times-Roman" charset="0"/>
              </a:rPr>
              <a:t>q </a:t>
            </a:r>
            <a:r>
              <a:rPr lang="en-US" sz="2000">
                <a:latin typeface="Times-Roman" charset="0"/>
              </a:rPr>
              <a:t>+ 1 </a:t>
            </a:r>
            <a:r>
              <a:rPr lang="en-US" sz="2000" b="1">
                <a:latin typeface="Times-Roman" charset="0"/>
              </a:rPr>
              <a:t>to </a:t>
            </a:r>
            <a:r>
              <a:rPr lang="en-US" sz="2000" i="1">
                <a:latin typeface="Times-Roman" charset="0"/>
              </a:rPr>
              <a:t>r </a:t>
            </a:r>
            <a:r>
              <a:rPr lang="en-US" sz="2000" b="1">
                <a:latin typeface="Times-Roman" charset="0"/>
              </a:rPr>
              <a:t>do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  <a:tab pos="2168525" algn="l"/>
                <a:tab pos="2519363" algn="l"/>
              </a:tabLst>
            </a:pPr>
            <a:r>
              <a:rPr lang="en-US" sz="2000">
                <a:latin typeface="Times-Roman" charset="0"/>
              </a:rPr>
              <a:t>8.				</a:t>
            </a:r>
            <a:r>
              <a:rPr lang="en-US" sz="2000" b="1">
                <a:latin typeface="Times-Roman" charset="0"/>
              </a:rPr>
              <a:t>if </a:t>
            </a:r>
            <a:r>
              <a:rPr lang="en-US" sz="2000" i="1">
                <a:latin typeface="Times-Roman" charset="0"/>
              </a:rPr>
              <a:t>A</a:t>
            </a:r>
            <a:r>
              <a:rPr lang="en-US" sz="2000">
                <a:latin typeface="Times-Roman" charset="0"/>
              </a:rPr>
              <a:t>[</a:t>
            </a:r>
            <a:r>
              <a:rPr lang="en-US" sz="2000" i="1">
                <a:latin typeface="Times-Roman" charset="0"/>
              </a:rPr>
              <a:t>i</a:t>
            </a:r>
            <a:r>
              <a:rPr lang="en-US" sz="2000">
                <a:latin typeface="Times-Roman" charset="0"/>
              </a:rPr>
              <a:t>] ≤ </a:t>
            </a:r>
            <a:r>
              <a:rPr lang="en-US" sz="2000" i="1">
                <a:latin typeface="Times-Roman" charset="0"/>
              </a:rPr>
              <a:t>x </a:t>
            </a:r>
            <a:r>
              <a:rPr lang="en-US" sz="2000" b="1">
                <a:latin typeface="Times-Roman" charset="0"/>
              </a:rPr>
              <a:t>then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  <a:tab pos="2168525" algn="l"/>
                <a:tab pos="2519363" algn="l"/>
              </a:tabLst>
            </a:pPr>
            <a:r>
              <a:rPr lang="en-US" sz="2000">
                <a:latin typeface="Times-Roman" charset="0"/>
              </a:rPr>
              <a:t>9.				</a:t>
            </a:r>
            <a:r>
              <a:rPr lang="en-US" sz="2000" b="1">
                <a:latin typeface="Times-Roman" charset="0"/>
              </a:rPr>
              <a:t>begin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  <a:tab pos="2168525" algn="l"/>
                <a:tab pos="2519363" algn="l"/>
              </a:tabLst>
            </a:pPr>
            <a:r>
              <a:rPr lang="en-US" sz="2000">
                <a:latin typeface="Times-Roman" charset="0"/>
              </a:rPr>
              <a:t>10.					</a:t>
            </a:r>
            <a:r>
              <a:rPr lang="en-US" sz="2000" i="1">
                <a:latin typeface="Times-Roman" charset="0"/>
              </a:rPr>
              <a:t>s </a:t>
            </a:r>
            <a:r>
              <a:rPr lang="en-US" sz="2000">
                <a:latin typeface="Times-Roman" charset="0"/>
              </a:rPr>
              <a:t>:= </a:t>
            </a:r>
            <a:r>
              <a:rPr lang="en-US" sz="2000" i="1">
                <a:latin typeface="Times-Roman" charset="0"/>
              </a:rPr>
              <a:t>s </a:t>
            </a:r>
            <a:r>
              <a:rPr lang="en-US" sz="2000">
                <a:latin typeface="Times-Roman" charset="0"/>
              </a:rPr>
              <a:t>+ 1;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  <a:tab pos="2168525" algn="l"/>
                <a:tab pos="2519363" algn="l"/>
              </a:tabLst>
            </a:pPr>
            <a:r>
              <a:rPr lang="en-US" sz="2000">
                <a:latin typeface="Times-Roman" charset="0"/>
              </a:rPr>
              <a:t>11.					swap(</a:t>
            </a:r>
            <a:r>
              <a:rPr lang="en-US" sz="2000" i="1">
                <a:latin typeface="Times-Roman" charset="0"/>
              </a:rPr>
              <a:t>A</a:t>
            </a:r>
            <a:r>
              <a:rPr lang="en-US" sz="2000">
                <a:latin typeface="Times-Roman" charset="0"/>
              </a:rPr>
              <a:t>[</a:t>
            </a:r>
            <a:r>
              <a:rPr lang="en-US" sz="2000" i="1">
                <a:latin typeface="Times-Roman" charset="0"/>
              </a:rPr>
              <a:t>s</a:t>
            </a:r>
            <a:r>
              <a:rPr lang="en-US" sz="2000">
                <a:latin typeface="Times-Roman" charset="0"/>
              </a:rPr>
              <a:t>]</a:t>
            </a:r>
            <a:r>
              <a:rPr lang="en-US" sz="2000" i="1">
                <a:latin typeface="Times-Roman" charset="0"/>
              </a:rPr>
              <a:t>, A</a:t>
            </a:r>
            <a:r>
              <a:rPr lang="en-US" sz="2000">
                <a:latin typeface="Times-Roman" charset="0"/>
              </a:rPr>
              <a:t>[</a:t>
            </a:r>
            <a:r>
              <a:rPr lang="en-US" sz="2000" i="1">
                <a:latin typeface="Times-Roman" charset="0"/>
              </a:rPr>
              <a:t>i </a:t>
            </a:r>
            <a:r>
              <a:rPr lang="en-US" sz="2000">
                <a:latin typeface="Times-Roman" charset="0"/>
              </a:rPr>
              <a:t>]);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  <a:tab pos="2168525" algn="l"/>
                <a:tab pos="2519363" algn="l"/>
              </a:tabLst>
            </a:pPr>
            <a:r>
              <a:rPr lang="en-US" sz="2000">
                <a:latin typeface="Times-Roman" charset="0"/>
              </a:rPr>
              <a:t>12.				</a:t>
            </a:r>
            <a:r>
              <a:rPr lang="en-US" sz="2000" b="1">
                <a:latin typeface="Times-Roman" charset="0"/>
              </a:rPr>
              <a:t>end if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  <a:tab pos="2168525" algn="l"/>
                <a:tab pos="2519363" algn="l"/>
              </a:tabLst>
            </a:pPr>
            <a:r>
              <a:rPr lang="en-US" sz="2000">
                <a:latin typeface="Times-Roman" charset="0"/>
              </a:rPr>
              <a:t>13.			swap(</a:t>
            </a:r>
            <a:r>
              <a:rPr lang="en-US" sz="2000" i="1">
                <a:latin typeface="Times-Roman" charset="0"/>
              </a:rPr>
              <a:t>A</a:t>
            </a:r>
            <a:r>
              <a:rPr lang="en-US" sz="2000">
                <a:latin typeface="Times-Roman" charset="0"/>
              </a:rPr>
              <a:t>[</a:t>
            </a:r>
            <a:r>
              <a:rPr lang="en-US" sz="2000" i="1">
                <a:latin typeface="Times-Roman" charset="0"/>
              </a:rPr>
              <a:t>q</a:t>
            </a:r>
            <a:r>
              <a:rPr lang="en-US" sz="2000">
                <a:latin typeface="Times-Roman" charset="0"/>
              </a:rPr>
              <a:t>]</a:t>
            </a:r>
            <a:r>
              <a:rPr lang="en-US" sz="2000" i="1">
                <a:latin typeface="Times-Roman" charset="0"/>
              </a:rPr>
              <a:t>, A</a:t>
            </a:r>
            <a:r>
              <a:rPr lang="en-US" sz="2000">
                <a:latin typeface="Times-Roman" charset="0"/>
              </a:rPr>
              <a:t>[</a:t>
            </a:r>
            <a:r>
              <a:rPr lang="en-US" sz="2000" i="1">
                <a:latin typeface="Times-Roman" charset="0"/>
              </a:rPr>
              <a:t>s</a:t>
            </a:r>
            <a:r>
              <a:rPr lang="en-US" sz="2000">
                <a:latin typeface="Times-Roman" charset="0"/>
              </a:rPr>
              <a:t>]);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  <a:tab pos="2168525" algn="l"/>
                <a:tab pos="2519363" algn="l"/>
              </a:tabLst>
            </a:pPr>
            <a:r>
              <a:rPr lang="en-US" sz="2000">
                <a:latin typeface="Times-Roman" charset="0"/>
              </a:rPr>
              <a:t>14.			QUICKSORT </a:t>
            </a:r>
            <a:r>
              <a:rPr lang="en-US" sz="2000" i="1">
                <a:latin typeface="Times-Roman" charset="0"/>
              </a:rPr>
              <a:t>(A, q, s)</a:t>
            </a:r>
            <a:r>
              <a:rPr lang="en-US" sz="2000">
                <a:latin typeface="Times-Roman" charset="0"/>
              </a:rPr>
              <a:t>;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  <a:tab pos="2168525" algn="l"/>
                <a:tab pos="2519363" algn="l"/>
              </a:tabLst>
            </a:pPr>
            <a:r>
              <a:rPr lang="en-US" sz="2000">
                <a:latin typeface="Times-Roman" charset="0"/>
              </a:rPr>
              <a:t>15.			QUICKSORT </a:t>
            </a:r>
            <a:r>
              <a:rPr lang="en-US" sz="2000" i="1">
                <a:latin typeface="Times-Roman" charset="0"/>
              </a:rPr>
              <a:t>(A, s </a:t>
            </a:r>
            <a:r>
              <a:rPr lang="en-US" sz="2000">
                <a:latin typeface="Times-Roman" charset="0"/>
              </a:rPr>
              <a:t>+ 1</a:t>
            </a:r>
            <a:r>
              <a:rPr lang="en-US" sz="2000" i="1">
                <a:latin typeface="Times-Roman" charset="0"/>
              </a:rPr>
              <a:t>, r )</a:t>
            </a:r>
            <a:r>
              <a:rPr lang="en-US" sz="2000">
                <a:latin typeface="Times-Roman" charset="0"/>
              </a:rPr>
              <a:t>;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  <a:tab pos="2168525" algn="l"/>
                <a:tab pos="2519363" algn="l"/>
              </a:tabLst>
            </a:pPr>
            <a:r>
              <a:rPr lang="en-US" sz="2000">
                <a:latin typeface="Times-Roman" charset="0"/>
              </a:rPr>
              <a:t>16.		</a:t>
            </a:r>
            <a:r>
              <a:rPr lang="en-US" sz="2000" b="1">
                <a:latin typeface="Times-Roman" charset="0"/>
              </a:rPr>
              <a:t>end if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  <a:tab pos="2168525" algn="l"/>
                <a:tab pos="2519363" algn="l"/>
              </a:tabLst>
            </a:pPr>
            <a:r>
              <a:rPr lang="en-US" sz="2000">
                <a:latin typeface="Times-Roman" charset="0"/>
              </a:rPr>
              <a:t>17.	</a:t>
            </a:r>
            <a:r>
              <a:rPr lang="en-US" sz="2000" b="1">
                <a:latin typeface="Times-Roman" charset="0"/>
              </a:rPr>
              <a:t>end </a:t>
            </a:r>
            <a:r>
              <a:rPr lang="en-US" sz="2000">
                <a:latin typeface="Times-Roman" charset="0"/>
              </a:rPr>
              <a:t>QUICKSORT</a:t>
            </a:r>
            <a:endParaRPr lang="en-US" sz="2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Communication (Interaction)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Tasks generated by a partition must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interact to allow the computation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to proceed</a:t>
            </a:r>
          </a:p>
          <a:p>
            <a:pPr lvl="1"/>
            <a:r>
              <a:rPr lang="en-US" dirty="0"/>
              <a:t>Information flow: data and control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Types of communication</a:t>
            </a:r>
          </a:p>
          <a:p>
            <a:pPr lvl="1"/>
            <a:r>
              <a:rPr lang="en-US" i="1" dirty="0"/>
              <a:t>Local</a:t>
            </a:r>
            <a:r>
              <a:rPr lang="en-US" dirty="0"/>
              <a:t> vs. </a:t>
            </a:r>
            <a:r>
              <a:rPr lang="en-US" i="1" dirty="0"/>
              <a:t>Global</a:t>
            </a:r>
            <a:r>
              <a:rPr lang="en-US" dirty="0"/>
              <a:t>: locality of communication</a:t>
            </a:r>
          </a:p>
          <a:p>
            <a:pPr lvl="1"/>
            <a:r>
              <a:rPr lang="en-US" i="1" dirty="0"/>
              <a:t>Structured</a:t>
            </a:r>
            <a:r>
              <a:rPr lang="en-US" dirty="0"/>
              <a:t> vs. </a:t>
            </a:r>
            <a:r>
              <a:rPr lang="en-US" i="1" dirty="0"/>
              <a:t>Unstructured</a:t>
            </a:r>
            <a:r>
              <a:rPr lang="en-US" dirty="0"/>
              <a:t>: communication patterns</a:t>
            </a:r>
          </a:p>
          <a:p>
            <a:pPr lvl="1"/>
            <a:r>
              <a:rPr lang="en-US" i="1" dirty="0"/>
              <a:t>Static</a:t>
            </a:r>
            <a:r>
              <a:rPr lang="en-US" dirty="0"/>
              <a:t> vs. </a:t>
            </a:r>
            <a:r>
              <a:rPr lang="en-US" i="1" dirty="0"/>
              <a:t>Dynamic</a:t>
            </a:r>
            <a:r>
              <a:rPr lang="en-US" dirty="0"/>
              <a:t>: determined by runtime conditions</a:t>
            </a:r>
          </a:p>
          <a:p>
            <a:pPr lvl="1"/>
            <a:r>
              <a:rPr lang="en-US" i="1" dirty="0"/>
              <a:t>Synchronous</a:t>
            </a:r>
            <a:r>
              <a:rPr lang="en-US" dirty="0"/>
              <a:t> vs. </a:t>
            </a:r>
            <a:r>
              <a:rPr lang="en-US" i="1" dirty="0"/>
              <a:t>Asynchronous</a:t>
            </a:r>
            <a:r>
              <a:rPr lang="en-US" dirty="0"/>
              <a:t>: coordination degree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Granularity and frequency of communication</a:t>
            </a:r>
          </a:p>
          <a:p>
            <a:pPr lvl="1"/>
            <a:r>
              <a:rPr lang="en-US" dirty="0"/>
              <a:t>Size of data exchange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Think of communication as interaction and control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Applicable to both shared and distributed memory parallelism</a:t>
            </a:r>
          </a:p>
        </p:txBody>
      </p:sp>
      <p:pic>
        <p:nvPicPr>
          <p:cNvPr id="5" name="Picture 4" descr="dbpp-img160.gif                                                000813D3Macintosh HD                   B8A9EEAE:"/>
          <p:cNvPicPr>
            <a:picLocks noChangeAspect="1" noChangeArrowheads="1"/>
          </p:cNvPicPr>
          <p:nvPr/>
        </p:nvPicPr>
        <p:blipFill>
          <a:blip r:embed="rId2">
            <a:lum bright="-100000" contrast="100000"/>
          </a:blip>
          <a:srcRect/>
          <a:stretch>
            <a:fillRect/>
          </a:stretch>
        </p:blipFill>
        <p:spPr bwMode="auto">
          <a:xfrm>
            <a:off x="6629401" y="465775"/>
            <a:ext cx="2438400" cy="25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 Shared Address Space Quicksort</a:t>
            </a:r>
          </a:p>
        </p:txBody>
      </p:sp>
      <p:pic>
        <p:nvPicPr>
          <p:cNvPr id="35842" name="Picture 3" descr=" 9-18a.gif                                                      00086CEEMacintosh HD                   B8A9EEAE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062038"/>
            <a:ext cx="6180138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 Shared Address Space Quicksort</a:t>
            </a:r>
          </a:p>
        </p:txBody>
      </p:sp>
      <p:pic>
        <p:nvPicPr>
          <p:cNvPr id="36866" name="Picture 3" descr=" 9-18b.gif                                                      00086CEEMacintosh HD                   B8A9EEAE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14438"/>
            <a:ext cx="6216650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Bucket Sort and Sample Sort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i="1"/>
              <a:t>Bucket sort</a:t>
            </a:r>
            <a:r>
              <a:rPr lang="en-US"/>
              <a:t> is popular when elements (values) are uniformly distributed over an interval</a:t>
            </a:r>
          </a:p>
          <a:p>
            <a:pPr lvl="1"/>
            <a:r>
              <a:rPr lang="en-US"/>
              <a:t>Create </a:t>
            </a:r>
            <a:r>
              <a:rPr lang="en-US" i="1"/>
              <a:t>m</a:t>
            </a:r>
            <a:r>
              <a:rPr lang="en-US"/>
              <a:t> buckets and place elements in appropriate bucket</a:t>
            </a:r>
          </a:p>
          <a:p>
            <a:pPr lvl="1"/>
            <a:r>
              <a:rPr lang="en-US" i="1"/>
              <a:t>O(n log(n/m))</a:t>
            </a:r>
          </a:p>
          <a:p>
            <a:pPr lvl="1"/>
            <a:r>
              <a:rPr lang="en-US"/>
              <a:t>If </a:t>
            </a:r>
            <a:r>
              <a:rPr lang="en-US" i="1"/>
              <a:t>m=n</a:t>
            </a:r>
            <a:r>
              <a:rPr lang="en-US"/>
              <a:t>, can use value as index to achieve</a:t>
            </a:r>
            <a:r>
              <a:rPr lang="en-US" i="1"/>
              <a:t> O(n) </a:t>
            </a:r>
            <a:r>
              <a:rPr lang="en-US"/>
              <a:t>time</a:t>
            </a:r>
          </a:p>
          <a:p>
            <a:r>
              <a:rPr lang="en-US" i="1"/>
              <a:t>Sample sort</a:t>
            </a:r>
            <a:r>
              <a:rPr lang="en-US"/>
              <a:t> is used when uniformly distributed assumption is not true</a:t>
            </a:r>
          </a:p>
          <a:p>
            <a:pPr lvl="1"/>
            <a:r>
              <a:rPr lang="en-US"/>
              <a:t>Distributed to </a:t>
            </a:r>
            <a:r>
              <a:rPr lang="en-US" i="1"/>
              <a:t>m</a:t>
            </a:r>
            <a:r>
              <a:rPr lang="en-US"/>
              <a:t> buckets and sort each with quicksort</a:t>
            </a:r>
          </a:p>
          <a:p>
            <a:pPr lvl="1"/>
            <a:r>
              <a:rPr lang="en-US"/>
              <a:t>Draw sample of size </a:t>
            </a:r>
            <a:r>
              <a:rPr lang="en-US" i="1"/>
              <a:t>s</a:t>
            </a:r>
            <a:endParaRPr lang="en-US"/>
          </a:p>
          <a:p>
            <a:pPr lvl="1"/>
            <a:r>
              <a:rPr lang="en-US"/>
              <a:t>Sort samples and choose </a:t>
            </a:r>
            <a:r>
              <a:rPr lang="en-US" i="1"/>
              <a:t>m</a:t>
            </a:r>
            <a:r>
              <a:rPr lang="en-US"/>
              <a:t>-1 elements to be </a:t>
            </a:r>
            <a:r>
              <a:rPr lang="en-US" i="1"/>
              <a:t>splitters</a:t>
            </a:r>
          </a:p>
          <a:p>
            <a:pPr lvl="1"/>
            <a:r>
              <a:rPr lang="en-US"/>
              <a:t>Split into m buckets and proceed with bucket sort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 Sample Sort</a:t>
            </a:r>
          </a:p>
        </p:txBody>
      </p:sp>
      <p:pic>
        <p:nvPicPr>
          <p:cNvPr id="38914" name="Picture 3" descr="9-20.gif                                                       00086CEEMacintosh HD                   B8A9EEAE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58888"/>
            <a:ext cx="7943850" cy="45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Algorithms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theory important in computer science</a:t>
            </a:r>
          </a:p>
          <a:p>
            <a:r>
              <a:rPr lang="en-US" dirty="0"/>
              <a:t>Many complex problems are graph problems</a:t>
            </a:r>
          </a:p>
          <a:p>
            <a:pPr>
              <a:buNone/>
            </a:pPr>
            <a:endParaRPr lang="en-US" i="1" dirty="0"/>
          </a:p>
          <a:p>
            <a:r>
              <a:rPr lang="en-US" i="1" dirty="0"/>
              <a:t>G = (V, E)</a:t>
            </a:r>
            <a:endParaRPr lang="en-US" dirty="0"/>
          </a:p>
          <a:p>
            <a:pPr lvl="1"/>
            <a:r>
              <a:rPr lang="en-US" i="1" dirty="0"/>
              <a:t>V</a:t>
            </a:r>
            <a:r>
              <a:rPr lang="en-US" dirty="0"/>
              <a:t> finite set of points called vertices</a:t>
            </a:r>
          </a:p>
          <a:p>
            <a:pPr lvl="1"/>
            <a:r>
              <a:rPr lang="en-US" i="1" dirty="0"/>
              <a:t>E</a:t>
            </a:r>
            <a:r>
              <a:rPr lang="en-US" dirty="0"/>
              <a:t> finite set of edges</a:t>
            </a:r>
          </a:p>
          <a:p>
            <a:pPr lvl="1"/>
            <a:r>
              <a:rPr lang="en-US" i="1" dirty="0" err="1"/>
              <a:t>e</a:t>
            </a:r>
            <a:r>
              <a:rPr lang="en-US" i="1" dirty="0"/>
              <a:t> </a:t>
            </a:r>
            <a:r>
              <a:rPr lang="en-US" i="1" dirty="0" err="1">
                <a:sym typeface="Symbol" charset="2"/>
              </a:rPr>
              <a:t></a:t>
            </a:r>
            <a:r>
              <a:rPr lang="en-US" i="1" dirty="0"/>
              <a:t> E</a:t>
            </a:r>
            <a:r>
              <a:rPr lang="en-US" dirty="0"/>
              <a:t> is an pair </a:t>
            </a:r>
            <a:r>
              <a:rPr lang="en-US" i="1" dirty="0"/>
              <a:t>(</a:t>
            </a:r>
            <a:r>
              <a:rPr lang="en-US" i="1" dirty="0" err="1"/>
              <a:t>u,v</a:t>
            </a:r>
            <a:r>
              <a:rPr lang="en-US" i="1" dirty="0"/>
              <a:t>)</a:t>
            </a:r>
            <a:r>
              <a:rPr lang="en-US" dirty="0"/>
              <a:t>, where </a:t>
            </a:r>
            <a:r>
              <a:rPr lang="en-US" i="1" dirty="0" err="1"/>
              <a:t>u,v</a:t>
            </a:r>
            <a:r>
              <a:rPr lang="en-US" i="1" dirty="0"/>
              <a:t> </a:t>
            </a:r>
            <a:r>
              <a:rPr lang="en-US" i="1" dirty="0" err="1">
                <a:sym typeface="Symbol" charset="2"/>
              </a:rPr>
              <a:t></a:t>
            </a:r>
            <a:r>
              <a:rPr lang="en-US" i="1" dirty="0"/>
              <a:t> V</a:t>
            </a:r>
            <a:endParaRPr lang="en-US" dirty="0"/>
          </a:p>
          <a:p>
            <a:pPr lvl="1"/>
            <a:r>
              <a:rPr lang="en-US" dirty="0"/>
              <a:t>Unordered and ordered graphs</a:t>
            </a:r>
          </a:p>
        </p:txBody>
      </p:sp>
      <p:pic>
        <p:nvPicPr>
          <p:cNvPr id="39939" name="Picture 4" descr="10-1.gif                                                       00086CEEMacintosh HD                   B8A9EEAE:"/>
          <p:cNvPicPr>
            <a:picLocks noChangeAspect="1" noChangeArrowheads="1"/>
          </p:cNvPicPr>
          <p:nvPr/>
        </p:nvPicPr>
        <p:blipFill>
          <a:blip r:embed="rId2"/>
          <a:srcRect b="17455"/>
          <a:stretch>
            <a:fillRect/>
          </a:stretch>
        </p:blipFill>
        <p:spPr bwMode="auto">
          <a:xfrm>
            <a:off x="4191000" y="2133600"/>
            <a:ext cx="46482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Terminology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Vertex </a:t>
            </a:r>
            <a:r>
              <a:rPr lang="en-US" i="1"/>
              <a:t>adjacency</a:t>
            </a:r>
            <a:r>
              <a:rPr lang="en-US"/>
              <a:t> if </a:t>
            </a:r>
            <a:r>
              <a:rPr lang="en-US" i="1"/>
              <a:t>(u,v)</a:t>
            </a:r>
            <a:r>
              <a:rPr lang="en-US"/>
              <a:t> is an edge</a:t>
            </a:r>
          </a:p>
          <a:p>
            <a:r>
              <a:rPr lang="en-US" i="1"/>
              <a:t>Path</a:t>
            </a:r>
            <a:r>
              <a:rPr lang="en-US"/>
              <a:t> from </a:t>
            </a:r>
            <a:r>
              <a:rPr lang="en-US" i="1"/>
              <a:t>u</a:t>
            </a:r>
            <a:r>
              <a:rPr lang="en-US"/>
              <a:t> to </a:t>
            </a:r>
            <a:r>
              <a:rPr lang="en-US" i="1"/>
              <a:t>v</a:t>
            </a:r>
            <a:r>
              <a:rPr lang="en-US"/>
              <a:t> if there is an edge sequence starting at </a:t>
            </a:r>
            <a:r>
              <a:rPr lang="en-US" i="1"/>
              <a:t>u</a:t>
            </a:r>
            <a:r>
              <a:rPr lang="en-US"/>
              <a:t> and ending at </a:t>
            </a:r>
            <a:r>
              <a:rPr lang="en-US" i="1"/>
              <a:t>v</a:t>
            </a:r>
          </a:p>
          <a:p>
            <a:r>
              <a:rPr lang="en-US"/>
              <a:t>If there exists a path, </a:t>
            </a:r>
            <a:r>
              <a:rPr lang="en-US" i="1"/>
              <a:t>v</a:t>
            </a:r>
            <a:r>
              <a:rPr lang="en-US"/>
              <a:t> is </a:t>
            </a:r>
            <a:r>
              <a:rPr lang="en-US" i="1"/>
              <a:t>reachable</a:t>
            </a:r>
            <a:r>
              <a:rPr lang="en-US"/>
              <a:t> from </a:t>
            </a:r>
            <a:r>
              <a:rPr lang="en-US" i="1"/>
              <a:t>u</a:t>
            </a:r>
          </a:p>
          <a:p>
            <a:r>
              <a:rPr lang="en-US"/>
              <a:t>A graph is </a:t>
            </a:r>
            <a:r>
              <a:rPr lang="en-US" i="1"/>
              <a:t>connected</a:t>
            </a:r>
            <a:r>
              <a:rPr lang="en-US"/>
              <a:t> if all pairs of vertices are connected by a path</a:t>
            </a:r>
          </a:p>
          <a:p>
            <a:r>
              <a:rPr lang="en-US"/>
              <a:t>A </a:t>
            </a:r>
            <a:r>
              <a:rPr lang="en-US" i="1"/>
              <a:t>weighted</a:t>
            </a:r>
            <a:r>
              <a:rPr lang="en-US"/>
              <a:t> graph associates weights with each edge</a:t>
            </a:r>
          </a:p>
          <a:p>
            <a:r>
              <a:rPr lang="en-US" i="1"/>
              <a:t>Adjacency matrix</a:t>
            </a:r>
            <a:r>
              <a:rPr lang="en-US"/>
              <a:t> is an </a:t>
            </a:r>
            <a:r>
              <a:rPr lang="en-US" i="1"/>
              <a:t>n x n</a:t>
            </a:r>
            <a:r>
              <a:rPr lang="en-US"/>
              <a:t> array </a:t>
            </a:r>
            <a:r>
              <a:rPr lang="en-US" i="1"/>
              <a:t>A</a:t>
            </a:r>
            <a:r>
              <a:rPr lang="en-US"/>
              <a:t> such that</a:t>
            </a:r>
          </a:p>
          <a:p>
            <a:pPr lvl="1"/>
            <a:r>
              <a:rPr lang="en-US" i="1"/>
              <a:t>A</a:t>
            </a:r>
            <a:r>
              <a:rPr lang="en-US" i="1" baseline="-25000"/>
              <a:t>i,j</a:t>
            </a:r>
            <a:r>
              <a:rPr lang="en-US" i="1"/>
              <a:t> = 1</a:t>
            </a:r>
            <a:r>
              <a:rPr lang="en-US"/>
              <a:t> if </a:t>
            </a:r>
            <a:r>
              <a:rPr lang="en-US" i="1"/>
              <a:t>(v</a:t>
            </a:r>
            <a:r>
              <a:rPr lang="en-US" i="1" baseline="-25000"/>
              <a:t>i</a:t>
            </a:r>
            <a:r>
              <a:rPr lang="en-US" i="1"/>
              <a:t>,v</a:t>
            </a:r>
            <a:r>
              <a:rPr lang="en-US" i="1" baseline="-25000"/>
              <a:t>j</a:t>
            </a:r>
            <a:r>
              <a:rPr lang="en-US" i="1"/>
              <a:t>) </a:t>
            </a:r>
            <a:r>
              <a:rPr lang="en-US" i="1">
                <a:sym typeface="Symbol" charset="2"/>
              </a:rPr>
              <a:t></a:t>
            </a:r>
            <a:r>
              <a:rPr lang="en-US" i="1"/>
              <a:t> E</a:t>
            </a:r>
            <a:r>
              <a:rPr lang="en-US"/>
              <a:t>; 0 otherwise</a:t>
            </a:r>
          </a:p>
          <a:p>
            <a:pPr lvl="1"/>
            <a:r>
              <a:rPr lang="en-US"/>
              <a:t>Can be modified for weighted graphs (∞ is no edge)</a:t>
            </a:r>
          </a:p>
          <a:p>
            <a:pPr lvl="1"/>
            <a:r>
              <a:rPr lang="en-US"/>
              <a:t>Can represent as </a:t>
            </a:r>
            <a:r>
              <a:rPr lang="en-US" i="1"/>
              <a:t>adjacency lists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Representations</a:t>
            </a:r>
          </a:p>
        </p:txBody>
      </p:sp>
      <p:pic>
        <p:nvPicPr>
          <p:cNvPr id="41986" name="Picture 3" descr="10-2.gif                                                       00086CEEMacintosh HD                   B8A9EEAE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8688" y="1017588"/>
            <a:ext cx="3998912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4" descr="10-3.gif                                                       00086CEEMacintosh HD                   B8A9EEAE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3886200"/>
            <a:ext cx="534352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Adjacency matrix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Adjacency list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Minimum Spanning Tree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A </a:t>
            </a:r>
            <a:r>
              <a:rPr lang="en-US" i="1"/>
              <a:t>spanning tree</a:t>
            </a:r>
            <a:r>
              <a:rPr lang="en-US"/>
              <a:t> of an undirected graph</a:t>
            </a:r>
            <a:r>
              <a:rPr lang="en-US" i="1"/>
              <a:t> G</a:t>
            </a:r>
            <a:r>
              <a:rPr lang="en-US"/>
              <a:t> is a subgraph of </a:t>
            </a:r>
            <a:r>
              <a:rPr lang="en-US" i="1"/>
              <a:t>G</a:t>
            </a:r>
            <a:r>
              <a:rPr lang="en-US"/>
              <a:t> that is a tree containing all the vertices of </a:t>
            </a:r>
            <a:r>
              <a:rPr lang="en-US" i="1"/>
              <a:t>G</a:t>
            </a:r>
            <a:endParaRPr lang="en-US"/>
          </a:p>
          <a:p>
            <a:r>
              <a:rPr lang="en-US"/>
              <a:t>The </a:t>
            </a:r>
            <a:r>
              <a:rPr lang="en-US" i="1"/>
              <a:t>minimum spanning tree</a:t>
            </a:r>
            <a:r>
              <a:rPr lang="en-US"/>
              <a:t> (MST) for a weighted undirected graph is a spanning tree with minimum weight</a:t>
            </a:r>
          </a:p>
          <a:p>
            <a:r>
              <a:rPr lang="en-US"/>
              <a:t>Prim</a:t>
            </a:r>
            <a:r>
              <a:rPr lang="ja-JP" altLang="en-US"/>
              <a:t>’</a:t>
            </a:r>
            <a:r>
              <a:rPr lang="en-US" altLang="ja-JP"/>
              <a:t>s algorithm can be used</a:t>
            </a:r>
          </a:p>
          <a:p>
            <a:pPr lvl="1"/>
            <a:r>
              <a:rPr lang="en-US"/>
              <a:t>Greedy algorithm</a:t>
            </a:r>
          </a:p>
          <a:p>
            <a:pPr lvl="1"/>
            <a:r>
              <a:rPr lang="en-US"/>
              <a:t>Selects an arbitrary starting vertex</a:t>
            </a:r>
          </a:p>
          <a:p>
            <a:pPr lvl="1"/>
            <a:r>
              <a:rPr lang="en-US"/>
              <a:t>Chooses new vertex guaranteed to be in MST</a:t>
            </a:r>
          </a:p>
          <a:p>
            <a:pPr lvl="1"/>
            <a:r>
              <a:rPr lang="en-US" i="1"/>
              <a:t>O(n</a:t>
            </a:r>
            <a:r>
              <a:rPr lang="en-US" i="1" baseline="30000"/>
              <a:t>2</a:t>
            </a:r>
            <a:r>
              <a:rPr lang="en-US" i="1"/>
              <a:t>)</a:t>
            </a:r>
          </a:p>
          <a:p>
            <a:pPr lvl="1"/>
            <a:r>
              <a:rPr lang="en-US"/>
              <a:t>Prim</a:t>
            </a:r>
            <a:r>
              <a:rPr lang="ja-JP" altLang="en-US">
                <a:ea typeface="ＭＳ Ｐゴシック" charset="-128"/>
              </a:rPr>
              <a:t>’</a:t>
            </a:r>
            <a:r>
              <a:rPr lang="en-US" altLang="ja-JP"/>
              <a:t>s algorithm is iterative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</a:t>
            </a:r>
            <a:r>
              <a:rPr lang="ja-JP" altLang="en-US"/>
              <a:t>’</a:t>
            </a:r>
            <a:r>
              <a:rPr lang="en-US" altLang="ja-JP"/>
              <a:t>s Minimum Spanning Tree Algorithm</a:t>
            </a:r>
            <a:endParaRPr lang="en-US"/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charset="2"/>
              <a:buNone/>
              <a:tabLst>
                <a:tab pos="681038" algn="l"/>
                <a:tab pos="1031875" algn="l"/>
                <a:tab pos="1373188" algn="l"/>
                <a:tab pos="1714500" algn="l"/>
                <a:tab pos="2054225" algn="l"/>
              </a:tabLst>
            </a:pPr>
            <a:r>
              <a:rPr lang="en-US" sz="2200">
                <a:latin typeface="Times-Roman" charset="0"/>
              </a:rPr>
              <a:t>1. 	</a:t>
            </a:r>
            <a:r>
              <a:rPr lang="en-US" sz="2200" b="1">
                <a:latin typeface="Times-Roman" charset="0"/>
              </a:rPr>
              <a:t>procedure </a:t>
            </a:r>
            <a:r>
              <a:rPr lang="en-US" sz="2200">
                <a:latin typeface="Times-Roman" charset="0"/>
              </a:rPr>
              <a:t>PRIM MST(</a:t>
            </a:r>
            <a:r>
              <a:rPr lang="en-US" sz="2200" i="1">
                <a:latin typeface="Times-Roman" charset="0"/>
              </a:rPr>
              <a:t>V, E,w, r </a:t>
            </a:r>
            <a:r>
              <a:rPr lang="en-US" sz="2200">
                <a:latin typeface="Times-Roman" charset="0"/>
              </a:rPr>
              <a:t>)</a:t>
            </a:r>
          </a:p>
          <a:p>
            <a:pPr>
              <a:lnSpc>
                <a:spcPct val="90000"/>
              </a:lnSpc>
              <a:buFont typeface="Wingdings" charset="2"/>
              <a:buNone/>
              <a:tabLst>
                <a:tab pos="681038" algn="l"/>
                <a:tab pos="1031875" algn="l"/>
                <a:tab pos="1373188" algn="l"/>
                <a:tab pos="1714500" algn="l"/>
                <a:tab pos="2054225" algn="l"/>
              </a:tabLst>
            </a:pPr>
            <a:r>
              <a:rPr lang="en-US" sz="2200">
                <a:latin typeface="Times-Roman" charset="0"/>
              </a:rPr>
              <a:t>2. 	</a:t>
            </a:r>
            <a:r>
              <a:rPr lang="en-US" sz="2200" b="1">
                <a:latin typeface="Times-Roman" charset="0"/>
              </a:rPr>
              <a:t>begin</a:t>
            </a:r>
          </a:p>
          <a:p>
            <a:pPr>
              <a:lnSpc>
                <a:spcPct val="90000"/>
              </a:lnSpc>
              <a:buFont typeface="Wingdings" charset="2"/>
              <a:buNone/>
              <a:tabLst>
                <a:tab pos="681038" algn="l"/>
                <a:tab pos="1031875" algn="l"/>
                <a:tab pos="1373188" algn="l"/>
                <a:tab pos="1714500" algn="l"/>
                <a:tab pos="2054225" algn="l"/>
              </a:tabLst>
            </a:pPr>
            <a:r>
              <a:rPr lang="en-US" sz="2200">
                <a:latin typeface="Times-Roman" charset="0"/>
              </a:rPr>
              <a:t>3. 		</a:t>
            </a:r>
            <a:r>
              <a:rPr lang="en-US" sz="2200" i="1">
                <a:latin typeface="Times-Roman" charset="0"/>
              </a:rPr>
              <a:t>VT </a:t>
            </a:r>
            <a:r>
              <a:rPr lang="en-US" sz="2200">
                <a:latin typeface="Times-Roman" charset="0"/>
              </a:rPr>
              <a:t>:= {</a:t>
            </a:r>
            <a:r>
              <a:rPr lang="en-US" sz="2200" i="1">
                <a:latin typeface="Times-Roman" charset="0"/>
              </a:rPr>
              <a:t>r </a:t>
            </a:r>
            <a:r>
              <a:rPr lang="en-US" sz="2200">
                <a:latin typeface="Times-Roman" charset="0"/>
              </a:rPr>
              <a:t>};</a:t>
            </a:r>
          </a:p>
          <a:p>
            <a:pPr>
              <a:lnSpc>
                <a:spcPct val="90000"/>
              </a:lnSpc>
              <a:buFont typeface="Wingdings" charset="2"/>
              <a:buNone/>
              <a:tabLst>
                <a:tab pos="681038" algn="l"/>
                <a:tab pos="1031875" algn="l"/>
                <a:tab pos="1373188" algn="l"/>
                <a:tab pos="1714500" algn="l"/>
                <a:tab pos="2054225" algn="l"/>
              </a:tabLst>
            </a:pPr>
            <a:r>
              <a:rPr lang="en-US" sz="2200">
                <a:latin typeface="Times-Roman" charset="0"/>
              </a:rPr>
              <a:t>4. 		</a:t>
            </a:r>
            <a:r>
              <a:rPr lang="en-US" sz="2200" i="1">
                <a:latin typeface="Times-Roman" charset="0"/>
              </a:rPr>
              <a:t>d</a:t>
            </a:r>
            <a:r>
              <a:rPr lang="en-US" sz="2200">
                <a:latin typeface="Times-Roman" charset="0"/>
              </a:rPr>
              <a:t>[</a:t>
            </a:r>
            <a:r>
              <a:rPr lang="en-US" sz="2200" i="1">
                <a:latin typeface="Times-Roman" charset="0"/>
              </a:rPr>
              <a:t>r</a:t>
            </a:r>
            <a:r>
              <a:rPr lang="en-US" sz="2200">
                <a:latin typeface="Times-Roman" charset="0"/>
              </a:rPr>
              <a:t>] := 0;</a:t>
            </a:r>
          </a:p>
          <a:p>
            <a:pPr>
              <a:lnSpc>
                <a:spcPct val="90000"/>
              </a:lnSpc>
              <a:buFont typeface="Wingdings" charset="2"/>
              <a:buNone/>
              <a:tabLst>
                <a:tab pos="681038" algn="l"/>
                <a:tab pos="1031875" algn="l"/>
                <a:tab pos="1373188" algn="l"/>
                <a:tab pos="1714500" algn="l"/>
                <a:tab pos="2054225" algn="l"/>
              </a:tabLst>
            </a:pPr>
            <a:r>
              <a:rPr lang="en-US" sz="2200">
                <a:latin typeface="Times-Roman" charset="0"/>
              </a:rPr>
              <a:t>5. 		</a:t>
            </a:r>
            <a:r>
              <a:rPr lang="en-US" sz="2200" b="1">
                <a:latin typeface="Times-Roman" charset="0"/>
              </a:rPr>
              <a:t>for </a:t>
            </a:r>
            <a:r>
              <a:rPr lang="en-US" sz="2200">
                <a:latin typeface="Times-Roman" charset="0"/>
              </a:rPr>
              <a:t>all </a:t>
            </a:r>
            <a:r>
              <a:rPr lang="en-US" sz="2200" i="1">
                <a:latin typeface="Times-Roman" charset="0"/>
              </a:rPr>
              <a:t>v </a:t>
            </a:r>
            <a:r>
              <a:rPr lang="en-US" sz="2200">
                <a:latin typeface="Times-Roman" charset="0"/>
                <a:sym typeface="Symbol" charset="2"/>
              </a:rPr>
              <a:t></a:t>
            </a:r>
            <a:r>
              <a:rPr lang="en-US" sz="2200">
                <a:latin typeface="Times-Roman" charset="0"/>
              </a:rPr>
              <a:t>  </a:t>
            </a:r>
            <a:r>
              <a:rPr lang="en-US" sz="2200" i="1">
                <a:latin typeface="Times-Roman" charset="0"/>
              </a:rPr>
              <a:t>(V </a:t>
            </a:r>
            <a:r>
              <a:rPr lang="en-US" sz="2200">
                <a:latin typeface="Times-Roman" charset="0"/>
              </a:rPr>
              <a:t>- </a:t>
            </a:r>
            <a:r>
              <a:rPr lang="en-US" sz="2200" i="1">
                <a:latin typeface="Times-Roman" charset="0"/>
              </a:rPr>
              <a:t>VT ) </a:t>
            </a:r>
            <a:r>
              <a:rPr lang="en-US" sz="2200" b="1">
                <a:latin typeface="Times-Roman" charset="0"/>
              </a:rPr>
              <a:t>do</a:t>
            </a:r>
          </a:p>
          <a:p>
            <a:pPr>
              <a:lnSpc>
                <a:spcPct val="90000"/>
              </a:lnSpc>
              <a:buFont typeface="Wingdings" charset="2"/>
              <a:buNone/>
              <a:tabLst>
                <a:tab pos="681038" algn="l"/>
                <a:tab pos="1031875" algn="l"/>
                <a:tab pos="1373188" algn="l"/>
                <a:tab pos="1714500" algn="l"/>
                <a:tab pos="2054225" algn="l"/>
              </a:tabLst>
            </a:pPr>
            <a:r>
              <a:rPr lang="en-US" sz="2200">
                <a:latin typeface="Times-Roman" charset="0"/>
              </a:rPr>
              <a:t>6. 			</a:t>
            </a:r>
            <a:r>
              <a:rPr lang="en-US" sz="2200" b="1">
                <a:latin typeface="Times-Roman" charset="0"/>
              </a:rPr>
              <a:t>if </a:t>
            </a:r>
            <a:r>
              <a:rPr lang="en-US" sz="2200">
                <a:latin typeface="Times-Roman" charset="0"/>
              </a:rPr>
              <a:t>edge </a:t>
            </a:r>
            <a:r>
              <a:rPr lang="en-US" sz="2200" i="1">
                <a:latin typeface="Times-Roman" charset="0"/>
              </a:rPr>
              <a:t>(r, v) </a:t>
            </a:r>
            <a:r>
              <a:rPr lang="en-US" sz="2200">
                <a:latin typeface="Times-Roman" charset="0"/>
              </a:rPr>
              <a:t>exists set </a:t>
            </a:r>
            <a:r>
              <a:rPr lang="en-US" sz="2200" i="1">
                <a:latin typeface="Times-Roman" charset="0"/>
              </a:rPr>
              <a:t>d</a:t>
            </a:r>
            <a:r>
              <a:rPr lang="en-US" sz="2200">
                <a:latin typeface="Times-Roman" charset="0"/>
              </a:rPr>
              <a:t>[</a:t>
            </a:r>
            <a:r>
              <a:rPr lang="en-US" sz="2200" i="1">
                <a:latin typeface="Times-Roman" charset="0"/>
              </a:rPr>
              <a:t>v</a:t>
            </a:r>
            <a:r>
              <a:rPr lang="en-US" sz="2200">
                <a:latin typeface="Times-Roman" charset="0"/>
              </a:rPr>
              <a:t>] := </a:t>
            </a:r>
            <a:r>
              <a:rPr lang="en-US" sz="2200" i="1">
                <a:latin typeface="Times-Roman" charset="0"/>
              </a:rPr>
              <a:t>w(r, v)</a:t>
            </a:r>
            <a:r>
              <a:rPr lang="en-US" sz="2200">
                <a:latin typeface="Times-Roman" charset="0"/>
              </a:rPr>
              <a:t>;</a:t>
            </a:r>
          </a:p>
          <a:p>
            <a:pPr>
              <a:lnSpc>
                <a:spcPct val="90000"/>
              </a:lnSpc>
              <a:buFont typeface="Wingdings" charset="2"/>
              <a:buNone/>
              <a:tabLst>
                <a:tab pos="681038" algn="l"/>
                <a:tab pos="1031875" algn="l"/>
                <a:tab pos="1373188" algn="l"/>
                <a:tab pos="1714500" algn="l"/>
                <a:tab pos="2054225" algn="l"/>
              </a:tabLst>
            </a:pPr>
            <a:r>
              <a:rPr lang="en-US" sz="2200">
                <a:latin typeface="Times-Roman" charset="0"/>
              </a:rPr>
              <a:t>7. 			</a:t>
            </a:r>
            <a:r>
              <a:rPr lang="en-US" sz="2200" b="1">
                <a:latin typeface="Times-Roman" charset="0"/>
              </a:rPr>
              <a:t>else </a:t>
            </a:r>
            <a:r>
              <a:rPr lang="en-US" sz="2200">
                <a:latin typeface="Times-Roman" charset="0"/>
              </a:rPr>
              <a:t>set </a:t>
            </a:r>
            <a:r>
              <a:rPr lang="en-US" sz="2200" i="1">
                <a:latin typeface="Times-Roman" charset="0"/>
              </a:rPr>
              <a:t>d</a:t>
            </a:r>
            <a:r>
              <a:rPr lang="en-US" sz="2200">
                <a:latin typeface="Times-Roman" charset="0"/>
              </a:rPr>
              <a:t>[</a:t>
            </a:r>
            <a:r>
              <a:rPr lang="en-US" sz="2200" i="1">
                <a:latin typeface="Times-Roman" charset="0"/>
              </a:rPr>
              <a:t>v</a:t>
            </a:r>
            <a:r>
              <a:rPr lang="en-US" sz="2200">
                <a:latin typeface="Times-Roman" charset="0"/>
              </a:rPr>
              <a:t>] :=∞;</a:t>
            </a:r>
          </a:p>
          <a:p>
            <a:pPr>
              <a:lnSpc>
                <a:spcPct val="90000"/>
              </a:lnSpc>
              <a:buFont typeface="Wingdings" charset="2"/>
              <a:buNone/>
              <a:tabLst>
                <a:tab pos="681038" algn="l"/>
                <a:tab pos="1031875" algn="l"/>
                <a:tab pos="1373188" algn="l"/>
                <a:tab pos="1714500" algn="l"/>
                <a:tab pos="2054225" algn="l"/>
              </a:tabLst>
            </a:pPr>
            <a:r>
              <a:rPr lang="en-US" sz="2200">
                <a:latin typeface="Times-Roman" charset="0"/>
              </a:rPr>
              <a:t>8. 		</a:t>
            </a:r>
            <a:r>
              <a:rPr lang="en-US" sz="2200" b="1">
                <a:latin typeface="Times-Roman" charset="0"/>
              </a:rPr>
              <a:t>while </a:t>
            </a:r>
            <a:r>
              <a:rPr lang="en-US" sz="2200" i="1">
                <a:latin typeface="Times-Roman" charset="0"/>
              </a:rPr>
              <a:t>VT </a:t>
            </a:r>
            <a:r>
              <a:rPr lang="en-US" sz="2200">
                <a:latin typeface="Times-Roman" charset="0"/>
                <a:sym typeface="Symbol" charset="2"/>
              </a:rPr>
              <a:t></a:t>
            </a:r>
            <a:r>
              <a:rPr lang="en-US" sz="2200">
                <a:latin typeface="Times-Roman" charset="0"/>
              </a:rPr>
              <a:t> </a:t>
            </a:r>
            <a:r>
              <a:rPr lang="en-US" sz="2200" i="1">
                <a:latin typeface="Times-Roman" charset="0"/>
              </a:rPr>
              <a:t>V </a:t>
            </a:r>
            <a:r>
              <a:rPr lang="en-US" sz="2200" b="1">
                <a:latin typeface="Times-Roman" charset="0"/>
              </a:rPr>
              <a:t>do</a:t>
            </a:r>
          </a:p>
          <a:p>
            <a:pPr>
              <a:lnSpc>
                <a:spcPct val="90000"/>
              </a:lnSpc>
              <a:buFont typeface="Wingdings" charset="2"/>
              <a:buNone/>
              <a:tabLst>
                <a:tab pos="681038" algn="l"/>
                <a:tab pos="1031875" algn="l"/>
                <a:tab pos="1373188" algn="l"/>
                <a:tab pos="1714500" algn="l"/>
                <a:tab pos="2054225" algn="l"/>
              </a:tabLst>
            </a:pPr>
            <a:r>
              <a:rPr lang="en-US" sz="2200">
                <a:latin typeface="Times-Roman" charset="0"/>
              </a:rPr>
              <a:t>9. 		</a:t>
            </a:r>
            <a:r>
              <a:rPr lang="en-US" sz="2200" b="1">
                <a:latin typeface="Times-Roman" charset="0"/>
              </a:rPr>
              <a:t>begin</a:t>
            </a:r>
          </a:p>
          <a:p>
            <a:pPr>
              <a:lnSpc>
                <a:spcPct val="90000"/>
              </a:lnSpc>
              <a:buFont typeface="Wingdings" charset="2"/>
              <a:buNone/>
              <a:tabLst>
                <a:tab pos="681038" algn="l"/>
                <a:tab pos="1031875" algn="l"/>
                <a:tab pos="1373188" algn="l"/>
                <a:tab pos="1714500" algn="l"/>
                <a:tab pos="2054225" algn="l"/>
              </a:tabLst>
            </a:pPr>
            <a:r>
              <a:rPr lang="en-US" sz="2200">
                <a:latin typeface="Times-Roman" charset="0"/>
              </a:rPr>
              <a:t>10. 		find a vertex </a:t>
            </a:r>
            <a:r>
              <a:rPr lang="en-US" sz="2200" i="1">
                <a:latin typeface="Times-Roman" charset="0"/>
              </a:rPr>
              <a:t>u </a:t>
            </a:r>
            <a:r>
              <a:rPr lang="en-US" sz="2200">
                <a:latin typeface="Times-Roman" charset="0"/>
              </a:rPr>
              <a:t>such that </a:t>
            </a:r>
            <a:r>
              <a:rPr lang="en-US" sz="2200" i="1">
                <a:latin typeface="Times-Roman" charset="0"/>
              </a:rPr>
              <a:t>d</a:t>
            </a:r>
            <a:r>
              <a:rPr lang="en-US" sz="2200">
                <a:latin typeface="Times-Roman" charset="0"/>
              </a:rPr>
              <a:t>[</a:t>
            </a:r>
            <a:r>
              <a:rPr lang="en-US" sz="2200" i="1">
                <a:latin typeface="Times-Roman" charset="0"/>
              </a:rPr>
              <a:t>u</a:t>
            </a:r>
            <a:r>
              <a:rPr lang="en-US" sz="2200">
                <a:latin typeface="Times-Roman" charset="0"/>
              </a:rPr>
              <a:t>] := min{</a:t>
            </a:r>
            <a:r>
              <a:rPr lang="en-US" sz="2200" i="1">
                <a:latin typeface="Times-Roman" charset="0"/>
              </a:rPr>
              <a:t>d</a:t>
            </a:r>
            <a:r>
              <a:rPr lang="en-US" sz="2200">
                <a:latin typeface="Times-Roman" charset="0"/>
              </a:rPr>
              <a:t>[</a:t>
            </a:r>
            <a:r>
              <a:rPr lang="en-US" sz="2200" i="1">
                <a:latin typeface="Times-Roman" charset="0"/>
              </a:rPr>
              <a:t>v</a:t>
            </a:r>
            <a:r>
              <a:rPr lang="en-US" sz="2200">
                <a:latin typeface="Times-Roman" charset="0"/>
              </a:rPr>
              <a:t>]|</a:t>
            </a:r>
            <a:r>
              <a:rPr lang="en-US" sz="2200" i="1">
                <a:latin typeface="Times-Roman" charset="0"/>
              </a:rPr>
              <a:t>v </a:t>
            </a:r>
            <a:r>
              <a:rPr lang="en-US" sz="2200">
                <a:latin typeface="Times-Roman" charset="0"/>
                <a:sym typeface="Symbol" charset="2"/>
              </a:rPr>
              <a:t></a:t>
            </a:r>
            <a:r>
              <a:rPr lang="en-US" sz="2200">
                <a:latin typeface="Times-Roman" charset="0"/>
              </a:rPr>
              <a:t>  </a:t>
            </a:r>
            <a:r>
              <a:rPr lang="en-US" sz="2200" i="1">
                <a:latin typeface="Times-Roman" charset="0"/>
              </a:rPr>
              <a:t>(V </a:t>
            </a:r>
            <a:r>
              <a:rPr lang="en-US" sz="2200">
                <a:latin typeface="Times-Roman" charset="0"/>
              </a:rPr>
              <a:t>- </a:t>
            </a:r>
            <a:r>
              <a:rPr lang="en-US" sz="2200" i="1">
                <a:latin typeface="Times-Roman" charset="0"/>
              </a:rPr>
              <a:t>VT )</a:t>
            </a:r>
            <a:r>
              <a:rPr lang="en-US" sz="2200">
                <a:latin typeface="Times-Roman" charset="0"/>
              </a:rPr>
              <a:t>};</a:t>
            </a:r>
          </a:p>
          <a:p>
            <a:pPr>
              <a:lnSpc>
                <a:spcPct val="90000"/>
              </a:lnSpc>
              <a:buFont typeface="Wingdings" charset="2"/>
              <a:buNone/>
              <a:tabLst>
                <a:tab pos="681038" algn="l"/>
                <a:tab pos="1031875" algn="l"/>
                <a:tab pos="1373188" algn="l"/>
                <a:tab pos="1714500" algn="l"/>
                <a:tab pos="2054225" algn="l"/>
              </a:tabLst>
            </a:pPr>
            <a:r>
              <a:rPr lang="en-US" sz="2200">
                <a:latin typeface="Times-Roman" charset="0"/>
              </a:rPr>
              <a:t>11. 		</a:t>
            </a:r>
            <a:r>
              <a:rPr lang="en-US" sz="2200" i="1">
                <a:latin typeface="Times-Roman" charset="0"/>
              </a:rPr>
              <a:t>VT </a:t>
            </a:r>
            <a:r>
              <a:rPr lang="en-US" sz="2200">
                <a:latin typeface="Times-Roman" charset="0"/>
              </a:rPr>
              <a:t>:= </a:t>
            </a:r>
            <a:r>
              <a:rPr lang="en-US" sz="2200" i="1">
                <a:latin typeface="Times-Roman" charset="0"/>
              </a:rPr>
              <a:t>VT </a:t>
            </a:r>
            <a:r>
              <a:rPr lang="en-US" sz="2200">
                <a:latin typeface="Times-Roman" charset="0"/>
                <a:sym typeface="Symbol" charset="2"/>
              </a:rPr>
              <a:t></a:t>
            </a:r>
            <a:r>
              <a:rPr lang="en-US" sz="2200">
                <a:latin typeface="Times-Roman" charset="0"/>
              </a:rPr>
              <a:t> {</a:t>
            </a:r>
            <a:r>
              <a:rPr lang="en-US" sz="2200" i="1">
                <a:latin typeface="Times-Roman" charset="0"/>
              </a:rPr>
              <a:t>u</a:t>
            </a:r>
            <a:r>
              <a:rPr lang="en-US" sz="2200">
                <a:latin typeface="Times-Roman" charset="0"/>
              </a:rPr>
              <a:t>};</a:t>
            </a:r>
          </a:p>
          <a:p>
            <a:pPr>
              <a:lnSpc>
                <a:spcPct val="90000"/>
              </a:lnSpc>
              <a:buFont typeface="Wingdings" charset="2"/>
              <a:buNone/>
              <a:tabLst>
                <a:tab pos="681038" algn="l"/>
                <a:tab pos="1031875" algn="l"/>
                <a:tab pos="1373188" algn="l"/>
                <a:tab pos="1714500" algn="l"/>
                <a:tab pos="2054225" algn="l"/>
              </a:tabLst>
            </a:pPr>
            <a:r>
              <a:rPr lang="en-US" sz="2200">
                <a:latin typeface="Times-Roman" charset="0"/>
              </a:rPr>
              <a:t>12. 		</a:t>
            </a:r>
            <a:r>
              <a:rPr lang="en-US" sz="2200" b="1">
                <a:latin typeface="Times-Roman" charset="0"/>
              </a:rPr>
              <a:t>for </a:t>
            </a:r>
            <a:r>
              <a:rPr lang="en-US" sz="2200">
                <a:latin typeface="Times-Roman" charset="0"/>
              </a:rPr>
              <a:t>all </a:t>
            </a:r>
            <a:r>
              <a:rPr lang="en-US" sz="2200" i="1">
                <a:latin typeface="Times-Roman" charset="0"/>
              </a:rPr>
              <a:t>v </a:t>
            </a:r>
            <a:r>
              <a:rPr lang="en-US" sz="2200">
                <a:latin typeface="Times-Roman" charset="0"/>
                <a:sym typeface="Symbol" charset="2"/>
              </a:rPr>
              <a:t></a:t>
            </a:r>
            <a:r>
              <a:rPr lang="en-US" sz="2200">
                <a:latin typeface="Times-Roman" charset="0"/>
              </a:rPr>
              <a:t> </a:t>
            </a:r>
            <a:r>
              <a:rPr lang="en-US" sz="2200" i="1">
                <a:latin typeface="Times-Roman" charset="0"/>
              </a:rPr>
              <a:t>(V </a:t>
            </a:r>
            <a:r>
              <a:rPr lang="en-US" sz="2200">
                <a:latin typeface="Times-Roman" charset="0"/>
              </a:rPr>
              <a:t>- </a:t>
            </a:r>
            <a:r>
              <a:rPr lang="en-US" sz="2200" i="1">
                <a:latin typeface="Times-Roman" charset="0"/>
              </a:rPr>
              <a:t>VT ) </a:t>
            </a:r>
            <a:r>
              <a:rPr lang="en-US" sz="2200" b="1">
                <a:latin typeface="Times-Roman" charset="0"/>
              </a:rPr>
              <a:t>do</a:t>
            </a:r>
          </a:p>
          <a:p>
            <a:pPr>
              <a:lnSpc>
                <a:spcPct val="90000"/>
              </a:lnSpc>
              <a:buFont typeface="Wingdings" charset="2"/>
              <a:buNone/>
              <a:tabLst>
                <a:tab pos="681038" algn="l"/>
                <a:tab pos="1031875" algn="l"/>
                <a:tab pos="1373188" algn="l"/>
                <a:tab pos="1714500" algn="l"/>
                <a:tab pos="2054225" algn="l"/>
              </a:tabLst>
            </a:pPr>
            <a:r>
              <a:rPr lang="en-US" sz="2200">
                <a:latin typeface="Times-Roman" charset="0"/>
              </a:rPr>
              <a:t>13. 			</a:t>
            </a:r>
            <a:r>
              <a:rPr lang="en-US" sz="2200" i="1">
                <a:latin typeface="Times-Roman" charset="0"/>
              </a:rPr>
              <a:t>d</a:t>
            </a:r>
            <a:r>
              <a:rPr lang="en-US" sz="2200">
                <a:latin typeface="Times-Roman" charset="0"/>
              </a:rPr>
              <a:t>[</a:t>
            </a:r>
            <a:r>
              <a:rPr lang="en-US" sz="2200" i="1">
                <a:latin typeface="Times-Roman" charset="0"/>
              </a:rPr>
              <a:t>v</a:t>
            </a:r>
            <a:r>
              <a:rPr lang="en-US" sz="2200">
                <a:latin typeface="Times-Roman" charset="0"/>
              </a:rPr>
              <a:t>] := min{</a:t>
            </a:r>
            <a:r>
              <a:rPr lang="en-US" sz="2200" i="1">
                <a:latin typeface="Times-Roman" charset="0"/>
              </a:rPr>
              <a:t>d</a:t>
            </a:r>
            <a:r>
              <a:rPr lang="en-US" sz="2200">
                <a:latin typeface="Times-Roman" charset="0"/>
              </a:rPr>
              <a:t>[</a:t>
            </a:r>
            <a:r>
              <a:rPr lang="en-US" sz="2200" i="1">
                <a:latin typeface="Times-Roman" charset="0"/>
              </a:rPr>
              <a:t>v</a:t>
            </a:r>
            <a:r>
              <a:rPr lang="en-US" sz="2200">
                <a:latin typeface="Times-Roman" charset="0"/>
              </a:rPr>
              <a:t>]</a:t>
            </a:r>
            <a:r>
              <a:rPr lang="en-US" sz="2200" i="1">
                <a:latin typeface="Times-Roman" charset="0"/>
              </a:rPr>
              <a:t>,w(u, v)</a:t>
            </a:r>
            <a:r>
              <a:rPr lang="en-US" sz="2200">
                <a:latin typeface="Times-Roman" charset="0"/>
              </a:rPr>
              <a:t>};</a:t>
            </a:r>
          </a:p>
          <a:p>
            <a:pPr>
              <a:lnSpc>
                <a:spcPct val="90000"/>
              </a:lnSpc>
              <a:buFont typeface="Wingdings" charset="2"/>
              <a:buNone/>
              <a:tabLst>
                <a:tab pos="681038" algn="l"/>
                <a:tab pos="1031875" algn="l"/>
                <a:tab pos="1373188" algn="l"/>
                <a:tab pos="1714500" algn="l"/>
                <a:tab pos="2054225" algn="l"/>
              </a:tabLst>
            </a:pPr>
            <a:r>
              <a:rPr lang="en-US" sz="2200">
                <a:latin typeface="Times-Roman" charset="0"/>
              </a:rPr>
              <a:t>14. 	</a:t>
            </a:r>
            <a:r>
              <a:rPr lang="en-US" sz="2200" b="1">
                <a:latin typeface="Times-Roman" charset="0"/>
              </a:rPr>
              <a:t>endwhile</a:t>
            </a:r>
          </a:p>
          <a:p>
            <a:pPr>
              <a:lnSpc>
                <a:spcPct val="90000"/>
              </a:lnSpc>
              <a:buFont typeface="Wingdings" charset="2"/>
              <a:buNone/>
              <a:tabLst>
                <a:tab pos="681038" algn="l"/>
                <a:tab pos="1031875" algn="l"/>
                <a:tab pos="1373188" algn="l"/>
                <a:tab pos="1714500" algn="l"/>
                <a:tab pos="2054225" algn="l"/>
              </a:tabLst>
            </a:pPr>
            <a:r>
              <a:rPr lang="en-US" sz="2200">
                <a:latin typeface="Times-Roman" charset="0"/>
              </a:rPr>
              <a:t>15. </a:t>
            </a:r>
            <a:r>
              <a:rPr lang="en-US" sz="2200" b="1">
                <a:latin typeface="Times-Roman" charset="0"/>
              </a:rPr>
              <a:t>end </a:t>
            </a:r>
            <a:r>
              <a:rPr lang="en-US" sz="2200">
                <a:latin typeface="Times-Roman" charset="0"/>
              </a:rPr>
              <a:t>PRIM MST</a:t>
            </a:r>
            <a:endParaRPr lang="en-US" sz="2200"/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8153400" y="4860925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rgbClr val="ED181E"/>
                </a:solidFill>
              </a:rPr>
              <a:t>*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Prim</a:t>
            </a:r>
            <a:r>
              <a:rPr lang="ja-JP" altLang="en-US"/>
              <a:t>’</a:t>
            </a:r>
            <a:r>
              <a:rPr lang="en-US" altLang="ja-JP"/>
              <a:t>s MST Algorithm</a:t>
            </a:r>
            <a:endParaRPr lang="en-US"/>
          </a:p>
        </p:txBody>
      </p:sp>
      <p:pic>
        <p:nvPicPr>
          <p:cNvPr id="45058" name="Picture 3" descr=" 10-5a.gif                                                      00086CEEMacintosh HD                   B8A9EEAE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58863"/>
            <a:ext cx="7542213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Types of Communication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Point-to-point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Group-based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Hierachical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Collective</a:t>
            </a:r>
          </a:p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411" name="Picture 4" descr="collective_comm.gif                                            000813D3Macintosh HD                   B8A9EEAE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905000"/>
            <a:ext cx="4800600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Prim</a:t>
            </a:r>
            <a:r>
              <a:rPr lang="ja-JP" altLang="en-US"/>
              <a:t>’</a:t>
            </a:r>
            <a:r>
              <a:rPr lang="en-US" altLang="ja-JP"/>
              <a:t>s MST Algorithm</a:t>
            </a:r>
            <a:endParaRPr lang="en-US"/>
          </a:p>
        </p:txBody>
      </p:sp>
      <p:pic>
        <p:nvPicPr>
          <p:cNvPr id="46082" name="Picture 3" descr=" 10-5b.gif                                                      00086CEEMacintosh HD                   B8A9EEAE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0600"/>
            <a:ext cx="749617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 Formulation of Prim</a:t>
            </a:r>
            <a:r>
              <a:rPr lang="ja-JP" altLang="en-US"/>
              <a:t>’</a:t>
            </a:r>
            <a:r>
              <a:rPr lang="en-US" altLang="ja-JP"/>
              <a:t>s Algorithm</a:t>
            </a:r>
            <a:endParaRPr lang="en-US"/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Difficult to perform different iterations of the </a:t>
            </a:r>
            <a:r>
              <a:rPr lang="en-US" b="1"/>
              <a:t>while</a:t>
            </a:r>
            <a:r>
              <a:rPr lang="en-US"/>
              <a:t> loop in parallel because </a:t>
            </a:r>
            <a:r>
              <a:rPr lang="en-US" i="1"/>
              <a:t>d[v]</a:t>
            </a:r>
            <a:r>
              <a:rPr lang="en-US"/>
              <a:t> may change each time</a:t>
            </a:r>
          </a:p>
          <a:p>
            <a:r>
              <a:rPr lang="en-US"/>
              <a:t>Can parallelize each iteration though</a:t>
            </a:r>
          </a:p>
          <a:p>
            <a:r>
              <a:rPr lang="en-US"/>
              <a:t>Partition vertices into </a:t>
            </a:r>
            <a:r>
              <a:rPr lang="en-US" i="1"/>
              <a:t>p</a:t>
            </a:r>
            <a:r>
              <a:rPr lang="en-US"/>
              <a:t> subsets </a:t>
            </a:r>
            <a:r>
              <a:rPr lang="en-US" i="1"/>
              <a:t>V</a:t>
            </a:r>
            <a:r>
              <a:rPr lang="en-US" i="1" baseline="-25000"/>
              <a:t>i</a:t>
            </a:r>
            <a:r>
              <a:rPr lang="en-US" i="1"/>
              <a:t>, i=0,…,p-1</a:t>
            </a:r>
          </a:p>
          <a:p>
            <a:r>
              <a:rPr lang="en-US"/>
              <a:t>Each process P</a:t>
            </a:r>
            <a:r>
              <a:rPr lang="en-US" baseline="-25000"/>
              <a:t>i </a:t>
            </a:r>
            <a:r>
              <a:rPr lang="en-US"/>
              <a:t>computes</a:t>
            </a:r>
          </a:p>
          <a:p>
            <a:pPr lvl="1">
              <a:buFont typeface="Wingdings" charset="2"/>
              <a:buNone/>
            </a:pPr>
            <a:r>
              <a:rPr lang="en-US" i="1"/>
              <a:t>d</a:t>
            </a:r>
            <a:r>
              <a:rPr lang="en-US" i="1" baseline="-25000"/>
              <a:t>i</a:t>
            </a:r>
            <a:r>
              <a:rPr lang="en-US" i="1"/>
              <a:t>[u]=min{d</a:t>
            </a:r>
            <a:r>
              <a:rPr lang="en-US" i="1" baseline="-25000"/>
              <a:t>i</a:t>
            </a:r>
            <a:r>
              <a:rPr lang="en-US" i="1"/>
              <a:t>[v] | v </a:t>
            </a:r>
            <a:r>
              <a:rPr lang="en-US" i="1">
                <a:sym typeface="Symbol" charset="2"/>
              </a:rPr>
              <a:t></a:t>
            </a:r>
            <a:r>
              <a:rPr lang="en-US" i="1"/>
              <a:t> (V-V</a:t>
            </a:r>
            <a:r>
              <a:rPr lang="en-US" i="1" baseline="-25000"/>
              <a:t>T</a:t>
            </a:r>
            <a:r>
              <a:rPr lang="en-US" i="1"/>
              <a:t>) </a:t>
            </a:r>
            <a:r>
              <a:rPr lang="en-US" i="1">
                <a:sym typeface="Symbol" charset="2"/>
              </a:rPr>
              <a:t></a:t>
            </a:r>
            <a:r>
              <a:rPr lang="en-US" i="1"/>
              <a:t> V</a:t>
            </a:r>
            <a:r>
              <a:rPr lang="en-US" i="1" baseline="-25000"/>
              <a:t>i</a:t>
            </a:r>
            <a:r>
              <a:rPr lang="en-US" i="1"/>
              <a:t>}</a:t>
            </a:r>
          </a:p>
          <a:p>
            <a:r>
              <a:rPr lang="en-US"/>
              <a:t>Global minimum is obtained using all-to-one reduction</a:t>
            </a:r>
          </a:p>
          <a:p>
            <a:r>
              <a:rPr lang="en-US"/>
              <a:t>New vertex is added to </a:t>
            </a:r>
            <a:r>
              <a:rPr lang="en-US" i="1"/>
              <a:t>V</a:t>
            </a:r>
            <a:r>
              <a:rPr lang="en-US" i="1" baseline="-25000"/>
              <a:t>T</a:t>
            </a:r>
            <a:r>
              <a:rPr lang="en-US" i="1"/>
              <a:t> </a:t>
            </a:r>
            <a:r>
              <a:rPr lang="en-US"/>
              <a:t>and broadcast to all processes</a:t>
            </a:r>
          </a:p>
          <a:p>
            <a:r>
              <a:rPr lang="en-US"/>
              <a:t>New values of </a:t>
            </a:r>
            <a:r>
              <a:rPr lang="en-US" i="1"/>
              <a:t>d[v]</a:t>
            </a:r>
            <a:r>
              <a:rPr lang="en-US"/>
              <a:t> are computed for local vertex</a:t>
            </a:r>
            <a:endParaRPr lang="en-US" i="1" baseline="-25000"/>
          </a:p>
          <a:p>
            <a:r>
              <a:rPr lang="en-US" i="1"/>
              <a:t>O(n</a:t>
            </a:r>
            <a:r>
              <a:rPr lang="en-US" i="1" baseline="30000"/>
              <a:t>2</a:t>
            </a:r>
            <a:r>
              <a:rPr lang="en-US" i="1"/>
              <a:t>/p) + O(n log p) </a:t>
            </a:r>
            <a:r>
              <a:rPr lang="en-US"/>
              <a:t>(computation + communication)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Partitioning in Prim</a:t>
            </a:r>
            <a:r>
              <a:rPr lang="ja-JP" altLang="en-US"/>
              <a:t>’</a:t>
            </a:r>
            <a:r>
              <a:rPr lang="en-US" altLang="ja-JP"/>
              <a:t>s Algorithm</a:t>
            </a:r>
            <a:endParaRPr lang="en-US"/>
          </a:p>
        </p:txBody>
      </p:sp>
      <p:pic>
        <p:nvPicPr>
          <p:cNvPr id="48130" name="Picture 3" descr="10-6.gif                                                       00086CEEMacintosh HD                   B8A9EEAE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058863"/>
            <a:ext cx="6188075" cy="50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Single-Source Shortest Paths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Find shortest path from a vertex </a:t>
            </a:r>
            <a:r>
              <a:rPr lang="en-US" i="1" dirty="0" err="1"/>
              <a:t>v</a:t>
            </a:r>
            <a:r>
              <a:rPr lang="en-US" i="1" dirty="0"/>
              <a:t> </a:t>
            </a:r>
            <a:r>
              <a:rPr lang="en-US" dirty="0"/>
              <a:t>to all other vertices</a:t>
            </a:r>
          </a:p>
          <a:p>
            <a:r>
              <a:rPr lang="en-US" dirty="0"/>
              <a:t>The shortest path in a weighted graph is the edge with the minimum weight</a:t>
            </a:r>
          </a:p>
          <a:p>
            <a:r>
              <a:rPr lang="en-US" dirty="0"/>
              <a:t>Weights may represent time, cost, loss, or any other quantity that accumulates additively along a path</a:t>
            </a:r>
          </a:p>
          <a:p>
            <a:r>
              <a:rPr lang="en-US" dirty="0" err="1"/>
              <a:t>Dijkstra’</a:t>
            </a:r>
            <a:r>
              <a:rPr lang="en-US" altLang="ja-JP" dirty="0" err="1"/>
              <a:t>s</a:t>
            </a:r>
            <a:r>
              <a:rPr lang="en-US" altLang="ja-JP" dirty="0"/>
              <a:t> algorithm finds shortest paths from vertex </a:t>
            </a:r>
            <a:r>
              <a:rPr lang="en-US" altLang="ja-JP" i="1" dirty="0" err="1"/>
              <a:t>s</a:t>
            </a:r>
            <a:endParaRPr lang="en-US" altLang="ja-JP" i="1" dirty="0"/>
          </a:p>
          <a:p>
            <a:pPr lvl="1"/>
            <a:r>
              <a:rPr lang="en-US" dirty="0"/>
              <a:t>Similar to Prim</a:t>
            </a:r>
            <a:r>
              <a:rPr lang="ja-JP" altLang="en-US" dirty="0"/>
              <a:t>’</a:t>
            </a:r>
            <a:r>
              <a:rPr lang="en-US" altLang="ja-JP" dirty="0" err="1"/>
              <a:t>s</a:t>
            </a:r>
            <a:r>
              <a:rPr lang="en-US" altLang="ja-JP" dirty="0"/>
              <a:t> MST algorithm</a:t>
            </a:r>
          </a:p>
          <a:p>
            <a:pPr lvl="2"/>
            <a:r>
              <a:rPr lang="en-US" dirty="0"/>
              <a:t>MST with vertex </a:t>
            </a:r>
            <a:r>
              <a:rPr lang="en-US" i="1" dirty="0" err="1"/>
              <a:t>v</a:t>
            </a:r>
            <a:r>
              <a:rPr lang="en-US" i="1" dirty="0"/>
              <a:t> </a:t>
            </a:r>
            <a:r>
              <a:rPr lang="en-US" dirty="0"/>
              <a:t>as starting vertex</a:t>
            </a:r>
          </a:p>
          <a:p>
            <a:pPr lvl="1"/>
            <a:r>
              <a:rPr lang="en-US" dirty="0"/>
              <a:t>Incrementally finds shortest paths in greedy manner</a:t>
            </a:r>
          </a:p>
          <a:p>
            <a:pPr lvl="1"/>
            <a:r>
              <a:rPr lang="en-US" dirty="0"/>
              <a:t>Keep track of minimum cost to reach a vertex from </a:t>
            </a:r>
            <a:r>
              <a:rPr lang="en-US" i="1" dirty="0" err="1"/>
              <a:t>s</a:t>
            </a:r>
            <a:endParaRPr lang="en-US" i="1" dirty="0"/>
          </a:p>
          <a:p>
            <a:pPr lvl="1"/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0"/>
            <a:ext cx="8839200" cy="457200"/>
          </a:xfrm>
        </p:spPr>
        <p:txBody>
          <a:bodyPr/>
          <a:lstStyle/>
          <a:p>
            <a:r>
              <a:rPr lang="en-US" dirty="0" err="1"/>
              <a:t>Dijkstra</a:t>
            </a:r>
            <a:r>
              <a:rPr lang="ja-JP" altLang="en-US" dirty="0"/>
              <a:t>’</a:t>
            </a:r>
            <a:r>
              <a:rPr lang="en-US" altLang="ja-JP" dirty="0" err="1"/>
              <a:t>s</a:t>
            </a:r>
            <a:r>
              <a:rPr lang="en-US" altLang="ja-JP" dirty="0"/>
              <a:t> Single-Source Shortest Path</a:t>
            </a:r>
            <a:endParaRPr lang="en-US" dirty="0"/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200">
                <a:latin typeface="Times-Roman" charset="0"/>
              </a:rPr>
              <a:t>1.	</a:t>
            </a:r>
            <a:r>
              <a:rPr lang="en-US" sz="2200" b="1">
                <a:latin typeface="Times-Roman" charset="0"/>
              </a:rPr>
              <a:t>procedure </a:t>
            </a:r>
            <a:r>
              <a:rPr lang="en-US" sz="2200">
                <a:latin typeface="Times-Roman" charset="0"/>
              </a:rPr>
              <a:t>DIJKSTRA SINGLE SOURCE SP(</a:t>
            </a:r>
            <a:r>
              <a:rPr lang="en-US" sz="2200" i="1">
                <a:latin typeface="Times-Roman" charset="0"/>
              </a:rPr>
              <a:t>V, E,w, s</a:t>
            </a:r>
            <a:r>
              <a:rPr lang="en-US" sz="2200">
                <a:latin typeface="Times-Roman" charset="0"/>
              </a:rPr>
              <a:t>)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200">
                <a:latin typeface="Times-Roman" charset="0"/>
              </a:rPr>
              <a:t>2.	</a:t>
            </a:r>
            <a:r>
              <a:rPr lang="en-US" sz="2200" b="1">
                <a:latin typeface="Times-Roman" charset="0"/>
              </a:rPr>
              <a:t>begin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200">
                <a:latin typeface="Times-Roman" charset="0"/>
              </a:rPr>
              <a:t>3. 		</a:t>
            </a:r>
            <a:r>
              <a:rPr lang="en-US" sz="2200" i="1">
                <a:latin typeface="Times-Roman" charset="0"/>
              </a:rPr>
              <a:t>V</a:t>
            </a:r>
            <a:r>
              <a:rPr lang="en-US" sz="2200" i="1" baseline="-25000">
                <a:latin typeface="Times-Roman" charset="0"/>
              </a:rPr>
              <a:t>T</a:t>
            </a:r>
            <a:r>
              <a:rPr lang="en-US" sz="2200" i="1">
                <a:latin typeface="Times-Roman" charset="0"/>
              </a:rPr>
              <a:t> </a:t>
            </a:r>
            <a:r>
              <a:rPr lang="en-US" sz="2200">
                <a:latin typeface="Times-Roman" charset="0"/>
              </a:rPr>
              <a:t>:= {</a:t>
            </a:r>
            <a:r>
              <a:rPr lang="en-US" sz="2200" i="1">
                <a:latin typeface="Times-Roman" charset="0"/>
              </a:rPr>
              <a:t>s</a:t>
            </a:r>
            <a:r>
              <a:rPr lang="en-US" sz="2200">
                <a:latin typeface="Times-Roman" charset="0"/>
              </a:rPr>
              <a:t>};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200">
                <a:latin typeface="Times-Roman" charset="0"/>
              </a:rPr>
              <a:t>4.		</a:t>
            </a:r>
            <a:r>
              <a:rPr lang="en-US" sz="2200" b="1">
                <a:latin typeface="Times-Roman" charset="0"/>
              </a:rPr>
              <a:t>for </a:t>
            </a:r>
            <a:r>
              <a:rPr lang="en-US" sz="2200">
                <a:latin typeface="Times-Roman" charset="0"/>
              </a:rPr>
              <a:t>all </a:t>
            </a:r>
            <a:r>
              <a:rPr lang="en-US" sz="2200" i="1">
                <a:latin typeface="Times-Roman" charset="0"/>
              </a:rPr>
              <a:t>v </a:t>
            </a:r>
            <a:r>
              <a:rPr lang="en-US" sz="2200">
                <a:latin typeface="Times-Roman" charset="0"/>
                <a:sym typeface="Symbol" charset="2"/>
              </a:rPr>
              <a:t></a:t>
            </a:r>
            <a:r>
              <a:rPr lang="en-US" sz="2200">
                <a:latin typeface="Times-Roman" charset="0"/>
              </a:rPr>
              <a:t>  </a:t>
            </a:r>
            <a:r>
              <a:rPr lang="en-US" sz="2200" i="1">
                <a:latin typeface="Times-Roman" charset="0"/>
              </a:rPr>
              <a:t>(V </a:t>
            </a:r>
            <a:r>
              <a:rPr lang="en-US" sz="2200">
                <a:latin typeface="Times-Roman" charset="0"/>
              </a:rPr>
              <a:t>- </a:t>
            </a:r>
            <a:r>
              <a:rPr lang="en-US" sz="2200" i="1">
                <a:latin typeface="Times-Roman" charset="0"/>
              </a:rPr>
              <a:t>V</a:t>
            </a:r>
            <a:r>
              <a:rPr lang="en-US" sz="2200" i="1" baseline="-25000">
                <a:latin typeface="Times-Roman" charset="0"/>
              </a:rPr>
              <a:t>T</a:t>
            </a:r>
            <a:r>
              <a:rPr lang="en-US" sz="2200" i="1">
                <a:latin typeface="Times-Roman" charset="0"/>
              </a:rPr>
              <a:t> ) </a:t>
            </a:r>
            <a:r>
              <a:rPr lang="en-US" sz="2200" b="1">
                <a:latin typeface="Times-Roman" charset="0"/>
              </a:rPr>
              <a:t>do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200">
                <a:latin typeface="Times-Roman" charset="0"/>
              </a:rPr>
              <a:t>5.			</a:t>
            </a:r>
            <a:r>
              <a:rPr lang="en-US" sz="2200" b="1">
                <a:latin typeface="Times-Roman" charset="0"/>
              </a:rPr>
              <a:t>if </a:t>
            </a:r>
            <a:r>
              <a:rPr lang="en-US" sz="2200" i="1">
                <a:latin typeface="Times-Roman" charset="0"/>
              </a:rPr>
              <a:t>(s, v) </a:t>
            </a:r>
            <a:r>
              <a:rPr lang="en-US" sz="2200">
                <a:latin typeface="Times-Roman" charset="0"/>
              </a:rPr>
              <a:t>exists set </a:t>
            </a:r>
            <a:r>
              <a:rPr lang="en-US" sz="2200" i="1">
                <a:latin typeface="Times-Roman" charset="0"/>
              </a:rPr>
              <a:t>l</a:t>
            </a:r>
            <a:r>
              <a:rPr lang="en-US" sz="2200">
                <a:latin typeface="Times-Roman" charset="0"/>
              </a:rPr>
              <a:t>[</a:t>
            </a:r>
            <a:r>
              <a:rPr lang="en-US" sz="2200" i="1">
                <a:latin typeface="Times-Roman" charset="0"/>
              </a:rPr>
              <a:t>v</a:t>
            </a:r>
            <a:r>
              <a:rPr lang="en-US" sz="2200">
                <a:latin typeface="Times-Roman" charset="0"/>
              </a:rPr>
              <a:t>] := </a:t>
            </a:r>
            <a:r>
              <a:rPr lang="en-US" sz="2200" i="1">
                <a:latin typeface="Times-Roman" charset="0"/>
              </a:rPr>
              <a:t>w(s, v)</a:t>
            </a:r>
            <a:r>
              <a:rPr lang="en-US" sz="2200">
                <a:latin typeface="Times-Roman" charset="0"/>
              </a:rPr>
              <a:t>;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200">
                <a:latin typeface="Times-Roman" charset="0"/>
              </a:rPr>
              <a:t>6.			</a:t>
            </a:r>
            <a:r>
              <a:rPr lang="en-US" sz="2200" b="1">
                <a:latin typeface="Times-Roman" charset="0"/>
              </a:rPr>
              <a:t>else </a:t>
            </a:r>
            <a:r>
              <a:rPr lang="en-US" sz="2200">
                <a:latin typeface="Times-Roman" charset="0"/>
              </a:rPr>
              <a:t>set </a:t>
            </a:r>
            <a:r>
              <a:rPr lang="en-US" sz="2200" i="1">
                <a:latin typeface="Times-Roman" charset="0"/>
              </a:rPr>
              <a:t>l</a:t>
            </a:r>
            <a:r>
              <a:rPr lang="en-US" sz="2200">
                <a:latin typeface="Times-Roman" charset="0"/>
              </a:rPr>
              <a:t>[</a:t>
            </a:r>
            <a:r>
              <a:rPr lang="en-US" sz="2200" i="1">
                <a:latin typeface="Times-Roman" charset="0"/>
              </a:rPr>
              <a:t>v</a:t>
            </a:r>
            <a:r>
              <a:rPr lang="en-US" sz="2200">
                <a:latin typeface="Times-Roman" charset="0"/>
              </a:rPr>
              <a:t>] :=∞;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200">
                <a:latin typeface="Times-Roman" charset="0"/>
              </a:rPr>
              <a:t>7.		</a:t>
            </a:r>
            <a:r>
              <a:rPr lang="en-US" sz="2200" b="1">
                <a:latin typeface="Times-Roman" charset="0"/>
              </a:rPr>
              <a:t>while </a:t>
            </a:r>
            <a:r>
              <a:rPr lang="en-US" sz="2200" i="1">
                <a:latin typeface="Times-Roman" charset="0"/>
              </a:rPr>
              <a:t>V</a:t>
            </a:r>
            <a:r>
              <a:rPr lang="en-US" sz="2200" i="1" baseline="-25000">
                <a:latin typeface="Times-Roman" charset="0"/>
              </a:rPr>
              <a:t>T</a:t>
            </a:r>
            <a:r>
              <a:rPr lang="en-US" sz="2200" i="1">
                <a:latin typeface="Times-Roman" charset="0"/>
              </a:rPr>
              <a:t> </a:t>
            </a:r>
            <a:r>
              <a:rPr lang="en-US" sz="2200">
                <a:latin typeface="Times-Roman" charset="0"/>
                <a:sym typeface="Symbol" charset="2"/>
              </a:rPr>
              <a:t></a:t>
            </a:r>
            <a:r>
              <a:rPr lang="en-US" sz="2200">
                <a:latin typeface="Times-Roman" charset="0"/>
              </a:rPr>
              <a:t> </a:t>
            </a:r>
            <a:r>
              <a:rPr lang="en-US" sz="2200" i="1">
                <a:latin typeface="Times-Roman" charset="0"/>
              </a:rPr>
              <a:t>V </a:t>
            </a:r>
            <a:r>
              <a:rPr lang="en-US" sz="2200" b="1">
                <a:latin typeface="Times-Roman" charset="0"/>
              </a:rPr>
              <a:t>do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200">
                <a:latin typeface="Times-Roman" charset="0"/>
              </a:rPr>
              <a:t>8.		</a:t>
            </a:r>
            <a:r>
              <a:rPr lang="en-US" sz="2200" b="1">
                <a:latin typeface="Times-Roman" charset="0"/>
              </a:rPr>
              <a:t>begin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200">
                <a:latin typeface="Times-Roman" charset="0"/>
              </a:rPr>
              <a:t>9.			find a vertex </a:t>
            </a:r>
            <a:r>
              <a:rPr lang="en-US" sz="2200" i="1">
                <a:latin typeface="Times-Roman" charset="0"/>
              </a:rPr>
              <a:t>u </a:t>
            </a:r>
            <a:r>
              <a:rPr lang="en-US" sz="2200">
                <a:latin typeface="Times-Roman" charset="0"/>
              </a:rPr>
              <a:t>such that </a:t>
            </a:r>
            <a:r>
              <a:rPr lang="en-US" sz="2200" i="1">
                <a:latin typeface="Times-Roman" charset="0"/>
              </a:rPr>
              <a:t>l</a:t>
            </a:r>
            <a:r>
              <a:rPr lang="en-US" sz="2200">
                <a:latin typeface="Times-Roman" charset="0"/>
              </a:rPr>
              <a:t>[</a:t>
            </a:r>
            <a:r>
              <a:rPr lang="en-US" sz="2200" i="1">
                <a:latin typeface="Times-Roman" charset="0"/>
              </a:rPr>
              <a:t>u</a:t>
            </a:r>
            <a:r>
              <a:rPr lang="en-US" sz="2200">
                <a:latin typeface="Times-Roman" charset="0"/>
              </a:rPr>
              <a:t>] := min{</a:t>
            </a:r>
            <a:r>
              <a:rPr lang="en-US" sz="2200" i="1">
                <a:latin typeface="Times-Roman" charset="0"/>
              </a:rPr>
              <a:t>l</a:t>
            </a:r>
            <a:r>
              <a:rPr lang="en-US" sz="2200">
                <a:latin typeface="Times-Roman" charset="0"/>
              </a:rPr>
              <a:t>[</a:t>
            </a:r>
            <a:r>
              <a:rPr lang="en-US" sz="2200" i="1">
                <a:latin typeface="Times-Roman" charset="0"/>
              </a:rPr>
              <a:t>v</a:t>
            </a:r>
            <a:r>
              <a:rPr lang="en-US" sz="2200">
                <a:latin typeface="Times-Roman" charset="0"/>
              </a:rPr>
              <a:t>]|</a:t>
            </a:r>
            <a:r>
              <a:rPr lang="en-US" sz="2200" i="1">
                <a:latin typeface="Times-Roman" charset="0"/>
              </a:rPr>
              <a:t>v </a:t>
            </a:r>
            <a:r>
              <a:rPr lang="en-US" sz="2200">
                <a:latin typeface="Times-Roman" charset="0"/>
                <a:sym typeface="Symbol" charset="2"/>
              </a:rPr>
              <a:t></a:t>
            </a:r>
            <a:r>
              <a:rPr lang="en-US" sz="2200">
                <a:latin typeface="Times-Roman" charset="0"/>
              </a:rPr>
              <a:t>  </a:t>
            </a:r>
            <a:r>
              <a:rPr lang="en-US" sz="2200" i="1">
                <a:latin typeface="Times-Roman" charset="0"/>
              </a:rPr>
              <a:t>(V </a:t>
            </a:r>
            <a:r>
              <a:rPr lang="en-US" sz="2200">
                <a:latin typeface="Times-Roman" charset="0"/>
              </a:rPr>
              <a:t>- </a:t>
            </a:r>
            <a:r>
              <a:rPr lang="en-US" sz="2200" i="1">
                <a:latin typeface="Times-Roman" charset="0"/>
              </a:rPr>
              <a:t>V</a:t>
            </a:r>
            <a:r>
              <a:rPr lang="en-US" sz="2200" i="1" baseline="-25000">
                <a:latin typeface="Times-Roman" charset="0"/>
              </a:rPr>
              <a:t>T</a:t>
            </a:r>
            <a:r>
              <a:rPr lang="en-US" sz="2200" i="1">
                <a:latin typeface="Times-Roman" charset="0"/>
              </a:rPr>
              <a:t> )</a:t>
            </a:r>
            <a:r>
              <a:rPr lang="en-US" sz="2200">
                <a:latin typeface="Times-Roman" charset="0"/>
              </a:rPr>
              <a:t>};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200">
                <a:latin typeface="Times-Roman" charset="0"/>
              </a:rPr>
              <a:t>10.		</a:t>
            </a:r>
            <a:r>
              <a:rPr lang="en-US" sz="2200" i="1">
                <a:latin typeface="Times-Roman" charset="0"/>
              </a:rPr>
              <a:t>VT </a:t>
            </a:r>
            <a:r>
              <a:rPr lang="en-US" sz="2200">
                <a:latin typeface="Times-Roman" charset="0"/>
              </a:rPr>
              <a:t>:= </a:t>
            </a:r>
            <a:r>
              <a:rPr lang="en-US" sz="2200" i="1">
                <a:latin typeface="Times-Roman" charset="0"/>
              </a:rPr>
              <a:t>V</a:t>
            </a:r>
            <a:r>
              <a:rPr lang="en-US" sz="2200" i="1" baseline="-25000">
                <a:latin typeface="Times-Roman" charset="0"/>
              </a:rPr>
              <a:t>T</a:t>
            </a:r>
            <a:r>
              <a:rPr lang="en-US" sz="2200" i="1">
                <a:latin typeface="Times-Roman" charset="0"/>
              </a:rPr>
              <a:t> </a:t>
            </a:r>
            <a:r>
              <a:rPr lang="en-US" sz="2200">
                <a:latin typeface="Times-Roman" charset="0"/>
                <a:sym typeface="Symbol" charset="2"/>
              </a:rPr>
              <a:t></a:t>
            </a:r>
            <a:r>
              <a:rPr lang="en-US" sz="2200">
                <a:latin typeface="Times-Roman" charset="0"/>
              </a:rPr>
              <a:t> {</a:t>
            </a:r>
            <a:r>
              <a:rPr lang="en-US" sz="2200" i="1">
                <a:latin typeface="Times-Roman" charset="0"/>
              </a:rPr>
              <a:t>u</a:t>
            </a:r>
            <a:r>
              <a:rPr lang="en-US" sz="2200">
                <a:latin typeface="Times-Roman" charset="0"/>
              </a:rPr>
              <a:t>};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200">
                <a:latin typeface="Times-Roman" charset="0"/>
              </a:rPr>
              <a:t>11.		</a:t>
            </a:r>
            <a:r>
              <a:rPr lang="en-US" sz="2200" b="1">
                <a:latin typeface="Times-Roman" charset="0"/>
              </a:rPr>
              <a:t>for </a:t>
            </a:r>
            <a:r>
              <a:rPr lang="en-US" sz="2200">
                <a:latin typeface="Times-Roman" charset="0"/>
              </a:rPr>
              <a:t>all </a:t>
            </a:r>
            <a:r>
              <a:rPr lang="en-US" sz="2200" i="1">
                <a:latin typeface="Times-Roman" charset="0"/>
              </a:rPr>
              <a:t>v </a:t>
            </a:r>
            <a:r>
              <a:rPr lang="en-US" sz="2200">
                <a:latin typeface="Times-Roman" charset="0"/>
                <a:sym typeface="Symbol" charset="2"/>
              </a:rPr>
              <a:t></a:t>
            </a:r>
            <a:r>
              <a:rPr lang="en-US" sz="2200">
                <a:latin typeface="Times-Roman" charset="0"/>
              </a:rPr>
              <a:t>  </a:t>
            </a:r>
            <a:r>
              <a:rPr lang="en-US" sz="2200" i="1">
                <a:latin typeface="Times-Roman" charset="0"/>
              </a:rPr>
              <a:t>(V </a:t>
            </a:r>
            <a:r>
              <a:rPr lang="en-US" sz="2200">
                <a:latin typeface="Times-Roman" charset="0"/>
              </a:rPr>
              <a:t>- </a:t>
            </a:r>
            <a:r>
              <a:rPr lang="en-US" sz="2200" i="1">
                <a:latin typeface="Times-Roman" charset="0"/>
              </a:rPr>
              <a:t>V</a:t>
            </a:r>
            <a:r>
              <a:rPr lang="en-US" sz="2200" i="1" baseline="-25000">
                <a:latin typeface="Times-Roman" charset="0"/>
              </a:rPr>
              <a:t>T</a:t>
            </a:r>
            <a:r>
              <a:rPr lang="en-US" sz="2200" i="1">
                <a:latin typeface="Times-Roman" charset="0"/>
              </a:rPr>
              <a:t> ) </a:t>
            </a:r>
            <a:r>
              <a:rPr lang="en-US" sz="2200" b="1">
                <a:latin typeface="Times-Roman" charset="0"/>
              </a:rPr>
              <a:t>do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200">
                <a:latin typeface="Times-Roman" charset="0"/>
              </a:rPr>
              <a:t>12.			</a:t>
            </a:r>
            <a:r>
              <a:rPr lang="en-US" sz="2200" i="1">
                <a:latin typeface="Times-Roman" charset="0"/>
              </a:rPr>
              <a:t>l</a:t>
            </a:r>
            <a:r>
              <a:rPr lang="en-US" sz="2200">
                <a:latin typeface="Times-Roman" charset="0"/>
              </a:rPr>
              <a:t>[</a:t>
            </a:r>
            <a:r>
              <a:rPr lang="en-US" sz="2200" i="1">
                <a:latin typeface="Times-Roman" charset="0"/>
              </a:rPr>
              <a:t>v</a:t>
            </a:r>
            <a:r>
              <a:rPr lang="en-US" sz="2200">
                <a:latin typeface="Times-Roman" charset="0"/>
              </a:rPr>
              <a:t>] := min{</a:t>
            </a:r>
            <a:r>
              <a:rPr lang="en-US" sz="2200" i="1">
                <a:latin typeface="Times-Roman" charset="0"/>
              </a:rPr>
              <a:t>l</a:t>
            </a:r>
            <a:r>
              <a:rPr lang="en-US" sz="2200">
                <a:latin typeface="Times-Roman" charset="0"/>
              </a:rPr>
              <a:t>[</a:t>
            </a:r>
            <a:r>
              <a:rPr lang="en-US" sz="2200" i="1">
                <a:latin typeface="Times-Roman" charset="0"/>
              </a:rPr>
              <a:t>v</a:t>
            </a:r>
            <a:r>
              <a:rPr lang="en-US" sz="2200">
                <a:latin typeface="Times-Roman" charset="0"/>
              </a:rPr>
              <a:t>]</a:t>
            </a:r>
            <a:r>
              <a:rPr lang="en-US" sz="2200" i="1">
                <a:latin typeface="Times-Roman" charset="0"/>
              </a:rPr>
              <a:t>, l</a:t>
            </a:r>
            <a:r>
              <a:rPr lang="en-US" sz="2200">
                <a:latin typeface="Times-Roman" charset="0"/>
              </a:rPr>
              <a:t>[</a:t>
            </a:r>
            <a:r>
              <a:rPr lang="en-US" sz="2200" i="1">
                <a:latin typeface="Times-Roman" charset="0"/>
              </a:rPr>
              <a:t>u</a:t>
            </a:r>
            <a:r>
              <a:rPr lang="en-US" sz="2200">
                <a:latin typeface="Times-Roman" charset="0"/>
              </a:rPr>
              <a:t>] + </a:t>
            </a:r>
            <a:r>
              <a:rPr lang="en-US" sz="2200" i="1">
                <a:latin typeface="Times-Roman" charset="0"/>
              </a:rPr>
              <a:t>w(u, v)</a:t>
            </a:r>
            <a:r>
              <a:rPr lang="en-US" sz="2200">
                <a:latin typeface="Times-Roman" charset="0"/>
              </a:rPr>
              <a:t>};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200">
                <a:latin typeface="Times-Roman" charset="0"/>
              </a:rPr>
              <a:t>13.		</a:t>
            </a:r>
            <a:r>
              <a:rPr lang="en-US" sz="2200" b="1">
                <a:latin typeface="Times-Roman" charset="0"/>
              </a:rPr>
              <a:t>endwhile</a:t>
            </a:r>
          </a:p>
          <a:p>
            <a:pPr marL="455613" indent="-455613">
              <a:lnSpc>
                <a:spcPct val="90000"/>
              </a:lnSpc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</a:tabLst>
            </a:pPr>
            <a:r>
              <a:rPr lang="en-US" sz="2200">
                <a:latin typeface="Times-Roman" charset="0"/>
              </a:rPr>
              <a:t>14.	</a:t>
            </a:r>
            <a:r>
              <a:rPr lang="en-US" sz="2200" b="1">
                <a:latin typeface="Times-Roman" charset="0"/>
              </a:rPr>
              <a:t>end </a:t>
            </a:r>
            <a:r>
              <a:rPr lang="en-US" sz="2200">
                <a:latin typeface="Times-Roman" charset="0"/>
              </a:rPr>
              <a:t>DIJKSTRA SINGLE SOURCE SP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 Formulation of Dijkstra</a:t>
            </a:r>
            <a:r>
              <a:rPr lang="ja-JP" altLang="en-US"/>
              <a:t>’</a:t>
            </a:r>
            <a:r>
              <a:rPr lang="en-US" altLang="ja-JP"/>
              <a:t>s Algorithm</a:t>
            </a:r>
            <a:endParaRPr lang="en-US"/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Very similar to Prim</a:t>
            </a:r>
            <a:r>
              <a:rPr lang="ja-JP" altLang="en-US"/>
              <a:t>’</a:t>
            </a:r>
            <a:r>
              <a:rPr lang="en-US" altLang="ja-JP"/>
              <a:t>s MST parallel formulation</a:t>
            </a:r>
          </a:p>
          <a:p>
            <a:r>
              <a:rPr lang="en-US"/>
              <a:t>Use 1D block mapping as before</a:t>
            </a:r>
          </a:p>
          <a:p>
            <a:r>
              <a:rPr lang="en-US"/>
              <a:t>All processes perform computation and communication similar to that performed in Prim</a:t>
            </a:r>
            <a:r>
              <a:rPr lang="ja-JP" altLang="en-US"/>
              <a:t>’</a:t>
            </a:r>
            <a:r>
              <a:rPr lang="en-US" altLang="ja-JP"/>
              <a:t>s algorithm</a:t>
            </a:r>
          </a:p>
          <a:p>
            <a:r>
              <a:rPr lang="en-US"/>
              <a:t>Parallel performance is the same</a:t>
            </a:r>
          </a:p>
          <a:p>
            <a:pPr lvl="1"/>
            <a:r>
              <a:rPr lang="en-US" i="1"/>
              <a:t>O(n</a:t>
            </a:r>
            <a:r>
              <a:rPr lang="en-US" i="1" baseline="30000"/>
              <a:t>2</a:t>
            </a:r>
            <a:r>
              <a:rPr lang="en-US" i="1"/>
              <a:t>/p) + O(n log p)</a:t>
            </a:r>
          </a:p>
          <a:p>
            <a:pPr lvl="1"/>
            <a:r>
              <a:rPr lang="en-US"/>
              <a:t>Scalability</a:t>
            </a:r>
          </a:p>
          <a:p>
            <a:pPr lvl="2"/>
            <a:r>
              <a:rPr lang="en-US" i="1">
                <a:ea typeface="ＭＳ Ｐゴシック" charset="-128"/>
              </a:rPr>
              <a:t>O(n</a:t>
            </a:r>
            <a:r>
              <a:rPr lang="en-US" i="1" baseline="30000">
                <a:ea typeface="ＭＳ Ｐゴシック" charset="-128"/>
              </a:rPr>
              <a:t>2</a:t>
            </a:r>
            <a:r>
              <a:rPr lang="en-US" i="1">
                <a:ea typeface="ＭＳ Ｐゴシック" charset="-128"/>
              </a:rPr>
              <a:t>) </a:t>
            </a:r>
            <a:r>
              <a:rPr lang="en-US">
                <a:ea typeface="ＭＳ Ｐゴシック" charset="-128"/>
              </a:rPr>
              <a:t>is the sequential time</a:t>
            </a:r>
            <a:endParaRPr lang="en-US" i="1">
              <a:ea typeface="ＭＳ Ｐゴシック" charset="-128"/>
            </a:endParaRPr>
          </a:p>
          <a:p>
            <a:pPr lvl="2"/>
            <a:r>
              <a:rPr lang="en-US" i="1">
                <a:ea typeface="ＭＳ Ｐゴシック" charset="-128"/>
              </a:rPr>
              <a:t>O(n</a:t>
            </a:r>
            <a:r>
              <a:rPr lang="en-US" i="1" baseline="30000">
                <a:ea typeface="ＭＳ Ｐゴシック" charset="-128"/>
              </a:rPr>
              <a:t>2</a:t>
            </a:r>
            <a:r>
              <a:rPr lang="en-US" i="1">
                <a:ea typeface="ＭＳ Ｐゴシック" charset="-128"/>
              </a:rPr>
              <a:t>) / [O(n</a:t>
            </a:r>
            <a:r>
              <a:rPr lang="en-US" i="1" baseline="30000">
                <a:ea typeface="ＭＳ Ｐゴシック" charset="-128"/>
              </a:rPr>
              <a:t>2</a:t>
            </a:r>
            <a:r>
              <a:rPr lang="en-US" i="1">
                <a:ea typeface="ＭＳ Ｐゴシック" charset="-128"/>
              </a:rPr>
              <a:t>/p) + O(n log p)]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Find the shortest path between all pairs of vertices</a:t>
            </a:r>
          </a:p>
          <a:p>
            <a:r>
              <a:rPr lang="en-US"/>
              <a:t>Outcome is a </a:t>
            </a:r>
            <a:r>
              <a:rPr lang="en-US" i="1"/>
              <a:t>n x n</a:t>
            </a:r>
            <a:r>
              <a:rPr lang="en-US"/>
              <a:t> matrix </a:t>
            </a:r>
            <a:r>
              <a:rPr lang="en-US" i="1"/>
              <a:t>D={d</a:t>
            </a:r>
            <a:r>
              <a:rPr lang="en-US" i="1" baseline="-25000"/>
              <a:t>i,j</a:t>
            </a:r>
            <a:r>
              <a:rPr lang="en-US" i="1"/>
              <a:t>}</a:t>
            </a:r>
            <a:r>
              <a:rPr lang="en-US"/>
              <a:t> such that </a:t>
            </a:r>
            <a:r>
              <a:rPr lang="en-US" i="1"/>
              <a:t>d</a:t>
            </a:r>
            <a:r>
              <a:rPr lang="en-US" i="1" baseline="-25000"/>
              <a:t>i,j</a:t>
            </a:r>
            <a:r>
              <a:rPr lang="en-US"/>
              <a:t> is the cost of the shortest path from vertex </a:t>
            </a:r>
            <a:r>
              <a:rPr lang="en-US" i="1"/>
              <a:t>v</a:t>
            </a:r>
            <a:r>
              <a:rPr lang="en-US" i="1" baseline="-25000"/>
              <a:t>i</a:t>
            </a:r>
            <a:r>
              <a:rPr lang="en-US"/>
              <a:t> to vertex </a:t>
            </a:r>
            <a:r>
              <a:rPr lang="en-US" i="1"/>
              <a:t>v</a:t>
            </a:r>
            <a:r>
              <a:rPr lang="en-US" i="1" baseline="-25000"/>
              <a:t>j</a:t>
            </a:r>
            <a:endParaRPr lang="en-US"/>
          </a:p>
          <a:p>
            <a:r>
              <a:rPr lang="en-US"/>
              <a:t>Dijsktra</a:t>
            </a:r>
            <a:r>
              <a:rPr lang="ja-JP" altLang="en-US"/>
              <a:t>’</a:t>
            </a:r>
            <a:r>
              <a:rPr lang="en-US" altLang="ja-JP"/>
              <a:t>s algorithm</a:t>
            </a:r>
          </a:p>
          <a:p>
            <a:pPr lvl="1"/>
            <a:r>
              <a:rPr lang="en-US"/>
              <a:t>Execute single-source algorithm on each process</a:t>
            </a:r>
          </a:p>
          <a:p>
            <a:pPr lvl="1"/>
            <a:r>
              <a:rPr lang="en-US" i="1"/>
              <a:t>O(n</a:t>
            </a:r>
            <a:r>
              <a:rPr lang="en-US" i="1" baseline="30000"/>
              <a:t>3</a:t>
            </a:r>
            <a:r>
              <a:rPr lang="en-US" i="1"/>
              <a:t>)</a:t>
            </a:r>
            <a:endParaRPr lang="en-US"/>
          </a:p>
          <a:p>
            <a:pPr lvl="1"/>
            <a:r>
              <a:rPr lang="en-US"/>
              <a:t>Source-partitioned formulation (use sequential algorithm)</a:t>
            </a:r>
          </a:p>
          <a:p>
            <a:pPr lvl="1"/>
            <a:r>
              <a:rPr lang="en-US"/>
              <a:t>Source-parallel formulation (use parallel algorithm)</a:t>
            </a:r>
          </a:p>
          <a:p>
            <a:r>
              <a:rPr lang="en-US"/>
              <a:t>Floyd</a:t>
            </a:r>
            <a:r>
              <a:rPr lang="ja-JP" altLang="en-US"/>
              <a:t>’</a:t>
            </a:r>
            <a:r>
              <a:rPr lang="en-US" altLang="ja-JP"/>
              <a:t>s algorithm</a:t>
            </a:r>
          </a:p>
          <a:p>
            <a:pPr lvl="1"/>
            <a:r>
              <a:rPr lang="en-US"/>
              <a:t>Builds up distance matrix from the bottom 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Floyd</a:t>
            </a:r>
            <a:r>
              <a:rPr lang="ja-JP" altLang="en-US"/>
              <a:t>’</a:t>
            </a:r>
            <a:r>
              <a:rPr lang="en-US" altLang="ja-JP"/>
              <a:t>s All-Pairs Shortest Paths Algorithm</a:t>
            </a:r>
            <a:endParaRPr lang="en-US"/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5613" indent="-455613"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  <a:tab pos="2168525" algn="l"/>
              </a:tabLst>
            </a:pPr>
            <a:r>
              <a:rPr lang="en-US">
                <a:latin typeface="Times-Roman" charset="0"/>
              </a:rPr>
              <a:t>1.	</a:t>
            </a:r>
            <a:r>
              <a:rPr lang="en-US" b="1">
                <a:latin typeface="Times-Roman" charset="0"/>
              </a:rPr>
              <a:t>procedure </a:t>
            </a:r>
            <a:r>
              <a:rPr lang="en-US">
                <a:latin typeface="Times-Roman" charset="0"/>
              </a:rPr>
              <a:t>FLOYD ALL PAIRS SP(</a:t>
            </a:r>
            <a:r>
              <a:rPr lang="en-US" i="1">
                <a:latin typeface="Times-Roman" charset="0"/>
              </a:rPr>
              <a:t>A</a:t>
            </a:r>
            <a:r>
              <a:rPr lang="en-US">
                <a:latin typeface="Times-Roman" charset="0"/>
              </a:rPr>
              <a:t>)</a:t>
            </a:r>
          </a:p>
          <a:p>
            <a:pPr marL="455613" indent="-455613"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  <a:tab pos="2168525" algn="l"/>
              </a:tabLst>
            </a:pPr>
            <a:r>
              <a:rPr lang="en-US">
                <a:latin typeface="Times-Roman" charset="0"/>
              </a:rPr>
              <a:t>2.	</a:t>
            </a:r>
            <a:r>
              <a:rPr lang="en-US" b="1">
                <a:latin typeface="Times-Roman" charset="0"/>
              </a:rPr>
              <a:t>begin</a:t>
            </a:r>
          </a:p>
          <a:p>
            <a:pPr marL="455613" indent="-455613"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  <a:tab pos="2168525" algn="l"/>
              </a:tabLst>
            </a:pPr>
            <a:r>
              <a:rPr lang="en-US">
                <a:latin typeface="Times-Roman" charset="0"/>
              </a:rPr>
              <a:t>3.		</a:t>
            </a:r>
            <a:r>
              <a:rPr lang="en-US" i="1">
                <a:latin typeface="Times-Roman" charset="0"/>
              </a:rPr>
              <a:t>D</a:t>
            </a:r>
            <a:r>
              <a:rPr lang="en-US" i="1" baseline="30000">
                <a:latin typeface="Times-Roman" charset="0"/>
              </a:rPr>
              <a:t>(</a:t>
            </a:r>
            <a:r>
              <a:rPr lang="en-US" baseline="30000">
                <a:latin typeface="Times-Roman" charset="0"/>
              </a:rPr>
              <a:t>0</a:t>
            </a:r>
            <a:r>
              <a:rPr lang="en-US" i="1" baseline="30000">
                <a:latin typeface="Times-Roman" charset="0"/>
              </a:rPr>
              <a:t>)</a:t>
            </a:r>
            <a:r>
              <a:rPr lang="en-US" i="1">
                <a:latin typeface="Times-Roman" charset="0"/>
              </a:rPr>
              <a:t> </a:t>
            </a:r>
            <a:r>
              <a:rPr lang="en-US">
                <a:latin typeface="Times-Roman" charset="0"/>
              </a:rPr>
              <a:t>= </a:t>
            </a:r>
            <a:r>
              <a:rPr lang="en-US" i="1">
                <a:latin typeface="Times-Roman" charset="0"/>
              </a:rPr>
              <a:t>A</a:t>
            </a:r>
            <a:r>
              <a:rPr lang="en-US">
                <a:latin typeface="Times-Roman" charset="0"/>
              </a:rPr>
              <a:t>;</a:t>
            </a:r>
          </a:p>
          <a:p>
            <a:pPr marL="455613" indent="-455613"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  <a:tab pos="2168525" algn="l"/>
              </a:tabLst>
            </a:pPr>
            <a:r>
              <a:rPr lang="en-US">
                <a:latin typeface="Times-Roman" charset="0"/>
              </a:rPr>
              <a:t>4.		</a:t>
            </a:r>
            <a:r>
              <a:rPr lang="en-US" b="1">
                <a:latin typeface="Times-Roman" charset="0"/>
              </a:rPr>
              <a:t>for </a:t>
            </a:r>
            <a:r>
              <a:rPr lang="en-US" i="1">
                <a:latin typeface="Times-Roman" charset="0"/>
              </a:rPr>
              <a:t>k </a:t>
            </a:r>
            <a:r>
              <a:rPr lang="en-US">
                <a:latin typeface="Times-Roman" charset="0"/>
              </a:rPr>
              <a:t>:= 1 </a:t>
            </a:r>
            <a:r>
              <a:rPr lang="en-US" b="1">
                <a:latin typeface="Times-Roman" charset="0"/>
              </a:rPr>
              <a:t>to </a:t>
            </a:r>
            <a:r>
              <a:rPr lang="en-US" i="1">
                <a:latin typeface="Times-Roman" charset="0"/>
              </a:rPr>
              <a:t>n </a:t>
            </a:r>
            <a:r>
              <a:rPr lang="en-US" b="1">
                <a:latin typeface="Times-Roman" charset="0"/>
              </a:rPr>
              <a:t>do</a:t>
            </a:r>
          </a:p>
          <a:p>
            <a:pPr marL="455613" indent="-455613"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  <a:tab pos="2168525" algn="l"/>
              </a:tabLst>
            </a:pPr>
            <a:r>
              <a:rPr lang="en-US">
                <a:latin typeface="Times-Roman" charset="0"/>
              </a:rPr>
              <a:t>5.			</a:t>
            </a:r>
            <a:r>
              <a:rPr lang="en-US" b="1">
                <a:latin typeface="Times-Roman" charset="0"/>
              </a:rPr>
              <a:t>for </a:t>
            </a:r>
            <a:r>
              <a:rPr lang="en-US" i="1">
                <a:latin typeface="Times-Roman" charset="0"/>
              </a:rPr>
              <a:t>i </a:t>
            </a:r>
            <a:r>
              <a:rPr lang="en-US">
                <a:latin typeface="Times-Roman" charset="0"/>
              </a:rPr>
              <a:t>:= 1 </a:t>
            </a:r>
            <a:r>
              <a:rPr lang="en-US" b="1">
                <a:latin typeface="Times-Roman" charset="0"/>
              </a:rPr>
              <a:t>to </a:t>
            </a:r>
            <a:r>
              <a:rPr lang="en-US" i="1">
                <a:latin typeface="Times-Roman" charset="0"/>
              </a:rPr>
              <a:t>n </a:t>
            </a:r>
            <a:r>
              <a:rPr lang="en-US" b="1">
                <a:latin typeface="Times-Roman" charset="0"/>
              </a:rPr>
              <a:t>do</a:t>
            </a:r>
          </a:p>
          <a:p>
            <a:pPr marL="455613" indent="-455613"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  <a:tab pos="2168525" algn="l"/>
              </a:tabLst>
            </a:pPr>
            <a:r>
              <a:rPr lang="en-US">
                <a:latin typeface="Times-Roman" charset="0"/>
              </a:rPr>
              <a:t>6.				</a:t>
            </a:r>
            <a:r>
              <a:rPr lang="en-US" b="1">
                <a:latin typeface="Times-Roman" charset="0"/>
              </a:rPr>
              <a:t>for </a:t>
            </a:r>
            <a:r>
              <a:rPr lang="en-US" i="1">
                <a:latin typeface="Times-Roman" charset="0"/>
              </a:rPr>
              <a:t>j </a:t>
            </a:r>
            <a:r>
              <a:rPr lang="en-US">
                <a:latin typeface="Times-Roman" charset="0"/>
              </a:rPr>
              <a:t>:= 1 </a:t>
            </a:r>
            <a:r>
              <a:rPr lang="en-US" b="1">
                <a:latin typeface="Times-Roman" charset="0"/>
              </a:rPr>
              <a:t>to </a:t>
            </a:r>
            <a:r>
              <a:rPr lang="en-US" i="1">
                <a:latin typeface="Times-Roman" charset="0"/>
              </a:rPr>
              <a:t>n </a:t>
            </a:r>
            <a:r>
              <a:rPr lang="en-US" b="1">
                <a:latin typeface="Times-Roman" charset="0"/>
              </a:rPr>
              <a:t>do</a:t>
            </a:r>
          </a:p>
          <a:p>
            <a:pPr marL="455613" indent="-455613"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  <a:tab pos="2168525" algn="l"/>
              </a:tabLst>
            </a:pPr>
            <a:r>
              <a:rPr lang="en-US">
                <a:latin typeface="Times-Roman" charset="0"/>
              </a:rPr>
              <a:t>7.					</a:t>
            </a:r>
            <a:r>
              <a:rPr lang="en-US" i="1">
                <a:latin typeface="Times-Roman" charset="0"/>
              </a:rPr>
              <a:t>d</a:t>
            </a:r>
            <a:r>
              <a:rPr lang="en-US" i="1" baseline="30000">
                <a:latin typeface="Times-Roman" charset="0"/>
              </a:rPr>
              <a:t>(k)</a:t>
            </a:r>
            <a:r>
              <a:rPr lang="en-US" i="1" baseline="-25000">
                <a:latin typeface="Times-Roman" charset="0"/>
              </a:rPr>
              <a:t>i, j</a:t>
            </a:r>
            <a:r>
              <a:rPr lang="en-US" i="1">
                <a:latin typeface="Times-Roman" charset="0"/>
              </a:rPr>
              <a:t> </a:t>
            </a:r>
            <a:r>
              <a:rPr lang="en-US">
                <a:latin typeface="Times-Roman" charset="0"/>
              </a:rPr>
              <a:t>:= min </a:t>
            </a:r>
            <a:r>
              <a:rPr lang="en-US" i="1">
                <a:latin typeface="Times-Roman" charset="0"/>
              </a:rPr>
              <a:t>d</a:t>
            </a:r>
            <a:r>
              <a:rPr lang="en-US" i="1" baseline="30000">
                <a:latin typeface="Times-Roman" charset="0"/>
              </a:rPr>
              <a:t>(k</a:t>
            </a:r>
            <a:r>
              <a:rPr lang="en-US" baseline="30000">
                <a:latin typeface="Times-Roman" charset="0"/>
              </a:rPr>
              <a:t>-1</a:t>
            </a:r>
            <a:r>
              <a:rPr lang="en-US" i="1" baseline="30000">
                <a:latin typeface="Times-Roman" charset="0"/>
              </a:rPr>
              <a:t>)</a:t>
            </a:r>
            <a:r>
              <a:rPr lang="en-US" i="1" baseline="-25000">
                <a:latin typeface="Times-Roman" charset="0"/>
              </a:rPr>
              <a:t>i, j</a:t>
            </a:r>
            <a:r>
              <a:rPr lang="en-US" i="1">
                <a:latin typeface="Times-Roman" charset="0"/>
              </a:rPr>
              <a:t> , d</a:t>
            </a:r>
            <a:r>
              <a:rPr lang="en-US" i="1" baseline="30000">
                <a:latin typeface="Times-Roman" charset="0"/>
              </a:rPr>
              <a:t>(k</a:t>
            </a:r>
            <a:r>
              <a:rPr lang="en-US" baseline="30000">
                <a:latin typeface="Times-Roman" charset="0"/>
              </a:rPr>
              <a:t>-1</a:t>
            </a:r>
            <a:r>
              <a:rPr lang="en-US" i="1" baseline="30000">
                <a:latin typeface="Times-Roman" charset="0"/>
              </a:rPr>
              <a:t>)</a:t>
            </a:r>
            <a:r>
              <a:rPr lang="en-US" i="1" baseline="-25000">
                <a:latin typeface="Times-Roman" charset="0"/>
              </a:rPr>
              <a:t>i,k</a:t>
            </a:r>
            <a:r>
              <a:rPr lang="en-US" i="1">
                <a:latin typeface="Times-Roman" charset="0"/>
              </a:rPr>
              <a:t> </a:t>
            </a:r>
            <a:r>
              <a:rPr lang="en-US">
                <a:latin typeface="Times-Roman" charset="0"/>
              </a:rPr>
              <a:t>+ </a:t>
            </a:r>
            <a:r>
              <a:rPr lang="en-US" i="1">
                <a:latin typeface="Times-Roman" charset="0"/>
              </a:rPr>
              <a:t>d</a:t>
            </a:r>
            <a:r>
              <a:rPr lang="en-US" i="1" baseline="30000">
                <a:latin typeface="Times-Roman" charset="0"/>
              </a:rPr>
              <a:t>(k</a:t>
            </a:r>
            <a:r>
              <a:rPr lang="en-US" baseline="30000">
                <a:latin typeface="Times-Roman" charset="0"/>
              </a:rPr>
              <a:t>-1</a:t>
            </a:r>
            <a:r>
              <a:rPr lang="en-US" i="1" baseline="30000">
                <a:latin typeface="Times-Roman" charset="0"/>
              </a:rPr>
              <a:t>)</a:t>
            </a:r>
            <a:r>
              <a:rPr lang="en-US" i="1" baseline="-25000">
                <a:latin typeface="Times-Roman" charset="0"/>
              </a:rPr>
              <a:t>k, j</a:t>
            </a:r>
            <a:r>
              <a:rPr lang="en-US" i="1">
                <a:latin typeface="Times-Roman" charset="0"/>
              </a:rPr>
              <a:t> </a:t>
            </a:r>
            <a:r>
              <a:rPr lang="en-US">
                <a:latin typeface="Times-Roman" charset="0"/>
              </a:rPr>
              <a:t>;</a:t>
            </a:r>
          </a:p>
          <a:p>
            <a:pPr marL="455613" indent="-455613"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  <a:tab pos="2168525" algn="l"/>
              </a:tabLst>
            </a:pPr>
            <a:r>
              <a:rPr lang="en-US">
                <a:latin typeface="Times-Roman" charset="0"/>
              </a:rPr>
              <a:t>8. </a:t>
            </a:r>
            <a:r>
              <a:rPr lang="en-US" b="1">
                <a:latin typeface="Times-Roman" charset="0"/>
              </a:rPr>
              <a:t>end </a:t>
            </a:r>
            <a:r>
              <a:rPr lang="en-US">
                <a:latin typeface="Times-Roman" charset="0"/>
              </a:rPr>
              <a:t>FLOYD ALL PAIRS SP</a:t>
            </a:r>
          </a:p>
          <a:p>
            <a:pPr marL="455613" indent="-455613">
              <a:tabLst>
                <a:tab pos="795338" algn="l"/>
                <a:tab pos="1146175" algn="l"/>
                <a:tab pos="1487488" algn="l"/>
                <a:tab pos="1827213" algn="l"/>
                <a:tab pos="2168525" algn="l"/>
              </a:tabLst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 Floyd</a:t>
            </a:r>
            <a:r>
              <a:rPr lang="ja-JP" altLang="en-US"/>
              <a:t>’</a:t>
            </a:r>
            <a:r>
              <a:rPr lang="en-US" altLang="ja-JP"/>
              <a:t>s Algorithm</a:t>
            </a:r>
            <a:endParaRPr lang="en-US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5613" indent="-455613"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  <a:tab pos="2168525" algn="l"/>
              </a:tabLst>
            </a:pPr>
            <a:r>
              <a:rPr lang="en-US">
                <a:latin typeface="Times-Roman" charset="0"/>
              </a:rPr>
              <a:t>1.	</a:t>
            </a:r>
            <a:r>
              <a:rPr lang="en-US" b="1">
                <a:latin typeface="Times-Roman" charset="0"/>
              </a:rPr>
              <a:t>procedure </a:t>
            </a:r>
            <a:r>
              <a:rPr lang="en-US">
                <a:latin typeface="Times-Roman" charset="0"/>
              </a:rPr>
              <a:t>FLOYD ALL PAIRS PARALLEL (</a:t>
            </a:r>
            <a:r>
              <a:rPr lang="en-US" i="1">
                <a:latin typeface="Times-Roman" charset="0"/>
              </a:rPr>
              <a:t>A</a:t>
            </a:r>
            <a:r>
              <a:rPr lang="en-US">
                <a:latin typeface="Times-Roman" charset="0"/>
              </a:rPr>
              <a:t>)</a:t>
            </a:r>
          </a:p>
          <a:p>
            <a:pPr marL="455613" indent="-455613"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  <a:tab pos="2168525" algn="l"/>
              </a:tabLst>
            </a:pPr>
            <a:r>
              <a:rPr lang="en-US">
                <a:latin typeface="Times-Roman" charset="0"/>
              </a:rPr>
              <a:t>2.	</a:t>
            </a:r>
            <a:r>
              <a:rPr lang="en-US" b="1">
                <a:latin typeface="Times-Roman" charset="0"/>
              </a:rPr>
              <a:t>begin</a:t>
            </a:r>
          </a:p>
          <a:p>
            <a:pPr marL="455613" indent="-455613"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  <a:tab pos="2168525" algn="l"/>
              </a:tabLst>
            </a:pPr>
            <a:r>
              <a:rPr lang="en-US">
                <a:latin typeface="Times-Roman" charset="0"/>
              </a:rPr>
              <a:t>3.		</a:t>
            </a:r>
            <a:r>
              <a:rPr lang="en-US" i="1">
                <a:latin typeface="Times-Roman" charset="0"/>
              </a:rPr>
              <a:t>D</a:t>
            </a:r>
            <a:r>
              <a:rPr lang="en-US" i="1" baseline="30000">
                <a:latin typeface="Times-Roman" charset="0"/>
              </a:rPr>
              <a:t>(</a:t>
            </a:r>
            <a:r>
              <a:rPr lang="en-US" baseline="30000">
                <a:latin typeface="Times-Roman" charset="0"/>
              </a:rPr>
              <a:t>0</a:t>
            </a:r>
            <a:r>
              <a:rPr lang="en-US" i="1" baseline="30000">
                <a:latin typeface="Times-Roman" charset="0"/>
              </a:rPr>
              <a:t>)</a:t>
            </a:r>
            <a:r>
              <a:rPr lang="en-US" i="1">
                <a:latin typeface="Times-Roman" charset="0"/>
              </a:rPr>
              <a:t> </a:t>
            </a:r>
            <a:r>
              <a:rPr lang="en-US">
                <a:latin typeface="Times-Roman" charset="0"/>
              </a:rPr>
              <a:t>= </a:t>
            </a:r>
            <a:r>
              <a:rPr lang="en-US" i="1">
                <a:latin typeface="Times-Roman" charset="0"/>
              </a:rPr>
              <a:t>A</a:t>
            </a:r>
            <a:r>
              <a:rPr lang="en-US">
                <a:latin typeface="Times-Roman" charset="0"/>
              </a:rPr>
              <a:t>;</a:t>
            </a:r>
          </a:p>
          <a:p>
            <a:pPr marL="455613" indent="-455613"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  <a:tab pos="2168525" algn="l"/>
              </a:tabLst>
            </a:pPr>
            <a:r>
              <a:rPr lang="en-US">
                <a:latin typeface="Times-Roman" charset="0"/>
              </a:rPr>
              <a:t>4.		</a:t>
            </a:r>
            <a:r>
              <a:rPr lang="en-US" b="1">
                <a:latin typeface="Times-Roman" charset="0"/>
              </a:rPr>
              <a:t>for </a:t>
            </a:r>
            <a:r>
              <a:rPr lang="en-US" i="1">
                <a:latin typeface="Times-Roman" charset="0"/>
              </a:rPr>
              <a:t>k </a:t>
            </a:r>
            <a:r>
              <a:rPr lang="en-US">
                <a:latin typeface="Times-Roman" charset="0"/>
              </a:rPr>
              <a:t>:= 1 </a:t>
            </a:r>
            <a:r>
              <a:rPr lang="en-US" b="1">
                <a:latin typeface="Times-Roman" charset="0"/>
              </a:rPr>
              <a:t>to </a:t>
            </a:r>
            <a:r>
              <a:rPr lang="en-US" i="1">
                <a:latin typeface="Times-Roman" charset="0"/>
              </a:rPr>
              <a:t>n </a:t>
            </a:r>
            <a:r>
              <a:rPr lang="en-US" b="1">
                <a:latin typeface="Times-Roman" charset="0"/>
              </a:rPr>
              <a:t>do</a:t>
            </a:r>
          </a:p>
          <a:p>
            <a:pPr marL="455613" indent="-455613"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  <a:tab pos="2168525" algn="l"/>
              </a:tabLst>
            </a:pPr>
            <a:r>
              <a:rPr lang="en-US">
                <a:latin typeface="Times-Roman" charset="0"/>
              </a:rPr>
              <a:t>5.			</a:t>
            </a:r>
            <a:r>
              <a:rPr lang="en-US" b="1">
                <a:latin typeface="Times-Roman" charset="0"/>
              </a:rPr>
              <a:t>forall </a:t>
            </a:r>
            <a:r>
              <a:rPr lang="en-US" sz="3000" i="1"/>
              <a:t>P</a:t>
            </a:r>
            <a:r>
              <a:rPr lang="en-US" sz="3000" i="1" baseline="-25000"/>
              <a:t>i,j</a:t>
            </a:r>
            <a:r>
              <a:rPr lang="en-US" sz="3000"/>
              <a:t>, where </a:t>
            </a:r>
            <a:r>
              <a:rPr lang="en-US" sz="3000" i="1"/>
              <a:t>i</a:t>
            </a:r>
            <a:r>
              <a:rPr lang="en-US" sz="3000"/>
              <a:t>, </a:t>
            </a:r>
            <a:r>
              <a:rPr lang="en-US" sz="3000" i="1"/>
              <a:t>j</a:t>
            </a:r>
            <a:r>
              <a:rPr lang="en-US" sz="3000"/>
              <a:t> </a:t>
            </a:r>
            <a:r>
              <a:rPr lang="en-US" sz="3000">
                <a:ea typeface="Times New Roman" charset="0"/>
                <a:cs typeface="Times New Roman" charset="0"/>
              </a:rPr>
              <a:t>≤ </a:t>
            </a:r>
            <a:r>
              <a:rPr lang="en-US" sz="3000" i="1">
                <a:ea typeface="Times New Roman" charset="0"/>
                <a:cs typeface="Times New Roman" charset="0"/>
              </a:rPr>
              <a:t>n</a:t>
            </a:r>
            <a:r>
              <a:rPr lang="en-US" sz="3000">
                <a:ea typeface="Times New Roman" charset="0"/>
                <a:cs typeface="Times New Roman" charset="0"/>
              </a:rPr>
              <a:t>, </a:t>
            </a:r>
            <a:r>
              <a:rPr lang="en-US" sz="3000" b="1">
                <a:ea typeface="Times New Roman" charset="0"/>
                <a:cs typeface="Times New Roman" charset="0"/>
              </a:rPr>
              <a:t>do in parallel</a:t>
            </a:r>
            <a:endParaRPr lang="en-US" b="1">
              <a:latin typeface="Times-Roman" charset="0"/>
            </a:endParaRPr>
          </a:p>
          <a:p>
            <a:pPr marL="455613" indent="-455613"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  <a:tab pos="2168525" algn="l"/>
              </a:tabLst>
            </a:pPr>
            <a:r>
              <a:rPr lang="en-US">
                <a:latin typeface="Times-Roman" charset="0"/>
              </a:rPr>
              <a:t>6.					</a:t>
            </a:r>
            <a:r>
              <a:rPr lang="en-US" i="1">
                <a:latin typeface="Times-Roman" charset="0"/>
              </a:rPr>
              <a:t>d</a:t>
            </a:r>
            <a:r>
              <a:rPr lang="en-US" i="1" baseline="30000">
                <a:latin typeface="Times-Roman" charset="0"/>
              </a:rPr>
              <a:t>(k)</a:t>
            </a:r>
            <a:r>
              <a:rPr lang="en-US" i="1" baseline="-25000">
                <a:latin typeface="Times-Roman" charset="0"/>
              </a:rPr>
              <a:t>i, j</a:t>
            </a:r>
            <a:r>
              <a:rPr lang="en-US" i="1">
                <a:latin typeface="Times-Roman" charset="0"/>
              </a:rPr>
              <a:t> </a:t>
            </a:r>
            <a:r>
              <a:rPr lang="en-US">
                <a:latin typeface="Times-Roman" charset="0"/>
              </a:rPr>
              <a:t>:= min </a:t>
            </a:r>
            <a:r>
              <a:rPr lang="en-US" i="1">
                <a:latin typeface="Times-Roman" charset="0"/>
              </a:rPr>
              <a:t>d</a:t>
            </a:r>
            <a:r>
              <a:rPr lang="en-US" i="1" baseline="30000">
                <a:latin typeface="Times-Roman" charset="0"/>
              </a:rPr>
              <a:t>(k</a:t>
            </a:r>
            <a:r>
              <a:rPr lang="en-US" baseline="30000">
                <a:latin typeface="Times-Roman" charset="0"/>
              </a:rPr>
              <a:t>-1</a:t>
            </a:r>
            <a:r>
              <a:rPr lang="en-US" i="1" baseline="30000">
                <a:latin typeface="Times-Roman" charset="0"/>
              </a:rPr>
              <a:t>)</a:t>
            </a:r>
            <a:r>
              <a:rPr lang="en-US" i="1" baseline="-25000">
                <a:latin typeface="Times-Roman" charset="0"/>
              </a:rPr>
              <a:t>i, j</a:t>
            </a:r>
            <a:r>
              <a:rPr lang="en-US" i="1">
                <a:latin typeface="Times-Roman" charset="0"/>
              </a:rPr>
              <a:t> , d</a:t>
            </a:r>
            <a:r>
              <a:rPr lang="en-US" i="1" baseline="30000">
                <a:latin typeface="Times-Roman" charset="0"/>
              </a:rPr>
              <a:t>(k</a:t>
            </a:r>
            <a:r>
              <a:rPr lang="en-US" baseline="30000">
                <a:latin typeface="Times-Roman" charset="0"/>
              </a:rPr>
              <a:t>-1</a:t>
            </a:r>
            <a:r>
              <a:rPr lang="en-US" i="1" baseline="30000">
                <a:latin typeface="Times-Roman" charset="0"/>
              </a:rPr>
              <a:t>)</a:t>
            </a:r>
            <a:r>
              <a:rPr lang="en-US" i="1" baseline="-25000">
                <a:latin typeface="Times-Roman" charset="0"/>
              </a:rPr>
              <a:t>i,k</a:t>
            </a:r>
            <a:r>
              <a:rPr lang="en-US" i="1">
                <a:latin typeface="Times-Roman" charset="0"/>
              </a:rPr>
              <a:t> </a:t>
            </a:r>
            <a:r>
              <a:rPr lang="en-US">
                <a:latin typeface="Times-Roman" charset="0"/>
              </a:rPr>
              <a:t>+ </a:t>
            </a:r>
            <a:r>
              <a:rPr lang="en-US" i="1">
                <a:latin typeface="Times-Roman" charset="0"/>
              </a:rPr>
              <a:t>d</a:t>
            </a:r>
            <a:r>
              <a:rPr lang="en-US" i="1" baseline="30000">
                <a:latin typeface="Times-Roman" charset="0"/>
              </a:rPr>
              <a:t>(k</a:t>
            </a:r>
            <a:r>
              <a:rPr lang="en-US" baseline="30000">
                <a:latin typeface="Times-Roman" charset="0"/>
              </a:rPr>
              <a:t>-1</a:t>
            </a:r>
            <a:r>
              <a:rPr lang="en-US" i="1" baseline="30000">
                <a:latin typeface="Times-Roman" charset="0"/>
              </a:rPr>
              <a:t>)</a:t>
            </a:r>
            <a:r>
              <a:rPr lang="en-US" i="1" baseline="-25000">
                <a:latin typeface="Times-Roman" charset="0"/>
              </a:rPr>
              <a:t>k, j</a:t>
            </a:r>
            <a:r>
              <a:rPr lang="en-US" i="1">
                <a:latin typeface="Times-Roman" charset="0"/>
              </a:rPr>
              <a:t> </a:t>
            </a:r>
            <a:r>
              <a:rPr lang="en-US">
                <a:latin typeface="Times-Roman" charset="0"/>
              </a:rPr>
              <a:t>;</a:t>
            </a:r>
          </a:p>
          <a:p>
            <a:pPr marL="455613" indent="-455613">
              <a:buFont typeface="Wingdings" charset="2"/>
              <a:buNone/>
              <a:tabLst>
                <a:tab pos="795338" algn="l"/>
                <a:tab pos="1146175" algn="l"/>
                <a:tab pos="1487488" algn="l"/>
                <a:tab pos="1827213" algn="l"/>
                <a:tab pos="2168525" algn="l"/>
              </a:tabLst>
            </a:pPr>
            <a:r>
              <a:rPr lang="en-US">
                <a:latin typeface="Times-Roman" charset="0"/>
              </a:rPr>
              <a:t>7. </a:t>
            </a:r>
            <a:r>
              <a:rPr lang="en-US" b="1">
                <a:latin typeface="Times-Roman" charset="0"/>
              </a:rPr>
              <a:t>end </a:t>
            </a:r>
            <a:r>
              <a:rPr lang="en-US">
                <a:latin typeface="Times-Roman" charset="0"/>
              </a:rPr>
              <a:t>FLOYD ALL PAIRS PARALLEL</a:t>
            </a:r>
          </a:p>
          <a:p>
            <a:pPr marL="455613" indent="-455613">
              <a:tabLst>
                <a:tab pos="795338" algn="l"/>
                <a:tab pos="1146175" algn="l"/>
                <a:tab pos="1487488" algn="l"/>
                <a:tab pos="1827213" algn="l"/>
                <a:tab pos="2168525" algn="l"/>
              </a:tabLst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 Graph Algorithm Library – Boost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Parallel Boost Graph Library</a:t>
            </a:r>
          </a:p>
          <a:p>
            <a:pPr lvl="1"/>
            <a:r>
              <a:rPr lang="en-US" dirty="0"/>
              <a:t>Andrew </a:t>
            </a:r>
            <a:r>
              <a:rPr lang="en-US" dirty="0" err="1"/>
              <a:t>Lumsdaine</a:t>
            </a:r>
            <a:r>
              <a:rPr lang="en-US" dirty="0"/>
              <a:t>, Indiana University</a:t>
            </a:r>
          </a:p>
          <a:p>
            <a:pPr lvl="1"/>
            <a:r>
              <a:rPr lang="en-US" dirty="0"/>
              <a:t>Generic C++ library for high-performance parallel</a:t>
            </a:r>
            <a:br>
              <a:rPr lang="en-US" dirty="0"/>
            </a:br>
            <a:r>
              <a:rPr lang="en-US" dirty="0"/>
              <a:t>and distributed graph computation</a:t>
            </a:r>
          </a:p>
          <a:p>
            <a:pPr lvl="1"/>
            <a:r>
              <a:rPr lang="en-US" dirty="0"/>
              <a:t>Builds on the Boost Graph Library (BGL)</a:t>
            </a:r>
          </a:p>
          <a:p>
            <a:pPr lvl="2"/>
            <a:r>
              <a:rPr lang="en-US" dirty="0"/>
              <a:t>offers similar data structures, algorithms, and syntax</a:t>
            </a:r>
          </a:p>
          <a:p>
            <a:pPr lvl="1"/>
            <a:r>
              <a:rPr lang="en-US" dirty="0"/>
              <a:t>Targets very large graphs (millions of nodes)</a:t>
            </a:r>
          </a:p>
          <a:p>
            <a:pPr lvl="1"/>
            <a:r>
              <a:rPr lang="en-US" dirty="0"/>
              <a:t>Distributed-memory parallel processing on clusters</a:t>
            </a:r>
          </a:p>
        </p:txBody>
      </p:sp>
      <p:pic>
        <p:nvPicPr>
          <p:cNvPr id="55299" name="Picture 3" descr="pbgl-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914400"/>
            <a:ext cx="10668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Communication Design Checklist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Is the distribution of communications equal?</a:t>
            </a:r>
          </a:p>
          <a:p>
            <a:pPr lvl="1"/>
            <a:r>
              <a:rPr lang="en-US"/>
              <a:t>Unbalanced communication may limit scalability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What is the communication locality?</a:t>
            </a:r>
          </a:p>
          <a:p>
            <a:pPr lvl="1"/>
            <a:r>
              <a:rPr lang="en-US"/>
              <a:t>Wider communication locales are more expensive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What is the degree of communication concurrency?</a:t>
            </a:r>
          </a:p>
          <a:p>
            <a:pPr lvl="1"/>
            <a:r>
              <a:rPr lang="en-US"/>
              <a:t>Communication operations may be parallelized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Is computation associated with different tasks able to proceed concurrently?  Can communication be overlapped with computation?</a:t>
            </a:r>
          </a:p>
          <a:p>
            <a:pPr lvl="1"/>
            <a:r>
              <a:rPr lang="en-US"/>
              <a:t>Try to reorder computation and communication to expose opportunities for parallelism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Original BGL: Algorithms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Searches (breadth-first, depth-first, A*)</a:t>
            </a:r>
          </a:p>
          <a:p>
            <a:pPr>
              <a:lnSpc>
                <a:spcPct val="90000"/>
              </a:lnSpc>
            </a:pPr>
            <a:r>
              <a:rPr lang="en-US" sz="2400"/>
              <a:t>Single-source shortest paths (Dijkstra, Bellman-Ford, DAG)</a:t>
            </a:r>
          </a:p>
          <a:p>
            <a:pPr>
              <a:lnSpc>
                <a:spcPct val="90000"/>
              </a:lnSpc>
            </a:pPr>
            <a:r>
              <a:rPr lang="en-US" sz="2400"/>
              <a:t>All-pairs shortest paths (Johnson, Floyd-Warshall)</a:t>
            </a:r>
          </a:p>
          <a:p>
            <a:pPr>
              <a:lnSpc>
                <a:spcPct val="90000"/>
              </a:lnSpc>
            </a:pPr>
            <a:r>
              <a:rPr lang="en-US" sz="2400"/>
              <a:t>Minimum spanning tree (Kruskal, Prim)</a:t>
            </a:r>
          </a:p>
          <a:p>
            <a:pPr>
              <a:lnSpc>
                <a:spcPct val="90000"/>
              </a:lnSpc>
            </a:pPr>
            <a:r>
              <a:rPr lang="en-US" sz="2400"/>
              <a:t>Components (connected, strongly connected, biconnected)</a:t>
            </a:r>
          </a:p>
          <a:p>
            <a:pPr>
              <a:lnSpc>
                <a:spcPct val="90000"/>
              </a:lnSpc>
            </a:pPr>
            <a:r>
              <a:rPr lang="en-US" sz="2400"/>
              <a:t>Maximum cardinality matching</a:t>
            </a:r>
          </a:p>
        </p:txBody>
      </p:sp>
      <p:sp>
        <p:nvSpPr>
          <p:cNvPr id="56323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Max-flow (Edmonds-Karp, push-relabel)</a:t>
            </a:r>
          </a:p>
          <a:p>
            <a:pPr>
              <a:lnSpc>
                <a:spcPct val="90000"/>
              </a:lnSpc>
            </a:pPr>
            <a:r>
              <a:rPr lang="en-US" sz="2400"/>
              <a:t>Sparse matrix ordering (Cuthill-McKee, King, Sloan, minimum degree)</a:t>
            </a:r>
          </a:p>
          <a:p>
            <a:pPr>
              <a:lnSpc>
                <a:spcPct val="90000"/>
              </a:lnSpc>
            </a:pPr>
            <a:r>
              <a:rPr lang="en-US" sz="2400"/>
              <a:t>Layout (Kamada-Kawai, Fruchterman-Reingold, Gursoy-Atun)</a:t>
            </a:r>
          </a:p>
          <a:p>
            <a:pPr>
              <a:lnSpc>
                <a:spcPct val="90000"/>
              </a:lnSpc>
            </a:pPr>
            <a:r>
              <a:rPr lang="en-US" sz="2400"/>
              <a:t>Betweenness centrality</a:t>
            </a:r>
          </a:p>
          <a:p>
            <a:pPr>
              <a:lnSpc>
                <a:spcPct val="90000"/>
              </a:lnSpc>
            </a:pPr>
            <a:r>
              <a:rPr lang="en-US" sz="2400"/>
              <a:t>PageRank</a:t>
            </a:r>
          </a:p>
          <a:p>
            <a:pPr>
              <a:lnSpc>
                <a:spcPct val="90000"/>
              </a:lnSpc>
            </a:pPr>
            <a:r>
              <a:rPr lang="en-US" sz="2400"/>
              <a:t>Isomorphism</a:t>
            </a:r>
          </a:p>
          <a:p>
            <a:pPr>
              <a:lnSpc>
                <a:spcPct val="90000"/>
              </a:lnSpc>
            </a:pPr>
            <a:r>
              <a:rPr lang="en-US" sz="2400"/>
              <a:t>Vertex coloring</a:t>
            </a:r>
          </a:p>
          <a:p>
            <a:pPr>
              <a:lnSpc>
                <a:spcPct val="90000"/>
              </a:lnSpc>
            </a:pPr>
            <a:r>
              <a:rPr lang="en-US" sz="2400"/>
              <a:t>Transitive closure</a:t>
            </a:r>
          </a:p>
          <a:p>
            <a:pPr>
              <a:lnSpc>
                <a:spcPct val="90000"/>
              </a:lnSpc>
            </a:pPr>
            <a:r>
              <a:rPr lang="en-US" sz="2400"/>
              <a:t>Dominator tree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Original BGL Summary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BGL is large, stable, efficient</a:t>
            </a:r>
          </a:p>
          <a:p>
            <a:pPr lvl="1"/>
            <a:r>
              <a:rPr lang="en-US" dirty="0"/>
              <a:t>Lots of algorithms, graph types</a:t>
            </a:r>
          </a:p>
          <a:p>
            <a:pPr lvl="1"/>
            <a:r>
              <a:rPr lang="en-US" dirty="0"/>
              <a:t>Peer-reviewed code with many users, nightly regression testing, and so on</a:t>
            </a:r>
          </a:p>
          <a:p>
            <a:pPr lvl="1"/>
            <a:r>
              <a:rPr lang="en-US" dirty="0"/>
              <a:t>Performance comparable to FORTRAN.</a:t>
            </a:r>
          </a:p>
          <a:p>
            <a:r>
              <a:rPr lang="en-US" dirty="0"/>
              <a:t>Who should use the BGL?</a:t>
            </a:r>
          </a:p>
          <a:p>
            <a:pPr lvl="1"/>
            <a:r>
              <a:rPr lang="en-US" dirty="0"/>
              <a:t>Programmers comfortable with C++</a:t>
            </a:r>
          </a:p>
          <a:p>
            <a:pPr lvl="1"/>
            <a:r>
              <a:rPr lang="en-US" dirty="0"/>
              <a:t>Users with graph sizes from tens of vertices to millions of vertices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BGL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238125" y="896553"/>
            <a:ext cx="8905875" cy="3446848"/>
          </a:xfrm>
        </p:spPr>
        <p:txBody>
          <a:bodyPr>
            <a:normAutofit/>
          </a:bodyPr>
          <a:lstStyle/>
          <a:p>
            <a:r>
              <a:rPr lang="en-US" dirty="0"/>
              <a:t>A version of C++ BGL for computational clusters</a:t>
            </a:r>
          </a:p>
          <a:p>
            <a:pPr lvl="1"/>
            <a:r>
              <a:rPr lang="en-US" sz="2400" dirty="0"/>
              <a:t>Distributed memory for huge graphs</a:t>
            </a:r>
          </a:p>
          <a:p>
            <a:pPr lvl="1"/>
            <a:r>
              <a:rPr lang="en-US" sz="2400" dirty="0"/>
              <a:t>Parallel processing for improved performance</a:t>
            </a:r>
          </a:p>
          <a:p>
            <a:r>
              <a:rPr lang="en-US" dirty="0"/>
              <a:t>An active research project</a:t>
            </a:r>
          </a:p>
          <a:p>
            <a:r>
              <a:rPr lang="en-US" dirty="0"/>
              <a:t>Closely related to the original BGL</a:t>
            </a:r>
          </a:p>
          <a:p>
            <a:pPr lvl="1"/>
            <a:r>
              <a:rPr lang="en-US" sz="2400" dirty="0"/>
              <a:t>Parallelizing BGL programs should be </a:t>
            </a:r>
            <a:r>
              <a:rPr lang="ja-JP" altLang="en-US" sz="2400" dirty="0">
                <a:ea typeface="ＭＳ Ｐゴシック" charset="-128"/>
              </a:rPr>
              <a:t>“</a:t>
            </a:r>
            <a:r>
              <a:rPr lang="en-US" altLang="ja-JP" sz="2400" dirty="0"/>
              <a:t>easy</a:t>
            </a:r>
            <a:r>
              <a:rPr lang="ja-JP" altLang="en-US" sz="2400" dirty="0">
                <a:ea typeface="ＭＳ Ｐゴシック" charset="-128"/>
              </a:rPr>
              <a:t>”</a:t>
            </a:r>
            <a:endParaRPr lang="en-US" altLang="ja-JP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15" name="Picture 16" descr="distributed-gra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495800"/>
            <a:ext cx="21288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14" descr="grap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4572000"/>
            <a:ext cx="254952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Text Box 17"/>
          <p:cNvSpPr txBox="1">
            <a:spLocks noChangeArrowheads="1"/>
          </p:cNvSpPr>
          <p:nvPr/>
        </p:nvSpPr>
        <p:spPr bwMode="auto">
          <a:xfrm>
            <a:off x="1441450" y="4114800"/>
            <a:ext cx="267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 simple, directed graph</a:t>
            </a:r>
            <a:r>
              <a:rPr lang="en-US">
                <a:latin typeface="Arial" charset="0"/>
              </a:rPr>
              <a:t>…</a:t>
            </a:r>
            <a:endParaRPr lang="en-US"/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4646613" y="4129088"/>
            <a:ext cx="3609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distributed across 3 processors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 Graph Algorithms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Breadth-first search</a:t>
            </a:r>
          </a:p>
          <a:p>
            <a:r>
              <a:rPr lang="en-US"/>
              <a:t>Eager Dijkstra</a:t>
            </a:r>
            <a:r>
              <a:rPr lang="ja-JP" altLang="en-US"/>
              <a:t>’</a:t>
            </a:r>
            <a:r>
              <a:rPr lang="en-US" altLang="ja-JP"/>
              <a:t>s single-source shortest paths</a:t>
            </a:r>
          </a:p>
          <a:p>
            <a:r>
              <a:rPr lang="en-US"/>
              <a:t>Crauser et al. single-source shortest paths</a:t>
            </a:r>
          </a:p>
          <a:p>
            <a:r>
              <a:rPr lang="en-US"/>
              <a:t>Depth-first search</a:t>
            </a:r>
          </a:p>
          <a:p>
            <a:r>
              <a:rPr lang="en-US"/>
              <a:t>Minimum spanning tree (Boruvka, Dehne &amp; Götz)</a:t>
            </a:r>
          </a:p>
        </p:txBody>
      </p:sp>
      <p:sp>
        <p:nvSpPr>
          <p:cNvPr id="6451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Connected components</a:t>
            </a:r>
          </a:p>
          <a:p>
            <a:pPr>
              <a:lnSpc>
                <a:spcPct val="90000"/>
              </a:lnSpc>
            </a:pPr>
            <a:r>
              <a:rPr lang="en-US"/>
              <a:t>Strongly connected components</a:t>
            </a:r>
          </a:p>
          <a:p>
            <a:pPr>
              <a:lnSpc>
                <a:spcPct val="90000"/>
              </a:lnSpc>
            </a:pPr>
            <a:r>
              <a:rPr lang="en-US"/>
              <a:t>Biconnected components</a:t>
            </a:r>
          </a:p>
          <a:p>
            <a:pPr>
              <a:lnSpc>
                <a:spcPct val="90000"/>
              </a:lnSpc>
            </a:pPr>
            <a:r>
              <a:rPr lang="en-US"/>
              <a:t>PageRank</a:t>
            </a:r>
          </a:p>
          <a:p>
            <a:pPr>
              <a:lnSpc>
                <a:spcPct val="90000"/>
              </a:lnSpc>
            </a:pPr>
            <a:r>
              <a:rPr lang="en-US"/>
              <a:t>Graph coloring</a:t>
            </a:r>
          </a:p>
          <a:p>
            <a:pPr>
              <a:lnSpc>
                <a:spcPct val="90000"/>
              </a:lnSpc>
            </a:pPr>
            <a:r>
              <a:rPr lang="en-US"/>
              <a:t>Fruchterman-Reingold layout</a:t>
            </a:r>
          </a:p>
          <a:p>
            <a:pPr>
              <a:lnSpc>
                <a:spcPct val="90000"/>
              </a:lnSpc>
            </a:pPr>
            <a:r>
              <a:rPr lang="en-US"/>
              <a:t>Max-flow (Dinic</a:t>
            </a:r>
            <a:r>
              <a:rPr lang="ja-JP" altLang="en-US"/>
              <a:t>’</a:t>
            </a:r>
            <a:r>
              <a:rPr lang="en-US" altLang="ja-JP"/>
              <a:t>s)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Big-Data and Map-Reduce</a:t>
            </a:r>
            <a:endParaRPr lang="en-US" dirty="0"/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Big-data deals with processing large data sets</a:t>
            </a:r>
          </a:p>
          <a:p>
            <a:r>
              <a:rPr lang="en-US"/>
              <a:t>Nature of data processing problem makes it amenable to parallelism</a:t>
            </a:r>
          </a:p>
          <a:p>
            <a:pPr lvl="1"/>
            <a:r>
              <a:rPr lang="en-US"/>
              <a:t>Looking for features in the data</a:t>
            </a:r>
          </a:p>
          <a:p>
            <a:pPr lvl="1"/>
            <a:r>
              <a:rPr lang="en-US"/>
              <a:t>Extracting certain characteristics</a:t>
            </a:r>
          </a:p>
          <a:p>
            <a:pPr lvl="1"/>
            <a:r>
              <a:rPr lang="en-US"/>
              <a:t>Analyzing properties with complex data mining algorithms</a:t>
            </a:r>
          </a:p>
          <a:p>
            <a:r>
              <a:rPr lang="en-US"/>
              <a:t>Data size makes it opportunistic for partitioning into large # of sub-sets and processing these in parallel</a:t>
            </a:r>
          </a:p>
          <a:p>
            <a:r>
              <a:rPr lang="en-US"/>
              <a:t>We need new algorithms, data structures, and programming models to deal with problems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BEAB-200D-2B49-A8C4-7CDE7EE334BA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Big-Data Problem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large data collection of text documents</a:t>
            </a:r>
          </a:p>
          <a:p>
            <a:r>
              <a:rPr lang="en-US" dirty="0"/>
              <a:t>Suppose we want to find how often a particular word occurs and determine a probability distribution for all word occurrences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F525-469D-FF47-B5DD-3EF53FB3F331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457200" y="3672840"/>
            <a:ext cx="1362075" cy="1216025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collection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934200" y="3276600"/>
          <a:ext cx="1371600" cy="219456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web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weed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green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moon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part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3124200" y="4130040"/>
            <a:ext cx="13716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dirty="0"/>
              <a:t>Find and count words</a:t>
            </a:r>
          </a:p>
        </p:txBody>
      </p:sp>
      <p:cxnSp>
        <p:nvCxnSpPr>
          <p:cNvPr id="25" name="Elbow Connector 24"/>
          <p:cNvCxnSpPr>
            <a:stCxn id="14" idx="2"/>
            <a:endCxn id="17" idx="3"/>
          </p:cNvCxnSpPr>
          <p:nvPr/>
        </p:nvCxnSpPr>
        <p:spPr>
          <a:xfrm rot="5400000">
            <a:off x="2437607" y="3516471"/>
            <a:ext cx="73025" cy="2671762"/>
          </a:xfrm>
          <a:prstGeom prst="bentConnector3">
            <a:avLst>
              <a:gd name="adj1" fmla="val 793498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4"/>
            <a:endCxn id="14" idx="1"/>
          </p:cNvCxnSpPr>
          <p:nvPr/>
        </p:nvCxnSpPr>
        <p:spPr>
          <a:xfrm>
            <a:off x="1819275" y="4280853"/>
            <a:ext cx="1304925" cy="1920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3"/>
          </p:cNvCxnSpPr>
          <p:nvPr/>
        </p:nvCxnSpPr>
        <p:spPr>
          <a:xfrm flipV="1">
            <a:off x="4495800" y="4023360"/>
            <a:ext cx="2438400" cy="4495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33600" y="374904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Get next document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10200" y="342394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/>
                <a:cs typeface="Times New Roman"/>
              </a:rPr>
              <a:t>Count words and update statistics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76400" y="5486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/>
                <a:cs typeface="Times New Roman"/>
              </a:rPr>
              <a:t>Check if more documents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648200" y="4876800"/>
            <a:ext cx="13716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dirty="0"/>
              <a:t>Generate probability distributions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810000" y="5181600"/>
            <a:ext cx="838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8" idx="3"/>
          </p:cNvCxnSpPr>
          <p:nvPr/>
        </p:nvCxnSpPr>
        <p:spPr>
          <a:xfrm rot="10800000" flipV="1">
            <a:off x="6019800" y="4495800"/>
            <a:ext cx="914400" cy="723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58753" y="3119735"/>
            <a:ext cx="2946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/>
                <a:cs typeface="Times New Roman"/>
              </a:rPr>
              <a:t>Sequential algorithm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6781800" y="2971800"/>
            <a:ext cx="1905000" cy="26670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048000" y="3657600"/>
            <a:ext cx="1905000" cy="13716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7239000" y="3048000"/>
          <a:ext cx="1371600" cy="219456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web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weed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green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moon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part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086600" y="3200400"/>
          <a:ext cx="1371600" cy="219456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web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weed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green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moon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part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3429000" y="3810000"/>
            <a:ext cx="13716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3276600" y="3962400"/>
            <a:ext cx="13716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Parallelization Approach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Map</a:t>
            </a:r>
            <a:r>
              <a:rPr lang="en-US" dirty="0"/>
              <a:t>: partition the data collection into subsets of documents and process each subset in parallel</a:t>
            </a:r>
          </a:p>
          <a:p>
            <a:r>
              <a:rPr lang="en-US" i="1" dirty="0"/>
              <a:t>Reduce</a:t>
            </a:r>
            <a:r>
              <a:rPr lang="en-US" dirty="0"/>
              <a:t>: assemble the partial frequency tables to derive final probability distribution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F525-469D-FF47-B5DD-3EF53FB3F331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457200" y="3749040"/>
            <a:ext cx="1362075" cy="1216025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collection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934200" y="3352800"/>
          <a:ext cx="1371600" cy="219456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web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weed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green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moon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part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3124200" y="4206240"/>
            <a:ext cx="13716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dirty="0"/>
              <a:t>Find and count words</a:t>
            </a:r>
          </a:p>
        </p:txBody>
      </p:sp>
      <p:cxnSp>
        <p:nvCxnSpPr>
          <p:cNvPr id="25" name="Elbow Connector 24"/>
          <p:cNvCxnSpPr>
            <a:stCxn id="41" idx="2"/>
            <a:endCxn id="17" idx="3"/>
          </p:cNvCxnSpPr>
          <p:nvPr/>
        </p:nvCxnSpPr>
        <p:spPr>
          <a:xfrm rot="5400000" flipH="1">
            <a:off x="2537301" y="3566002"/>
            <a:ext cx="64135" cy="2862262"/>
          </a:xfrm>
          <a:prstGeom prst="bentConnector3">
            <a:avLst>
              <a:gd name="adj1" fmla="val -603978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4"/>
            <a:endCxn id="41" idx="1"/>
          </p:cNvCxnSpPr>
          <p:nvPr/>
        </p:nvCxnSpPr>
        <p:spPr>
          <a:xfrm flipV="1">
            <a:off x="1819275" y="4343400"/>
            <a:ext cx="1228725" cy="136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1" idx="3"/>
            <a:endCxn id="58" idx="1"/>
          </p:cNvCxnSpPr>
          <p:nvPr/>
        </p:nvCxnSpPr>
        <p:spPr>
          <a:xfrm flipV="1">
            <a:off x="4953000" y="4305300"/>
            <a:ext cx="1828800" cy="38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057400" y="3733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Get next document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05400" y="3733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/>
                <a:cs typeface="Times New Roman"/>
              </a:rPr>
              <a:t>Count words and update statistics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52600" y="5410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/>
                <a:cs typeface="Times New Roman"/>
              </a:rPr>
              <a:t>Check if more documents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724400" y="5410200"/>
            <a:ext cx="13716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dirty="0"/>
              <a:t>Generate probability distributions</a:t>
            </a:r>
          </a:p>
        </p:txBody>
      </p:sp>
      <p:cxnSp>
        <p:nvCxnSpPr>
          <p:cNvPr id="43" name="Straight Arrow Connector 42"/>
          <p:cNvCxnSpPr>
            <a:endCxn id="38" idx="1"/>
          </p:cNvCxnSpPr>
          <p:nvPr/>
        </p:nvCxnSpPr>
        <p:spPr>
          <a:xfrm>
            <a:off x="3962400" y="5410200"/>
            <a:ext cx="762000" cy="342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8" idx="3"/>
          </p:cNvCxnSpPr>
          <p:nvPr/>
        </p:nvCxnSpPr>
        <p:spPr>
          <a:xfrm rot="5400000">
            <a:off x="6000750" y="4972050"/>
            <a:ext cx="8763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58753" y="3124200"/>
            <a:ext cx="2619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/>
                <a:cs typeface="Times New Roman"/>
              </a:rPr>
              <a:t>Parallel algorithm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6781800" y="3048000"/>
            <a:ext cx="1676400" cy="25908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048000" y="3657600"/>
            <a:ext cx="1905000" cy="13716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429000" y="3810000"/>
            <a:ext cx="13716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3276600" y="3962400"/>
            <a:ext cx="13716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Parallelization Approach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Map</a:t>
            </a:r>
            <a:r>
              <a:rPr lang="en-US" dirty="0"/>
              <a:t>: partition the data collection into subsets of documents and process each subset in parallel</a:t>
            </a:r>
          </a:p>
          <a:p>
            <a:r>
              <a:rPr lang="en-US" i="1" dirty="0"/>
              <a:t>Reduce</a:t>
            </a:r>
            <a:r>
              <a:rPr lang="en-US" dirty="0"/>
              <a:t>: assemble the partial frequency tables to derive final probability distribution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F525-469D-FF47-B5DD-3EF53FB3F331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457200" y="3749040"/>
            <a:ext cx="1362075" cy="1216025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collection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124200" y="4206240"/>
            <a:ext cx="13716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dirty="0"/>
              <a:t>Find and count words</a:t>
            </a:r>
          </a:p>
        </p:txBody>
      </p:sp>
      <p:cxnSp>
        <p:nvCxnSpPr>
          <p:cNvPr id="25" name="Elbow Connector 24"/>
          <p:cNvCxnSpPr>
            <a:stCxn id="41" idx="2"/>
            <a:endCxn id="17" idx="3"/>
          </p:cNvCxnSpPr>
          <p:nvPr/>
        </p:nvCxnSpPr>
        <p:spPr>
          <a:xfrm rot="5400000" flipH="1">
            <a:off x="2537301" y="3566002"/>
            <a:ext cx="64135" cy="2862262"/>
          </a:xfrm>
          <a:prstGeom prst="bentConnector3">
            <a:avLst>
              <a:gd name="adj1" fmla="val -603978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4"/>
            <a:endCxn id="41" idx="1"/>
          </p:cNvCxnSpPr>
          <p:nvPr/>
        </p:nvCxnSpPr>
        <p:spPr>
          <a:xfrm flipV="1">
            <a:off x="1819275" y="4343400"/>
            <a:ext cx="1228725" cy="136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1" idx="3"/>
            <a:endCxn id="58" idx="1"/>
          </p:cNvCxnSpPr>
          <p:nvPr/>
        </p:nvCxnSpPr>
        <p:spPr>
          <a:xfrm>
            <a:off x="4953000" y="4343400"/>
            <a:ext cx="1828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057400" y="3733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Get next document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05400" y="3733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/>
                <a:cs typeface="Times New Roman"/>
              </a:rPr>
              <a:t>Count words and update statistics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52600" y="5410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/>
                <a:cs typeface="Times New Roman"/>
              </a:rPr>
              <a:t>Check if more documents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724400" y="5410200"/>
            <a:ext cx="13716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dirty="0"/>
              <a:t>Generate probability distributions</a:t>
            </a:r>
          </a:p>
        </p:txBody>
      </p:sp>
      <p:cxnSp>
        <p:nvCxnSpPr>
          <p:cNvPr id="43" name="Straight Arrow Connector 42"/>
          <p:cNvCxnSpPr>
            <a:endCxn id="38" idx="1"/>
          </p:cNvCxnSpPr>
          <p:nvPr/>
        </p:nvCxnSpPr>
        <p:spPr>
          <a:xfrm>
            <a:off x="3962400" y="5410200"/>
            <a:ext cx="762000" cy="342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8" idx="3"/>
          </p:cNvCxnSpPr>
          <p:nvPr/>
        </p:nvCxnSpPr>
        <p:spPr>
          <a:xfrm rot="5400000">
            <a:off x="6000750" y="4972050"/>
            <a:ext cx="8763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58753" y="3124200"/>
            <a:ext cx="2619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/>
                <a:cs typeface="Times New Roman"/>
              </a:rPr>
              <a:t>Parallel algorithm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934200" y="3276600"/>
          <a:ext cx="1371600" cy="219456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web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weed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green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moon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part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>
                <a:ea typeface="ＭＳ Ｐゴシック" charset="-128"/>
              </a:rPr>
              <a:t>Actually, it is not easy to parallel….</a:t>
            </a:r>
            <a:endParaRPr lang="en-US" b="1" dirty="0">
              <a:solidFill>
                <a:srgbClr val="C5D4E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D6A2B0-C3A5-5947-8DEB-9E313CCB88B8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00050" y="1790700"/>
            <a:ext cx="395922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>
                <a:latin typeface="Arial" charset="0"/>
              </a:rPr>
              <a:t>Fundamental issues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1300">
                <a:latin typeface="Arial" charset="0"/>
              </a:rPr>
              <a:t>Scheduling, data distribution, synchronization, inter-process communication, robustness, fault tolerance, …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4779963" y="1458913"/>
            <a:ext cx="37465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>
                <a:latin typeface="Arial" charset="0"/>
              </a:rPr>
              <a:t>Different programming models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1600">
                <a:latin typeface="Arial" charset="0"/>
              </a:rPr>
              <a:t>Message Passing   Shared Memory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520700" y="3146425"/>
            <a:ext cx="39592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dirty="0">
                <a:latin typeface="Arial" charset="0"/>
              </a:rPr>
              <a:t>Architectural issues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sz="1300" dirty="0">
                <a:latin typeface="Arial" charset="0"/>
              </a:rPr>
              <a:t>Flynn</a:t>
            </a:r>
            <a:r>
              <a:rPr lang="ja-JP" altLang="en-US" sz="1300" dirty="0">
                <a:latin typeface="Arial" charset="0"/>
              </a:rPr>
              <a:t>’</a:t>
            </a:r>
            <a:r>
              <a:rPr lang="en-US" altLang="ja-JP" sz="1300" dirty="0" err="1">
                <a:latin typeface="Arial" charset="0"/>
              </a:rPr>
              <a:t>s</a:t>
            </a:r>
            <a:r>
              <a:rPr lang="en-US" altLang="ja-JP" sz="1300" dirty="0">
                <a:latin typeface="Arial" charset="0"/>
              </a:rPr>
              <a:t> taxonomy (SIMD, MIMD, etc.), network topology, bisection bandwidth, cache coherence, </a:t>
            </a:r>
            <a:r>
              <a:rPr lang="en-US" altLang="ja-JP" sz="1300" dirty="0">
                <a:solidFill>
                  <a:srgbClr val="C5D4E1"/>
                </a:solidFill>
                <a:latin typeface="Arial" charset="0"/>
              </a:rPr>
              <a:t>…</a:t>
            </a:r>
            <a:endParaRPr lang="en-US" sz="1300" dirty="0">
              <a:solidFill>
                <a:srgbClr val="C5D4E1"/>
              </a:solidFill>
              <a:latin typeface="Arial" charset="0"/>
            </a:endParaRP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371475" y="4581525"/>
            <a:ext cx="395922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dirty="0">
                <a:latin typeface="Arial" charset="0"/>
              </a:rPr>
              <a:t>Common problems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sz="1300" dirty="0" err="1">
                <a:latin typeface="Arial" charset="0"/>
              </a:rPr>
              <a:t>Livelock</a:t>
            </a:r>
            <a:r>
              <a:rPr lang="en-US" sz="1300" dirty="0">
                <a:latin typeface="Arial" charset="0"/>
              </a:rPr>
              <a:t>, deadlock, data starvation, priority inversion, …dining philosophers, sleeping barbers, cigarette smokers, …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4459288" y="3775075"/>
            <a:ext cx="45148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>
                <a:latin typeface="Arial" charset="0"/>
              </a:rPr>
              <a:t>Different programming constructs</a:t>
            </a:r>
            <a:r>
              <a:rPr lang="en-US" sz="1300">
                <a:latin typeface="Arial" charset="0"/>
              </a:rPr>
              <a:t> 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1300">
                <a:latin typeface="Arial" charset="0"/>
              </a:rPr>
              <a:t>Mutexes, conditional variables, barriers, …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1300">
                <a:latin typeface="Arial" charset="0"/>
              </a:rPr>
              <a:t>masters/slaves, producers/consumers, work queues,. …</a:t>
            </a:r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1708150" y="5673725"/>
            <a:ext cx="57832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b="1">
                <a:latin typeface="Arial" charset="0"/>
              </a:rPr>
              <a:t>Actually, Programmer</a:t>
            </a:r>
            <a:r>
              <a:rPr lang="ja-JP" altLang="en-US" b="1">
                <a:latin typeface="Arial" charset="0"/>
              </a:rPr>
              <a:t>’</a:t>
            </a:r>
            <a:r>
              <a:rPr lang="en-US" altLang="ja-JP" b="1">
                <a:latin typeface="Arial" charset="0"/>
              </a:rPr>
              <a:t>s Nightmare….</a:t>
            </a:r>
            <a:endParaRPr lang="en-US" b="1">
              <a:latin typeface="Arial" charset="0"/>
            </a:endParaRPr>
          </a:p>
        </p:txBody>
      </p:sp>
      <p:pic>
        <p:nvPicPr>
          <p:cNvPr id="1332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8113" y="2093913"/>
            <a:ext cx="190817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0750" y="2147888"/>
            <a:ext cx="16160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Map-Reduce Parallel Programming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Become an important distributed parallel programming paradigm for large-scale applications</a:t>
            </a:r>
          </a:p>
          <a:p>
            <a:pPr lvl="1"/>
            <a:r>
              <a:rPr lang="en-US" dirty="0"/>
              <a:t>Also applies to shared-memory parallelism</a:t>
            </a:r>
          </a:p>
          <a:p>
            <a:pPr lvl="1"/>
            <a:r>
              <a:rPr lang="en-US" dirty="0"/>
              <a:t>Becomes one of the core technologies powering big IT companies, like Google, IBM, Yahoo and </a:t>
            </a:r>
            <a:r>
              <a:rPr lang="en-US" dirty="0" err="1"/>
              <a:t>Facebook</a:t>
            </a:r>
            <a:r>
              <a:rPr lang="en-US" dirty="0"/>
              <a:t>.</a:t>
            </a:r>
          </a:p>
          <a:p>
            <a:r>
              <a:rPr lang="en-US" dirty="0"/>
              <a:t>Framework runs on a cluster of machines and automatically partitions jobs into number of small tasks and processes them in parallel </a:t>
            </a:r>
          </a:p>
          <a:p>
            <a:r>
              <a:rPr lang="en-US" dirty="0"/>
              <a:t>Can capture in combining Map and Reduce parallel patterns</a:t>
            </a:r>
          </a:p>
          <a:p>
            <a:endParaRPr lang="en-US" dirty="0"/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F319-BA65-BE46-BA2B-BD18293580EB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Agglomeration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Move from parallel abstractions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to real implementation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Revisit partitioning and communication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View to efficient algorithm execution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Is it useful to </a:t>
            </a:r>
            <a:r>
              <a:rPr lang="en-US" i="1" dirty="0">
                <a:ea typeface="ＭＳ Ｐゴシック" charset="-128"/>
                <a:cs typeface="ＭＳ Ｐゴシック" charset="-128"/>
              </a:rPr>
              <a:t>agglomerate</a:t>
            </a:r>
            <a:r>
              <a:rPr lang="en-US" dirty="0">
                <a:ea typeface="ＭＳ Ｐゴシック" charset="-128"/>
                <a:cs typeface="ＭＳ Ｐゴシック" charset="-128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What happens when tasks are combined?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Is it useful to </a:t>
            </a:r>
            <a:r>
              <a:rPr lang="en-US" i="1" dirty="0">
                <a:ea typeface="ＭＳ Ｐゴシック" charset="-128"/>
                <a:cs typeface="ＭＳ Ｐゴシック" charset="-128"/>
              </a:rPr>
              <a:t>replicate</a:t>
            </a:r>
            <a:r>
              <a:rPr lang="en-US" dirty="0">
                <a:ea typeface="ＭＳ Ｐゴシック" charset="-128"/>
                <a:cs typeface="ＭＳ Ｐゴシック" charset="-128"/>
              </a:rPr>
              <a:t> data  and/or computation?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Changes important algorithm and performance ratios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Surface-to-volume</a:t>
            </a:r>
            <a:r>
              <a:rPr lang="en-US" dirty="0"/>
              <a:t>: reduction in communication at the expense of decreasing parallelism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Communication/computation</a:t>
            </a:r>
            <a:r>
              <a:rPr lang="en-US" dirty="0"/>
              <a:t>: which cost dominates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Replication may allow reduction in communication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Maintain flexibility to allow overlap</a:t>
            </a:r>
          </a:p>
        </p:txBody>
      </p:sp>
      <p:pic>
        <p:nvPicPr>
          <p:cNvPr id="5" name="Picture 4" descr="dbpp-img160.gif                                                000813D3Macintosh HD                   B8A9EEAE:"/>
          <p:cNvPicPr>
            <a:picLocks noChangeAspect="1" noChangeArrowheads="1"/>
          </p:cNvPicPr>
          <p:nvPr/>
        </p:nvPicPr>
        <p:blipFill>
          <a:blip r:embed="rId2">
            <a:lum bright="-100000" contrast="100000"/>
          </a:blip>
          <a:srcRect/>
          <a:stretch>
            <a:fillRect/>
          </a:stretch>
        </p:blipFill>
        <p:spPr bwMode="auto">
          <a:xfrm>
            <a:off x="6629401" y="465775"/>
            <a:ext cx="2438400" cy="25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</a:rPr>
              <a:t>Map-Reduce Example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801CD3-E175-AD42-A7FD-1E3115EEECA9}" type="slidenum">
              <a:rPr lang="en-US"/>
              <a:pPr/>
              <a:t>90</a:t>
            </a:fld>
            <a:endParaRPr lang="en-US"/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268288" y="1069975"/>
            <a:ext cx="8504237" cy="4572000"/>
          </a:xfrm>
        </p:spPr>
        <p:txBody>
          <a:bodyPr/>
          <a:lstStyle/>
          <a:p>
            <a:pPr eaLnBrk="1" hangingPunct="1">
              <a:buFont typeface="Wingdings 2" charset="2"/>
              <a:buNone/>
            </a:pPr>
            <a:r>
              <a:rPr lang="en-US" sz="2000">
                <a:ea typeface="ＭＳ Ｐゴシック" charset="-128"/>
              </a:rPr>
              <a:t>MAP: Input data </a:t>
            </a:r>
            <a:r>
              <a:rPr lang="en-US" sz="2000">
                <a:ea typeface="ＭＳ Ｐゴシック" charset="-128"/>
                <a:sym typeface="Wingdings" charset="2"/>
              </a:rPr>
              <a:t> &lt;key, value&gt; pair</a:t>
            </a:r>
            <a:endParaRPr lang="en-US" sz="2000">
              <a:ea typeface="ＭＳ Ｐゴシック" charset="-128"/>
            </a:endParaRPr>
          </a:p>
        </p:txBody>
      </p:sp>
      <p:sp>
        <p:nvSpPr>
          <p:cNvPr id="9" name="Can 8"/>
          <p:cNvSpPr/>
          <p:nvPr/>
        </p:nvSpPr>
        <p:spPr>
          <a:xfrm>
            <a:off x="304800" y="2133600"/>
            <a:ext cx="1778000" cy="1143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Collection: split1</a:t>
            </a:r>
          </a:p>
        </p:txBody>
      </p:sp>
      <p:sp>
        <p:nvSpPr>
          <p:cNvPr id="10" name="Right Arrow 9"/>
          <p:cNvSpPr/>
          <p:nvPr/>
        </p:nvSpPr>
        <p:spPr>
          <a:xfrm flipV="1">
            <a:off x="2328863" y="2286000"/>
            <a:ext cx="2514600" cy="457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748463" y="914400"/>
          <a:ext cx="1143000" cy="244475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web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weed</a:t>
                      </a: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1</a:t>
                      </a: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green</a:t>
                      </a: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1</a:t>
                      </a: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sun</a:t>
                      </a: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1</a:t>
                      </a: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moon</a:t>
                      </a: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1</a:t>
                      </a: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land</a:t>
                      </a: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1</a:t>
                      </a: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part</a:t>
                      </a: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1</a:t>
                      </a: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web</a:t>
                      </a: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1</a:t>
                      </a: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green</a:t>
                      </a: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1</a:t>
                      </a: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…</a:t>
                      </a: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1</a:t>
                      </a: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KEY</a:t>
                      </a: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VALUE</a:t>
                      </a: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404" name="TextBox 16"/>
          <p:cNvSpPr txBox="1">
            <a:spLocks noChangeArrowheads="1"/>
          </p:cNvSpPr>
          <p:nvPr/>
        </p:nvSpPr>
        <p:spPr bwMode="auto">
          <a:xfrm>
            <a:off x="2405063" y="2667000"/>
            <a:ext cx="1984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Georgia" charset="0"/>
              </a:rPr>
              <a:t>Split the data to</a:t>
            </a:r>
          </a:p>
          <a:p>
            <a:r>
              <a:rPr lang="en-US" sz="2000">
                <a:latin typeface="Georgia" charset="0"/>
              </a:rPr>
              <a:t>Supply multiple</a:t>
            </a:r>
          </a:p>
          <a:p>
            <a:r>
              <a:rPr lang="en-US" sz="2000">
                <a:latin typeface="Georgia" charset="0"/>
              </a:rPr>
              <a:t>processors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72350" y="2285847"/>
            <a:ext cx="221536" cy="276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"/>
            <a:bevelB w="19050"/>
          </a:sp3d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Georgia" charset="0"/>
                <a:cs typeface="+mn-cs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53063" y="5105400"/>
            <a:ext cx="1524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5" name="Right Arrow 14"/>
          <p:cNvSpPr/>
          <p:nvPr/>
        </p:nvSpPr>
        <p:spPr>
          <a:xfrm flipV="1">
            <a:off x="2328863" y="3810000"/>
            <a:ext cx="2590800" cy="457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6" name="Right Arrow 15"/>
          <p:cNvSpPr/>
          <p:nvPr/>
        </p:nvSpPr>
        <p:spPr>
          <a:xfrm flipV="1">
            <a:off x="2328863" y="5181600"/>
            <a:ext cx="2590800" cy="457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7" name="Can 16"/>
          <p:cNvSpPr/>
          <p:nvPr/>
        </p:nvSpPr>
        <p:spPr>
          <a:xfrm>
            <a:off x="271463" y="3505200"/>
            <a:ext cx="1785937" cy="1143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Collection: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split 2</a:t>
            </a:r>
          </a:p>
        </p:txBody>
      </p:sp>
      <p:sp>
        <p:nvSpPr>
          <p:cNvPr id="18" name="Can 17"/>
          <p:cNvSpPr/>
          <p:nvPr/>
        </p:nvSpPr>
        <p:spPr>
          <a:xfrm>
            <a:off x="271463" y="4800600"/>
            <a:ext cx="1785937" cy="1143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Collection: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split 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29463" y="54864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10463" y="5486400"/>
            <a:ext cx="152400" cy="152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91463" y="5486400"/>
            <a:ext cx="1524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4919663" y="4876800"/>
            <a:ext cx="1447800" cy="1219200"/>
            <a:chOff x="4419600" y="3810000"/>
            <a:chExt cx="1524000" cy="1371600"/>
          </a:xfrm>
        </p:grpSpPr>
        <p:sp>
          <p:nvSpPr>
            <p:cNvPr id="23" name="Flowchart: Internal Storage 22"/>
            <p:cNvSpPr/>
            <p:nvPr/>
          </p:nvSpPr>
          <p:spPr>
            <a:xfrm>
              <a:off x="4419600" y="3810000"/>
              <a:ext cx="1524000" cy="1371600"/>
            </a:xfrm>
            <a:prstGeom prst="flowChartInternalStorage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222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mic Sans MS" charset="0"/>
                <a:cs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85732" y="4038600"/>
              <a:ext cx="153737" cy="15180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5444" name="TextBox 73"/>
            <p:cNvSpPr txBox="1">
              <a:spLocks noChangeArrowheads="1"/>
            </p:cNvSpPr>
            <p:nvPr/>
          </p:nvSpPr>
          <p:spPr bwMode="auto">
            <a:xfrm>
              <a:off x="5105400" y="4267200"/>
              <a:ext cx="2215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Georgia" charset="0"/>
                </a:rPr>
                <a:t> </a:t>
              </a:r>
            </a:p>
            <a:p>
              <a:endParaRPr lang="en-US" sz="1200">
                <a:latin typeface="Georgia" charset="0"/>
              </a:endParaRPr>
            </a:p>
          </p:txBody>
        </p:sp>
      </p:grp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4843463" y="1752600"/>
            <a:ext cx="1447800" cy="1143000"/>
            <a:chOff x="4419600" y="2286000"/>
            <a:chExt cx="1524000" cy="1371600"/>
          </a:xfrm>
        </p:grpSpPr>
        <p:sp>
          <p:nvSpPr>
            <p:cNvPr id="27" name="Flowchart: Internal Storage 26"/>
            <p:cNvSpPr/>
            <p:nvPr/>
          </p:nvSpPr>
          <p:spPr>
            <a:xfrm>
              <a:off x="4419600" y="2286000"/>
              <a:ext cx="1524000" cy="1371600"/>
            </a:xfrm>
            <a:prstGeom prst="flowChartInternalStorage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222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Map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85732" y="2514600"/>
              <a:ext cx="153737" cy="152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4919663" y="3200400"/>
            <a:ext cx="1371600" cy="1143000"/>
            <a:chOff x="4419600" y="2286000"/>
            <a:chExt cx="1524000" cy="1371600"/>
          </a:xfrm>
        </p:grpSpPr>
        <p:sp>
          <p:nvSpPr>
            <p:cNvPr id="30" name="Flowchart: Internal Storage 29"/>
            <p:cNvSpPr/>
            <p:nvPr/>
          </p:nvSpPr>
          <p:spPr>
            <a:xfrm>
              <a:off x="4419600" y="2286000"/>
              <a:ext cx="1524000" cy="1371600"/>
            </a:xfrm>
            <a:prstGeom prst="flowChartInternalStorage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222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mic Sans MS" charset="0"/>
                <a:cs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486752" y="2514600"/>
              <a:ext cx="151694" cy="1524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8196263" y="5486400"/>
            <a:ext cx="152400" cy="152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501063" y="5486400"/>
            <a:ext cx="152400" cy="152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5421" name="TextBox 103"/>
          <p:cNvSpPr txBox="1">
            <a:spLocks noChangeArrowheads="1"/>
          </p:cNvSpPr>
          <p:nvPr/>
        </p:nvSpPr>
        <p:spPr bwMode="auto">
          <a:xfrm rot="-5400000">
            <a:off x="3113088" y="4397375"/>
            <a:ext cx="8429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Georgia" charset="0"/>
              </a:rPr>
              <a:t>……</a:t>
            </a:r>
          </a:p>
        </p:txBody>
      </p:sp>
      <p:sp>
        <p:nvSpPr>
          <p:cNvPr id="15422" name="TextBox 55"/>
          <p:cNvSpPr txBox="1">
            <a:spLocks noChangeArrowheads="1"/>
          </p:cNvSpPr>
          <p:nvPr/>
        </p:nvSpPr>
        <p:spPr bwMode="auto">
          <a:xfrm>
            <a:off x="5453063" y="3810000"/>
            <a:ext cx="801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Georgia" charset="0"/>
              </a:rPr>
              <a:t>Map</a:t>
            </a:r>
          </a:p>
        </p:txBody>
      </p:sp>
      <p:cxnSp>
        <p:nvCxnSpPr>
          <p:cNvPr id="36" name="Straight Connector 35"/>
          <p:cNvCxnSpPr/>
          <p:nvPr/>
        </p:nvCxnSpPr>
        <p:spPr>
          <a:xfrm rot="5400000" flipH="1" flipV="1">
            <a:off x="6548438" y="828675"/>
            <a:ext cx="495300" cy="1733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5697538" y="2301875"/>
            <a:ext cx="1282700" cy="819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6520150" y="2819247"/>
          <a:ext cx="1143000" cy="2444044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web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weed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green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sun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moon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land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part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web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green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…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444">
                <a:tc>
                  <a:txBody>
                    <a:bodyPr/>
                    <a:lstStyle/>
                    <a:p>
                      <a:r>
                        <a:rPr lang="en-US" sz="800" dirty="0"/>
                        <a:t>KEY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VALUE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9" name="Straight Connector 38"/>
          <p:cNvCxnSpPr/>
          <p:nvPr/>
        </p:nvCxnSpPr>
        <p:spPr>
          <a:xfrm rot="5400000" flipH="1" flipV="1">
            <a:off x="6062663" y="2705100"/>
            <a:ext cx="571500" cy="80010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H="1">
            <a:off x="5478463" y="3987800"/>
            <a:ext cx="1739900" cy="8001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7205950" y="2057247"/>
          <a:ext cx="1143000" cy="2444044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web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weed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green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sun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moon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land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part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web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green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…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444">
                <a:tc>
                  <a:txBody>
                    <a:bodyPr/>
                    <a:lstStyle/>
                    <a:p>
                      <a:r>
                        <a:rPr lang="en-US" sz="800" dirty="0"/>
                        <a:t>KEY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VALUE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D1B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7815550" y="2438247"/>
          <a:ext cx="1143000" cy="2444044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web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weed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green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sun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moon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land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part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web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green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…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444">
                <a:tc>
                  <a:txBody>
                    <a:bodyPr/>
                    <a:lstStyle/>
                    <a:p>
                      <a:r>
                        <a:rPr lang="en-US" sz="800" dirty="0"/>
                        <a:t>KEY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VALUE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>
                    <a:solidFill>
                      <a:srgbClr val="FFF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7663150" y="1371447"/>
          <a:ext cx="1143000" cy="2444044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web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weed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green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sun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moon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land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part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web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green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800" dirty="0"/>
                        <a:t>…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444">
                <a:tc>
                  <a:txBody>
                    <a:bodyPr/>
                    <a:lstStyle/>
                    <a:p>
                      <a:r>
                        <a:rPr lang="en-US" sz="800" dirty="0"/>
                        <a:t>KEY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VALUE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431" name="TextBox 58"/>
          <p:cNvSpPr txBox="1">
            <a:spLocks noChangeArrowheads="1"/>
          </p:cNvSpPr>
          <p:nvPr/>
        </p:nvSpPr>
        <p:spPr bwMode="auto">
          <a:xfrm rot="-5400000">
            <a:off x="5249863" y="4318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Georgia" charset="0"/>
              </a:rPr>
              <a:t>…</a:t>
            </a:r>
          </a:p>
        </p:txBody>
      </p:sp>
      <p:sp>
        <p:nvSpPr>
          <p:cNvPr id="4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</a:rPr>
              <a:t>MapReduce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D76CD6-7296-1143-A70C-24DE81D10324}" type="slidenum">
              <a:rPr lang="en-US"/>
              <a:pPr/>
              <a:t>91</a:t>
            </a:fld>
            <a:endParaRPr lang="en-US"/>
          </a:p>
        </p:txBody>
      </p:sp>
      <p:sp>
        <p:nvSpPr>
          <p:cNvPr id="7" name="Pentagon 6"/>
          <p:cNvSpPr/>
          <p:nvPr/>
        </p:nvSpPr>
        <p:spPr>
          <a:xfrm>
            <a:off x="6858000" y="5026025"/>
            <a:ext cx="1905000" cy="83820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Reduce</a:t>
            </a:r>
          </a:p>
        </p:txBody>
      </p:sp>
      <p:sp>
        <p:nvSpPr>
          <p:cNvPr id="8" name="Pentagon 7"/>
          <p:cNvSpPr/>
          <p:nvPr/>
        </p:nvSpPr>
        <p:spPr>
          <a:xfrm>
            <a:off x="6781800" y="3349625"/>
            <a:ext cx="1905000" cy="83820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Reduce</a:t>
            </a:r>
          </a:p>
        </p:txBody>
      </p:sp>
      <p:sp>
        <p:nvSpPr>
          <p:cNvPr id="9" name="Pentagon 8"/>
          <p:cNvSpPr/>
          <p:nvPr/>
        </p:nvSpPr>
        <p:spPr>
          <a:xfrm>
            <a:off x="6781800" y="1825625"/>
            <a:ext cx="1905000" cy="83820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Reduce</a:t>
            </a:r>
          </a:p>
        </p:txBody>
      </p:sp>
      <p:sp>
        <p:nvSpPr>
          <p:cNvPr id="1639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066800"/>
            <a:ext cx="8504238" cy="4572000"/>
          </a:xfrm>
        </p:spPr>
        <p:txBody>
          <a:bodyPr/>
          <a:lstStyle/>
          <a:p>
            <a:pPr eaLnBrk="1" hangingPunct="1">
              <a:buFont typeface="Wingdings 2" charset="2"/>
              <a:buNone/>
            </a:pPr>
            <a:r>
              <a:rPr lang="en-US" sz="2000">
                <a:ea typeface="ＭＳ Ｐゴシック" charset="-128"/>
              </a:rPr>
              <a:t>MAP: Input data </a:t>
            </a:r>
            <a:r>
              <a:rPr lang="en-US" sz="2000">
                <a:ea typeface="ＭＳ Ｐゴシック" charset="-128"/>
                <a:sym typeface="Wingdings" charset="2"/>
              </a:rPr>
              <a:t> &lt;key, value&gt; pair</a:t>
            </a:r>
          </a:p>
          <a:p>
            <a:pPr eaLnBrk="1" hangingPunct="1">
              <a:buFont typeface="Wingdings 2" charset="2"/>
              <a:buNone/>
            </a:pPr>
            <a:r>
              <a:rPr lang="en-US" sz="2000">
                <a:ea typeface="ＭＳ Ｐゴシック" charset="-128"/>
                <a:sym typeface="Wingdings" charset="2"/>
              </a:rPr>
              <a:t>REDUCE: &lt;key, value&gt; pair  &lt;result&gt;</a:t>
            </a:r>
            <a:endParaRPr lang="en-US" sz="2000">
              <a:ea typeface="ＭＳ Ｐゴシック" charset="-128"/>
            </a:endParaRPr>
          </a:p>
        </p:txBody>
      </p:sp>
      <p:sp>
        <p:nvSpPr>
          <p:cNvPr id="11" name="Can 10"/>
          <p:cNvSpPr/>
          <p:nvPr/>
        </p:nvSpPr>
        <p:spPr>
          <a:xfrm>
            <a:off x="304800" y="2074863"/>
            <a:ext cx="1831975" cy="1143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Collection: split1</a:t>
            </a:r>
          </a:p>
        </p:txBody>
      </p:sp>
      <p:sp>
        <p:nvSpPr>
          <p:cNvPr id="12" name="Right Arrow 11"/>
          <p:cNvSpPr/>
          <p:nvPr/>
        </p:nvSpPr>
        <p:spPr>
          <a:xfrm flipV="1">
            <a:off x="2362200" y="2282825"/>
            <a:ext cx="2514600" cy="3048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6393" name="TextBox 16"/>
          <p:cNvSpPr txBox="1">
            <a:spLocks noChangeArrowheads="1"/>
          </p:cNvSpPr>
          <p:nvPr/>
        </p:nvSpPr>
        <p:spPr bwMode="auto">
          <a:xfrm>
            <a:off x="2438400" y="2663825"/>
            <a:ext cx="198437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Georgia" charset="0"/>
              </a:rPr>
              <a:t>Split the data to</a:t>
            </a:r>
          </a:p>
          <a:p>
            <a:r>
              <a:rPr lang="en-US" sz="2000">
                <a:latin typeface="Georgia" charset="0"/>
              </a:rPr>
              <a:t>Supply multiple</a:t>
            </a:r>
          </a:p>
          <a:p>
            <a:r>
              <a:rPr lang="en-US" sz="2000">
                <a:latin typeface="Georgia" charset="0"/>
              </a:rPr>
              <a:t>processors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05400" y="2282097"/>
            <a:ext cx="221536" cy="276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"/>
            <a:bevelB w="19050"/>
          </a:sp3d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Georgia" charset="0"/>
                <a:cs typeface="+mn-cs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6400" y="5102225"/>
            <a:ext cx="1524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6" name="Right Arrow 15"/>
          <p:cNvSpPr/>
          <p:nvPr/>
        </p:nvSpPr>
        <p:spPr>
          <a:xfrm flipV="1">
            <a:off x="2362200" y="3806825"/>
            <a:ext cx="2590800" cy="3048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7" name="Right Arrow 16"/>
          <p:cNvSpPr/>
          <p:nvPr/>
        </p:nvSpPr>
        <p:spPr>
          <a:xfrm flipV="1">
            <a:off x="2362200" y="5178425"/>
            <a:ext cx="2590800" cy="3048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8" name="Can 17"/>
          <p:cNvSpPr/>
          <p:nvPr/>
        </p:nvSpPr>
        <p:spPr>
          <a:xfrm>
            <a:off x="304800" y="3424238"/>
            <a:ext cx="1809750" cy="1143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Collection: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split 2</a:t>
            </a:r>
          </a:p>
        </p:txBody>
      </p:sp>
      <p:sp>
        <p:nvSpPr>
          <p:cNvPr id="19" name="Can 18"/>
          <p:cNvSpPr/>
          <p:nvPr/>
        </p:nvSpPr>
        <p:spPr>
          <a:xfrm>
            <a:off x="327025" y="4752975"/>
            <a:ext cx="1744663" cy="1143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Collection: split n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4953000" y="4873625"/>
            <a:ext cx="1447800" cy="1219200"/>
            <a:chOff x="4419600" y="3810000"/>
            <a:chExt cx="1524000" cy="1371600"/>
          </a:xfrm>
        </p:grpSpPr>
        <p:sp>
          <p:nvSpPr>
            <p:cNvPr id="21" name="Flowchart: Internal Storage 20"/>
            <p:cNvSpPr/>
            <p:nvPr/>
          </p:nvSpPr>
          <p:spPr>
            <a:xfrm>
              <a:off x="4419600" y="3810000"/>
              <a:ext cx="1524000" cy="1371600"/>
            </a:xfrm>
            <a:prstGeom prst="flowChartInternalStorage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222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Map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85732" y="4038600"/>
              <a:ext cx="153737" cy="15180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6426" name="TextBox 73"/>
            <p:cNvSpPr txBox="1">
              <a:spLocks noChangeArrowheads="1"/>
            </p:cNvSpPr>
            <p:nvPr/>
          </p:nvSpPr>
          <p:spPr bwMode="auto">
            <a:xfrm>
              <a:off x="5105400" y="4267200"/>
              <a:ext cx="2215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Georgia" charset="0"/>
                </a:rPr>
                <a:t> </a:t>
              </a:r>
            </a:p>
            <a:p>
              <a:endParaRPr lang="en-US" sz="1200">
                <a:latin typeface="Georgia" charset="0"/>
              </a:endParaRPr>
            </a:p>
          </p:txBody>
        </p:sp>
      </p:grp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4876800" y="1749425"/>
            <a:ext cx="1447800" cy="1143000"/>
            <a:chOff x="4419600" y="2286000"/>
            <a:chExt cx="1524000" cy="1371600"/>
          </a:xfrm>
        </p:grpSpPr>
        <p:sp>
          <p:nvSpPr>
            <p:cNvPr id="25" name="Flowchart: Internal Storage 24"/>
            <p:cNvSpPr/>
            <p:nvPr/>
          </p:nvSpPr>
          <p:spPr>
            <a:xfrm>
              <a:off x="4419600" y="2286000"/>
              <a:ext cx="1524000" cy="1371600"/>
            </a:xfrm>
            <a:prstGeom prst="flowChartInternalStorage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222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Map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85732" y="2514600"/>
              <a:ext cx="153737" cy="152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4953000" y="3197225"/>
            <a:ext cx="1371600" cy="1143000"/>
            <a:chOff x="4419600" y="2286000"/>
            <a:chExt cx="1524000" cy="1371600"/>
          </a:xfrm>
        </p:grpSpPr>
        <p:sp>
          <p:nvSpPr>
            <p:cNvPr id="28" name="Flowchart: Internal Storage 27"/>
            <p:cNvSpPr/>
            <p:nvPr/>
          </p:nvSpPr>
          <p:spPr>
            <a:xfrm>
              <a:off x="4419600" y="2286000"/>
              <a:ext cx="1524000" cy="1371600"/>
            </a:xfrm>
            <a:prstGeom prst="flowChartInternalStorage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222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omic Sans MS" charset="0"/>
                <a:cs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486753" y="2514600"/>
              <a:ext cx="151694" cy="1524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6858000" y="2054225"/>
            <a:ext cx="152400" cy="152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34200" y="3502025"/>
            <a:ext cx="152400" cy="152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6407" name="TextBox 103"/>
          <p:cNvSpPr txBox="1">
            <a:spLocks noChangeArrowheads="1"/>
          </p:cNvSpPr>
          <p:nvPr/>
        </p:nvSpPr>
        <p:spPr bwMode="auto">
          <a:xfrm rot="-5400000">
            <a:off x="2504281" y="4402932"/>
            <a:ext cx="8477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Georgia" charset="0"/>
              </a:rPr>
              <a:t>……</a:t>
            </a:r>
          </a:p>
        </p:txBody>
      </p:sp>
      <p:sp>
        <p:nvSpPr>
          <p:cNvPr id="16408" name="TextBox 55"/>
          <p:cNvSpPr txBox="1">
            <a:spLocks noChangeArrowheads="1"/>
          </p:cNvSpPr>
          <p:nvPr/>
        </p:nvSpPr>
        <p:spPr bwMode="auto">
          <a:xfrm>
            <a:off x="5486400" y="3806825"/>
            <a:ext cx="64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Georgia" charset="0"/>
              </a:rPr>
              <a:t>Map</a:t>
            </a:r>
          </a:p>
        </p:txBody>
      </p:sp>
      <p:sp>
        <p:nvSpPr>
          <p:cNvPr id="16409" name="TextBox 58"/>
          <p:cNvSpPr txBox="1">
            <a:spLocks noChangeArrowheads="1"/>
          </p:cNvSpPr>
          <p:nvPr/>
        </p:nvSpPr>
        <p:spPr bwMode="auto">
          <a:xfrm rot="-5400000">
            <a:off x="5283200" y="4314825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Georgia" charset="0"/>
              </a:rPr>
              <a:t>…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010400" y="5330825"/>
            <a:ext cx="152400" cy="152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6324600" y="2130425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37" name="Right Arrow 36"/>
          <p:cNvSpPr/>
          <p:nvPr/>
        </p:nvSpPr>
        <p:spPr>
          <a:xfrm flipV="1">
            <a:off x="6324600" y="3730625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6400800" y="5330825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Introduction to Parallel Computing, University of Oregon, IPCC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NewTemplate.pot</Template>
  <TotalTime>34470</TotalTime>
  <Words>6706</Words>
  <Application>Microsoft Macintosh PowerPoint</Application>
  <PresentationFormat>On-screen Show (4:3)</PresentationFormat>
  <Paragraphs>1197</Paragraphs>
  <Slides>91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102" baseType="lpstr">
      <vt:lpstr>Arial</vt:lpstr>
      <vt:lpstr>Calibri</vt:lpstr>
      <vt:lpstr>Comic Sans MS</vt:lpstr>
      <vt:lpstr>Georgia</vt:lpstr>
      <vt:lpstr>Lucida Grande</vt:lpstr>
      <vt:lpstr>Palatino</vt:lpstr>
      <vt:lpstr>Times New Roman</vt:lpstr>
      <vt:lpstr>Times-Roman</vt:lpstr>
      <vt:lpstr>Wingdings</vt:lpstr>
      <vt:lpstr>Wingdings 2</vt:lpstr>
      <vt:lpstr>NewTemplate</vt:lpstr>
      <vt:lpstr>Introduction to Parallel Algorithms and Parallel Program Design</vt:lpstr>
      <vt:lpstr>Methodological Design</vt:lpstr>
      <vt:lpstr>Partitioning</vt:lpstr>
      <vt:lpstr>Domain and Functional Decomposition</vt:lpstr>
      <vt:lpstr>Partitioning Checklist</vt:lpstr>
      <vt:lpstr>Communication (Interaction)</vt:lpstr>
      <vt:lpstr>Types of Communication</vt:lpstr>
      <vt:lpstr>Communication Design Checklist</vt:lpstr>
      <vt:lpstr>Agglomeration</vt:lpstr>
      <vt:lpstr>Types of Agglomeration</vt:lpstr>
      <vt:lpstr>Agglomeration Design Checklist</vt:lpstr>
      <vt:lpstr>Mapping</vt:lpstr>
      <vt:lpstr>Mapping Algorithms</vt:lpstr>
      <vt:lpstr>Mapping Design Checklist</vt:lpstr>
      <vt:lpstr>Types of Parallel Programs</vt:lpstr>
      <vt:lpstr>Data Parallel</vt:lpstr>
      <vt:lpstr>Matrix - Vector Multiplication</vt:lpstr>
      <vt:lpstr>Matrix-Vector Multiplication (Limited Tasks)</vt:lpstr>
      <vt:lpstr>Matrix Multiplication</vt:lpstr>
      <vt:lpstr>Granularity of Task and Data Decompositions</vt:lpstr>
      <vt:lpstr>Mesh Allocation to Processors</vt:lpstr>
      <vt:lpstr>Pipeline Model</vt:lpstr>
      <vt:lpstr>Pipeline Performance</vt:lpstr>
      <vt:lpstr>Tasks Graphs</vt:lpstr>
      <vt:lpstr>Task Graph Performance</vt:lpstr>
      <vt:lpstr>Task Assignment (Mapping) to Processors</vt:lpstr>
      <vt:lpstr>Task Graphs in Action</vt:lpstr>
      <vt:lpstr>Bag o’ Tasks Model and Worker Pool</vt:lpstr>
      <vt:lpstr>Master-Worker Parallelism</vt:lpstr>
      <vt:lpstr>Master-Worker Execution Model (Li Li)</vt:lpstr>
      <vt:lpstr>M-W Execution Trace (Li Li)</vt:lpstr>
      <vt:lpstr>Search-Based (Exploratory) Decomposition</vt:lpstr>
      <vt:lpstr>Parallelizing the 15-Puzzle Problem</vt:lpstr>
      <vt:lpstr>Divide-and-Conquer Parallelism</vt:lpstr>
      <vt:lpstr>Dense Matrix Algorithms</vt:lpstr>
      <vt:lpstr>Solving a System of Linear Equations</vt:lpstr>
      <vt:lpstr>Sequential Gaussian Elimination</vt:lpstr>
      <vt:lpstr>Computation Step in Gaussian Elimination</vt:lpstr>
      <vt:lpstr>Rowwise Partitioning on Eight Processes</vt:lpstr>
      <vt:lpstr>Rowwise Partitioning on Eight Processes</vt:lpstr>
      <vt:lpstr>2D Mesh Partitioning on 64 Processes</vt:lpstr>
      <vt:lpstr>Back Substitution to Find Solution</vt:lpstr>
      <vt:lpstr>Dense Linear Algebra (www.netlib.gov)</vt:lpstr>
      <vt:lpstr>Numerical Libraries</vt:lpstr>
      <vt:lpstr>Sorting Algorithms</vt:lpstr>
      <vt:lpstr>Sorting on Parallel Computers</vt:lpstr>
      <vt:lpstr>Single vs. Multi Element Comparision</vt:lpstr>
      <vt:lpstr>Sorting Networks</vt:lpstr>
      <vt:lpstr>Sorting Network Design</vt:lpstr>
      <vt:lpstr>Bitonic Sort</vt:lpstr>
      <vt:lpstr>Bitonic Sort Network</vt:lpstr>
      <vt:lpstr>Bitonic Merge Network</vt:lpstr>
      <vt:lpstr>Parallel Bitonic Sort on a Hypercube</vt:lpstr>
      <vt:lpstr>Parallel Bitonic Sort on a Hypercube</vt:lpstr>
      <vt:lpstr>Bubble Sort and Variants</vt:lpstr>
      <vt:lpstr>Odd-Even Transposition Sort</vt:lpstr>
      <vt:lpstr>Parallel Odd-Even Transposition Sort</vt:lpstr>
      <vt:lpstr>Quicksort</vt:lpstr>
      <vt:lpstr>Sequential Quicksort</vt:lpstr>
      <vt:lpstr>Parallel Shared Address Space Quicksort</vt:lpstr>
      <vt:lpstr>Parallel Shared Address Space Quicksort</vt:lpstr>
      <vt:lpstr>Bucket Sort and Sample Sort</vt:lpstr>
      <vt:lpstr>Parallel Sample Sort</vt:lpstr>
      <vt:lpstr>Graph Algorithms</vt:lpstr>
      <vt:lpstr>Graph Terminology</vt:lpstr>
      <vt:lpstr>Graph Representations</vt:lpstr>
      <vt:lpstr>Minimum Spanning Tree</vt:lpstr>
      <vt:lpstr>Prim’s Minimum Spanning Tree Algorithm</vt:lpstr>
      <vt:lpstr>Example: Prim’s MST Algorithm</vt:lpstr>
      <vt:lpstr>Example: Prim’s MST Algorithm</vt:lpstr>
      <vt:lpstr>Parallel Formulation of Prim’s Algorithm</vt:lpstr>
      <vt:lpstr>Partitioning in Prim’s Algorithm</vt:lpstr>
      <vt:lpstr>Single-Source Shortest Paths</vt:lpstr>
      <vt:lpstr>Dijkstra’s Single-Source Shortest Path</vt:lpstr>
      <vt:lpstr>Parallel Formulation of Dijkstra’s Algorithm</vt:lpstr>
      <vt:lpstr>All Pairs Shortest Path</vt:lpstr>
      <vt:lpstr>Floyd’s All-Pairs Shortest Paths Algorithm</vt:lpstr>
      <vt:lpstr>Parallel Floyd’s Algorithm</vt:lpstr>
      <vt:lpstr>Parallel Graph Algorithm Library – Boost</vt:lpstr>
      <vt:lpstr>Original BGL: Algorithms</vt:lpstr>
      <vt:lpstr>Original BGL Summary</vt:lpstr>
      <vt:lpstr>Parallel BGL</vt:lpstr>
      <vt:lpstr>Parallel Graph Algorithms</vt:lpstr>
      <vt:lpstr>Big-Data and Map-Reduce</vt:lpstr>
      <vt:lpstr>A Simple Big-Data Problem</vt:lpstr>
      <vt:lpstr>Parallelization Approach</vt:lpstr>
      <vt:lpstr>Parallelization Approach</vt:lpstr>
      <vt:lpstr>Actually, it is not easy to parallel….</vt:lpstr>
      <vt:lpstr>Map-Reduce Parallel Programming</vt:lpstr>
      <vt:lpstr>Map-Reduce Example</vt:lpstr>
      <vt:lpstr>MapReduce</vt:lpstr>
    </vt:vector>
  </TitlesOfParts>
  <Company>ParaTools,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Huck</dc:creator>
  <cp:lastModifiedBy>Joseph Picone</cp:lastModifiedBy>
  <cp:revision>414</cp:revision>
  <cp:lastPrinted>2014-04-22T18:44:41Z</cp:lastPrinted>
  <dcterms:created xsi:type="dcterms:W3CDTF">2014-05-08T16:45:53Z</dcterms:created>
  <dcterms:modified xsi:type="dcterms:W3CDTF">2021-11-15T14:01:30Z</dcterms:modified>
</cp:coreProperties>
</file>