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92"/>
  </p:notesMasterIdLst>
  <p:handoutMasterIdLst>
    <p:handoutMasterId r:id="rId93"/>
  </p:handoutMasterIdLst>
  <p:sldIdLst>
    <p:sldId id="331" r:id="rId2"/>
    <p:sldId id="332" r:id="rId3"/>
    <p:sldId id="333" r:id="rId4"/>
    <p:sldId id="334" r:id="rId5"/>
    <p:sldId id="415" r:id="rId6"/>
    <p:sldId id="335" r:id="rId7"/>
    <p:sldId id="336" r:id="rId8"/>
    <p:sldId id="411" r:id="rId9"/>
    <p:sldId id="337" r:id="rId10"/>
    <p:sldId id="338" r:id="rId11"/>
    <p:sldId id="339" r:id="rId12"/>
    <p:sldId id="412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416" r:id="rId21"/>
    <p:sldId id="347" r:id="rId22"/>
    <p:sldId id="350" r:id="rId23"/>
    <p:sldId id="351" r:id="rId24"/>
    <p:sldId id="352" r:id="rId25"/>
    <p:sldId id="353" r:id="rId26"/>
    <p:sldId id="348" r:id="rId27"/>
    <p:sldId id="349" r:id="rId28"/>
    <p:sldId id="399" r:id="rId29"/>
    <p:sldId id="354" r:id="rId30"/>
    <p:sldId id="400" r:id="rId31"/>
    <p:sldId id="356" r:id="rId32"/>
    <p:sldId id="357" r:id="rId33"/>
    <p:sldId id="410" r:id="rId34"/>
    <p:sldId id="358" r:id="rId35"/>
    <p:sldId id="414" r:id="rId36"/>
    <p:sldId id="417" r:id="rId37"/>
    <p:sldId id="359" r:id="rId38"/>
    <p:sldId id="360" r:id="rId39"/>
    <p:sldId id="361" r:id="rId40"/>
    <p:sldId id="413" r:id="rId41"/>
    <p:sldId id="419" r:id="rId42"/>
    <p:sldId id="362" r:id="rId43"/>
    <p:sldId id="401" r:id="rId44"/>
    <p:sldId id="420" r:id="rId45"/>
    <p:sldId id="365" r:id="rId46"/>
    <p:sldId id="366" r:id="rId47"/>
    <p:sldId id="403" r:id="rId48"/>
    <p:sldId id="404" r:id="rId49"/>
    <p:sldId id="364" r:id="rId50"/>
    <p:sldId id="405" r:id="rId51"/>
    <p:sldId id="363" r:id="rId52"/>
    <p:sldId id="424" r:id="rId53"/>
    <p:sldId id="425" r:id="rId54"/>
    <p:sldId id="422" r:id="rId55"/>
    <p:sldId id="423" r:id="rId56"/>
    <p:sldId id="397" r:id="rId57"/>
    <p:sldId id="421" r:id="rId58"/>
    <p:sldId id="367" r:id="rId59"/>
    <p:sldId id="407" r:id="rId60"/>
    <p:sldId id="408" r:id="rId61"/>
    <p:sldId id="368" r:id="rId62"/>
    <p:sldId id="369" r:id="rId63"/>
    <p:sldId id="371" r:id="rId64"/>
    <p:sldId id="372" r:id="rId65"/>
    <p:sldId id="373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  <p:sldId id="409" r:id="rId76"/>
    <p:sldId id="383" r:id="rId77"/>
    <p:sldId id="384" r:id="rId78"/>
    <p:sldId id="398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92" r:id="rId87"/>
    <p:sldId id="393" r:id="rId88"/>
    <p:sldId id="394" r:id="rId89"/>
    <p:sldId id="395" r:id="rId90"/>
    <p:sldId id="396" r:id="rId91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FF0000"/>
    <a:srgbClr val="66CC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6" autoAdjust="0"/>
    <p:restoredTop sz="94626"/>
  </p:normalViewPr>
  <p:slideViewPr>
    <p:cSldViewPr snapToGrid="0">
      <p:cViewPr varScale="1">
        <p:scale>
          <a:sx n="116" d="100"/>
          <a:sy n="116" d="100"/>
        </p:scale>
        <p:origin x="1872" y="19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9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0588">
              <a:defRPr sz="1100">
                <a:latin typeface="Helvetic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itchFamily="34" charset="0"/>
              </a:defRPr>
            </a:lvl1pPr>
          </a:lstStyle>
          <a:p>
            <a:fld id="{27733BE3-83C8-4DE5-9E0F-88130582DD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66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itchFamily="18" charset="0"/>
              </a:defRPr>
            </a:lvl1pPr>
          </a:lstStyle>
          <a:p>
            <a:fld id="{C2F164E2-33BF-4E5D-A889-45F8FF93A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683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5C021AC-5D56-49D6-9B35-83F145AB6E3F}" type="slidenum">
              <a:rPr lang="en-US" altLang="en-US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D567A1F-70F1-4C59-B679-3BE7F32E8C66}" type="slidenum">
              <a:rPr lang="en-US" altLang="en-US">
                <a:latin typeface="Times New Roman" pitchFamily="18" charset="0"/>
              </a:rPr>
              <a:pPr/>
              <a:t>13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E943C12-77B1-482C-A391-3295F445972F}" type="slidenum">
              <a:rPr lang="en-US" altLang="en-US">
                <a:latin typeface="Times New Roman" pitchFamily="18" charset="0"/>
              </a:rPr>
              <a:pPr/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0E02293-C539-4A0F-A356-0A22A5E4172C}" type="slidenum">
              <a:rPr lang="en-US" altLang="en-US">
                <a:latin typeface="Times New Roman" pitchFamily="18" charset="0"/>
              </a:rPr>
              <a:pPr/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DE6793F-4F37-4516-9C91-C4AAF0169643}" type="slidenum">
              <a:rPr lang="en-US" altLang="en-US">
                <a:latin typeface="Times New Roman" pitchFamily="18" charset="0"/>
              </a:rPr>
              <a:pPr/>
              <a:t>16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D6DA25D-2C6C-4AE7-AAFA-1397310AB57C}" type="slidenum">
              <a:rPr lang="en-US" altLang="en-US">
                <a:latin typeface="Times New Roman" pitchFamily="18" charset="0"/>
              </a:rPr>
              <a:pPr/>
              <a:t>17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16DE68C-3F2B-4121-9E33-A13B8E1BE6F1}" type="slidenum">
              <a:rPr lang="en-US" altLang="en-US">
                <a:latin typeface="Times New Roman" pitchFamily="18" charset="0"/>
              </a:rPr>
              <a:pPr/>
              <a:t>18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8551E4A-B5D5-447C-A85D-449552525997}" type="slidenum">
              <a:rPr lang="en-US" altLang="en-US">
                <a:latin typeface="Times New Roman" pitchFamily="18" charset="0"/>
              </a:rPr>
              <a:pPr/>
              <a:t>19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32F4E27-9447-4B9B-8CFE-813FDCF4E2BE}" type="slidenum">
              <a:rPr lang="en-US" altLang="en-US">
                <a:latin typeface="Times New Roman" pitchFamily="18" charset="0"/>
              </a:rPr>
              <a:pPr/>
              <a:t>21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56B6F6E-BDB1-4DFA-84EF-9F2E0327898F}" type="slidenum">
              <a:rPr lang="en-US" altLang="en-US">
                <a:latin typeface="Times New Roman" pitchFamily="18" charset="0"/>
              </a:rPr>
              <a:pPr/>
              <a:t>22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8C5E285-736A-41B2-95CB-A31401D28CED}" type="slidenum">
              <a:rPr lang="en-US" altLang="en-US">
                <a:latin typeface="Times New Roman" pitchFamily="18" charset="0"/>
              </a:rPr>
              <a:pPr/>
              <a:t>23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24E62F1-870A-4A58-A45F-ED2F84B480BA}" type="slidenum">
              <a:rPr lang="en-US" altLang="en-US">
                <a:latin typeface="Times New Roman" pitchFamily="18" charset="0"/>
              </a:rPr>
              <a:pPr/>
              <a:t>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9DE5862-B9E2-4275-A789-CA4BE5851778}" type="slidenum">
              <a:rPr lang="en-US" altLang="en-US">
                <a:latin typeface="Times New Roman" pitchFamily="18" charset="0"/>
              </a:rPr>
              <a:pPr/>
              <a:t>24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1149C19-F1A2-41BA-8D35-DBDBA825081C}" type="slidenum">
              <a:rPr lang="en-US" altLang="en-US">
                <a:latin typeface="Times New Roman" pitchFamily="18" charset="0"/>
              </a:rPr>
              <a:pPr/>
              <a:t>25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706C365-0638-4808-A5CB-98B63BE2FB8E}" type="slidenum">
              <a:rPr lang="en-US" altLang="en-US">
                <a:latin typeface="Times New Roman" pitchFamily="18" charset="0"/>
              </a:rPr>
              <a:pPr/>
              <a:t>26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090F7A6-1B17-4F68-9E47-78926BA93D9D}" type="slidenum">
              <a:rPr lang="en-US" altLang="en-US">
                <a:latin typeface="Times New Roman" pitchFamily="18" charset="0"/>
              </a:rPr>
              <a:pPr/>
              <a:t>27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AA35128-8DA8-4323-B950-45B6BEF86D65}" type="slidenum">
              <a:rPr lang="en-US" altLang="en-US">
                <a:latin typeface="Times New Roman" pitchFamily="18" charset="0"/>
              </a:rPr>
              <a:pPr/>
              <a:t>28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714FDD3-FD7E-405D-B047-5E9426F265D8}" type="slidenum">
              <a:rPr lang="en-US" altLang="en-US">
                <a:latin typeface="Times New Roman" pitchFamily="18" charset="0"/>
              </a:rPr>
              <a:pPr/>
              <a:t>29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18A8EC8-150E-42B6-A136-1E07F4D57685}" type="slidenum">
              <a:rPr lang="en-US" altLang="en-US">
                <a:latin typeface="Times New Roman" pitchFamily="18" charset="0"/>
              </a:rPr>
              <a:pPr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D50F65C-2171-4520-8318-082F22D84756}" type="slidenum">
              <a:rPr lang="en-US" altLang="en-US">
                <a:latin typeface="Times New Roman" pitchFamily="18" charset="0"/>
              </a:rPr>
              <a:pPr/>
              <a:t>32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CDCD9AE-FDBB-4304-AFF4-44FF6C48F6EC}" type="slidenum">
              <a:rPr lang="en-US" altLang="en-US">
                <a:latin typeface="Times New Roman" pitchFamily="18" charset="0"/>
              </a:rPr>
              <a:pPr/>
              <a:t>34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516CF53-663D-4D5B-9669-5785B5AE5CE5}" type="slidenum">
              <a:rPr lang="en-US" altLang="en-US">
                <a:latin typeface="Times New Roman" pitchFamily="18" charset="0"/>
              </a:rPr>
              <a:pPr/>
              <a:t>37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93C5B5-66B2-4E44-B7B4-F77E69A20F12}" type="slidenum">
              <a:rPr lang="en-US" altLang="en-US">
                <a:latin typeface="Times New Roman" pitchFamily="18" charset="0"/>
              </a:rPr>
              <a:pPr/>
              <a:t>38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B2CB735-38B3-402C-B5CD-7462D1687E21}" type="slidenum">
              <a:rPr lang="en-US" altLang="en-US">
                <a:latin typeface="Times New Roman" pitchFamily="18" charset="0"/>
              </a:rPr>
              <a:pPr/>
              <a:t>39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FF3CF65-C571-4A9B-A00E-64454BD96E59}" type="slidenum">
              <a:rPr lang="en-US" altLang="en-US">
                <a:latin typeface="Times New Roman" pitchFamily="18" charset="0"/>
              </a:rPr>
              <a:pPr/>
              <a:t>42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479E989-CE2B-4FCE-8DF0-B703C7FE5D37}" type="slidenum">
              <a:rPr lang="en-US" altLang="en-US">
                <a:latin typeface="Times New Roman" pitchFamily="18" charset="0"/>
              </a:rPr>
              <a:pPr/>
              <a:t>49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C4E994C-D157-4C2B-A569-2FCB81937B3D}" type="slidenum">
              <a:rPr lang="en-US" altLang="en-US">
                <a:latin typeface="Times New Roman" pitchFamily="18" charset="0"/>
              </a:rPr>
              <a:pPr/>
              <a:t>50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BF97F09-6862-49F9-9E96-3F3891BE9DD6}" type="slidenum">
              <a:rPr lang="en-US" altLang="en-US">
                <a:latin typeface="Times New Roman" pitchFamily="18" charset="0"/>
              </a:rPr>
              <a:pPr/>
              <a:t>55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087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3D058C4-67CB-44F6-9C55-867C2829C4AD}" type="slidenum">
              <a:rPr lang="en-US" altLang="en-US">
                <a:latin typeface="Times New Roman" pitchFamily="18" charset="0"/>
              </a:rPr>
              <a:pPr/>
              <a:t>56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43335FA4-0A1C-4A89-B232-1C276C56127D}" type="slidenum">
              <a:rPr lang="en-US" altLang="en-US">
                <a:latin typeface="Times New Roman" pitchFamily="18" charset="0"/>
              </a:rPr>
              <a:pPr/>
              <a:t>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013446F-F0F9-42E1-BB22-035325449602}" type="slidenum">
              <a:rPr lang="en-US" altLang="en-US">
                <a:latin typeface="Times New Roman" pitchFamily="18" charset="0"/>
              </a:rPr>
              <a:pPr/>
              <a:t>63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C25B62F-5168-49BB-A02C-B2B28E579624}" type="slidenum">
              <a:rPr lang="en-US" altLang="en-US">
                <a:latin typeface="Times New Roman" pitchFamily="18" charset="0"/>
              </a:rPr>
              <a:pPr/>
              <a:t>64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9B65AD6-8BD7-4372-BD32-7B40DB20425D}" type="slidenum">
              <a:rPr lang="en-US" altLang="en-US">
                <a:latin typeface="Times New Roman" pitchFamily="18" charset="0"/>
              </a:rPr>
              <a:pPr/>
              <a:t>65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08FC37C-A40F-4F40-988F-E423399773E6}" type="slidenum">
              <a:rPr lang="en-US" altLang="en-US">
                <a:latin typeface="Times New Roman" pitchFamily="18" charset="0"/>
              </a:rPr>
              <a:pPr/>
              <a:t>66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FD18A39-A4BF-4341-83FD-5D8B8E3449D8}" type="slidenum">
              <a:rPr lang="en-US" altLang="en-US">
                <a:latin typeface="Times New Roman" pitchFamily="18" charset="0"/>
              </a:rPr>
              <a:pPr/>
              <a:t>67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B0E2E89-5354-4099-8C33-204952DA8617}" type="slidenum">
              <a:rPr lang="en-US" altLang="en-US">
                <a:latin typeface="Times New Roman" pitchFamily="18" charset="0"/>
              </a:rPr>
              <a:pPr/>
              <a:t>68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4B6A471-EF1E-4B4D-B751-EAB335F528DA}" type="slidenum">
              <a:rPr lang="en-US" altLang="en-US">
                <a:latin typeface="Times New Roman" pitchFamily="18" charset="0"/>
              </a:rPr>
              <a:pPr/>
              <a:t>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8B26728-F2BB-4C78-99AB-0777AE68F792}" type="slidenum">
              <a:rPr lang="en-US" altLang="en-US">
                <a:latin typeface="Times New Roman" pitchFamily="18" charset="0"/>
              </a:rPr>
              <a:pPr/>
              <a:t>69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3B0FFEB-3F19-41DD-B735-29B4EB44D006}" type="slidenum">
              <a:rPr lang="en-US" altLang="en-US">
                <a:latin typeface="Times New Roman" pitchFamily="18" charset="0"/>
              </a:rPr>
              <a:pPr/>
              <a:t>70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90B744A-C4E4-4C97-9AC0-C21D288D2694}" type="slidenum">
              <a:rPr lang="en-US" altLang="en-US">
                <a:latin typeface="Times New Roman" pitchFamily="18" charset="0"/>
              </a:rPr>
              <a:pPr/>
              <a:t>71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8088729-A735-419E-B942-3873B4AE83C1}" type="slidenum">
              <a:rPr lang="en-US" altLang="en-US">
                <a:latin typeface="Times New Roman" pitchFamily="18" charset="0"/>
              </a:rPr>
              <a:pPr/>
              <a:t>72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E76835E-037E-47D2-930C-87233610FF6B}" type="slidenum">
              <a:rPr lang="en-US" altLang="en-US">
                <a:latin typeface="Times New Roman" pitchFamily="18" charset="0"/>
              </a:rPr>
              <a:pPr/>
              <a:t>73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9E49E7C-C281-4FC9-A6FD-B1503699A871}" type="slidenum">
              <a:rPr lang="en-US" altLang="en-US">
                <a:latin typeface="Times New Roman" pitchFamily="18" charset="0"/>
              </a:rPr>
              <a:pPr/>
              <a:t>79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DC9AC56-E07B-4E61-AE35-D1851BEE5F54}" type="slidenum">
              <a:rPr lang="en-US" altLang="en-US">
                <a:latin typeface="Times New Roman" pitchFamily="18" charset="0"/>
              </a:rPr>
              <a:pPr/>
              <a:t>81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F2F9961-C310-47B2-B674-3CF988C72B11}" type="slidenum">
              <a:rPr lang="en-US" altLang="en-US">
                <a:latin typeface="Times New Roman" pitchFamily="18" charset="0"/>
              </a:rPr>
              <a:pPr/>
              <a:t>84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6BFD030-B5A5-4E66-9BCF-AD85E0746F6C}" type="slidenum">
              <a:rPr lang="en-US" altLang="en-US">
                <a:latin typeface="Times New Roman" pitchFamily="18" charset="0"/>
              </a:rPr>
              <a:pPr/>
              <a:t>85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B266A15-2BBE-4D1A-BDD3-12C59C20DB61}" type="slidenum">
              <a:rPr lang="en-US" altLang="en-US">
                <a:latin typeface="Times New Roman" pitchFamily="18" charset="0"/>
              </a:rPr>
              <a:pPr/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8BF97F09-6862-49F9-9E96-3F3891BE9DD6}" type="slidenum">
              <a:rPr lang="en-US" altLang="en-US">
                <a:latin typeface="Times New Roman" pitchFamily="18" charset="0"/>
              </a:rPr>
              <a:pPr/>
              <a:t>89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D9D7ABF-4E91-4FE9-AC87-C396641D8908}" type="slidenum">
              <a:rPr lang="en-US" altLang="en-US">
                <a:latin typeface="Times New Roman" pitchFamily="18" charset="0"/>
              </a:rPr>
              <a:pPr/>
              <a:t>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26C5628-4606-4658-A164-BD46B831FB42}" type="slidenum">
              <a:rPr lang="en-US" altLang="en-US">
                <a:latin typeface="Times New Roman" pitchFamily="18" charset="0"/>
              </a:rPr>
              <a:pPr/>
              <a:t>10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D710A75-136C-439A-B1F5-ABD42BEDE11E}" type="slidenum">
              <a:rPr lang="en-US" altLang="en-US">
                <a:latin typeface="Times New Roman" pitchFamily="18" charset="0"/>
              </a:rPr>
              <a:pPr/>
              <a:t>11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9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2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98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24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86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506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83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709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14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18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29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itchFamily="34" charset="0"/>
              </a:rPr>
              <a:t>5.</a:t>
            </a:r>
            <a:fld id="{C93F4C45-8A62-4481-B869-D0E615AE38D1}" type="slidenum">
              <a:rPr lang="en-US" altLang="en-US" sz="1000" b="1">
                <a:solidFill>
                  <a:srgbClr val="006699"/>
                </a:solidFill>
                <a:latin typeface="Helvetica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5:  CPU Scheduling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76962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Scheduling </a:t>
            </a:r>
            <a:r>
              <a:rPr lang="en-US" altLang="en-US" dirty="0">
                <a:solidFill>
                  <a:srgbClr val="FF0000"/>
                </a:solidFill>
              </a:rPr>
              <a:t>Criteria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777" y="880945"/>
            <a:ext cx="8764860" cy="573172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1-</a:t>
            </a:r>
            <a:r>
              <a:rPr lang="en-US" altLang="en-US" b="1" dirty="0"/>
              <a:t> CPU utilization </a:t>
            </a:r>
            <a:r>
              <a:rPr lang="en-US" altLang="en-US" dirty="0"/>
              <a:t>– keep the CPU as </a:t>
            </a:r>
            <a:r>
              <a:rPr lang="en-US" altLang="en-US" dirty="0">
                <a:solidFill>
                  <a:srgbClr val="FF0000"/>
                </a:solidFill>
              </a:rPr>
              <a:t>busy</a:t>
            </a:r>
            <a:r>
              <a:rPr lang="en-US" altLang="en-US" dirty="0"/>
              <a:t> as possible; </a:t>
            </a:r>
          </a:p>
          <a:p>
            <a:pPr lvl="1"/>
            <a:r>
              <a:rPr lang="en-US" altLang="en-US" sz="1600" dirty="0"/>
              <a:t>try out the </a:t>
            </a:r>
            <a:r>
              <a:rPr lang="en-US" altLang="en-US" sz="16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$top </a:t>
            </a:r>
            <a:r>
              <a:rPr lang="en-US" altLang="en-US" sz="1600" dirty="0"/>
              <a:t>command on Linux, or the </a:t>
            </a:r>
            <a:r>
              <a:rPr lang="en-US" altLang="en-US" sz="1600" i="1" dirty="0">
                <a:solidFill>
                  <a:srgbClr val="00B0F0"/>
                </a:solidFill>
              </a:rPr>
              <a:t>Task Manager </a:t>
            </a:r>
            <a:r>
              <a:rPr lang="en-US" altLang="en-US" sz="1600" dirty="0"/>
              <a:t>on Windows</a:t>
            </a:r>
          </a:p>
          <a:p>
            <a:endParaRPr lang="en-US" altLang="en-US" sz="700" b="1" dirty="0"/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2-</a:t>
            </a:r>
            <a:r>
              <a:rPr lang="en-US" altLang="en-US" b="1" dirty="0"/>
              <a:t> Throughput</a:t>
            </a:r>
            <a:r>
              <a:rPr lang="en-US" altLang="en-US" dirty="0"/>
              <a:t> – </a:t>
            </a:r>
            <a:r>
              <a:rPr lang="en-US" altLang="en-US" b="1" dirty="0">
                <a:solidFill>
                  <a:srgbClr val="FF0000"/>
                </a:solidFill>
              </a:rPr>
              <a:t>#</a:t>
            </a:r>
            <a:r>
              <a:rPr lang="en-US" altLang="en-US" dirty="0"/>
              <a:t> of processes that </a:t>
            </a:r>
            <a:r>
              <a:rPr lang="en-US" altLang="en-US" dirty="0">
                <a:solidFill>
                  <a:srgbClr val="FF0000"/>
                </a:solidFill>
              </a:rPr>
              <a:t>complete</a:t>
            </a:r>
            <a:r>
              <a:rPr lang="en-US" altLang="en-US" dirty="0"/>
              <a:t> their execution </a:t>
            </a:r>
            <a:r>
              <a:rPr lang="en-US" altLang="en-US" dirty="0">
                <a:solidFill>
                  <a:srgbClr val="FF0000"/>
                </a:solidFill>
              </a:rPr>
              <a:t>per time unit</a:t>
            </a:r>
          </a:p>
          <a:p>
            <a:pPr lvl="1"/>
            <a:r>
              <a:rPr lang="en-US" altLang="en-US" sz="1600" u="sng" dirty="0"/>
              <a:t>For long processes</a:t>
            </a:r>
            <a:r>
              <a:rPr lang="en-US" altLang="en-US" sz="1600" dirty="0"/>
              <a:t>, this rate may be </a:t>
            </a:r>
            <a:r>
              <a:rPr lang="en-US" altLang="en-US" sz="1600" dirty="0">
                <a:solidFill>
                  <a:srgbClr val="00B0F0"/>
                </a:solidFill>
              </a:rPr>
              <a:t>one process over several seconds</a:t>
            </a:r>
            <a:r>
              <a:rPr lang="en-US" altLang="en-US" sz="1600" dirty="0"/>
              <a:t>; </a:t>
            </a:r>
          </a:p>
          <a:p>
            <a:pPr lvl="1"/>
            <a:r>
              <a:rPr lang="en-US" altLang="en-US" sz="1600" u="sng" dirty="0"/>
              <a:t>For short transactions</a:t>
            </a:r>
            <a:r>
              <a:rPr lang="en-US" altLang="en-US" sz="1600" dirty="0"/>
              <a:t>, it may be </a:t>
            </a:r>
            <a:r>
              <a:rPr lang="en-US" altLang="en-US" sz="1600" dirty="0">
                <a:solidFill>
                  <a:srgbClr val="00B0F0"/>
                </a:solidFill>
              </a:rPr>
              <a:t>tens of processes per second</a:t>
            </a:r>
            <a:r>
              <a:rPr lang="en-US" altLang="en-US" dirty="0"/>
              <a:t>.</a:t>
            </a:r>
          </a:p>
          <a:p>
            <a:endParaRPr lang="en-US" altLang="en-US" sz="600" b="1" dirty="0"/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3-</a:t>
            </a:r>
            <a:r>
              <a:rPr lang="en-US" altLang="en-US" b="1" dirty="0"/>
              <a:t> Turnaround time </a:t>
            </a:r>
            <a:r>
              <a:rPr lang="en-US" altLang="en-US" dirty="0"/>
              <a:t>– amount of time to execute a </a:t>
            </a:r>
            <a:r>
              <a:rPr lang="en-US" altLang="en-US" dirty="0">
                <a:solidFill>
                  <a:srgbClr val="FF0000"/>
                </a:solidFill>
              </a:rPr>
              <a:t>particular process</a:t>
            </a:r>
          </a:p>
          <a:p>
            <a:pPr lvl="1"/>
            <a:r>
              <a:rPr lang="en-US" altLang="en-US" sz="1400" dirty="0"/>
              <a:t>How long it takes to execute that process</a:t>
            </a:r>
          </a:p>
          <a:p>
            <a:pPr lvl="1"/>
            <a:r>
              <a:rPr lang="en-US" altLang="en-US" sz="1400" dirty="0"/>
              <a:t>The </a:t>
            </a:r>
            <a:r>
              <a:rPr lang="en-US" altLang="en-US" sz="1400" dirty="0">
                <a:solidFill>
                  <a:srgbClr val="FF0000"/>
                </a:solidFill>
              </a:rPr>
              <a:t>interval</a:t>
            </a:r>
            <a:r>
              <a:rPr lang="en-US" altLang="en-US" sz="1400" dirty="0"/>
              <a:t> from the time of </a:t>
            </a:r>
            <a:r>
              <a:rPr lang="en-US" altLang="en-US" sz="1400" dirty="0">
                <a:solidFill>
                  <a:srgbClr val="FF0000"/>
                </a:solidFill>
              </a:rPr>
              <a:t>submission</a:t>
            </a:r>
            <a:r>
              <a:rPr lang="en-US" altLang="en-US" sz="1400" dirty="0"/>
              <a:t> of a process to the time of </a:t>
            </a:r>
            <a:r>
              <a:rPr lang="en-US" altLang="en-US" sz="1400" dirty="0">
                <a:solidFill>
                  <a:srgbClr val="FF0000"/>
                </a:solidFill>
              </a:rPr>
              <a:t>completion</a:t>
            </a:r>
            <a:r>
              <a:rPr lang="en-US" altLang="en-US" sz="1400" dirty="0"/>
              <a:t> </a:t>
            </a:r>
          </a:p>
          <a:p>
            <a:pPr lvl="1"/>
            <a:r>
              <a:rPr lang="en-US" altLang="en-US" sz="1400" dirty="0"/>
              <a:t>It is the </a:t>
            </a:r>
            <a:r>
              <a:rPr lang="en-US" altLang="en-US" sz="1400" b="1" dirty="0">
                <a:solidFill>
                  <a:srgbClr val="FF0000"/>
                </a:solidFill>
              </a:rPr>
              <a:t>sum</a:t>
            </a:r>
            <a:r>
              <a:rPr lang="en-US" altLang="en-US" sz="1400" dirty="0"/>
              <a:t> of the periods spent </a:t>
            </a:r>
            <a:r>
              <a:rPr lang="en-US" altLang="en-US" sz="1400" u="sng" dirty="0"/>
              <a:t>waiting in the ready </a:t>
            </a:r>
            <a:r>
              <a:rPr lang="en-US" altLang="en-US" sz="1400" dirty="0"/>
              <a:t>queue, </a:t>
            </a:r>
            <a:r>
              <a:rPr lang="en-US" altLang="en-US" sz="1400" u="sng" dirty="0"/>
              <a:t>executing on the CPU</a:t>
            </a:r>
            <a:r>
              <a:rPr lang="en-US" altLang="en-US" sz="1400" dirty="0"/>
              <a:t>, and </a:t>
            </a:r>
            <a:r>
              <a:rPr lang="en-US" altLang="en-US" sz="1400" u="sng" dirty="0"/>
              <a:t>doing I/O</a:t>
            </a:r>
            <a:r>
              <a:rPr lang="en-US" altLang="en-US" sz="1400" dirty="0"/>
              <a:t>.</a:t>
            </a:r>
          </a:p>
          <a:p>
            <a:endParaRPr lang="en-US" altLang="en-US" sz="700" b="1" dirty="0"/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4-</a:t>
            </a:r>
            <a:r>
              <a:rPr lang="en-US" altLang="en-US" b="1" dirty="0"/>
              <a:t> Waiting time </a:t>
            </a:r>
            <a:r>
              <a:rPr lang="en-US" altLang="en-US" dirty="0"/>
              <a:t>– amount of time a process has been </a:t>
            </a:r>
            <a:r>
              <a:rPr lang="en-US" altLang="en-US" dirty="0">
                <a:solidFill>
                  <a:srgbClr val="FF0000"/>
                </a:solidFill>
              </a:rPr>
              <a:t>waiting</a:t>
            </a:r>
            <a:r>
              <a:rPr lang="en-US" altLang="en-US" dirty="0"/>
              <a:t> in the </a:t>
            </a:r>
            <a:r>
              <a:rPr lang="en-US" altLang="en-US" dirty="0">
                <a:solidFill>
                  <a:srgbClr val="FF0000"/>
                </a:solidFill>
              </a:rPr>
              <a:t>ready queue</a:t>
            </a:r>
          </a:p>
          <a:p>
            <a:pPr lvl="1"/>
            <a:r>
              <a:rPr lang="en-US" altLang="en-US" sz="1400" dirty="0"/>
              <a:t>Note: The CPU-scheduler does not affect the amount of time during which a process executes or I/O.</a:t>
            </a:r>
          </a:p>
          <a:p>
            <a:endParaRPr lang="en-US" altLang="en-US" sz="600" b="1" dirty="0"/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5-</a:t>
            </a:r>
            <a:r>
              <a:rPr lang="en-US" altLang="en-US" b="1" dirty="0"/>
              <a:t> Response time </a:t>
            </a:r>
            <a:r>
              <a:rPr lang="en-US" altLang="en-US" dirty="0"/>
              <a:t>– amount of time it takes from when a </a:t>
            </a:r>
            <a:r>
              <a:rPr lang="en-US" altLang="en-US" dirty="0">
                <a:solidFill>
                  <a:srgbClr val="FF0000"/>
                </a:solidFill>
              </a:rPr>
              <a:t>request was submitted </a:t>
            </a:r>
            <a:r>
              <a:rPr lang="en-US" altLang="en-US" b="1" dirty="0">
                <a:solidFill>
                  <a:srgbClr val="0070C0"/>
                </a:solidFill>
              </a:rPr>
              <a:t>until</a:t>
            </a:r>
            <a:r>
              <a:rPr lang="en-US" altLang="en-US" dirty="0"/>
              <a:t> the </a:t>
            </a:r>
            <a:r>
              <a:rPr lang="en-US" altLang="en-US" b="1" dirty="0">
                <a:solidFill>
                  <a:srgbClr val="0070C0"/>
                </a:solidFill>
              </a:rPr>
              <a:t>first</a:t>
            </a:r>
            <a:r>
              <a:rPr lang="en-US" altLang="en-US" dirty="0">
                <a:solidFill>
                  <a:srgbClr val="FF0000"/>
                </a:solidFill>
              </a:rPr>
              <a:t> response is produced</a:t>
            </a:r>
            <a:r>
              <a:rPr lang="en-US" altLang="en-US" dirty="0"/>
              <a:t>, not output  (</a:t>
            </a:r>
            <a:r>
              <a:rPr lang="en-US" altLang="en-US" i="1" dirty="0"/>
              <a:t>for time-sharing environment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sz="1600" dirty="0"/>
              <a:t>time it takes to </a:t>
            </a:r>
            <a:r>
              <a:rPr lang="en-US" altLang="en-US" sz="1600" u="sng" dirty="0"/>
              <a:t>start responding</a:t>
            </a:r>
            <a:r>
              <a:rPr lang="en-US" altLang="en-US" sz="1600" dirty="0"/>
              <a:t>, not the time it takes to output the response</a:t>
            </a:r>
          </a:p>
          <a:p>
            <a:pPr lvl="1"/>
            <a:r>
              <a:rPr lang="en-US" altLang="en-US" sz="1600" dirty="0"/>
              <a:t>in an interactive system, turnaround time may not be the best criterion.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63" y="138113"/>
            <a:ext cx="7513637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Scheduling Algorithm Optimization Criteria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594" y="1174749"/>
            <a:ext cx="8385717" cy="5110547"/>
          </a:xfrm>
        </p:spPr>
        <p:txBody>
          <a:bodyPr/>
          <a:lstStyle/>
          <a:p>
            <a:r>
              <a:rPr lang="en-US" altLang="en-US" b="1" dirty="0"/>
              <a:t>It is desirable to: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Maximize </a:t>
            </a:r>
            <a:r>
              <a:rPr lang="en-US" altLang="en-US" dirty="0"/>
              <a:t>CPU utilization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Maximize</a:t>
            </a:r>
            <a:r>
              <a:rPr lang="en-US" dirty="0"/>
              <a:t> </a:t>
            </a:r>
            <a:r>
              <a:rPr lang="en-US" altLang="en-US" dirty="0"/>
              <a:t>throughput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Minimize</a:t>
            </a:r>
            <a:r>
              <a:rPr lang="en-US" altLang="en-US" dirty="0"/>
              <a:t> turnaround time 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Minimize</a:t>
            </a:r>
            <a:r>
              <a:rPr lang="en-US" altLang="en-US" dirty="0"/>
              <a:t> waiting time 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Minimize</a:t>
            </a:r>
            <a:r>
              <a:rPr lang="en-US" altLang="en-US" dirty="0"/>
              <a:t> response time</a:t>
            </a:r>
          </a:p>
          <a:p>
            <a:endParaRPr lang="en-US" altLang="en-US" dirty="0"/>
          </a:p>
          <a:p>
            <a:pPr algn="just"/>
            <a:r>
              <a:rPr lang="en-US" altLang="en-US" sz="1600" dirty="0"/>
              <a:t>In most cases, we optimize the </a:t>
            </a:r>
            <a:r>
              <a:rPr lang="en-US" altLang="en-US" sz="1600" u="sng" dirty="0">
                <a:solidFill>
                  <a:srgbClr val="FF0000"/>
                </a:solidFill>
              </a:rPr>
              <a:t>average</a:t>
            </a:r>
            <a:r>
              <a:rPr lang="en-US" altLang="en-US" sz="1600" dirty="0"/>
              <a:t> measure. However, under some circumstances, we prefer to optimize the </a:t>
            </a:r>
            <a:r>
              <a:rPr lang="en-US" altLang="en-US" sz="1600" u="sng" dirty="0">
                <a:solidFill>
                  <a:srgbClr val="FF0000"/>
                </a:solidFill>
              </a:rPr>
              <a:t>minimum</a:t>
            </a:r>
            <a:r>
              <a:rPr lang="en-US" altLang="en-US" sz="1600" dirty="0"/>
              <a:t> or </a:t>
            </a:r>
            <a:r>
              <a:rPr lang="en-US" altLang="en-US" sz="1600" dirty="0">
                <a:solidFill>
                  <a:srgbClr val="FF0000"/>
                </a:solidFill>
              </a:rPr>
              <a:t>maximum</a:t>
            </a:r>
            <a:r>
              <a:rPr lang="en-US" altLang="en-US" sz="1600" dirty="0"/>
              <a:t> values rather than the average. </a:t>
            </a:r>
          </a:p>
          <a:p>
            <a:pPr lvl="1" algn="just"/>
            <a:r>
              <a:rPr lang="en-US" altLang="en-US" sz="1600" dirty="0"/>
              <a:t>i.e., to guarantee that all users get good service, we may want to </a:t>
            </a:r>
            <a:r>
              <a:rPr lang="en-US" altLang="en-US" sz="1600" dirty="0">
                <a:solidFill>
                  <a:srgbClr val="FF0000"/>
                </a:solidFill>
              </a:rPr>
              <a:t>minimize the maximum response time</a:t>
            </a:r>
            <a:r>
              <a:rPr lang="en-US" altLang="en-US" sz="1600" dirty="0"/>
              <a:t>.</a:t>
            </a:r>
          </a:p>
          <a:p>
            <a:pPr lvl="1"/>
            <a:r>
              <a:rPr lang="en-US" sz="1600" dirty="0"/>
              <a:t>for interactive systems (</a:t>
            </a:r>
            <a:r>
              <a:rPr lang="en-US" sz="1600" i="1" dirty="0"/>
              <a:t>such as a PC desktop or laptop system</a:t>
            </a:r>
            <a:r>
              <a:rPr lang="en-US" sz="1600" dirty="0"/>
              <a:t>), maybe it is more important to </a:t>
            </a:r>
            <a:r>
              <a:rPr lang="en-US" sz="1600" dirty="0">
                <a:solidFill>
                  <a:srgbClr val="FF0000"/>
                </a:solidFill>
              </a:rPr>
              <a:t>minimize the variance </a:t>
            </a:r>
            <a:r>
              <a:rPr lang="en-US" sz="1600" dirty="0"/>
              <a:t>in the response time than to minimize the average response time</a:t>
            </a:r>
            <a:r>
              <a:rPr lang="en-US" sz="1600" dirty="0">
                <a:solidFill>
                  <a:srgbClr val="FF0000"/>
                </a:solidFill>
              </a:rPr>
              <a:t>.??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Scheduling Algorithms </a:t>
            </a:r>
            <a:br>
              <a:rPr lang="en-US" dirty="0"/>
            </a:br>
            <a:r>
              <a:rPr lang="en-US" b="0" i="1" dirty="0"/>
              <a:t>for a single processing core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060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68288"/>
            <a:ext cx="7997825" cy="457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First-Come First-Serve (</a:t>
            </a:r>
            <a:r>
              <a:rPr lang="en-US" altLang="en-US" sz="2400" dirty="0">
                <a:solidFill>
                  <a:srgbClr val="FF0000"/>
                </a:solidFill>
              </a:rPr>
              <a:t>FCFS</a:t>
            </a:r>
            <a:r>
              <a:rPr lang="en-US" altLang="en-US" sz="2400" dirty="0"/>
              <a:t>) Scheduling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064" y="1250950"/>
            <a:ext cx="8238744" cy="4649336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z="1600" dirty="0"/>
              <a:t>		</a:t>
            </a:r>
            <a:r>
              <a:rPr lang="en-US" altLang="en-US" u="sng" dirty="0"/>
              <a:t>Process</a:t>
            </a:r>
            <a:r>
              <a:rPr lang="en-US" altLang="en-US" dirty="0"/>
              <a:t>	</a:t>
            </a:r>
            <a:r>
              <a:rPr lang="en-US" altLang="en-US" u="sng" dirty="0"/>
              <a:t>Burst Time	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	24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	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	 </a:t>
            </a:r>
            <a:r>
              <a:rPr lang="en-US" altLang="en-US" dirty="0"/>
              <a:t>3</a:t>
            </a:r>
            <a:r>
              <a:rPr lang="en-US" altLang="en-US" i="1" baseline="-25000" dirty="0"/>
              <a:t> </a:t>
            </a:r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dirty="0"/>
              <a:t>Suppose that the processes arrive in the order: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  </a:t>
            </a:r>
            <a:br>
              <a:rPr lang="en-US" altLang="en-US" i="1" baseline="-25000" dirty="0"/>
            </a:br>
            <a:r>
              <a:rPr lang="en-US" altLang="en-US" dirty="0"/>
              <a:t>The </a:t>
            </a:r>
            <a:r>
              <a:rPr lang="en-US" altLang="en-US" b="1" u="sng" dirty="0"/>
              <a:t>Gantt Chart </a:t>
            </a:r>
            <a:r>
              <a:rPr lang="en-US" altLang="en-US" dirty="0"/>
              <a:t>for the schedule is:</a:t>
            </a:r>
            <a:br>
              <a:rPr lang="en-US" altLang="en-US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1600" dirty="0"/>
            </a:br>
            <a:endParaRPr lang="en-US" altLang="en-US" sz="1600" dirty="0"/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endParaRPr lang="en-US" altLang="en-US" sz="1600" dirty="0"/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dirty="0">
                <a:solidFill>
                  <a:srgbClr val="FF0000"/>
                </a:solidFill>
              </a:rPr>
              <a:t>Waiting time </a:t>
            </a:r>
            <a:r>
              <a:rPr lang="en-US" altLang="en-US" dirty="0"/>
              <a:t>for    	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 =  0;</a:t>
            </a:r>
            <a:br>
              <a:rPr lang="en-US" altLang="en-US" dirty="0"/>
            </a:br>
            <a:r>
              <a:rPr lang="en-US" altLang="en-US" dirty="0"/>
              <a:t>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 = 24; </a:t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   </a:t>
            </a:r>
            <a:r>
              <a:rPr lang="en-US" altLang="en-US" dirty="0"/>
              <a:t>= 27</a:t>
            </a:r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dirty="0">
                <a:solidFill>
                  <a:srgbClr val="FF0000"/>
                </a:solidFill>
              </a:rPr>
              <a:t>Average waiting time</a:t>
            </a:r>
            <a:r>
              <a:rPr lang="en-US" altLang="en-US" dirty="0"/>
              <a:t>:  (0 + 24 + 27)/3 = 17</a:t>
            </a: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479800"/>
            <a:ext cx="6954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27781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FCFS</a:t>
            </a:r>
            <a:r>
              <a:rPr lang="en-US" altLang="en-US" dirty="0"/>
              <a:t> Scheduling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780" y="999311"/>
            <a:ext cx="8731405" cy="4727721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3648075" algn="ctr"/>
              </a:tabLst>
            </a:pPr>
            <a:r>
              <a:rPr lang="en-US" altLang="en-US" dirty="0"/>
              <a:t>Suppose that the processes arrive in the order:</a:t>
            </a:r>
          </a:p>
          <a:p>
            <a:pPr>
              <a:buFont typeface="Monotype Sorts" pitchFamily="-84" charset="2"/>
              <a:buNone/>
              <a:tabLst>
                <a:tab pos="364807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 ,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 </a:t>
            </a:r>
          </a:p>
          <a:p>
            <a:pPr>
              <a:tabLst>
                <a:tab pos="3648075" algn="ctr"/>
              </a:tabLst>
            </a:pPr>
            <a:r>
              <a:rPr lang="en-US" altLang="en-US" dirty="0"/>
              <a:t>The Gantt chart for the schedule is:</a:t>
            </a:r>
            <a:br>
              <a:rPr lang="en-US" altLang="en-US" dirty="0"/>
            </a:br>
            <a:endParaRPr lang="en-US" altLang="en-US" dirty="0"/>
          </a:p>
          <a:p>
            <a:pPr>
              <a:tabLst>
                <a:tab pos="3648075" algn="ctr"/>
              </a:tabLst>
            </a:pPr>
            <a:endParaRPr lang="en-US" altLang="en-US" dirty="0"/>
          </a:p>
          <a:p>
            <a:pPr>
              <a:tabLst>
                <a:tab pos="3648075" algn="ctr"/>
              </a:tabLst>
            </a:pP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3648075" algn="ctr"/>
              </a:tabLst>
            </a:pPr>
            <a:endParaRPr lang="en-US" altLang="en-US" sz="1050" dirty="0"/>
          </a:p>
          <a:p>
            <a:pPr>
              <a:tabLst>
                <a:tab pos="3648075" algn="ctr"/>
              </a:tabLst>
            </a:pPr>
            <a:r>
              <a:rPr lang="en-US" altLang="en-US" dirty="0">
                <a:solidFill>
                  <a:srgbClr val="FF0000"/>
                </a:solidFill>
              </a:rPr>
              <a:t>Waiting time </a:t>
            </a:r>
            <a:r>
              <a:rPr lang="en-US" altLang="en-US" dirty="0"/>
              <a:t>for         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</a:t>
            </a:r>
            <a:r>
              <a:rPr lang="en-US" altLang="en-US" dirty="0"/>
              <a:t> = 0</a:t>
            </a:r>
            <a:r>
              <a:rPr lang="en-US" altLang="en-US" i="1" baseline="-25000" dirty="0"/>
              <a:t>; 	        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 </a:t>
            </a:r>
            <a:r>
              <a:rPr lang="en-US" altLang="en-US" i="1" dirty="0"/>
              <a:t>= </a:t>
            </a:r>
            <a:r>
              <a:rPr lang="en-US" altLang="en-US" dirty="0"/>
              <a:t>3,     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 </a:t>
            </a:r>
            <a:r>
              <a:rPr lang="en-US" altLang="en-US" i="1" dirty="0"/>
              <a:t>=</a:t>
            </a:r>
            <a:r>
              <a:rPr lang="en-US" altLang="en-US" dirty="0"/>
              <a:t> 6</a:t>
            </a:r>
            <a:r>
              <a:rPr lang="en-US" altLang="en-US" i="1" dirty="0"/>
              <a:t>;</a:t>
            </a:r>
            <a:r>
              <a:rPr lang="en-US" altLang="en-US" i="1" baseline="-25000" dirty="0"/>
              <a:t> </a:t>
            </a:r>
            <a:endParaRPr lang="en-US" altLang="en-US" i="1" dirty="0"/>
          </a:p>
          <a:p>
            <a:pPr>
              <a:tabLst>
                <a:tab pos="3648075" algn="ctr"/>
              </a:tabLst>
            </a:pPr>
            <a:r>
              <a:rPr lang="en-US" altLang="en-US" dirty="0">
                <a:solidFill>
                  <a:srgbClr val="FF0000"/>
                </a:solidFill>
              </a:rPr>
              <a:t>Average waiting time</a:t>
            </a:r>
            <a:r>
              <a:rPr lang="en-US" altLang="en-US" dirty="0"/>
              <a:t>:   (0 + 3 + 6) / 3 = 3</a:t>
            </a:r>
          </a:p>
          <a:p>
            <a:pPr>
              <a:tabLst>
                <a:tab pos="3648075" algn="ctr"/>
              </a:tabLst>
            </a:pPr>
            <a:r>
              <a:rPr lang="en-US" altLang="en-US" dirty="0"/>
              <a:t>Much better than previous case</a:t>
            </a:r>
          </a:p>
          <a:p>
            <a:pPr>
              <a:tabLst>
                <a:tab pos="3648075" algn="ctr"/>
              </a:tabLst>
            </a:pPr>
            <a:r>
              <a:rPr lang="en-US" altLang="en-US" b="1" u="sng" dirty="0">
                <a:solidFill>
                  <a:srgbClr val="3366FF"/>
                </a:solidFill>
              </a:rPr>
              <a:t>Convoy effect </a:t>
            </a:r>
            <a:r>
              <a:rPr lang="en-US" altLang="en-US" dirty="0"/>
              <a:t>- short process behind long process</a:t>
            </a:r>
          </a:p>
          <a:p>
            <a:pPr lvl="1">
              <a:tabLst>
                <a:tab pos="3648075" algn="ctr"/>
              </a:tabLst>
            </a:pPr>
            <a:r>
              <a:rPr lang="en-US" sz="1600" dirty="0"/>
              <a:t>All the other processes wait for the one big process to get off the CPU</a:t>
            </a:r>
            <a:endParaRPr lang="en-US" altLang="en-US" sz="1600" dirty="0"/>
          </a:p>
          <a:p>
            <a:pPr lvl="1">
              <a:tabLst>
                <a:tab pos="3648075" algn="ctr"/>
              </a:tabLst>
            </a:pPr>
            <a:r>
              <a:rPr lang="en-US" altLang="en-US" sz="1600" dirty="0"/>
              <a:t>Results in lower CPU and device utilization than might be possible if the shorter processes were allowed to go first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41" y="2308689"/>
            <a:ext cx="712311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961" y="894500"/>
            <a:ext cx="264283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Is it preemptive or </a:t>
            </a:r>
          </a:p>
          <a:p>
            <a:r>
              <a:rPr lang="en-US" i="1" dirty="0"/>
              <a:t>Non-preemptive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3961" y="1609952"/>
            <a:ext cx="2642840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How is it for interactive systems?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947" y="5889635"/>
            <a:ext cx="8649238" cy="738664"/>
          </a:xfrm>
          <a:prstGeom prst="rect">
            <a:avLst/>
          </a:prstGeom>
          <a:solidFill>
            <a:srgbClr val="CC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latin typeface="Palatino-Roman"/>
              </a:rPr>
              <a:t>Note</a:t>
            </a:r>
            <a:r>
              <a:rPr lang="en-US" sz="1400" dirty="0">
                <a:solidFill>
                  <a:srgbClr val="231F20"/>
                </a:solidFill>
                <a:latin typeface="Palatino-Roman"/>
              </a:rPr>
              <a:t> that the FCFS scheduling algorithm is non-preemptive. Once the CPU has been allocated to a process, that process keeps the CPU until it releases the CPU, either by terminating or by requesting I/O.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18891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Shortest-Job-First (</a:t>
            </a:r>
            <a:r>
              <a:rPr lang="en-US" altLang="en-US" dirty="0">
                <a:solidFill>
                  <a:srgbClr val="FF0000"/>
                </a:solidFill>
              </a:rPr>
              <a:t>SJF</a:t>
            </a:r>
            <a:r>
              <a:rPr lang="en-US" altLang="en-US" dirty="0"/>
              <a:t>) Scheduling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185" y="928800"/>
            <a:ext cx="8634389" cy="5510499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Associate</a:t>
            </a:r>
            <a:r>
              <a:rPr lang="en-US" altLang="en-US" dirty="0"/>
              <a:t> with each </a:t>
            </a:r>
            <a:r>
              <a:rPr lang="en-US" altLang="en-US" dirty="0">
                <a:solidFill>
                  <a:srgbClr val="0070C0"/>
                </a:solidFill>
              </a:rPr>
              <a:t>process</a:t>
            </a:r>
            <a:r>
              <a:rPr lang="en-US" altLang="en-US" dirty="0"/>
              <a:t> the </a:t>
            </a:r>
            <a:r>
              <a:rPr lang="en-US" altLang="en-US" dirty="0">
                <a:solidFill>
                  <a:srgbClr val="0070C0"/>
                </a:solidFill>
              </a:rPr>
              <a:t>length of its next CPU burst</a:t>
            </a:r>
          </a:p>
          <a:p>
            <a:pPr lvl="1"/>
            <a:r>
              <a:rPr lang="en-US" altLang="en-US" sz="1600" dirty="0"/>
              <a:t>Use these lengths to schedule the process with the </a:t>
            </a:r>
            <a:r>
              <a:rPr lang="en-US" altLang="en-US" sz="1600" dirty="0">
                <a:solidFill>
                  <a:srgbClr val="FF0000"/>
                </a:solidFill>
              </a:rPr>
              <a:t>shortest time</a:t>
            </a:r>
          </a:p>
          <a:p>
            <a:pPr lvl="1"/>
            <a:r>
              <a:rPr lang="en-US" altLang="en-US" sz="1600" i="1" dirty="0"/>
              <a:t>more appropriate name would be the </a:t>
            </a:r>
            <a:r>
              <a:rPr lang="en-US" altLang="en-US" sz="1600" i="1" dirty="0">
                <a:solidFill>
                  <a:srgbClr val="0070C0"/>
                </a:solidFill>
              </a:rPr>
              <a:t>shortest-</a:t>
            </a:r>
            <a:r>
              <a:rPr lang="en-US" altLang="en-US" sz="1600" i="1" dirty="0">
                <a:solidFill>
                  <a:srgbClr val="FF0000"/>
                </a:solidFill>
              </a:rPr>
              <a:t>next</a:t>
            </a:r>
            <a:r>
              <a:rPr lang="en-US" altLang="en-US" sz="1600" i="1" dirty="0">
                <a:solidFill>
                  <a:srgbClr val="0070C0"/>
                </a:solidFill>
              </a:rPr>
              <a:t>-CPU-burst</a:t>
            </a:r>
          </a:p>
          <a:p>
            <a:pPr lvl="1"/>
            <a:r>
              <a:rPr lang="en-US" altLang="en-US" sz="1600" i="1" dirty="0"/>
              <a:t>If the next CPU bursts of two processes are the same, </a:t>
            </a:r>
            <a:r>
              <a:rPr lang="en-US" altLang="en-US" sz="1600" i="1" dirty="0">
                <a:solidFill>
                  <a:srgbClr val="FF0000"/>
                </a:solidFill>
              </a:rPr>
              <a:t>FCFS</a:t>
            </a:r>
            <a:r>
              <a:rPr lang="en-US" altLang="en-US" sz="1600" i="1" dirty="0"/>
              <a:t> scheduling is used to break the tie</a:t>
            </a:r>
            <a:r>
              <a:rPr lang="en-US" altLang="en-US" sz="1600" dirty="0"/>
              <a:t>.</a:t>
            </a:r>
          </a:p>
          <a:p>
            <a:pPr lvl="1"/>
            <a:endParaRPr lang="en-US" altLang="en-US" sz="1000" dirty="0"/>
          </a:p>
          <a:p>
            <a:r>
              <a:rPr lang="en-US" altLang="en-US" dirty="0">
                <a:solidFill>
                  <a:srgbClr val="FF0000"/>
                </a:solidFill>
              </a:rPr>
              <a:t>SJF</a:t>
            </a:r>
            <a:r>
              <a:rPr lang="en-US" altLang="en-US" dirty="0"/>
              <a:t> is </a:t>
            </a:r>
            <a:r>
              <a:rPr lang="en-US" altLang="en-US" b="1" dirty="0"/>
              <a:t>optimal</a:t>
            </a:r>
            <a:r>
              <a:rPr lang="en-US" altLang="en-US" dirty="0"/>
              <a:t> – </a:t>
            </a:r>
          </a:p>
          <a:p>
            <a:pPr lvl="1"/>
            <a:r>
              <a:rPr lang="en-US" altLang="en-US" dirty="0"/>
              <a:t>It gives </a:t>
            </a:r>
            <a:r>
              <a:rPr lang="en-US" altLang="en-US" dirty="0">
                <a:solidFill>
                  <a:srgbClr val="FF0000"/>
                </a:solidFill>
              </a:rPr>
              <a:t>minimum average waiting time </a:t>
            </a:r>
            <a:r>
              <a:rPr lang="en-US" altLang="en-US" dirty="0"/>
              <a:t>for a given set of processes</a:t>
            </a:r>
          </a:p>
          <a:p>
            <a:pPr lvl="2"/>
            <a:r>
              <a:rPr lang="en-US" altLang="en-US" sz="1400" dirty="0"/>
              <a:t>Moving a short process before a long one decreases the waiting time of the short process more than it increases the waiting time of the long process. </a:t>
            </a:r>
          </a:p>
          <a:p>
            <a:pPr lvl="2"/>
            <a:r>
              <a:rPr lang="en-US" altLang="en-US" sz="1400" dirty="0"/>
              <a:t>Consequently, the average waiting time decreases.</a:t>
            </a:r>
          </a:p>
          <a:p>
            <a:pPr lvl="1"/>
            <a:r>
              <a:rPr lang="en-US" altLang="en-US" dirty="0"/>
              <a:t>BUT: </a:t>
            </a:r>
          </a:p>
          <a:p>
            <a:pPr lvl="2"/>
            <a:r>
              <a:rPr lang="en-US" altLang="en-US" sz="1600" dirty="0"/>
              <a:t>The </a:t>
            </a:r>
            <a:r>
              <a:rPr lang="en-US" altLang="en-US" sz="1600" dirty="0">
                <a:solidFill>
                  <a:srgbClr val="FF0000"/>
                </a:solidFill>
              </a:rPr>
              <a:t>difficulty</a:t>
            </a:r>
            <a:r>
              <a:rPr lang="en-US" altLang="en-US" sz="1600" dirty="0"/>
              <a:t> is </a:t>
            </a:r>
            <a:r>
              <a:rPr lang="en-US" altLang="en-US" sz="1600" u="sng" dirty="0"/>
              <a:t>knowing the length of the next CPU request </a:t>
            </a:r>
            <a:r>
              <a:rPr lang="en-US" altLang="en-US" sz="1600" u="sng" dirty="0">
                <a:sym typeface="Wingdings" panose="05000000000000000000" pitchFamily="2" charset="2"/>
              </a:rPr>
              <a:t></a:t>
            </a:r>
            <a:endParaRPr lang="en-US" altLang="en-US" sz="1600" u="sng" dirty="0"/>
          </a:p>
          <a:p>
            <a:pPr lvl="2"/>
            <a:r>
              <a:rPr lang="en-US" sz="1600" dirty="0"/>
              <a:t>However, how to know the length of the next CPU burst</a:t>
            </a:r>
            <a:endParaRPr lang="en-US" altLang="en-US" sz="1600" dirty="0"/>
          </a:p>
          <a:p>
            <a:pPr lvl="2"/>
            <a:r>
              <a:rPr lang="en-US" altLang="en-US" sz="1600" dirty="0"/>
              <a:t>Could ask the user; (</a:t>
            </a:r>
            <a:r>
              <a:rPr lang="en-US" altLang="en-US" sz="1400" i="1" dirty="0"/>
              <a:t>in a batch system, we may do so, but what about interactive </a:t>
            </a:r>
            <a:r>
              <a:rPr lang="en-US" altLang="en-US" sz="1400" dirty="0"/>
              <a:t>)</a:t>
            </a:r>
          </a:p>
          <a:p>
            <a:pPr lvl="2"/>
            <a:r>
              <a:rPr lang="en-US" altLang="en-US" sz="1600" i="1" dirty="0">
                <a:solidFill>
                  <a:srgbClr val="FF0000"/>
                </a:solidFill>
              </a:rPr>
              <a:t>What about </a:t>
            </a:r>
            <a:r>
              <a:rPr lang="en-US" sz="1600" dirty="0"/>
              <a:t>approximation or prediction?</a:t>
            </a:r>
          </a:p>
          <a:p>
            <a:pPr lvl="2"/>
            <a:r>
              <a:rPr lang="en-US" altLang="en-US" sz="1600" i="1" dirty="0">
                <a:solidFill>
                  <a:srgbClr val="FF0000"/>
                </a:solidFill>
              </a:rPr>
              <a:t>what else? </a:t>
            </a:r>
          </a:p>
          <a:p>
            <a:pPr lvl="2"/>
            <a:endParaRPr lang="en-US" alt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</a:t>
            </a:r>
            <a:r>
              <a:rPr lang="en-US" altLang="en-US" dirty="0">
                <a:solidFill>
                  <a:srgbClr val="FF0000"/>
                </a:solidFill>
              </a:rPr>
              <a:t>SJF</a:t>
            </a:r>
          </a:p>
        </p:txBody>
      </p:sp>
      <p:sp>
        <p:nvSpPr>
          <p:cNvPr id="29698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312234" y="1233488"/>
            <a:ext cx="8723816" cy="4820803"/>
          </a:xfrm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      	                </a:t>
            </a:r>
            <a:r>
              <a:rPr lang="en-US" altLang="en-US" u="sng" dirty="0" err="1"/>
              <a:t>Process</a:t>
            </a:r>
            <a:r>
              <a:rPr lang="en-US" altLang="en-US" u="sng" dirty="0" err="1">
                <a:solidFill>
                  <a:schemeClr val="bg1"/>
                </a:solidFill>
              </a:rPr>
              <a:t>Arriva</a:t>
            </a:r>
            <a:r>
              <a:rPr lang="en-US" altLang="en-US" u="sng" dirty="0">
                <a:solidFill>
                  <a:schemeClr val="bg1"/>
                </a:solidFill>
              </a:rPr>
              <a:t>	l Time</a:t>
            </a:r>
            <a:r>
              <a:rPr lang="en-US" altLang="en-US" dirty="0"/>
              <a:t>	</a:t>
            </a:r>
            <a:r>
              <a:rPr lang="en-US" altLang="en-US" u="sng" dirty="0"/>
              <a:t>Burst Time</a:t>
            </a: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           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chemeClr val="bg1"/>
                </a:solidFill>
              </a:rPr>
              <a:t>0.0</a:t>
            </a:r>
            <a:r>
              <a:rPr lang="en-US" altLang="en-US" dirty="0"/>
              <a:t>	6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          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 	</a:t>
            </a:r>
            <a:r>
              <a:rPr lang="en-US" altLang="en-US" dirty="0">
                <a:solidFill>
                  <a:schemeClr val="bg1"/>
                </a:solidFill>
              </a:rPr>
              <a:t>2.0</a:t>
            </a:r>
            <a:r>
              <a:rPr lang="en-US" altLang="en-US" dirty="0"/>
              <a:t>	8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          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chemeClr val="bg1"/>
                </a:solidFill>
              </a:rPr>
              <a:t>4.0</a:t>
            </a:r>
            <a:r>
              <a:rPr lang="en-US" altLang="en-US" dirty="0"/>
              <a:t>	7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          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chemeClr val="bg1"/>
                </a:solidFill>
              </a:rPr>
              <a:t>5.0</a:t>
            </a:r>
            <a:r>
              <a:rPr lang="en-US" altLang="en-US" dirty="0"/>
              <a:t>	3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>
                <a:solidFill>
                  <a:srgbClr val="FF0000"/>
                </a:solidFill>
              </a:rPr>
              <a:t>SJF</a:t>
            </a:r>
            <a:r>
              <a:rPr lang="en-US" altLang="en-US" dirty="0"/>
              <a:t> scheduling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Average waiting time = (3 + 16 + 9 + 0) / 4 = 7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By comparison</a:t>
            </a:r>
            <a:r>
              <a:rPr lang="en-US" dirty="0"/>
              <a:t>, if we were using the </a:t>
            </a:r>
            <a:r>
              <a:rPr lang="en-US" dirty="0">
                <a:solidFill>
                  <a:srgbClr val="FF0000"/>
                </a:solidFill>
              </a:rPr>
              <a:t>FCFS</a:t>
            </a:r>
            <a:r>
              <a:rPr lang="en-US" dirty="0"/>
              <a:t> scheduling scheme, the average waiting time would be 10.25.</a:t>
            </a:r>
            <a:endParaRPr lang="en-US" altLang="en-US" i="1" baseline="-25000" dirty="0"/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98" y="3498850"/>
            <a:ext cx="679608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3211" y="1139716"/>
            <a:ext cx="264283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Is it preemptive or </a:t>
            </a:r>
          </a:p>
          <a:p>
            <a:r>
              <a:rPr lang="en-US" i="1" dirty="0"/>
              <a:t>Non-preemptive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79525" y="153988"/>
            <a:ext cx="7772400" cy="611187"/>
          </a:xfrm>
        </p:spPr>
        <p:txBody>
          <a:bodyPr/>
          <a:lstStyle/>
          <a:p>
            <a:pPr eaLnBrk="1" hangingPunct="1"/>
            <a:r>
              <a:rPr lang="en-US" altLang="en-US" dirty="0"/>
              <a:t>Determining </a:t>
            </a:r>
            <a:r>
              <a:rPr lang="en-US" altLang="en-US" dirty="0">
                <a:solidFill>
                  <a:srgbClr val="FF0000"/>
                </a:solidFill>
              </a:rPr>
              <a:t>Length of Next CPU Burst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753" y="1110825"/>
            <a:ext cx="8494776" cy="5280350"/>
          </a:xfrm>
        </p:spPr>
        <p:txBody>
          <a:bodyPr/>
          <a:lstStyle/>
          <a:p>
            <a:r>
              <a:rPr lang="en-US" altLang="en-US" dirty="0"/>
              <a:t>Can only estimate the length – </a:t>
            </a:r>
            <a:r>
              <a:rPr lang="en-US" altLang="en-US" u="sng" dirty="0"/>
              <a:t>should be similar to the previous one</a:t>
            </a:r>
          </a:p>
          <a:p>
            <a:pPr lvl="1"/>
            <a:r>
              <a:rPr lang="en-US" altLang="en-US" dirty="0"/>
              <a:t>Then </a:t>
            </a:r>
            <a:r>
              <a:rPr lang="en-US" altLang="en-US" dirty="0">
                <a:solidFill>
                  <a:srgbClr val="FF0000"/>
                </a:solidFill>
              </a:rPr>
              <a:t>pick</a:t>
            </a:r>
            <a:r>
              <a:rPr lang="en-US" altLang="en-US" dirty="0"/>
              <a:t> process with </a:t>
            </a:r>
            <a:r>
              <a:rPr lang="en-US" altLang="en-US" dirty="0">
                <a:solidFill>
                  <a:srgbClr val="FF0000"/>
                </a:solidFill>
              </a:rPr>
              <a:t>shortest </a:t>
            </a:r>
            <a:r>
              <a:rPr lang="en-US" altLang="en-US" u="sng" dirty="0">
                <a:solidFill>
                  <a:srgbClr val="0070C0"/>
                </a:solidFill>
              </a:rPr>
              <a:t>predicted</a:t>
            </a:r>
            <a:r>
              <a:rPr lang="en-US" altLang="en-US" dirty="0">
                <a:solidFill>
                  <a:srgbClr val="FF0000"/>
                </a:solidFill>
              </a:rPr>
              <a:t> next CPU burst</a:t>
            </a:r>
          </a:p>
          <a:p>
            <a:endParaRPr lang="en-US" altLang="en-US" sz="1050" dirty="0"/>
          </a:p>
          <a:p>
            <a:r>
              <a:rPr lang="en-US" altLang="en-US" dirty="0"/>
              <a:t>The next CPU burst is generally can be predicted as an exponential average of the measured lengths of previous CPU bursts.</a:t>
            </a:r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dirty="0"/>
              <a:t>The value of 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-25000" dirty="0" err="1">
                <a:solidFill>
                  <a:srgbClr val="FF0000"/>
                </a:solidFill>
              </a:rPr>
              <a:t>n</a:t>
            </a:r>
            <a:r>
              <a:rPr lang="en-US" i="1" dirty="0"/>
              <a:t> </a:t>
            </a:r>
            <a:r>
              <a:rPr lang="en-US" dirty="0"/>
              <a:t>contains our most recent information, </a:t>
            </a:r>
          </a:p>
          <a:p>
            <a:r>
              <a:rPr lang="en-US" sz="2000" dirty="0"/>
              <a:t> </a:t>
            </a:r>
            <a:r>
              <a:rPr lang="en-US" altLang="en-US" sz="2000" i="1" dirty="0">
                <a:solidFill>
                  <a:srgbClr val="FF0000"/>
                </a:solidFill>
                <a:sym typeface="Symbol" pitchFamily="18" charset="2"/>
              </a:rPr>
              <a:t></a:t>
            </a:r>
            <a:r>
              <a:rPr lang="en-US" altLang="en-US" sz="2000" i="1" baseline="-25000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2000" i="1" dirty="0">
                <a:solidFill>
                  <a:srgbClr val="FF0000"/>
                </a:solidFill>
              </a:rPr>
              <a:t>  </a:t>
            </a:r>
            <a:r>
              <a:rPr lang="en-US" dirty="0"/>
              <a:t>stores the past history, </a:t>
            </a:r>
            <a:r>
              <a:rPr lang="en-US" i="1" dirty="0"/>
              <a:t>initially can be defined as a </a:t>
            </a:r>
            <a:r>
              <a:rPr lang="en-US" i="1" dirty="0">
                <a:solidFill>
                  <a:srgbClr val="FF0000"/>
                </a:solidFill>
              </a:rPr>
              <a:t>constant</a:t>
            </a:r>
            <a:r>
              <a:rPr lang="en-US" i="1" dirty="0"/>
              <a:t> or as an overall system </a:t>
            </a:r>
            <a:r>
              <a:rPr lang="en-US" i="1" dirty="0">
                <a:solidFill>
                  <a:srgbClr val="FF0000"/>
                </a:solidFill>
              </a:rPr>
              <a:t>average</a:t>
            </a:r>
            <a:endParaRPr lang="en-US" altLang="en-US" i="1" dirty="0">
              <a:solidFill>
                <a:srgbClr val="FF0000"/>
              </a:solidFill>
            </a:endParaRPr>
          </a:p>
          <a:p>
            <a:r>
              <a:rPr lang="en-US" altLang="en-US" dirty="0"/>
              <a:t>Commonly,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altLang="en-US" dirty="0">
                <a:latin typeface="Lucida Grande"/>
              </a:rPr>
              <a:t> </a:t>
            </a:r>
            <a:r>
              <a:rPr lang="en-US" altLang="en-US" dirty="0"/>
              <a:t>set to </a:t>
            </a:r>
            <a:r>
              <a:rPr lang="en-US" altLang="en-US" dirty="0">
                <a:solidFill>
                  <a:srgbClr val="FF0000"/>
                </a:solidFill>
              </a:rPr>
              <a:t>½</a:t>
            </a:r>
            <a:r>
              <a:rPr lang="en-US" altLang="en-US" dirty="0"/>
              <a:t> ; </a:t>
            </a:r>
            <a:r>
              <a:rPr lang="en-US" i="1" dirty="0"/>
              <a:t>recent history and past history are equally weighted</a:t>
            </a:r>
            <a:endParaRPr lang="en-US" altLang="en-US" i="1" dirty="0">
              <a:solidFill>
                <a:srgbClr val="FF0000"/>
              </a:solidFill>
            </a:endParaRPr>
          </a:p>
          <a:p>
            <a:r>
              <a:rPr lang="en-US" altLang="en-US" b="1" u="sng" dirty="0"/>
              <a:t>Preemptive</a:t>
            </a:r>
            <a:r>
              <a:rPr lang="en-US" altLang="en-US" dirty="0"/>
              <a:t> version called </a:t>
            </a:r>
            <a:r>
              <a:rPr lang="en-US" altLang="en-US" dirty="0">
                <a:solidFill>
                  <a:srgbClr val="3366FF"/>
                </a:solidFill>
              </a:rPr>
              <a:t>shortest-</a:t>
            </a:r>
            <a:r>
              <a:rPr lang="en-US" altLang="en-US" dirty="0">
                <a:solidFill>
                  <a:srgbClr val="FF0000"/>
                </a:solidFill>
              </a:rPr>
              <a:t>remaining</a:t>
            </a:r>
            <a:r>
              <a:rPr lang="en-US" altLang="en-US" dirty="0">
                <a:solidFill>
                  <a:srgbClr val="3366FF"/>
                </a:solidFill>
              </a:rPr>
              <a:t>-time-first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50738" y="2864523"/>
            <a:ext cx="5001051" cy="1747550"/>
            <a:chOff x="1973040" y="3098699"/>
            <a:chExt cx="5001051" cy="1747550"/>
          </a:xfrm>
        </p:grpSpPr>
        <p:graphicFrame>
          <p:nvGraphicFramePr>
            <p:cNvPr id="3174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0966737"/>
                </p:ext>
              </p:extLst>
            </p:nvPr>
          </p:nvGraphicFramePr>
          <p:xfrm>
            <a:off x="1973040" y="3098699"/>
            <a:ext cx="5001051" cy="1520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084" name="Equation" r:id="rId4" imgW="6400800" imgH="1778000" progId="Equation.3">
                    <p:embed/>
                  </p:oleObj>
                </mc:Choice>
                <mc:Fallback>
                  <p:oleObj name="Equation" r:id="rId4" imgW="6400800" imgH="17780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040" y="3098699"/>
                          <a:ext cx="5001051" cy="15201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99117" y="4391367"/>
              <a:ext cx="2922904" cy="4548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-17463"/>
            <a:ext cx="8223250" cy="677863"/>
          </a:xfrm>
        </p:spPr>
        <p:txBody>
          <a:bodyPr/>
          <a:lstStyle/>
          <a:p>
            <a:pPr eaLnBrk="1" hangingPunct="1"/>
            <a:r>
              <a:rPr lang="en-US" altLang="en-US" sz="2400"/>
              <a:t>Prediction of the Length of the Next CPU Burst</a:t>
            </a: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57" y="2156174"/>
            <a:ext cx="5470525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913" y="1037063"/>
            <a:ext cx="6609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exponential average with </a:t>
            </a:r>
            <a:r>
              <a:rPr lang="en-US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α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1/2 </a:t>
            </a:r>
            <a:r>
              <a:rPr lang="en-US" dirty="0"/>
              <a:t>and   </a:t>
            </a: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</a:t>
            </a:r>
            <a:r>
              <a:rPr lang="en-US" altLang="en-US" sz="2400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10</a:t>
            </a:r>
            <a:r>
              <a:rPr lang="el-GR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075" y="201613"/>
            <a:ext cx="74517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Examples of </a:t>
            </a:r>
            <a:r>
              <a:rPr lang="en-US" altLang="en-US" dirty="0">
                <a:solidFill>
                  <a:srgbClr val="FF0000"/>
                </a:solidFill>
              </a:rPr>
              <a:t>Exponential Averaging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445" y="1233488"/>
            <a:ext cx="8519532" cy="505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 =0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</a:t>
            </a:r>
            <a:r>
              <a:rPr lang="en-US" altLang="en-US" baseline="-25000" dirty="0">
                <a:sym typeface="Symbol" pitchFamily="18" charset="2"/>
              </a:rPr>
              <a:t>n+1</a:t>
            </a:r>
            <a:r>
              <a:rPr lang="en-US" altLang="en-US" dirty="0">
                <a:sym typeface="Symbol" pitchFamily="18" charset="2"/>
              </a:rPr>
              <a:t> = </a:t>
            </a:r>
            <a:r>
              <a:rPr lang="en-US" altLang="en-US" baseline="-25000" dirty="0">
                <a:sym typeface="Symbol" pitchFamily="18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Recent history does not count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 =1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sz="2000" dirty="0">
                <a:sym typeface="Symbol" pitchFamily="18" charset="2"/>
              </a:rPr>
              <a:t></a:t>
            </a:r>
            <a:r>
              <a:rPr lang="en-US" altLang="en-US" sz="2000" baseline="-25000" dirty="0">
                <a:sym typeface="Symbol" pitchFamily="18" charset="2"/>
              </a:rPr>
              <a:t>n+1</a:t>
            </a:r>
            <a:r>
              <a:rPr lang="en-US" altLang="en-US" sz="2000" dirty="0">
                <a:sym typeface="Symbol" pitchFamily="18" charset="2"/>
              </a:rPr>
              <a:t> =  </a:t>
            </a:r>
            <a:r>
              <a:rPr lang="en-US" altLang="en-US" sz="2000" i="1" dirty="0" err="1">
                <a:sym typeface="Symbol" pitchFamily="18" charset="2"/>
              </a:rPr>
              <a:t>t</a:t>
            </a:r>
            <a:r>
              <a:rPr lang="en-US" altLang="en-US" sz="2000" baseline="-25000" dirty="0" err="1">
                <a:sym typeface="Symbol" pitchFamily="18" charset="2"/>
              </a:rPr>
              <a:t>n</a:t>
            </a:r>
            <a:endParaRPr lang="en-US" altLang="en-US" sz="2000" baseline="-250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Only the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actual last CPU burst counts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Remember that :</a:t>
            </a:r>
          </a:p>
          <a:p>
            <a:r>
              <a:rPr lang="en-US" dirty="0"/>
              <a:t>we can expand the formula for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</a:t>
            </a:r>
            <a:r>
              <a:rPr lang="en-US" altLang="en-US" baseline="-25000" dirty="0">
                <a:solidFill>
                  <a:srgbClr val="FF0000"/>
                </a:solidFill>
                <a:sym typeface="Symbol" pitchFamily="18" charset="2"/>
              </a:rPr>
              <a:t>n+1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by substituting for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</a:t>
            </a:r>
            <a:r>
              <a:rPr lang="en-US" altLang="en-US" baseline="-25000" dirty="0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i="1" dirty="0"/>
              <a:t> </a:t>
            </a:r>
            <a:r>
              <a:rPr lang="en-US" dirty="0"/>
              <a:t>, and go down to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</a:t>
            </a:r>
            <a:r>
              <a:rPr lang="en-US" altLang="en-US" baseline="-25000" dirty="0">
                <a:solidFill>
                  <a:srgbClr val="FF0000"/>
                </a:solidFill>
                <a:sym typeface="Symbol" pitchFamily="18" charset="2"/>
              </a:rPr>
              <a:t>0</a:t>
            </a:r>
            <a:endParaRPr lang="en-US" altLang="en-US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If we expand the formula, we get: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altLang="en-US" dirty="0">
                <a:sym typeface="Symbol" pitchFamily="18" charset="2"/>
              </a:rPr>
              <a:t></a:t>
            </a:r>
            <a:r>
              <a:rPr lang="en-US" altLang="en-US" i="1" baseline="-25000" dirty="0">
                <a:sym typeface="Symbol" pitchFamily="18" charset="2"/>
              </a:rPr>
              <a:t>n</a:t>
            </a:r>
            <a:r>
              <a:rPr lang="en-US" altLang="en-US" baseline="-25000" dirty="0">
                <a:sym typeface="Symbol" pitchFamily="18" charset="2"/>
              </a:rPr>
              <a:t>+1</a:t>
            </a:r>
            <a:r>
              <a:rPr lang="en-US" altLang="en-US" dirty="0">
                <a:sym typeface="Symbol" pitchFamily="18" charset="2"/>
              </a:rPr>
              <a:t> =  </a:t>
            </a:r>
            <a:r>
              <a:rPr lang="en-US" altLang="en-US" dirty="0" err="1">
                <a:sym typeface="Symbol" pitchFamily="18" charset="2"/>
              </a:rPr>
              <a:t>t</a:t>
            </a:r>
            <a:r>
              <a:rPr lang="en-US" altLang="en-US" i="1" baseline="-25000" dirty="0" err="1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+(1</a:t>
            </a:r>
            <a:r>
              <a:rPr lang="en-US" altLang="en-US" i="1" dirty="0">
                <a:sym typeface="Symbol" pitchFamily="18" charset="2"/>
              </a:rPr>
              <a:t> - </a:t>
            </a:r>
            <a:r>
              <a:rPr lang="en-US" altLang="en-US" dirty="0">
                <a:sym typeface="Symbol" pitchFamily="18" charset="2"/>
              </a:rPr>
              <a:t></a:t>
            </a:r>
            <a:r>
              <a:rPr lang="en-US" altLang="en-US" i="1" dirty="0">
                <a:sym typeface="Symbol" pitchFamily="18" charset="2"/>
              </a:rPr>
              <a:t>)</a:t>
            </a:r>
            <a:r>
              <a:rPr lang="en-US" altLang="en-US" dirty="0">
                <a:sym typeface="Symbol" pitchFamily="18" charset="2"/>
              </a:rPr>
              <a:t> </a:t>
            </a:r>
            <a:r>
              <a:rPr lang="en-US" altLang="en-US" i="1" dirty="0" err="1">
                <a:sym typeface="Symbol" pitchFamily="18" charset="2"/>
              </a:rPr>
              <a:t>t</a:t>
            </a:r>
            <a:r>
              <a:rPr lang="en-US" altLang="en-US" i="1" baseline="-25000" dirty="0" err="1">
                <a:sym typeface="Symbol" pitchFamily="18" charset="2"/>
              </a:rPr>
              <a:t>n</a:t>
            </a:r>
            <a:r>
              <a:rPr lang="en-US" altLang="en-US" i="1" dirty="0">
                <a:sym typeface="Symbol" pitchFamily="18" charset="2"/>
              </a:rPr>
              <a:t> </a:t>
            </a:r>
            <a:r>
              <a:rPr lang="en-US" altLang="en-US" baseline="-25000" dirty="0">
                <a:sym typeface="Symbol" pitchFamily="18" charset="2"/>
              </a:rPr>
              <a:t>-1</a:t>
            </a:r>
            <a:r>
              <a:rPr lang="en-US" altLang="en-US" i="1" baseline="-25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altLang="en-US" dirty="0">
                <a:sym typeface="Symbol" pitchFamily="18" charset="2"/>
              </a:rPr>
              <a:t>            </a:t>
            </a:r>
            <a:r>
              <a:rPr lang="en-US" altLang="en-US" i="1" dirty="0">
                <a:sym typeface="Symbol" pitchFamily="18" charset="2"/>
              </a:rPr>
              <a:t>+(</a:t>
            </a:r>
            <a:r>
              <a:rPr lang="en-US" altLang="en-US" dirty="0">
                <a:sym typeface="Symbol" pitchFamily="18" charset="2"/>
              </a:rPr>
              <a:t>1 -  </a:t>
            </a:r>
            <a:r>
              <a:rPr lang="en-US" altLang="en-US" i="1" dirty="0">
                <a:sym typeface="Symbol" pitchFamily="18" charset="2"/>
              </a:rPr>
              <a:t>)</a:t>
            </a:r>
            <a:r>
              <a:rPr lang="en-US" altLang="en-US" i="1" baseline="30000" dirty="0">
                <a:sym typeface="Symbol" pitchFamily="18" charset="2"/>
              </a:rPr>
              <a:t>j</a:t>
            </a:r>
            <a:r>
              <a:rPr lang="en-US" altLang="en-US" baseline="30000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 </a:t>
            </a:r>
            <a:r>
              <a:rPr lang="en-US" altLang="en-US" i="1" dirty="0" err="1">
                <a:sym typeface="Symbol" pitchFamily="18" charset="2"/>
              </a:rPr>
              <a:t>t</a:t>
            </a:r>
            <a:r>
              <a:rPr lang="en-US" altLang="en-US" i="1" baseline="-25000" dirty="0" err="1">
                <a:sym typeface="Symbol" pitchFamily="18" charset="2"/>
              </a:rPr>
              <a:t>n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baseline="-25000" dirty="0">
                <a:sym typeface="Symbol" pitchFamily="18" charset="2"/>
              </a:rPr>
              <a:t>-</a:t>
            </a:r>
            <a:r>
              <a:rPr lang="en-US" altLang="en-US" i="1" baseline="-25000" dirty="0">
                <a:sym typeface="Symbol" pitchFamily="18" charset="2"/>
              </a:rPr>
              <a:t>j</a:t>
            </a:r>
            <a:r>
              <a:rPr lang="en-US" altLang="en-US" i="1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+ …</a:t>
            </a:r>
          </a:p>
          <a:p>
            <a:pPr lvl="2">
              <a:lnSpc>
                <a:spcPct val="90000"/>
              </a:lnSpc>
              <a:buFont typeface="Webdings" pitchFamily="18" charset="2"/>
              <a:buNone/>
            </a:pPr>
            <a:r>
              <a:rPr lang="en-US" altLang="en-US" dirty="0">
                <a:sym typeface="Symbol" pitchFamily="18" charset="2"/>
              </a:rPr>
              <a:t>            </a:t>
            </a:r>
            <a:r>
              <a:rPr lang="en-US" altLang="en-US" i="1" dirty="0">
                <a:sym typeface="Symbol" pitchFamily="18" charset="2"/>
              </a:rPr>
              <a:t>+(</a:t>
            </a:r>
            <a:r>
              <a:rPr lang="en-US" altLang="en-US" dirty="0">
                <a:sym typeface="Symbol" pitchFamily="18" charset="2"/>
              </a:rPr>
              <a:t>1 -  </a:t>
            </a:r>
            <a:r>
              <a:rPr lang="en-US" altLang="en-US" i="1" dirty="0">
                <a:sym typeface="Symbol" pitchFamily="18" charset="2"/>
              </a:rPr>
              <a:t>)</a:t>
            </a:r>
            <a:r>
              <a:rPr lang="en-US" altLang="en-US" i="1" baseline="30000" dirty="0">
                <a:sym typeface="Symbol" pitchFamily="18" charset="2"/>
              </a:rPr>
              <a:t>n</a:t>
            </a:r>
            <a:r>
              <a:rPr lang="en-US" altLang="en-US" baseline="30000" dirty="0">
                <a:sym typeface="Symbol" pitchFamily="18" charset="2"/>
              </a:rPr>
              <a:t> +1 </a:t>
            </a:r>
            <a:r>
              <a:rPr lang="en-US" altLang="en-US" dirty="0">
                <a:sym typeface="Symbol" pitchFamily="18" charset="2"/>
              </a:rPr>
              <a:t></a:t>
            </a:r>
            <a:r>
              <a:rPr lang="en-US" altLang="en-US" baseline="-25000" dirty="0">
                <a:sym typeface="Symbol" pitchFamily="18" charset="2"/>
              </a:rPr>
              <a:t>0</a:t>
            </a:r>
            <a:br>
              <a:rPr lang="en-US" altLang="en-US" baseline="-25000" dirty="0">
                <a:sym typeface="Symbol" pitchFamily="18" charset="2"/>
              </a:rPr>
            </a:br>
            <a:endParaRPr lang="en-US" altLang="en-US" baseline="-250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pitchFamily="18" charset="2"/>
              </a:rPr>
              <a:t>Since both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</a:t>
            </a:r>
            <a:r>
              <a:rPr lang="en-US" altLang="en-US" dirty="0">
                <a:sym typeface="Symbol" pitchFamily="18" charset="2"/>
              </a:rPr>
              <a:t> and (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1 - </a:t>
            </a:r>
            <a:r>
              <a:rPr lang="en-US" altLang="en-US" dirty="0">
                <a:sym typeface="Symbol" pitchFamily="18" charset="2"/>
              </a:rPr>
              <a:t>) are less than or equal to 1, each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successive</a:t>
            </a:r>
            <a:r>
              <a:rPr lang="en-US" altLang="en-US" dirty="0">
                <a:sym typeface="Symbol" pitchFamily="18" charset="2"/>
              </a:rPr>
              <a:t> term has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less weight </a:t>
            </a:r>
            <a:r>
              <a:rPr lang="en-US" altLang="en-US" dirty="0">
                <a:sym typeface="Symbol" pitchFamily="18" charset="2"/>
              </a:rPr>
              <a:t>than its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predecessor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15" y="3356855"/>
            <a:ext cx="2926334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6213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/>
              <a:t>Chapter 5:  CPU Scheduling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195388"/>
            <a:ext cx="7335838" cy="3773487"/>
          </a:xfrm>
        </p:spPr>
        <p:txBody>
          <a:bodyPr/>
          <a:lstStyle/>
          <a:p>
            <a:r>
              <a:rPr lang="en-US" altLang="en-US"/>
              <a:t>Basic Concepts</a:t>
            </a:r>
          </a:p>
          <a:p>
            <a:r>
              <a:rPr lang="en-US" altLang="en-US"/>
              <a:t>Scheduling Criteria </a:t>
            </a:r>
          </a:p>
          <a:p>
            <a:r>
              <a:rPr lang="en-US" altLang="en-US"/>
              <a:t>Scheduling Algorithms</a:t>
            </a:r>
          </a:p>
          <a:p>
            <a:r>
              <a:rPr lang="en-US" altLang="en-US"/>
              <a:t>Thread Scheduling</a:t>
            </a:r>
          </a:p>
          <a:p>
            <a:r>
              <a:rPr lang="en-US" altLang="en-US"/>
              <a:t>Multi-Processor Scheduling</a:t>
            </a:r>
          </a:p>
          <a:p>
            <a:r>
              <a:rPr lang="en-US" altLang="en-US"/>
              <a:t>Real-Time CPU Scheduling</a:t>
            </a:r>
          </a:p>
          <a:p>
            <a:r>
              <a:rPr lang="en-US" altLang="en-US"/>
              <a:t>Operating Systems Examples</a:t>
            </a:r>
          </a:p>
          <a:p>
            <a:r>
              <a:rPr lang="en-US" altLang="en-US"/>
              <a:t>Algorithm Evaluation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Shortest-Remaining-Time-First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488"/>
            <a:ext cx="8578850" cy="48773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SJF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Preemptive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Non-preemptive</a:t>
            </a:r>
            <a:r>
              <a:rPr lang="en-US" dirty="0"/>
              <a:t> 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choice arises when a new process arrives at the ready queue while a previous process is still executing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next CPU burst of the newly arrived process may be shorter than what is left of the currently executing process. </a:t>
            </a:r>
          </a:p>
          <a:p>
            <a:pPr>
              <a:lnSpc>
                <a:spcPct val="150000"/>
              </a:lnSpc>
            </a:pP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preemptive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SJF</a:t>
            </a:r>
            <a:r>
              <a:rPr lang="en-US" dirty="0"/>
              <a:t> algorithm </a:t>
            </a:r>
            <a:r>
              <a:rPr lang="en-US" b="1" u="sng" dirty="0"/>
              <a:t>will</a:t>
            </a:r>
            <a:r>
              <a:rPr lang="en-US" u="sng" dirty="0"/>
              <a:t> </a:t>
            </a:r>
            <a:r>
              <a:rPr lang="en-US" b="1" u="sng" dirty="0"/>
              <a:t>preempt</a:t>
            </a:r>
            <a:r>
              <a:rPr lang="en-US" u="sng" dirty="0"/>
              <a:t> </a:t>
            </a:r>
            <a:r>
              <a:rPr lang="en-US" b="1" u="sng" dirty="0"/>
              <a:t>the currently</a:t>
            </a:r>
            <a:r>
              <a:rPr lang="en-US" b="1" dirty="0"/>
              <a:t> </a:t>
            </a:r>
            <a:r>
              <a:rPr lang="en-US" dirty="0"/>
              <a:t>executing process, </a:t>
            </a:r>
          </a:p>
          <a:p>
            <a:pPr>
              <a:lnSpc>
                <a:spcPct val="150000"/>
              </a:lnSpc>
            </a:pPr>
            <a:r>
              <a:rPr lang="en-US" dirty="0"/>
              <a:t>whereas 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non-preemptive</a:t>
            </a:r>
            <a:r>
              <a:rPr lang="en-US" dirty="0">
                <a:solidFill>
                  <a:srgbClr val="FF0000"/>
                </a:solidFill>
              </a:rPr>
              <a:t> SJF</a:t>
            </a:r>
            <a:r>
              <a:rPr lang="en-US" dirty="0"/>
              <a:t> algorithm </a:t>
            </a:r>
            <a:r>
              <a:rPr lang="en-US" b="1" u="sng" dirty="0"/>
              <a:t>will</a:t>
            </a:r>
            <a:r>
              <a:rPr lang="en-US" u="sng" dirty="0"/>
              <a:t> </a:t>
            </a:r>
            <a:r>
              <a:rPr lang="en-US" b="1" u="sng" dirty="0"/>
              <a:t>allow</a:t>
            </a:r>
            <a:r>
              <a:rPr lang="en-US" u="sng" dirty="0"/>
              <a:t> </a:t>
            </a:r>
            <a:r>
              <a:rPr lang="en-US" b="1" u="sng" dirty="0"/>
              <a:t>the currently</a:t>
            </a:r>
            <a:r>
              <a:rPr lang="en-US" b="1" dirty="0"/>
              <a:t> </a:t>
            </a:r>
            <a:r>
              <a:rPr lang="en-US" dirty="0"/>
              <a:t>running process to finish its CPU burst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Preemptive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SJF</a:t>
            </a:r>
            <a:r>
              <a:rPr lang="en-US" dirty="0"/>
              <a:t> scheduling is sometimes called: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Shortest-Remaining-Time- First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06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277813"/>
            <a:ext cx="75946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 of Shortest-Remaining-Time-First</a:t>
            </a:r>
          </a:p>
        </p:txBody>
      </p:sp>
      <p:sp>
        <p:nvSpPr>
          <p:cNvPr id="19459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534143" y="1389622"/>
            <a:ext cx="8494776" cy="4452650"/>
          </a:xfrm>
        </p:spPr>
        <p:txBody>
          <a:bodyPr/>
          <a:lstStyle/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Now we add the concepts of </a:t>
            </a:r>
            <a:r>
              <a:rPr lang="en-US" altLang="en-US" b="1" u="sng" dirty="0"/>
              <a:t>varying arrival</a:t>
            </a:r>
            <a:r>
              <a:rPr lang="en-US" altLang="en-US" b="1" dirty="0"/>
              <a:t> </a:t>
            </a:r>
            <a:r>
              <a:rPr lang="en-US" altLang="en-US" dirty="0"/>
              <a:t>times and </a:t>
            </a:r>
            <a:r>
              <a:rPr lang="en-US" altLang="en-US" b="1" u="sng" dirty="0"/>
              <a:t>preemption</a:t>
            </a:r>
            <a:r>
              <a:rPr lang="en-US" altLang="en-US" dirty="0"/>
              <a:t> to the analysis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        </a:t>
            </a:r>
            <a:r>
              <a:rPr lang="en-US" altLang="en-US" u="sng" dirty="0" err="1"/>
              <a:t>Process</a:t>
            </a:r>
            <a:r>
              <a:rPr lang="en-US" altLang="en-US" u="sng" dirty="0" err="1">
                <a:solidFill>
                  <a:schemeClr val="bg1"/>
                </a:solidFill>
              </a:rPr>
              <a:t>A</a:t>
            </a:r>
            <a:r>
              <a:rPr lang="en-US" altLang="en-US" u="sng" dirty="0">
                <a:solidFill>
                  <a:schemeClr val="bg1"/>
                </a:solidFill>
              </a:rPr>
              <a:t>	</a:t>
            </a:r>
            <a:r>
              <a:rPr lang="en-US" altLang="en-US" u="sng" dirty="0" err="1">
                <a:solidFill>
                  <a:schemeClr val="bg1"/>
                </a:solidFill>
              </a:rPr>
              <a:t>arri</a:t>
            </a:r>
            <a:r>
              <a:rPr lang="en-US" altLang="en-US" u="sng" dirty="0">
                <a:solidFill>
                  <a:schemeClr val="bg1"/>
                </a:solidFill>
              </a:rPr>
              <a:t> </a:t>
            </a:r>
            <a:r>
              <a:rPr lang="en-US" altLang="en-US" u="sng" dirty="0"/>
              <a:t>Arrival</a:t>
            </a:r>
            <a:r>
              <a:rPr lang="en-US" altLang="en-US" i="1" u="sng" dirty="0"/>
              <a:t> </a:t>
            </a:r>
            <a:r>
              <a:rPr lang="en-US" altLang="en-US" u="sng" dirty="0" err="1"/>
              <a:t>Time</a:t>
            </a:r>
            <a:r>
              <a:rPr lang="en-US" altLang="en-US" u="sng" dirty="0" err="1">
                <a:solidFill>
                  <a:schemeClr val="bg1"/>
                </a:solidFill>
              </a:rPr>
              <a:t>T</a:t>
            </a:r>
            <a:r>
              <a:rPr lang="en-US" altLang="en-US" dirty="0"/>
              <a:t>	</a:t>
            </a:r>
            <a:r>
              <a:rPr lang="en-US" altLang="en-US" u="sng" dirty="0"/>
              <a:t>Burst Time</a:t>
            </a: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0</a:t>
            </a:r>
            <a:r>
              <a:rPr lang="en-US" altLang="en-US" dirty="0"/>
              <a:t>	8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 	</a:t>
            </a:r>
            <a:r>
              <a:rPr lang="en-US" altLang="en-US" dirty="0">
                <a:solidFill>
                  <a:srgbClr val="000000"/>
                </a:solidFill>
              </a:rPr>
              <a:t>1</a:t>
            </a:r>
            <a:r>
              <a:rPr lang="en-US" altLang="en-US" dirty="0"/>
              <a:t>	4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2</a:t>
            </a:r>
            <a:r>
              <a:rPr lang="en-US" altLang="en-US" dirty="0"/>
              <a:t>	9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3</a:t>
            </a:r>
            <a:r>
              <a:rPr lang="en-US" altLang="en-US" dirty="0"/>
              <a:t>	5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b="1" i="1" dirty="0">
                <a:solidFill>
                  <a:srgbClr val="FF0000"/>
                </a:solidFill>
              </a:rPr>
              <a:t>Preemptive </a:t>
            </a:r>
            <a:r>
              <a:rPr lang="en-US" altLang="en-US" b="1" dirty="0">
                <a:solidFill>
                  <a:srgbClr val="FF0000"/>
                </a:solidFill>
              </a:rPr>
              <a:t>SJF Gantt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Average waiting time = [(10-1)+(1-1)+(17-2)+5-3)]/4 = 26/4 = 6.5 </a:t>
            </a:r>
            <a:r>
              <a:rPr lang="en-US" altLang="en-US" dirty="0" err="1"/>
              <a:t>msec</a:t>
            </a: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i="1" baseline="-25000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i="1" baseline="-25000" dirty="0"/>
          </a:p>
        </p:txBody>
      </p:sp>
      <p:pic>
        <p:nvPicPr>
          <p:cNvPr id="378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18" y="4576417"/>
            <a:ext cx="65357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Round Robin (</a:t>
            </a:r>
            <a:r>
              <a:rPr lang="en-US" altLang="en-US" dirty="0">
                <a:solidFill>
                  <a:srgbClr val="FF0000"/>
                </a:solidFill>
              </a:rPr>
              <a:t>RR</a:t>
            </a:r>
            <a:r>
              <a:rPr lang="en-US" altLang="en-US" dirty="0"/>
              <a:t>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032" y="844594"/>
            <a:ext cx="8776456" cy="5756928"/>
          </a:xfrm>
        </p:spPr>
        <p:txBody>
          <a:bodyPr/>
          <a:lstStyle/>
          <a:p>
            <a:r>
              <a:rPr lang="en-US" altLang="en-US" dirty="0"/>
              <a:t>Each process gets a </a:t>
            </a:r>
            <a:r>
              <a:rPr lang="en-US" altLang="en-US" dirty="0">
                <a:solidFill>
                  <a:srgbClr val="FF0000"/>
                </a:solidFill>
              </a:rPr>
              <a:t>small unit of CPU time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time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quantum</a:t>
            </a:r>
            <a:r>
              <a:rPr lang="en-US" altLang="en-US" b="1" dirty="0"/>
              <a:t> </a:t>
            </a:r>
            <a:r>
              <a:rPr lang="en-US" altLang="en-US" b="1" i="1" dirty="0">
                <a:solidFill>
                  <a:srgbClr val="FF0000"/>
                </a:solidFill>
              </a:rPr>
              <a:t>q</a:t>
            </a:r>
            <a:r>
              <a:rPr lang="en-US" altLang="en-US" dirty="0"/>
              <a:t>) or (</a:t>
            </a:r>
            <a:r>
              <a:rPr lang="en-US" altLang="en-US" b="1" dirty="0">
                <a:solidFill>
                  <a:srgbClr val="3366FF"/>
                </a:solidFill>
              </a:rPr>
              <a:t>time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slice</a:t>
            </a:r>
            <a:r>
              <a:rPr lang="en-US" altLang="en-US" dirty="0"/>
              <a:t>), usually </a:t>
            </a:r>
            <a:r>
              <a:rPr lang="en-US" altLang="en-US" dirty="0">
                <a:solidFill>
                  <a:srgbClr val="FF0000"/>
                </a:solidFill>
              </a:rPr>
              <a:t>10-100 </a:t>
            </a:r>
            <a:r>
              <a:rPr lang="en-US" altLang="en-US" i="1" dirty="0"/>
              <a:t>milliseconds</a:t>
            </a:r>
            <a:r>
              <a:rPr lang="en-US" altLang="en-US" dirty="0"/>
              <a:t>.  After this time has elapsed, the process is preempted and added to the </a:t>
            </a:r>
            <a:r>
              <a:rPr lang="en-US" altLang="en-US" dirty="0">
                <a:solidFill>
                  <a:srgbClr val="FF0000"/>
                </a:solidFill>
              </a:rPr>
              <a:t>end of the ready queue</a:t>
            </a:r>
            <a:r>
              <a:rPr lang="en-US" altLang="en-US" dirty="0"/>
              <a:t>; </a:t>
            </a:r>
          </a:p>
          <a:p>
            <a:pPr lvl="1"/>
            <a:r>
              <a:rPr lang="en-US" altLang="en-US" sz="1600" i="1" dirty="0"/>
              <a:t>Is this </a:t>
            </a:r>
            <a:r>
              <a:rPr lang="en-US" sz="1600" i="1" dirty="0"/>
              <a:t>similar to FCFS scheduling and how</a:t>
            </a:r>
            <a:r>
              <a:rPr lang="en-US" sz="1600" dirty="0"/>
              <a:t>?</a:t>
            </a:r>
            <a:endParaRPr lang="en-US" altLang="en-US" sz="1600" dirty="0"/>
          </a:p>
          <a:p>
            <a:endParaRPr lang="en-US" altLang="en-US" sz="600" dirty="0"/>
          </a:p>
          <a:p>
            <a:r>
              <a:rPr lang="en-US" altLang="en-US" dirty="0"/>
              <a:t>If there are 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altLang="en-US" dirty="0"/>
              <a:t> processes in the ready queue and the </a:t>
            </a:r>
            <a:r>
              <a:rPr lang="en-US" altLang="en-US" dirty="0">
                <a:solidFill>
                  <a:srgbClr val="FF0000"/>
                </a:solidFill>
              </a:rPr>
              <a:t>time quantum </a:t>
            </a:r>
            <a:r>
              <a:rPr lang="en-US" altLang="en-US" dirty="0"/>
              <a:t>is </a:t>
            </a:r>
            <a:r>
              <a:rPr lang="en-US" altLang="en-US" i="1" dirty="0">
                <a:solidFill>
                  <a:srgbClr val="FF0000"/>
                </a:solidFill>
              </a:rPr>
              <a:t>q</a:t>
            </a:r>
            <a:r>
              <a:rPr lang="en-US" altLang="en-US" dirty="0"/>
              <a:t>, then </a:t>
            </a:r>
            <a:r>
              <a:rPr lang="en-US" altLang="en-US" dirty="0">
                <a:solidFill>
                  <a:srgbClr val="0070C0"/>
                </a:solidFill>
              </a:rPr>
              <a:t>each process gets </a:t>
            </a:r>
            <a:r>
              <a:rPr lang="en-US" altLang="en-US" dirty="0">
                <a:solidFill>
                  <a:srgbClr val="FF0000"/>
                </a:solidFill>
              </a:rPr>
              <a:t>1/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altLang="en-US" dirty="0"/>
              <a:t> of the CPU time in chunks of </a:t>
            </a:r>
            <a:r>
              <a:rPr lang="en-US" altLang="en-US" dirty="0">
                <a:solidFill>
                  <a:srgbClr val="0070C0"/>
                </a:solidFill>
              </a:rPr>
              <a:t>at most </a:t>
            </a:r>
            <a:r>
              <a:rPr lang="en-US" altLang="en-US" i="1" dirty="0">
                <a:solidFill>
                  <a:srgbClr val="FF0000"/>
                </a:solidFill>
              </a:rPr>
              <a:t>q</a:t>
            </a:r>
            <a:r>
              <a:rPr lang="en-US" altLang="en-US" dirty="0"/>
              <a:t> time units at once. </a:t>
            </a:r>
          </a:p>
          <a:p>
            <a:pPr lvl="1"/>
            <a:r>
              <a:rPr lang="en-US" altLang="en-US" sz="1600" dirty="0">
                <a:solidFill>
                  <a:srgbClr val="00B0F0"/>
                </a:solidFill>
              </a:rPr>
              <a:t>No </a:t>
            </a:r>
            <a:r>
              <a:rPr lang="en-US" altLang="en-US" sz="1600" dirty="0"/>
              <a:t>process </a:t>
            </a:r>
            <a:r>
              <a:rPr lang="en-US" altLang="en-US" sz="1600" dirty="0">
                <a:solidFill>
                  <a:srgbClr val="FF0000"/>
                </a:solidFill>
              </a:rPr>
              <a:t>waits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00B0F0"/>
                </a:solidFill>
              </a:rPr>
              <a:t>more than </a:t>
            </a:r>
            <a:r>
              <a:rPr lang="en-US" altLang="en-US" sz="1600" dirty="0">
                <a:solidFill>
                  <a:srgbClr val="FF0000"/>
                </a:solidFill>
              </a:rPr>
              <a:t>(</a:t>
            </a:r>
            <a:r>
              <a:rPr lang="en-US" altLang="en-US" sz="1600" i="1" dirty="0">
                <a:solidFill>
                  <a:srgbClr val="FF0000"/>
                </a:solidFill>
              </a:rPr>
              <a:t>n</a:t>
            </a:r>
            <a:r>
              <a:rPr lang="en-US" altLang="en-US" sz="1600" dirty="0">
                <a:solidFill>
                  <a:srgbClr val="FF0000"/>
                </a:solidFill>
              </a:rPr>
              <a:t>-1)*</a:t>
            </a:r>
            <a:r>
              <a:rPr lang="en-US" altLang="en-US" sz="1600" i="1" dirty="0">
                <a:solidFill>
                  <a:srgbClr val="FF0000"/>
                </a:solidFill>
              </a:rPr>
              <a:t>q </a:t>
            </a:r>
            <a:r>
              <a:rPr lang="en-US" altLang="en-US" sz="1600" dirty="0"/>
              <a:t>time units.</a:t>
            </a:r>
          </a:p>
          <a:p>
            <a:pPr lvl="1"/>
            <a:r>
              <a:rPr lang="en-US" altLang="en-US" sz="1600" dirty="0"/>
              <a:t>The average waiting time under the RR policy is often long.</a:t>
            </a:r>
          </a:p>
          <a:p>
            <a:endParaRPr lang="en-US" altLang="en-US" sz="800" dirty="0"/>
          </a:p>
          <a:p>
            <a:r>
              <a:rPr lang="en-US" altLang="en-US" dirty="0"/>
              <a:t>Timer </a:t>
            </a:r>
            <a:r>
              <a:rPr lang="en-US" altLang="en-US" dirty="0">
                <a:solidFill>
                  <a:srgbClr val="FF0000"/>
                </a:solidFill>
              </a:rPr>
              <a:t>interrupts</a:t>
            </a:r>
            <a:r>
              <a:rPr lang="en-US" altLang="en-US" dirty="0"/>
              <a:t> every quantum to schedule next process</a:t>
            </a:r>
          </a:p>
          <a:p>
            <a:pPr lvl="1"/>
            <a:r>
              <a:rPr lang="en-US" altLang="en-US" sz="1600" i="1" dirty="0"/>
              <a:t>So, is it preemptive or non-preemptive?</a:t>
            </a:r>
          </a:p>
          <a:p>
            <a:pPr lvl="1"/>
            <a:r>
              <a:rPr lang="en-US" altLang="en-US" sz="1600" i="1" dirty="0"/>
              <a:t>Is it possible that the process itself will release the CPU voluntarily </a:t>
            </a:r>
            <a:r>
              <a:rPr lang="en-US" altLang="en-US" sz="1600" i="1" dirty="0">
                <a:sym typeface="Wingdings" panose="05000000000000000000" pitchFamily="2" charset="2"/>
              </a:rPr>
              <a:t></a:t>
            </a:r>
            <a:endParaRPr lang="en-US" altLang="en-US" sz="1600" i="1" dirty="0"/>
          </a:p>
          <a:p>
            <a:endParaRPr lang="en-US" altLang="en-US" sz="900" dirty="0"/>
          </a:p>
          <a:p>
            <a:r>
              <a:rPr lang="en-US" altLang="en-US" dirty="0"/>
              <a:t>Performance </a:t>
            </a:r>
            <a:r>
              <a:rPr lang="en-US" altLang="en-US" dirty="0">
                <a:solidFill>
                  <a:srgbClr val="FF0000"/>
                </a:solidFill>
              </a:rPr>
              <a:t>??</a:t>
            </a:r>
          </a:p>
          <a:p>
            <a:pPr lvl="1"/>
            <a:r>
              <a:rPr lang="en-US" sz="1600" dirty="0"/>
              <a:t>The </a:t>
            </a:r>
            <a:r>
              <a:rPr lang="en-US" sz="1600" b="1" u="sng" dirty="0"/>
              <a:t>ready queue </a:t>
            </a:r>
            <a:r>
              <a:rPr lang="en-US" sz="1600" dirty="0"/>
              <a:t>is a circular FIFO queue, </a:t>
            </a:r>
            <a:r>
              <a:rPr lang="en-US" sz="1600" i="1" dirty="0"/>
              <a:t>new processes are added to the tail (end)</a:t>
            </a:r>
            <a:endParaRPr lang="en-US" altLang="en-US" sz="1600" i="1" dirty="0"/>
          </a:p>
          <a:p>
            <a:pPr lvl="1"/>
            <a:r>
              <a:rPr lang="en-US" altLang="en-US" sz="1600" i="1" dirty="0"/>
              <a:t>If </a:t>
            </a:r>
            <a:r>
              <a:rPr lang="en-US" altLang="en-US" sz="1600" i="1" dirty="0">
                <a:solidFill>
                  <a:srgbClr val="FF0000"/>
                </a:solidFill>
              </a:rPr>
              <a:t>q</a:t>
            </a:r>
            <a:r>
              <a:rPr lang="en-US" altLang="en-US" sz="1600" dirty="0"/>
              <a:t> is large enough </a:t>
            </a:r>
            <a:r>
              <a:rPr lang="en-US" altLang="en-US" sz="1600" dirty="0">
                <a:sym typeface="Symbol" pitchFamily="18" charset="2"/>
              </a:rPr>
              <a:t> FCFS</a:t>
            </a:r>
          </a:p>
          <a:p>
            <a:pPr lvl="1"/>
            <a:r>
              <a:rPr lang="en-US" altLang="en-US" sz="1600" i="1" dirty="0">
                <a:sym typeface="Symbol" pitchFamily="18" charset="2"/>
              </a:rPr>
              <a:t>If </a:t>
            </a:r>
            <a:r>
              <a:rPr lang="en-US" altLang="en-US" sz="1600" i="1" dirty="0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en-US" altLang="en-US" sz="1600" i="1" dirty="0">
                <a:sym typeface="Symbol" pitchFamily="18" charset="2"/>
              </a:rPr>
              <a:t> is </a:t>
            </a:r>
            <a:r>
              <a:rPr lang="en-US" altLang="en-US" sz="1600" dirty="0">
                <a:sym typeface="Symbol" pitchFamily="18" charset="2"/>
              </a:rPr>
              <a:t>small enough  </a:t>
            </a:r>
            <a:r>
              <a:rPr lang="en-US" altLang="en-US" sz="1600" i="1" dirty="0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en-US" altLang="en-US" sz="1600" i="1" dirty="0">
                <a:sym typeface="Symbol" pitchFamily="18" charset="2"/>
              </a:rPr>
              <a:t> </a:t>
            </a:r>
            <a:r>
              <a:rPr lang="en-US" altLang="en-US" sz="1600" dirty="0">
                <a:sym typeface="Symbol" pitchFamily="18" charset="2"/>
              </a:rPr>
              <a:t>must be large with respect to context switch, otherwise </a:t>
            </a:r>
            <a:r>
              <a:rPr lang="en-US" altLang="en-US" sz="1600" dirty="0">
                <a:solidFill>
                  <a:srgbClr val="FF0000"/>
                </a:solidFill>
                <a:sym typeface="Symbol" pitchFamily="18" charset="2"/>
              </a:rPr>
              <a:t>overhead</a:t>
            </a:r>
            <a:r>
              <a:rPr lang="en-US" altLang="en-US" sz="1600" dirty="0">
                <a:sym typeface="Symbol" pitchFamily="18" charset="2"/>
              </a:rPr>
              <a:t> is too high; not worthy </a:t>
            </a:r>
            <a:r>
              <a:rPr lang="en-US" altLang="en-US" sz="1600" dirty="0">
                <a:sym typeface="Wingdings" panose="05000000000000000000" pitchFamily="2" charset="2"/>
              </a:rPr>
              <a:t></a:t>
            </a:r>
            <a:endParaRPr lang="en-US" altLang="en-US" sz="1600" dirty="0">
              <a:sym typeface="Symbol" pitchFamily="18" charset="2"/>
            </a:endParaRPr>
          </a:p>
          <a:p>
            <a:pPr marL="457200" lvl="1" indent="0">
              <a:buNone/>
            </a:pPr>
            <a:r>
              <a:rPr lang="en-US" altLang="en-US" dirty="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139700"/>
            <a:ext cx="7750175" cy="647700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: </a:t>
            </a:r>
            <a:r>
              <a:rPr lang="en-US" altLang="en-US" dirty="0">
                <a:solidFill>
                  <a:srgbClr val="FF0000"/>
                </a:solidFill>
              </a:rPr>
              <a:t>RR</a:t>
            </a:r>
            <a:r>
              <a:rPr lang="en-US" altLang="en-US" dirty="0"/>
              <a:t> with Time </a:t>
            </a:r>
            <a:r>
              <a:rPr lang="en-US" altLang="en-US" dirty="0">
                <a:solidFill>
                  <a:srgbClr val="FF0000"/>
                </a:solidFill>
              </a:rPr>
              <a:t>Quantum = 4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768" y="925550"/>
            <a:ext cx="8321040" cy="5675971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dirty="0"/>
              <a:t>		</a:t>
            </a:r>
            <a:r>
              <a:rPr lang="en-US" altLang="en-US" u="sng" dirty="0"/>
              <a:t>Process</a:t>
            </a:r>
            <a:r>
              <a:rPr lang="en-US" altLang="en-US" dirty="0"/>
              <a:t>	</a:t>
            </a:r>
            <a:r>
              <a:rPr lang="en-US" altLang="en-US" u="sng" dirty="0"/>
              <a:t>Burst Time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i="1" dirty="0"/>
              <a:t>		P</a:t>
            </a:r>
            <a:r>
              <a:rPr lang="en-US" altLang="en-US" i="1" baseline="-25000" dirty="0"/>
              <a:t>1	</a:t>
            </a:r>
            <a:r>
              <a:rPr lang="en-US" altLang="en-US" dirty="0"/>
              <a:t>24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	 </a:t>
            </a:r>
            <a:r>
              <a:rPr lang="en-US" altLang="en-US" dirty="0"/>
              <a:t>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	</a:t>
            </a:r>
            <a:r>
              <a:rPr lang="en-US" altLang="en-US" dirty="0"/>
              <a:t>3	</a:t>
            </a:r>
          </a:p>
          <a:p>
            <a:r>
              <a:rPr lang="en-US" altLang="en-US" dirty="0"/>
              <a:t>The Gantt chart is: 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sz="1000" dirty="0"/>
          </a:p>
          <a:p>
            <a:r>
              <a:rPr lang="en-US" dirty="0"/>
              <a:t>The average waiting time for this schedule. </a:t>
            </a:r>
          </a:p>
          <a:p>
            <a:pPr lvl="1"/>
            <a:r>
              <a:rPr lang="en-US" sz="1600" i="1" dirty="0"/>
              <a:t>P</a:t>
            </a:r>
            <a:r>
              <a:rPr lang="en-US" sz="1600" baseline="-25000" dirty="0"/>
              <a:t>1</a:t>
            </a:r>
            <a:r>
              <a:rPr lang="en-US" sz="1600" dirty="0"/>
              <a:t> waits for </a:t>
            </a:r>
            <a:r>
              <a:rPr lang="en-US" sz="1600" dirty="0">
                <a:solidFill>
                  <a:srgbClr val="FF0000"/>
                </a:solidFill>
              </a:rPr>
              <a:t>6</a:t>
            </a:r>
            <a:r>
              <a:rPr lang="en-US" sz="1600" dirty="0"/>
              <a:t> milliseconds (10 − 4), </a:t>
            </a:r>
          </a:p>
          <a:p>
            <a:pPr lvl="1"/>
            <a:r>
              <a:rPr lang="en-US" sz="1600" i="1" dirty="0"/>
              <a:t>P</a:t>
            </a:r>
            <a:r>
              <a:rPr lang="en-US" sz="1600" baseline="-25000" dirty="0"/>
              <a:t>2</a:t>
            </a:r>
            <a:r>
              <a:rPr lang="en-US" sz="1600" dirty="0"/>
              <a:t> waits for </a:t>
            </a:r>
            <a:r>
              <a:rPr lang="en-US" sz="1600" dirty="0">
                <a:solidFill>
                  <a:srgbClr val="FF0000"/>
                </a:solidFill>
              </a:rPr>
              <a:t>4</a:t>
            </a:r>
            <a:r>
              <a:rPr lang="en-US" sz="1600" dirty="0"/>
              <a:t> milliseconds, and </a:t>
            </a:r>
          </a:p>
          <a:p>
            <a:pPr lvl="1"/>
            <a:r>
              <a:rPr lang="en-US" sz="1600" i="1" dirty="0"/>
              <a:t>P</a:t>
            </a:r>
            <a:r>
              <a:rPr lang="en-US" sz="1600" baseline="-25000" dirty="0"/>
              <a:t>3</a:t>
            </a:r>
            <a:r>
              <a:rPr lang="en-US" sz="1600" dirty="0"/>
              <a:t> waits for </a:t>
            </a:r>
            <a:r>
              <a:rPr lang="en-US" sz="1600" dirty="0">
                <a:solidFill>
                  <a:srgbClr val="FF0000"/>
                </a:solidFill>
              </a:rPr>
              <a:t>7</a:t>
            </a:r>
            <a:r>
              <a:rPr lang="en-US" sz="1600" dirty="0"/>
              <a:t> milliseconds.</a:t>
            </a:r>
          </a:p>
          <a:p>
            <a:pPr lvl="1"/>
            <a:r>
              <a:rPr lang="en-US" dirty="0"/>
              <a:t>Thus, the average waiting time is 17/3 = 5.66 milliseconds.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endParaRPr lang="en-US" altLang="en-US" sz="1000" dirty="0"/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dirty="0"/>
              <a:t>Typically, </a:t>
            </a:r>
            <a:r>
              <a:rPr lang="en-US" altLang="en-US" dirty="0">
                <a:solidFill>
                  <a:srgbClr val="FF0000"/>
                </a:solidFill>
              </a:rPr>
              <a:t>higher average </a:t>
            </a:r>
            <a:r>
              <a:rPr lang="en-US" altLang="en-US" b="1" dirty="0">
                <a:solidFill>
                  <a:srgbClr val="FF0000"/>
                </a:solidFill>
              </a:rPr>
              <a:t>turnaround</a:t>
            </a:r>
            <a:r>
              <a:rPr lang="en-US" altLang="en-US" dirty="0">
                <a:solidFill>
                  <a:srgbClr val="FF0000"/>
                </a:solidFill>
              </a:rPr>
              <a:t> than SJF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70C0"/>
                </a:solidFill>
              </a:rPr>
              <a:t>but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better </a:t>
            </a:r>
            <a:r>
              <a:rPr lang="en-US" altLang="en-US" b="1" i="1" u="sng" dirty="0">
                <a:solidFill>
                  <a:srgbClr val="FF0000"/>
                </a:solidFill>
              </a:rPr>
              <a:t>response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dirty="0">
                <a:solidFill>
                  <a:srgbClr val="FF0000"/>
                </a:solidFill>
              </a:rPr>
              <a:t>q</a:t>
            </a:r>
            <a:r>
              <a:rPr lang="en-US" altLang="en-US" dirty="0"/>
              <a:t> should be large compared to context switch time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dirty="0">
                <a:solidFill>
                  <a:srgbClr val="FF0000"/>
                </a:solidFill>
              </a:rPr>
              <a:t>q</a:t>
            </a:r>
            <a:r>
              <a:rPr lang="en-US" altLang="en-US" dirty="0"/>
              <a:t> usually </a:t>
            </a:r>
            <a:r>
              <a:rPr lang="en-US" altLang="en-US" dirty="0">
                <a:solidFill>
                  <a:srgbClr val="FF0000"/>
                </a:solidFill>
              </a:rPr>
              <a:t>10</a:t>
            </a:r>
            <a:r>
              <a:rPr lang="en-US" altLang="en-US" i="1" dirty="0">
                <a:solidFill>
                  <a:srgbClr val="FF0000"/>
                </a:solidFill>
              </a:rPr>
              <a:t>ms</a:t>
            </a:r>
            <a:r>
              <a:rPr lang="en-US" altLang="en-US" dirty="0">
                <a:solidFill>
                  <a:srgbClr val="FF0000"/>
                </a:solidFill>
              </a:rPr>
              <a:t> to 100</a:t>
            </a:r>
            <a:r>
              <a:rPr lang="en-US" altLang="en-US" i="1" dirty="0">
                <a:solidFill>
                  <a:srgbClr val="FF0000"/>
                </a:solidFill>
              </a:rPr>
              <a:t>ms</a:t>
            </a:r>
            <a:r>
              <a:rPr lang="en-US" altLang="en-US" dirty="0"/>
              <a:t>, context switch </a:t>
            </a:r>
            <a:r>
              <a:rPr lang="en-US" altLang="en-US" dirty="0">
                <a:solidFill>
                  <a:srgbClr val="FF0000"/>
                </a:solidFill>
              </a:rPr>
              <a:t>&lt; 10 </a:t>
            </a:r>
            <a:r>
              <a:rPr lang="en-US" altLang="en-US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altLang="en-US" dirty="0" err="1">
                <a:solidFill>
                  <a:srgbClr val="FF0000"/>
                </a:solidFill>
              </a:rPr>
              <a:t>sec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419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96" y="2747885"/>
            <a:ext cx="67706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Time </a:t>
            </a:r>
            <a:r>
              <a:rPr lang="en-US" altLang="en-US" sz="2800" dirty="0">
                <a:solidFill>
                  <a:srgbClr val="FF0000"/>
                </a:solidFill>
              </a:rPr>
              <a:t>Quantum</a:t>
            </a:r>
            <a:r>
              <a:rPr lang="en-US" altLang="en-US" sz="2800" dirty="0"/>
              <a:t> and </a:t>
            </a:r>
            <a:r>
              <a:rPr lang="en-US" altLang="en-US" sz="2800" dirty="0">
                <a:solidFill>
                  <a:srgbClr val="FF0000"/>
                </a:solidFill>
              </a:rPr>
              <a:t>Context Switch </a:t>
            </a:r>
            <a:r>
              <a:rPr lang="en-US" altLang="en-US" sz="2800" dirty="0"/>
              <a:t>Time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268" y="854075"/>
            <a:ext cx="8976732" cy="4760603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b="1" dirty="0"/>
              <a:t>RR</a:t>
            </a:r>
            <a:r>
              <a:rPr lang="en-US" dirty="0"/>
              <a:t> scheduling algorithm, no process is allocated the CPU for more than 1 time quantum in a row (</a:t>
            </a:r>
            <a:r>
              <a:rPr lang="en-US" i="1" dirty="0"/>
              <a:t>unless it is the only runnable process</a:t>
            </a:r>
            <a:r>
              <a:rPr lang="en-US" dirty="0"/>
              <a:t>).</a:t>
            </a:r>
          </a:p>
          <a:p>
            <a:r>
              <a:rPr lang="en-US" dirty="0"/>
              <a:t>However, the </a:t>
            </a:r>
            <a:r>
              <a:rPr lang="en-US" dirty="0">
                <a:solidFill>
                  <a:srgbClr val="FF0000"/>
                </a:solidFill>
              </a:rPr>
              <a:t>performance</a:t>
            </a:r>
            <a:r>
              <a:rPr lang="en-US" dirty="0"/>
              <a:t> of the </a:t>
            </a:r>
            <a:r>
              <a:rPr lang="en-US" b="1" dirty="0"/>
              <a:t>RR</a:t>
            </a:r>
            <a:r>
              <a:rPr lang="en-US" dirty="0"/>
              <a:t> algorithm </a:t>
            </a:r>
            <a:r>
              <a:rPr lang="en-US" dirty="0">
                <a:solidFill>
                  <a:srgbClr val="FF0000"/>
                </a:solidFill>
              </a:rPr>
              <a:t>depends</a:t>
            </a:r>
            <a:r>
              <a:rPr lang="en-US" dirty="0"/>
              <a:t> heavily on the </a:t>
            </a:r>
            <a:r>
              <a:rPr lang="en-US" dirty="0">
                <a:solidFill>
                  <a:srgbClr val="FF0000"/>
                </a:solidFill>
              </a:rPr>
              <a:t>size of the time quantum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Turnaround</a:t>
            </a:r>
            <a:r>
              <a:rPr lang="en-US" dirty="0"/>
              <a:t> time also depends on the size of the </a:t>
            </a:r>
            <a:r>
              <a:rPr lang="en-US" b="1" dirty="0"/>
              <a:t>time quantum</a:t>
            </a:r>
            <a:r>
              <a:rPr lang="en-US" dirty="0"/>
              <a:t>.</a:t>
            </a:r>
          </a:p>
          <a:p>
            <a:r>
              <a:rPr lang="en-US" dirty="0"/>
              <a:t>Thus, we want the time quantum to be large with respect to the context switch time. But it should not be too large; (</a:t>
            </a:r>
            <a:r>
              <a:rPr lang="en-US" sz="1600" i="1" dirty="0"/>
              <a:t>then it may become FCFS</a:t>
            </a:r>
            <a:r>
              <a:rPr lang="en-US" dirty="0"/>
              <a:t>). </a:t>
            </a:r>
          </a:p>
        </p:txBody>
      </p:sp>
      <p:pic>
        <p:nvPicPr>
          <p:cNvPr id="440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79" y="3383911"/>
            <a:ext cx="7313041" cy="305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66700"/>
            <a:ext cx="8535987" cy="4572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Turnaround</a:t>
            </a:r>
            <a:r>
              <a:rPr lang="en-US" altLang="en-US" sz="2400" dirty="0"/>
              <a:t> Time Varies With The Time </a:t>
            </a:r>
            <a:r>
              <a:rPr lang="en-US" altLang="en-US" sz="2400" dirty="0">
                <a:solidFill>
                  <a:srgbClr val="FF0000"/>
                </a:solidFill>
              </a:rPr>
              <a:t>Quantum</a:t>
            </a:r>
          </a:p>
        </p:txBody>
      </p:sp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6066264" y="3504406"/>
            <a:ext cx="3194747" cy="5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b="1" dirty="0">
                <a:latin typeface="Verdana" pitchFamily="34" charset="0"/>
              </a:rPr>
              <a:t>80% of CPU bursts should be shorter than </a:t>
            </a:r>
            <a:r>
              <a:rPr kumimoji="0" lang="en-US" altLang="en-US" sz="1400" b="1" dirty="0">
                <a:solidFill>
                  <a:srgbClr val="FF0000"/>
                </a:solidFill>
                <a:latin typeface="Verdana" pitchFamily="34" charset="0"/>
              </a:rPr>
              <a:t>q</a:t>
            </a:r>
          </a:p>
        </p:txBody>
      </p:sp>
      <p:pic>
        <p:nvPicPr>
          <p:cNvPr id="460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557338"/>
            <a:ext cx="4684712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201613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Priority</a:t>
            </a:r>
            <a:r>
              <a:rPr lang="en-US" altLang="en-US" dirty="0"/>
              <a:t> Scheduling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025" y="858644"/>
            <a:ext cx="8831765" cy="59126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SJF</a:t>
            </a:r>
            <a:r>
              <a:rPr lang="en-US" dirty="0"/>
              <a:t> algorithm is a </a:t>
            </a:r>
            <a:r>
              <a:rPr lang="en-US" u="sng" dirty="0"/>
              <a:t>special case </a:t>
            </a:r>
            <a:r>
              <a:rPr lang="en-US" dirty="0"/>
              <a:t>of the general </a:t>
            </a:r>
            <a:r>
              <a:rPr lang="en-US" b="1" dirty="0"/>
              <a:t>priority-scheduling </a:t>
            </a:r>
            <a:r>
              <a:rPr lang="en-US" dirty="0"/>
              <a:t>algorithm</a:t>
            </a:r>
            <a:endParaRPr lang="en-US" altLang="en-US" dirty="0"/>
          </a:p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priority</a:t>
            </a:r>
            <a:r>
              <a:rPr lang="en-US" altLang="en-US" dirty="0"/>
              <a:t> number (integer) is associated with each process</a:t>
            </a:r>
          </a:p>
          <a:p>
            <a:r>
              <a:rPr lang="en-US" b="1" dirty="0">
                <a:solidFill>
                  <a:srgbClr val="0070C0"/>
                </a:solidFill>
              </a:rPr>
              <a:t>Equal-priority</a:t>
            </a:r>
            <a:r>
              <a:rPr lang="en-US" dirty="0"/>
              <a:t> processes are scheduled in </a:t>
            </a:r>
            <a:r>
              <a:rPr lang="en-US" b="1" dirty="0">
                <a:solidFill>
                  <a:srgbClr val="0070C0"/>
                </a:solidFill>
              </a:rPr>
              <a:t>FCFS</a:t>
            </a:r>
            <a:r>
              <a:rPr lang="en-US" dirty="0"/>
              <a:t> order</a:t>
            </a:r>
            <a:endParaRPr lang="en-US" altLang="en-US" dirty="0"/>
          </a:p>
          <a:p>
            <a:endParaRPr lang="en-US" altLang="en-US" sz="600" dirty="0"/>
          </a:p>
          <a:p>
            <a:r>
              <a:rPr lang="en-US" altLang="en-US" dirty="0"/>
              <a:t>The CPU is allocated to the process with the </a:t>
            </a:r>
            <a:r>
              <a:rPr lang="en-US" altLang="en-US" dirty="0">
                <a:solidFill>
                  <a:srgbClr val="FF0000"/>
                </a:solidFill>
              </a:rPr>
              <a:t>highest priority</a:t>
            </a:r>
            <a:br>
              <a:rPr lang="en-US" altLang="en-US" dirty="0"/>
            </a:br>
            <a:r>
              <a:rPr lang="en-US" altLang="en-US" dirty="0"/>
              <a:t> (</a:t>
            </a:r>
            <a:r>
              <a:rPr lang="en-US" altLang="en-US" i="1" dirty="0">
                <a:solidFill>
                  <a:srgbClr val="FF0000"/>
                </a:solidFill>
              </a:rPr>
              <a:t>smallest integer </a:t>
            </a:r>
            <a:r>
              <a:rPr lang="en-US" altLang="en-US" i="1" dirty="0">
                <a:solidFill>
                  <a:srgbClr val="FF0000"/>
                </a:solidFill>
                <a:sym typeface="Symbol" pitchFamily="18" charset="2"/>
              </a:rPr>
              <a:t> highest priority</a:t>
            </a:r>
            <a:r>
              <a:rPr lang="en-US" altLang="en-US" dirty="0">
                <a:sym typeface="Symbol" pitchFamily="18" charset="2"/>
              </a:rPr>
              <a:t>), it is either:</a:t>
            </a:r>
          </a:p>
          <a:p>
            <a:pPr lvl="1"/>
            <a:r>
              <a:rPr lang="en-US" altLang="en-US" sz="1600" b="1" dirty="0"/>
              <a:t>Preemptive</a:t>
            </a:r>
            <a:r>
              <a:rPr lang="en-US" altLang="en-US" sz="1600" dirty="0"/>
              <a:t>: simply preempt the CPU if the priority of the newly arrived process is higher than the priority of the currently running process</a:t>
            </a:r>
          </a:p>
          <a:p>
            <a:pPr lvl="1"/>
            <a:r>
              <a:rPr lang="en-US" altLang="en-US" sz="1600" b="1" dirty="0"/>
              <a:t>Non-preemptive</a:t>
            </a:r>
            <a:r>
              <a:rPr lang="en-US" altLang="en-US" sz="1600" dirty="0"/>
              <a:t>: </a:t>
            </a:r>
            <a:r>
              <a:rPr lang="en-US" sz="1600" dirty="0"/>
              <a:t>simply put the new process at the </a:t>
            </a:r>
            <a:r>
              <a:rPr lang="en-US" sz="1600" b="1" dirty="0"/>
              <a:t>head</a:t>
            </a:r>
            <a:r>
              <a:rPr lang="en-US" sz="1600" dirty="0"/>
              <a:t> of the ready queue</a:t>
            </a:r>
            <a:endParaRPr lang="en-US" altLang="en-US" sz="1600" dirty="0"/>
          </a:p>
          <a:p>
            <a:r>
              <a:rPr lang="en-US" altLang="en-US" dirty="0">
                <a:solidFill>
                  <a:srgbClr val="FF0000"/>
                </a:solidFill>
              </a:rPr>
              <a:t>SJF</a:t>
            </a:r>
            <a:r>
              <a:rPr lang="en-US" altLang="en-US" dirty="0"/>
              <a:t> is priority scheduling where </a:t>
            </a:r>
            <a:r>
              <a:rPr lang="en-US" altLang="en-US" b="1" u="sng" dirty="0"/>
              <a:t>priority</a:t>
            </a:r>
            <a:r>
              <a:rPr lang="en-US" altLang="en-US" dirty="0"/>
              <a:t> is the </a:t>
            </a:r>
            <a:r>
              <a:rPr lang="en-US" altLang="en-US" u="sng" dirty="0"/>
              <a:t>inverse</a:t>
            </a:r>
            <a:r>
              <a:rPr lang="en-US" altLang="en-US" dirty="0"/>
              <a:t> of </a:t>
            </a:r>
            <a:r>
              <a:rPr lang="en-US" altLang="en-US" b="1" u="sng" dirty="0"/>
              <a:t>predicted</a:t>
            </a:r>
            <a:r>
              <a:rPr lang="en-US" altLang="en-US" dirty="0"/>
              <a:t> next CPU burst time</a:t>
            </a:r>
          </a:p>
          <a:p>
            <a:pPr lvl="1"/>
            <a:r>
              <a:rPr lang="en-US" sz="1600" dirty="0"/>
              <a:t>The larger the CPU burst, the lower the priority, and vice versa</a:t>
            </a:r>
            <a:endParaRPr lang="en-US" altLang="en-US" sz="1600" dirty="0"/>
          </a:p>
          <a:p>
            <a:endParaRPr lang="en-US" altLang="en-US" sz="400" dirty="0"/>
          </a:p>
          <a:p>
            <a:r>
              <a:rPr lang="en-US" altLang="en-US" dirty="0"/>
              <a:t>Problem </a:t>
            </a:r>
            <a:r>
              <a:rPr lang="en-US" altLang="en-US" dirty="0">
                <a:sym typeface="Symbol" pitchFamily="18" charset="2"/>
              </a:rPr>
              <a:t> 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Starvation</a:t>
            </a:r>
            <a:r>
              <a:rPr lang="en-US" altLang="en-US" b="1" dirty="0">
                <a:sym typeface="Symbol" pitchFamily="18" charset="2"/>
              </a:rPr>
              <a:t> (</a:t>
            </a:r>
            <a:r>
              <a:rPr lang="en-US" b="1" dirty="0"/>
              <a:t>indefinite blocking</a:t>
            </a:r>
            <a:r>
              <a:rPr lang="en-US" altLang="en-US" b="1" dirty="0">
                <a:sym typeface="Symbol" pitchFamily="18" charset="2"/>
              </a:rPr>
              <a:t>) </a:t>
            </a:r>
            <a:r>
              <a:rPr lang="en-US" altLang="en-US" dirty="0">
                <a:sym typeface="Symbol" pitchFamily="18" charset="2"/>
              </a:rPr>
              <a:t>–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low priority </a:t>
            </a:r>
            <a:r>
              <a:rPr lang="en-US" altLang="en-US" dirty="0">
                <a:sym typeface="Symbol" pitchFamily="18" charset="2"/>
              </a:rPr>
              <a:t>processes may never execute (</a:t>
            </a:r>
            <a:r>
              <a:rPr lang="en-US" sz="1600" i="1" dirty="0"/>
              <a:t>A process that is ready to run but waiting for the CPU can be considered blocked</a:t>
            </a:r>
            <a:r>
              <a:rPr lang="en-US" altLang="en-US" dirty="0">
                <a:sym typeface="Symbol" pitchFamily="18" charset="2"/>
              </a:rPr>
              <a:t>)</a:t>
            </a:r>
          </a:p>
          <a:p>
            <a:r>
              <a:rPr lang="en-US" altLang="en-US" dirty="0">
                <a:sym typeface="Symbol" pitchFamily="18" charset="2"/>
              </a:rPr>
              <a:t>Solution  </a:t>
            </a:r>
            <a:r>
              <a:rPr lang="en-US" altLang="en-US" b="1" dirty="0">
                <a:solidFill>
                  <a:srgbClr val="3366FF"/>
                </a:solidFill>
                <a:sym typeface="Symbol" pitchFamily="18" charset="2"/>
              </a:rPr>
              <a:t>Aging</a:t>
            </a:r>
            <a:r>
              <a:rPr lang="en-US" altLang="en-US" b="1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– as time progresses increase the priority of the process </a:t>
            </a: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lvl="3"/>
            <a:r>
              <a:rPr lang="en-US" dirty="0"/>
              <a:t>What about round-robin + priority</a:t>
            </a:r>
            <a:endParaRPr lang="en-US" altLang="en-US" dirty="0">
              <a:solidFill>
                <a:srgbClr val="FF0000"/>
              </a:solidFill>
              <a:sym typeface="Symbol" pitchFamily="18" charset="2"/>
            </a:endParaRPr>
          </a:p>
          <a:p>
            <a:pPr>
              <a:buFont typeface="Monotype Sorts" pitchFamily="-84" charset="2"/>
              <a:buNone/>
            </a:pPr>
            <a:endParaRPr lang="en-US" altLang="en-US" b="1" dirty="0">
              <a:solidFill>
                <a:srgbClr val="3366FF"/>
              </a:solidFill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61" y="6186469"/>
            <a:ext cx="895442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(Rumor has it that when they shut down the IBM 7094 at MIT in </a:t>
            </a:r>
            <a:r>
              <a:rPr lang="en-US" sz="1600" dirty="0">
                <a:solidFill>
                  <a:srgbClr val="FF0000"/>
                </a:solidFill>
              </a:rPr>
              <a:t>1973</a:t>
            </a:r>
            <a:r>
              <a:rPr lang="en-US" sz="1600" dirty="0"/>
              <a:t>, they found a low-priority process that had been submitted in </a:t>
            </a:r>
            <a:r>
              <a:rPr lang="en-US" sz="1600" dirty="0">
                <a:solidFill>
                  <a:srgbClr val="FF0000"/>
                </a:solidFill>
              </a:rPr>
              <a:t>1967</a:t>
            </a:r>
            <a:r>
              <a:rPr lang="en-US" sz="1600" dirty="0"/>
              <a:t> and had not yet been run.)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01613"/>
            <a:ext cx="72802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: </a:t>
            </a:r>
            <a:r>
              <a:rPr lang="en-US" altLang="en-US" dirty="0">
                <a:solidFill>
                  <a:srgbClr val="FF0000"/>
                </a:solidFill>
              </a:rPr>
              <a:t>Priority</a:t>
            </a:r>
            <a:r>
              <a:rPr lang="en-US" altLang="en-US" dirty="0"/>
              <a:t> Scheduling</a:t>
            </a:r>
          </a:p>
        </p:txBody>
      </p:sp>
      <p:sp>
        <p:nvSpPr>
          <p:cNvPr id="50178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89571" y="1233488"/>
            <a:ext cx="8954429" cy="4887912"/>
          </a:xfrm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        </a:t>
            </a:r>
            <a:r>
              <a:rPr lang="en-US" altLang="en-US" u="sng" dirty="0" err="1"/>
              <a:t>Process</a:t>
            </a:r>
            <a:r>
              <a:rPr lang="en-US" altLang="en-US" u="sng" dirty="0" err="1">
                <a:solidFill>
                  <a:schemeClr val="bg1"/>
                </a:solidFill>
              </a:rPr>
              <a:t>A</a:t>
            </a:r>
            <a:r>
              <a:rPr lang="en-US" altLang="en-US" u="sng" dirty="0">
                <a:solidFill>
                  <a:schemeClr val="bg1"/>
                </a:solidFill>
              </a:rPr>
              <a:t>	</a:t>
            </a:r>
            <a:r>
              <a:rPr lang="en-US" altLang="en-US" u="sng" dirty="0" err="1">
                <a:solidFill>
                  <a:schemeClr val="bg1"/>
                </a:solidFill>
              </a:rPr>
              <a:t>arri</a:t>
            </a:r>
            <a:r>
              <a:rPr lang="en-US" altLang="en-US" u="sng" dirty="0">
                <a:solidFill>
                  <a:schemeClr val="bg1"/>
                </a:solidFill>
              </a:rPr>
              <a:t> </a:t>
            </a:r>
            <a:r>
              <a:rPr lang="en-US" altLang="en-US" u="sng" dirty="0"/>
              <a:t>Burst </a:t>
            </a:r>
            <a:r>
              <a:rPr lang="en-US" altLang="en-US" u="sng" dirty="0" err="1"/>
              <a:t>Time</a:t>
            </a:r>
            <a:r>
              <a:rPr lang="en-US" altLang="en-US" u="sng" dirty="0" err="1">
                <a:solidFill>
                  <a:schemeClr val="bg1"/>
                </a:solidFill>
              </a:rPr>
              <a:t>T</a:t>
            </a:r>
            <a:r>
              <a:rPr lang="en-US" altLang="en-US" dirty="0"/>
              <a:t>	</a:t>
            </a:r>
            <a:r>
              <a:rPr lang="en-US" altLang="en-US" u="sng" dirty="0"/>
              <a:t>Priority</a:t>
            </a: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	1</a:t>
            </a:r>
            <a:r>
              <a:rPr lang="en-US" altLang="en-US" dirty="0">
                <a:solidFill>
                  <a:srgbClr val="000000"/>
                </a:solidFill>
              </a:rPr>
              <a:t>0</a:t>
            </a:r>
            <a:r>
              <a:rPr lang="en-US" altLang="en-US" dirty="0"/>
              <a:t>	3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 	</a:t>
            </a:r>
            <a:r>
              <a:rPr lang="en-US" altLang="en-US" dirty="0">
                <a:solidFill>
                  <a:srgbClr val="000000"/>
                </a:solidFill>
              </a:rPr>
              <a:t>1</a:t>
            </a:r>
            <a:r>
              <a:rPr lang="en-US" altLang="en-US" dirty="0"/>
              <a:t>	1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2</a:t>
            </a:r>
            <a:r>
              <a:rPr lang="en-US" altLang="en-US" dirty="0"/>
              <a:t>	4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1</a:t>
            </a:r>
            <a:r>
              <a:rPr lang="en-US" altLang="en-US" dirty="0"/>
              <a:t>	5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5	</a:t>
            </a:r>
            <a:r>
              <a:rPr lang="en-US" altLang="en-US" dirty="0"/>
              <a:t>5	2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baseline="-25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Priority scheduling Gantt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Average waiting time = 8.2 </a:t>
            </a:r>
            <a:r>
              <a:rPr lang="en-US" altLang="en-US" dirty="0" err="1"/>
              <a:t>msec</a:t>
            </a:r>
            <a:endParaRPr lang="en-US" altLang="en-US" i="1" baseline="-25000" dirty="0"/>
          </a:p>
        </p:txBody>
      </p:sp>
      <p:pic>
        <p:nvPicPr>
          <p:cNvPr id="501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7" y="4456306"/>
            <a:ext cx="6467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 Diagonal Corner Rectangle 2"/>
          <p:cNvSpPr/>
          <p:nvPr/>
        </p:nvSpPr>
        <p:spPr bwMode="auto">
          <a:xfrm>
            <a:off x="4375089" y="5371660"/>
            <a:ext cx="3397311" cy="1115638"/>
          </a:xfrm>
          <a:prstGeom prst="round2Diag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What do you think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we need to do if the arrival time is added to the processes?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01613"/>
            <a:ext cx="7280275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Priority</a:t>
            </a:r>
            <a:r>
              <a:rPr lang="en-US" altLang="en-US" dirty="0"/>
              <a:t> Scheduling </a:t>
            </a:r>
            <a:r>
              <a:rPr lang="en-US" altLang="en-US" dirty="0">
                <a:solidFill>
                  <a:srgbClr val="FF0000"/>
                </a:solidFill>
              </a:rPr>
              <a:t>w/ Round-Robin</a:t>
            </a:r>
          </a:p>
        </p:txBody>
      </p:sp>
      <p:sp>
        <p:nvSpPr>
          <p:cNvPr id="5222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320040" y="877888"/>
            <a:ext cx="8823960" cy="4887912"/>
          </a:xfrm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        </a:t>
            </a:r>
            <a:r>
              <a:rPr lang="en-US" altLang="en-US" u="sng" dirty="0" err="1"/>
              <a:t>Process</a:t>
            </a:r>
            <a:r>
              <a:rPr lang="en-US" altLang="en-US" u="sng" dirty="0" err="1">
                <a:solidFill>
                  <a:schemeClr val="bg1"/>
                </a:solidFill>
              </a:rPr>
              <a:t>A</a:t>
            </a:r>
            <a:r>
              <a:rPr lang="en-US" altLang="en-US" u="sng" dirty="0">
                <a:solidFill>
                  <a:schemeClr val="bg1"/>
                </a:solidFill>
              </a:rPr>
              <a:t>	</a:t>
            </a:r>
            <a:r>
              <a:rPr lang="en-US" altLang="en-US" u="sng" dirty="0" err="1">
                <a:solidFill>
                  <a:schemeClr val="bg1"/>
                </a:solidFill>
              </a:rPr>
              <a:t>arri</a:t>
            </a:r>
            <a:r>
              <a:rPr lang="en-US" altLang="en-US" u="sng" dirty="0">
                <a:solidFill>
                  <a:schemeClr val="bg1"/>
                </a:solidFill>
              </a:rPr>
              <a:t> </a:t>
            </a:r>
            <a:r>
              <a:rPr lang="en-US" altLang="en-US" u="sng" dirty="0"/>
              <a:t>Burst </a:t>
            </a:r>
            <a:r>
              <a:rPr lang="en-US" altLang="en-US" u="sng" dirty="0" err="1"/>
              <a:t>Time</a:t>
            </a:r>
            <a:r>
              <a:rPr lang="en-US" altLang="en-US" u="sng" dirty="0" err="1">
                <a:solidFill>
                  <a:schemeClr val="bg1"/>
                </a:solidFill>
              </a:rPr>
              <a:t>T</a:t>
            </a:r>
            <a:r>
              <a:rPr lang="en-US" altLang="en-US" dirty="0"/>
              <a:t>	</a:t>
            </a:r>
            <a:r>
              <a:rPr lang="en-US" altLang="en-US" u="sng" dirty="0"/>
              <a:t>Priority</a:t>
            </a: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1</a:t>
            </a:r>
            <a:r>
              <a:rPr lang="en-US" altLang="en-US" dirty="0"/>
              <a:t>	4	3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 	</a:t>
            </a:r>
            <a:r>
              <a:rPr lang="en-US" altLang="en-US" dirty="0">
                <a:solidFill>
                  <a:srgbClr val="000000"/>
                </a:solidFill>
              </a:rPr>
              <a:t>5</a:t>
            </a:r>
            <a:r>
              <a:rPr lang="en-US" altLang="en-US" dirty="0"/>
              <a:t>	2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8</a:t>
            </a:r>
            <a:r>
              <a:rPr lang="en-US" altLang="en-US" dirty="0"/>
              <a:t>	2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4</a:t>
            </a:r>
            <a:r>
              <a:rPr lang="en-US" altLang="en-US" dirty="0"/>
              <a:t>	</a:t>
            </a:r>
            <a:r>
              <a:rPr lang="en-US" altLang="en-US" dirty="0">
                <a:solidFill>
                  <a:srgbClr val="000000"/>
                </a:solidFill>
              </a:rPr>
              <a:t>7</a:t>
            </a:r>
            <a:r>
              <a:rPr lang="en-US" altLang="en-US" dirty="0"/>
              <a:t>	1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5	</a:t>
            </a:r>
            <a:r>
              <a:rPr lang="en-US" altLang="en-US" dirty="0"/>
              <a:t>3	3</a:t>
            </a:r>
          </a:p>
          <a:p>
            <a:pPr>
              <a:buFont typeface="Wingdings" pitchFamily="2" charset="2"/>
              <a:buChar char="q"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Run the process with the highest priority. </a:t>
            </a:r>
          </a:p>
          <a:p>
            <a:pPr>
              <a:buFont typeface="Wingdings" pitchFamily="2" charset="2"/>
              <a:buChar char="q"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b="1" dirty="0"/>
              <a:t>Processes with the </a:t>
            </a:r>
            <a:r>
              <a:rPr lang="en-US" altLang="en-US" b="1" dirty="0">
                <a:solidFill>
                  <a:srgbClr val="FF0000"/>
                </a:solidFill>
              </a:rPr>
              <a:t>same priority </a:t>
            </a:r>
            <a:r>
              <a:rPr lang="en-US" altLang="en-US" b="1" dirty="0"/>
              <a:t>run </a:t>
            </a:r>
            <a:r>
              <a:rPr lang="en-US" altLang="en-US" b="1" dirty="0">
                <a:solidFill>
                  <a:srgbClr val="FF0000"/>
                </a:solidFill>
              </a:rPr>
              <a:t>round-robin</a:t>
            </a:r>
          </a:p>
          <a:p>
            <a:pPr lvl="1"/>
            <a:r>
              <a:rPr lang="en-US" b="1" u="sng" dirty="0"/>
              <a:t>Notice</a:t>
            </a:r>
            <a:r>
              <a:rPr lang="en-US" dirty="0"/>
              <a:t> that when process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600" i="1" dirty="0">
                <a:solidFill>
                  <a:srgbClr val="FF0000"/>
                </a:solidFill>
              </a:rPr>
              <a:t>P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800" dirty="0">
                <a:solidFill>
                  <a:srgbClr val="FF0000"/>
                </a:solidFill>
              </a:rPr>
              <a:t> </a:t>
            </a:r>
            <a:r>
              <a:rPr lang="en-US" dirty="0"/>
              <a:t>finishes at time </a:t>
            </a:r>
            <a:r>
              <a:rPr lang="en-US" b="1" dirty="0"/>
              <a:t>16</a:t>
            </a:r>
            <a:r>
              <a:rPr lang="en-US" dirty="0"/>
              <a:t>, process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/>
              <a:t> is the highest-priority process, so it will run until it completes execution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/>
              <a:t>Gantt Chart with </a:t>
            </a:r>
            <a:r>
              <a:rPr lang="en-US" altLang="en-US" dirty="0">
                <a:solidFill>
                  <a:srgbClr val="FF0000"/>
                </a:solidFill>
              </a:rPr>
              <a:t>q = 2 </a:t>
            </a:r>
            <a:r>
              <a:rPr lang="en-US" altLang="en-US" i="1" dirty="0" err="1"/>
              <a:t>ms</a:t>
            </a:r>
            <a:r>
              <a:rPr lang="en-US" altLang="en-US" dirty="0"/>
              <a:t> time quantum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/>
          </a:p>
        </p:txBody>
      </p:sp>
      <p:pic>
        <p:nvPicPr>
          <p:cNvPr id="522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9" y="5322887"/>
            <a:ext cx="78105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38" y="153988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Multilevel Queue </a:t>
            </a:r>
            <a:r>
              <a:rPr lang="en-US" altLang="en-US" dirty="0"/>
              <a:t>Scheduling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1068388"/>
            <a:ext cx="7537450" cy="5221287"/>
          </a:xfrm>
        </p:spPr>
        <p:txBody>
          <a:bodyPr/>
          <a:lstStyle/>
          <a:p>
            <a:r>
              <a:rPr lang="en-US" altLang="en-US" dirty="0"/>
              <a:t>With priority scheduling, have separate </a:t>
            </a:r>
            <a:r>
              <a:rPr lang="en-US" altLang="en-US" dirty="0">
                <a:solidFill>
                  <a:srgbClr val="FF0000"/>
                </a:solidFill>
              </a:rPr>
              <a:t>queues</a:t>
            </a:r>
            <a:r>
              <a:rPr lang="en-US" altLang="en-US" dirty="0"/>
              <a:t> for each priority.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Schedule</a:t>
            </a:r>
            <a:r>
              <a:rPr lang="en-US" altLang="en-US" dirty="0"/>
              <a:t> the process in the </a:t>
            </a:r>
            <a:r>
              <a:rPr lang="en-US" altLang="en-US" dirty="0">
                <a:solidFill>
                  <a:srgbClr val="FF0000"/>
                </a:solidFill>
              </a:rPr>
              <a:t>highest-priority queue</a:t>
            </a:r>
            <a:r>
              <a:rPr lang="en-US" altLang="en-US" dirty="0"/>
              <a:t>!</a:t>
            </a:r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22" y="2140117"/>
            <a:ext cx="3753993" cy="414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242632"/>
            <a:ext cx="8083296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Describe various CPU scheduling algorithms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Assess CPU scheduling algorithms based on scheduling criteria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Explain the issues related to multiprocessor and multicore scheduling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Describe various real-time scheduling algorithms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Describe the scheduling algorithms used in the Windows, Linux, and Solaris operating systems</a:t>
            </a:r>
          </a:p>
          <a:p>
            <a:pPr>
              <a:lnSpc>
                <a:spcPct val="150000"/>
              </a:lnSpc>
            </a:pPr>
            <a:r>
              <a:rPr lang="en-US" altLang="en-US" dirty="0"/>
              <a:t>Apply modeling and simulations to evaluate CPU scheduling algorithms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Multilevel Queue </a:t>
            </a:r>
            <a:r>
              <a:rPr lang="en-US" altLang="en-US" dirty="0"/>
              <a:t>Scheduling</a:t>
            </a:r>
          </a:p>
        </p:txBody>
      </p:sp>
      <p:sp>
        <p:nvSpPr>
          <p:cNvPr id="138242" name="Content Placeholder 2"/>
          <p:cNvSpPr>
            <a:spLocks noGrp="1"/>
          </p:cNvSpPr>
          <p:nvPr>
            <p:ph idx="1"/>
          </p:nvPr>
        </p:nvSpPr>
        <p:spPr>
          <a:xfrm>
            <a:off x="391956" y="854075"/>
            <a:ext cx="8229600" cy="488092"/>
          </a:xfrm>
        </p:spPr>
        <p:txBody>
          <a:bodyPr/>
          <a:lstStyle/>
          <a:p>
            <a:r>
              <a:rPr lang="en-US" altLang="en-US" dirty="0"/>
              <a:t>Prioritization based upon process type, </a:t>
            </a:r>
          </a:p>
          <a:p>
            <a:pPr lvl="1"/>
            <a:r>
              <a:rPr lang="en-US" sz="1400" dirty="0"/>
              <a:t>Each queue has absolute priority over lower-priority queues</a:t>
            </a:r>
          </a:p>
          <a:p>
            <a:pPr lvl="1"/>
            <a:r>
              <a:rPr lang="en-US" altLang="en-US" sz="1400" dirty="0"/>
              <a:t>Another possibility is to time-slice among the queues</a:t>
            </a:r>
          </a:p>
        </p:txBody>
      </p:sp>
      <p:pic>
        <p:nvPicPr>
          <p:cNvPr id="138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42" y="1918429"/>
            <a:ext cx="5462989" cy="290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135" y="4902004"/>
            <a:ext cx="8896865" cy="193899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Real Time Processes</a:t>
            </a:r>
            <a:r>
              <a:rPr lang="en-US" sz="1600" dirty="0"/>
              <a:t>: i.e. the scheduling algorithm itself (scheduling process); </a:t>
            </a:r>
          </a:p>
          <a:p>
            <a:r>
              <a:rPr lang="en-US" sz="1600" dirty="0"/>
              <a:t>i.e. the computer inside the Engine Control Unit in a car has to manage the engine at every moment based on what the driver wants to do (in real-time fashion). </a:t>
            </a:r>
          </a:p>
          <a:p>
            <a:r>
              <a:rPr lang="en-US" sz="1600" dirty="0"/>
              <a:t>Scheduling is a real-time process too </a:t>
            </a:r>
          </a:p>
          <a:p>
            <a:r>
              <a:rPr lang="en-US" sz="1400" dirty="0"/>
              <a:t>Try out: </a:t>
            </a:r>
          </a:p>
          <a:p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man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chrt</a:t>
            </a:r>
            <a:endParaRPr lang="en-US" sz="1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chrt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-p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endParaRPr lang="en-US" sz="1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chrt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60399" y="239713"/>
            <a:ext cx="8617415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Multilevel Feedback Queue </a:t>
            </a:r>
            <a:r>
              <a:rPr lang="en-US" dirty="0"/>
              <a:t>Scheduling</a:t>
            </a:r>
            <a:endParaRPr lang="en-US" altLang="en-US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117" y="1048036"/>
            <a:ext cx="8987883" cy="5263554"/>
          </a:xfrm>
        </p:spPr>
        <p:txBody>
          <a:bodyPr/>
          <a:lstStyle/>
          <a:p>
            <a:r>
              <a:rPr lang="en-US" altLang="en-US" dirty="0"/>
              <a:t>Allows a process to </a:t>
            </a:r>
            <a:r>
              <a:rPr lang="en-US" altLang="en-US" dirty="0">
                <a:solidFill>
                  <a:srgbClr val="FF0000"/>
                </a:solidFill>
              </a:rPr>
              <a:t>move between the various queues</a:t>
            </a:r>
            <a:r>
              <a:rPr lang="en-US" altLang="en-US" dirty="0"/>
              <a:t>; </a:t>
            </a:r>
          </a:p>
          <a:p>
            <a:pPr lvl="1"/>
            <a:r>
              <a:rPr lang="en-US" dirty="0"/>
              <a:t>If a process uses too much </a:t>
            </a:r>
            <a:r>
              <a:rPr lang="en-US" sz="1600" dirty="0"/>
              <a:t>CPU </a:t>
            </a:r>
            <a:r>
              <a:rPr lang="en-US" dirty="0"/>
              <a:t>time, it will be moved to a lower-priority queue and vice versa. </a:t>
            </a:r>
          </a:p>
          <a:p>
            <a:pPr lvl="2"/>
            <a:r>
              <a:rPr lang="en-US" dirty="0"/>
              <a:t>Processes that are typically characterized as </a:t>
            </a:r>
            <a:r>
              <a:rPr lang="en-US" b="1" dirty="0"/>
              <a:t>short CPU bursts </a:t>
            </a:r>
            <a:r>
              <a:rPr lang="en-US" dirty="0"/>
              <a:t>can be left in the higher-priority queues (i.e. </a:t>
            </a:r>
            <a:r>
              <a:rPr lang="en-US" sz="1600" i="1" dirty="0"/>
              <a:t>I/O-bound and interactive process</a:t>
            </a:r>
            <a:r>
              <a:rPr lang="en-US" dirty="0"/>
              <a:t>)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Aging</a:t>
            </a:r>
            <a:r>
              <a:rPr lang="en-US" altLang="en-US" b="1" dirty="0"/>
              <a:t> can be implemented this way</a:t>
            </a:r>
            <a:r>
              <a:rPr lang="en-US" altLang="en-US" dirty="0"/>
              <a:t>; a process that waits too long in a lower-priority queue may be moved to a higher-priority queue</a:t>
            </a:r>
          </a:p>
          <a:p>
            <a:pPr lvl="1"/>
            <a:endParaRPr lang="en-US" altLang="en-US" dirty="0"/>
          </a:p>
          <a:p>
            <a:r>
              <a:rPr lang="en-US" altLang="en-US" b="1" u="sng" dirty="0"/>
              <a:t>Multilevel-feedback-queue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scheduler</a:t>
            </a:r>
            <a:r>
              <a:rPr lang="en-US" altLang="en-US" dirty="0"/>
              <a:t> defined by the following </a:t>
            </a:r>
            <a:r>
              <a:rPr lang="en-US" altLang="en-US" b="1" u="sng" dirty="0">
                <a:solidFill>
                  <a:srgbClr val="0070C0"/>
                </a:solidFill>
              </a:rPr>
              <a:t>parameters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number</a:t>
            </a:r>
            <a:r>
              <a:rPr lang="en-US" altLang="en-US" dirty="0"/>
              <a:t> of queues</a:t>
            </a:r>
          </a:p>
          <a:p>
            <a:pPr lvl="1"/>
            <a:r>
              <a:rPr lang="en-US" altLang="en-US" dirty="0"/>
              <a:t>scheduling </a:t>
            </a:r>
            <a:r>
              <a:rPr lang="en-US" altLang="en-US" dirty="0">
                <a:solidFill>
                  <a:srgbClr val="0070C0"/>
                </a:solidFill>
              </a:rPr>
              <a:t>algorithms</a:t>
            </a:r>
            <a:r>
              <a:rPr lang="en-US" altLang="en-US" dirty="0"/>
              <a:t> for each queue</a:t>
            </a:r>
          </a:p>
          <a:p>
            <a:pPr lvl="1"/>
            <a:r>
              <a:rPr lang="en-US" altLang="en-US" dirty="0"/>
              <a:t>method used to determine when to </a:t>
            </a:r>
            <a:r>
              <a:rPr lang="en-US" altLang="en-US" dirty="0">
                <a:solidFill>
                  <a:srgbClr val="0070C0"/>
                </a:solidFill>
              </a:rPr>
              <a:t>upgrade</a:t>
            </a:r>
            <a:r>
              <a:rPr lang="en-US" altLang="en-US" dirty="0"/>
              <a:t> a process</a:t>
            </a:r>
          </a:p>
          <a:p>
            <a:pPr lvl="1"/>
            <a:r>
              <a:rPr lang="en-US" altLang="en-US" dirty="0"/>
              <a:t>method used to determine when to </a:t>
            </a:r>
            <a:r>
              <a:rPr lang="en-US" altLang="en-US" dirty="0">
                <a:solidFill>
                  <a:srgbClr val="0070C0"/>
                </a:solidFill>
              </a:rPr>
              <a:t>demote</a:t>
            </a:r>
            <a:r>
              <a:rPr lang="en-US" altLang="en-US" dirty="0"/>
              <a:t> a process</a:t>
            </a:r>
          </a:p>
          <a:p>
            <a:pPr lvl="1"/>
            <a:r>
              <a:rPr lang="en-US" altLang="en-US" dirty="0"/>
              <a:t>method used to determine which queue a process will enter when that process needs service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0800"/>
            <a:ext cx="7710488" cy="6794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Example</a:t>
            </a:r>
            <a:r>
              <a:rPr lang="en-US" altLang="en-US" dirty="0"/>
              <a:t> : Multilevel Feedback Queue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592" y="876872"/>
            <a:ext cx="4983480" cy="55696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/>
              <a:t>Three queues: </a:t>
            </a:r>
          </a:p>
          <a:p>
            <a:pPr lvl="1"/>
            <a:r>
              <a:rPr lang="en-US" altLang="en-US" sz="1600" i="1" dirty="0">
                <a:solidFill>
                  <a:srgbClr val="FF0000"/>
                </a:solidFill>
              </a:rPr>
              <a:t>Q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0</a:t>
            </a:r>
            <a:r>
              <a:rPr lang="en-US" altLang="en-US" sz="1600" dirty="0"/>
              <a:t> – </a:t>
            </a:r>
            <a:r>
              <a:rPr lang="en-US" altLang="en-US" sz="1600" dirty="0">
                <a:solidFill>
                  <a:srgbClr val="FF0000"/>
                </a:solidFill>
              </a:rPr>
              <a:t>RR</a:t>
            </a:r>
            <a:r>
              <a:rPr lang="en-US" altLang="en-US" sz="1600" dirty="0"/>
              <a:t> with time quantum </a:t>
            </a:r>
            <a:r>
              <a:rPr lang="en-US" altLang="en-US" sz="1600" dirty="0">
                <a:solidFill>
                  <a:srgbClr val="FF0000"/>
                </a:solidFill>
              </a:rPr>
              <a:t>8</a:t>
            </a:r>
            <a:r>
              <a:rPr lang="en-US" altLang="en-US" sz="1600" dirty="0"/>
              <a:t> milliseconds</a:t>
            </a:r>
          </a:p>
          <a:p>
            <a:pPr lvl="1"/>
            <a:r>
              <a:rPr lang="en-US" altLang="en-US" sz="1600" i="1" dirty="0">
                <a:solidFill>
                  <a:srgbClr val="FF0000"/>
                </a:solidFill>
              </a:rPr>
              <a:t>Q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/>
              <a:t> – </a:t>
            </a:r>
            <a:r>
              <a:rPr lang="en-US" altLang="en-US" sz="1600" dirty="0">
                <a:solidFill>
                  <a:srgbClr val="FF0000"/>
                </a:solidFill>
              </a:rPr>
              <a:t>RR</a:t>
            </a:r>
            <a:r>
              <a:rPr lang="en-US" altLang="en-US" sz="1600" dirty="0"/>
              <a:t> time quantum </a:t>
            </a:r>
            <a:r>
              <a:rPr lang="en-US" altLang="en-US" sz="1600" dirty="0">
                <a:solidFill>
                  <a:srgbClr val="FF0000"/>
                </a:solidFill>
              </a:rPr>
              <a:t>16</a:t>
            </a:r>
            <a:r>
              <a:rPr lang="en-US" altLang="en-US" sz="1600" dirty="0"/>
              <a:t> milliseconds</a:t>
            </a:r>
          </a:p>
          <a:p>
            <a:pPr lvl="1"/>
            <a:r>
              <a:rPr lang="en-US" altLang="en-US" sz="1600" i="1" dirty="0">
                <a:solidFill>
                  <a:srgbClr val="FF0000"/>
                </a:solidFill>
              </a:rPr>
              <a:t>Q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dirty="0"/>
              <a:t> – </a:t>
            </a:r>
            <a:r>
              <a:rPr lang="en-US" altLang="en-US" sz="1600" dirty="0">
                <a:solidFill>
                  <a:srgbClr val="FF0000"/>
                </a:solidFill>
              </a:rPr>
              <a:t>FCFS</a:t>
            </a:r>
          </a:p>
          <a:p>
            <a:pPr lvl="1"/>
            <a:r>
              <a:rPr lang="en-US" altLang="en-US" sz="1600" dirty="0">
                <a:solidFill>
                  <a:srgbClr val="FF0000"/>
                </a:solidFill>
              </a:rPr>
              <a:t>Note</a:t>
            </a:r>
            <a:r>
              <a:rPr lang="en-US" altLang="en-US" sz="1600" dirty="0"/>
              <a:t>: Only when </a:t>
            </a:r>
            <a:r>
              <a:rPr lang="en-US" altLang="en-US" sz="1600" i="1" dirty="0"/>
              <a:t>Q</a:t>
            </a:r>
            <a:r>
              <a:rPr lang="en-US" altLang="en-US" sz="1600" baseline="-25000" dirty="0"/>
              <a:t>0</a:t>
            </a:r>
            <a:r>
              <a:rPr lang="en-US" altLang="en-US" sz="1600" dirty="0"/>
              <a:t> is empty will it execute processes in </a:t>
            </a:r>
            <a:r>
              <a:rPr lang="en-US" altLang="en-US" sz="1600" i="1" dirty="0"/>
              <a:t>Q</a:t>
            </a:r>
            <a:r>
              <a:rPr lang="en-US" altLang="en-US" sz="1600" baseline="-25000" dirty="0"/>
              <a:t>1</a:t>
            </a:r>
            <a:endParaRPr lang="en-US" altLang="en-US" sz="1600" dirty="0"/>
          </a:p>
          <a:p>
            <a:pPr lvl="1">
              <a:lnSpc>
                <a:spcPct val="150000"/>
              </a:lnSpc>
            </a:pPr>
            <a:endParaRPr lang="en-US" altLang="en-US" sz="1400" dirty="0"/>
          </a:p>
          <a:p>
            <a:pPr>
              <a:lnSpc>
                <a:spcPct val="150000"/>
              </a:lnSpc>
            </a:pPr>
            <a:r>
              <a:rPr lang="en-US" altLang="en-US" dirty="0"/>
              <a:t>Scheduling</a:t>
            </a:r>
          </a:p>
          <a:p>
            <a:r>
              <a:rPr lang="en-US" altLang="en-US" sz="1600" dirty="0"/>
              <a:t>A new job enters queue </a:t>
            </a:r>
            <a:r>
              <a:rPr lang="en-US" altLang="en-US" sz="1600" i="1" dirty="0">
                <a:solidFill>
                  <a:srgbClr val="FF0000"/>
                </a:solidFill>
              </a:rPr>
              <a:t>Q</a:t>
            </a:r>
            <a:r>
              <a:rPr lang="en-US" altLang="en-US" sz="1600" i="1" baseline="-25000" dirty="0">
                <a:solidFill>
                  <a:srgbClr val="FF0000"/>
                </a:solidFill>
              </a:rPr>
              <a:t>0</a:t>
            </a:r>
            <a:r>
              <a:rPr lang="en-US" altLang="en-US" sz="1600" i="1" dirty="0"/>
              <a:t> </a:t>
            </a:r>
            <a:r>
              <a:rPr lang="en-US" altLang="en-US" sz="1600" dirty="0"/>
              <a:t>which is served</a:t>
            </a:r>
            <a:r>
              <a:rPr lang="en-US" altLang="en-US" sz="1600" i="1" dirty="0"/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FCFS</a:t>
            </a:r>
          </a:p>
          <a:p>
            <a:pPr lvl="1"/>
            <a:r>
              <a:rPr lang="en-US" altLang="en-US" sz="1600" dirty="0"/>
              <a:t>When it gains CPU, job receives </a:t>
            </a:r>
            <a:r>
              <a:rPr lang="en-US" altLang="en-US" sz="1600" dirty="0">
                <a:solidFill>
                  <a:srgbClr val="FF0000"/>
                </a:solidFill>
              </a:rPr>
              <a:t>8</a:t>
            </a:r>
            <a:r>
              <a:rPr lang="en-US" altLang="en-US" sz="1600" dirty="0"/>
              <a:t> milliseconds</a:t>
            </a:r>
          </a:p>
          <a:p>
            <a:pPr lvl="1"/>
            <a:r>
              <a:rPr lang="en-US" altLang="en-US" sz="1600" dirty="0"/>
              <a:t>If it does not finish in </a:t>
            </a:r>
            <a:r>
              <a:rPr lang="en-US" altLang="en-US" sz="1600" dirty="0">
                <a:solidFill>
                  <a:srgbClr val="FF0000"/>
                </a:solidFill>
              </a:rPr>
              <a:t>8</a:t>
            </a:r>
            <a:r>
              <a:rPr lang="en-US" altLang="en-US" sz="1600" dirty="0"/>
              <a:t> milliseconds, job is moved to queue </a:t>
            </a:r>
            <a:r>
              <a:rPr lang="en-US" altLang="en-US" sz="1600" i="1" dirty="0">
                <a:solidFill>
                  <a:srgbClr val="FF0000"/>
                </a:solidFill>
              </a:rPr>
              <a:t>Q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endParaRPr lang="en-US" altLang="en-US" sz="1600" dirty="0">
              <a:solidFill>
                <a:srgbClr val="FF0000"/>
              </a:solidFill>
            </a:endParaRPr>
          </a:p>
          <a:p>
            <a:r>
              <a:rPr lang="en-US" altLang="en-US" sz="1600" dirty="0"/>
              <a:t>At </a:t>
            </a:r>
            <a:r>
              <a:rPr lang="en-US" altLang="en-US" sz="1600" i="1" dirty="0">
                <a:solidFill>
                  <a:srgbClr val="FF0000"/>
                </a:solidFill>
              </a:rPr>
              <a:t>Q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1</a:t>
            </a:r>
            <a:r>
              <a:rPr lang="en-US" altLang="en-US" sz="1600" dirty="0"/>
              <a:t> job is again served </a:t>
            </a:r>
            <a:r>
              <a:rPr lang="en-US" altLang="en-US" sz="1600" dirty="0">
                <a:solidFill>
                  <a:srgbClr val="FF0000"/>
                </a:solidFill>
              </a:rPr>
              <a:t>FCFS</a:t>
            </a:r>
            <a:r>
              <a:rPr lang="en-US" altLang="en-US" sz="1600" dirty="0"/>
              <a:t> and receives </a:t>
            </a:r>
            <a:r>
              <a:rPr lang="en-US" altLang="en-US" sz="1600" dirty="0">
                <a:solidFill>
                  <a:srgbClr val="FF0000"/>
                </a:solidFill>
              </a:rPr>
              <a:t>16</a:t>
            </a:r>
            <a:r>
              <a:rPr lang="en-US" altLang="en-US" sz="1600" dirty="0"/>
              <a:t> additional milliseconds</a:t>
            </a:r>
          </a:p>
          <a:p>
            <a:pPr lvl="1"/>
            <a:r>
              <a:rPr lang="en-US" altLang="en-US" sz="1600" dirty="0"/>
              <a:t>If it still does not complete, it is preempted and moved to queue </a:t>
            </a:r>
            <a:r>
              <a:rPr lang="en-US" altLang="en-US" sz="1600" i="1" dirty="0">
                <a:solidFill>
                  <a:srgbClr val="FF0000"/>
                </a:solidFill>
              </a:rPr>
              <a:t>Q</a:t>
            </a:r>
            <a:r>
              <a:rPr lang="en-US" altLang="en-US" sz="1600" baseline="-25000" dirty="0">
                <a:solidFill>
                  <a:srgbClr val="FF0000"/>
                </a:solidFill>
              </a:rPr>
              <a:t>2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48072" y="2224216"/>
            <a:ext cx="3914775" cy="3682314"/>
            <a:chOff x="5148072" y="2482050"/>
            <a:chExt cx="3914775" cy="2747407"/>
          </a:xfrm>
        </p:grpSpPr>
        <p:pic>
          <p:nvPicPr>
            <p:cNvPr id="5837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72" y="2851382"/>
              <a:ext cx="3914775" cy="237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230790" y="2482050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rgbClr val="FF0000"/>
                  </a:solidFill>
                </a:rPr>
                <a:t>Q</a:t>
              </a:r>
              <a:r>
                <a:rPr lang="en-US" altLang="en-US" baseline="-25000" dirty="0">
                  <a:solidFill>
                    <a:srgbClr val="FF0000"/>
                  </a:solidFill>
                </a:rPr>
                <a:t>0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230790" y="3547822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rgbClr val="FF0000"/>
                  </a:solidFill>
                </a:rPr>
                <a:t>Q</a:t>
              </a:r>
              <a:r>
                <a:rPr lang="en-US" altLang="en-US" baseline="-25000" dirty="0">
                  <a:solidFill>
                    <a:srgbClr val="FF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0790" y="4539835"/>
              <a:ext cx="463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solidFill>
                    <a:srgbClr val="FF0000"/>
                  </a:solidFill>
                </a:rPr>
                <a:t>Q</a:t>
              </a:r>
              <a:r>
                <a:rPr lang="en-US" altLang="en-US" baseline="-25000" dirty="0">
                  <a:solidFill>
                    <a:srgbClr val="FF0000"/>
                  </a:solidFill>
                </a:rPr>
                <a:t>2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Thread Scheduling</a:t>
            </a:r>
          </a:p>
        </p:txBody>
      </p:sp>
    </p:spTree>
    <p:extLst>
      <p:ext uri="{BB962C8B-B14F-4D97-AF65-F5344CB8AC3E}">
        <p14:creationId xmlns:p14="http://schemas.microsoft.com/office/powerpoint/2010/main" val="3894518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Thread</a:t>
            </a:r>
            <a:r>
              <a:rPr lang="en-US" altLang="en-US" dirty="0"/>
              <a:t> Scheduling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419" y="1070517"/>
            <a:ext cx="8887521" cy="57874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On most modern </a:t>
            </a:r>
            <a:r>
              <a:rPr lang="en-US" altLang="en-US" dirty="0"/>
              <a:t>operating systems, it is </a:t>
            </a:r>
            <a:r>
              <a:rPr lang="en-US" altLang="en-US" i="1" dirty="0">
                <a:solidFill>
                  <a:srgbClr val="FF0000"/>
                </a:solidFill>
              </a:rPr>
              <a:t>kernel-level</a:t>
            </a:r>
            <a:r>
              <a:rPr lang="en-US" altLang="en-US" dirty="0"/>
              <a:t> threads—</a:t>
            </a:r>
            <a:r>
              <a:rPr lang="en-US" altLang="en-US" b="1" dirty="0">
                <a:solidFill>
                  <a:srgbClr val="FF0000"/>
                </a:solidFill>
              </a:rPr>
              <a:t>not processes</a:t>
            </a:r>
            <a:r>
              <a:rPr lang="en-US" altLang="en-US" dirty="0"/>
              <a:t>—that are being scheduled by the operating system.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When </a:t>
            </a:r>
            <a:r>
              <a:rPr lang="en-US" altLang="en-US" u="sng" dirty="0">
                <a:solidFill>
                  <a:srgbClr val="0070C0"/>
                </a:solidFill>
              </a:rPr>
              <a:t>threads are supported</a:t>
            </a:r>
            <a:r>
              <a:rPr lang="en-US" altLang="en-US" dirty="0"/>
              <a:t>, threads scheduled, not processes</a:t>
            </a:r>
          </a:p>
          <a:p>
            <a:pPr lvl="1">
              <a:spcBef>
                <a:spcPts val="1200"/>
              </a:spcBef>
            </a:pPr>
            <a:endParaRPr lang="en-US" altLang="en-US" sz="800" dirty="0"/>
          </a:p>
          <a:p>
            <a:pPr>
              <a:spcBef>
                <a:spcPts val="1200"/>
              </a:spcBef>
            </a:pPr>
            <a:r>
              <a:rPr lang="en-US" altLang="en-US" dirty="0"/>
              <a:t>Distinction between </a:t>
            </a:r>
            <a:r>
              <a:rPr lang="en-US" altLang="en-US" dirty="0">
                <a:solidFill>
                  <a:srgbClr val="FF0000"/>
                </a:solidFill>
              </a:rPr>
              <a:t>user-level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FF0000"/>
                </a:solidFill>
              </a:rPr>
              <a:t>kernel-level</a:t>
            </a:r>
            <a:r>
              <a:rPr lang="en-US" altLang="en-US" dirty="0"/>
              <a:t> threads:</a:t>
            </a:r>
          </a:p>
          <a:p>
            <a:pPr lvl="1">
              <a:spcBef>
                <a:spcPts val="1200"/>
              </a:spcBef>
            </a:pPr>
            <a:r>
              <a:rPr lang="en-US" altLang="en-US" sz="1600" dirty="0"/>
              <a:t>Distinctions mainly in how they are </a:t>
            </a:r>
            <a:r>
              <a:rPr lang="en-US" altLang="en-US" sz="1600" dirty="0">
                <a:solidFill>
                  <a:srgbClr val="FF0000"/>
                </a:solidFill>
              </a:rPr>
              <a:t>scheduled</a:t>
            </a:r>
            <a:r>
              <a:rPr lang="en-US" altLang="en-US" sz="1600" dirty="0"/>
              <a:t>, </a:t>
            </a:r>
            <a:r>
              <a:rPr lang="en-US" altLang="en-US" sz="1600" b="1" dirty="0"/>
              <a:t>user-level</a:t>
            </a:r>
            <a:r>
              <a:rPr lang="en-US" altLang="en-US" sz="1600" dirty="0"/>
              <a:t> threads are managed by a </a:t>
            </a:r>
            <a:r>
              <a:rPr lang="en-US" altLang="en-US" sz="1600" i="1" u="sng" dirty="0"/>
              <a:t>thread library</a:t>
            </a:r>
            <a:r>
              <a:rPr lang="en-US" altLang="en-US" sz="1600" dirty="0"/>
              <a:t>, and the </a:t>
            </a:r>
            <a:r>
              <a:rPr lang="en-US" altLang="en-US" sz="1600" dirty="0">
                <a:solidFill>
                  <a:srgbClr val="FF0000"/>
                </a:solidFill>
              </a:rPr>
              <a:t>kernel</a:t>
            </a:r>
            <a:r>
              <a:rPr lang="en-US" altLang="en-US" sz="1600" dirty="0"/>
              <a:t> is </a:t>
            </a:r>
            <a:r>
              <a:rPr lang="en-US" altLang="en-US" sz="1600" dirty="0">
                <a:solidFill>
                  <a:srgbClr val="FF0000"/>
                </a:solidFill>
              </a:rPr>
              <a:t>unaware</a:t>
            </a:r>
            <a:r>
              <a:rPr lang="en-US" altLang="en-US" sz="1600" dirty="0"/>
              <a:t> of them.</a:t>
            </a:r>
          </a:p>
          <a:p>
            <a:pPr lvl="1">
              <a:spcBef>
                <a:spcPts val="1200"/>
              </a:spcBef>
            </a:pPr>
            <a:endParaRPr lang="en-US" altLang="en-US" sz="600" dirty="0"/>
          </a:p>
          <a:p>
            <a:r>
              <a:rPr lang="en-US" b="1" dirty="0"/>
              <a:t>To run on a CPU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user-level</a:t>
            </a:r>
            <a:r>
              <a:rPr lang="en-US" dirty="0"/>
              <a:t> threads must ultimately be </a:t>
            </a:r>
            <a:r>
              <a:rPr lang="en-US" dirty="0">
                <a:solidFill>
                  <a:srgbClr val="0070C0"/>
                </a:solidFill>
              </a:rPr>
              <a:t>mapped</a:t>
            </a:r>
            <a:r>
              <a:rPr lang="en-US" dirty="0"/>
              <a:t> to an associated </a:t>
            </a:r>
            <a:r>
              <a:rPr lang="en-US" dirty="0">
                <a:solidFill>
                  <a:srgbClr val="0070C0"/>
                </a:solidFill>
              </a:rPr>
              <a:t>kernel-level </a:t>
            </a:r>
            <a:r>
              <a:rPr lang="en-US" dirty="0"/>
              <a:t>thread</a:t>
            </a:r>
          </a:p>
          <a:p>
            <a:pPr lvl="1"/>
            <a:r>
              <a:rPr lang="en-US" dirty="0"/>
              <a:t>this mapping may be </a:t>
            </a:r>
            <a:r>
              <a:rPr lang="en-US" b="1" dirty="0"/>
              <a:t>indirect</a:t>
            </a:r>
            <a:r>
              <a:rPr lang="en-US" dirty="0"/>
              <a:t> and may use a </a:t>
            </a:r>
            <a:r>
              <a:rPr lang="en-US" b="1" dirty="0"/>
              <a:t>lightweight</a:t>
            </a:r>
            <a:r>
              <a:rPr lang="en-US" dirty="0"/>
              <a:t> process (</a:t>
            </a:r>
            <a:r>
              <a:rPr lang="en-US" dirty="0">
                <a:solidFill>
                  <a:srgbClr val="0070C0"/>
                </a:solidFill>
              </a:rPr>
              <a:t>LWP</a:t>
            </a:r>
            <a:r>
              <a:rPr lang="en-US" dirty="0"/>
              <a:t>).</a:t>
            </a:r>
          </a:p>
          <a:p>
            <a:endParaRPr lang="en-US" sz="1100" dirty="0"/>
          </a:p>
          <a:p>
            <a:r>
              <a:rPr lang="en-US" dirty="0">
                <a:solidFill>
                  <a:srgbClr val="0070C0"/>
                </a:solidFill>
              </a:rPr>
              <a:t>User-level</a:t>
            </a:r>
            <a:r>
              <a:rPr lang="en-US" dirty="0"/>
              <a:t> thread </a:t>
            </a:r>
            <a:r>
              <a:rPr lang="en-US" u="sng" dirty="0">
                <a:solidFill>
                  <a:srgbClr val="0070C0"/>
                </a:solidFill>
              </a:rPr>
              <a:t>priorities are set by the programmer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 are not adjusted by the thread library</a:t>
            </a:r>
            <a:endParaRPr lang="en-US" u="sng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Contention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2" y="1025912"/>
            <a:ext cx="8835328" cy="5586761"/>
          </a:xfrm>
        </p:spPr>
        <p:txBody>
          <a:bodyPr/>
          <a:lstStyle/>
          <a:p>
            <a:r>
              <a:rPr lang="en-US" altLang="en-US" u="sng" dirty="0"/>
              <a:t>On systems that are </a:t>
            </a:r>
            <a:r>
              <a:rPr lang="en-US" altLang="en-US" u="sng" dirty="0">
                <a:solidFill>
                  <a:srgbClr val="0070C0"/>
                </a:solidFill>
              </a:rPr>
              <a:t>Many-to-one</a:t>
            </a:r>
            <a:r>
              <a:rPr lang="en-US" altLang="en-US" dirty="0"/>
              <a:t> and </a:t>
            </a:r>
            <a:r>
              <a:rPr lang="en-US" altLang="en-US" u="sng" dirty="0">
                <a:solidFill>
                  <a:srgbClr val="0070C0"/>
                </a:solidFill>
              </a:rPr>
              <a:t>many-to-many</a:t>
            </a:r>
            <a:r>
              <a:rPr lang="en-US" altLang="en-US" dirty="0"/>
              <a:t> models,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The</a:t>
            </a:r>
            <a:r>
              <a:rPr lang="en-US" altLang="en-US" b="1" dirty="0"/>
              <a:t> thread library </a:t>
            </a:r>
            <a:r>
              <a:rPr lang="en-US" altLang="en-US" dirty="0"/>
              <a:t>schedules </a:t>
            </a:r>
            <a:r>
              <a:rPr lang="en-US" altLang="en-US" b="1" dirty="0"/>
              <a:t>user-leve</a:t>
            </a:r>
            <a:r>
              <a:rPr lang="en-US" altLang="en-US" dirty="0"/>
              <a:t>l threads to run </a:t>
            </a:r>
            <a:r>
              <a:rPr lang="en-US" dirty="0"/>
              <a:t>an available Lightweight Process </a:t>
            </a:r>
            <a:r>
              <a:rPr lang="en-US" b="1" dirty="0"/>
              <a:t>(</a:t>
            </a:r>
            <a:r>
              <a:rPr lang="en-US" altLang="en-US" b="1" dirty="0">
                <a:solidFill>
                  <a:srgbClr val="0070C0"/>
                </a:solidFill>
              </a:rPr>
              <a:t>LWP</a:t>
            </a:r>
            <a:r>
              <a:rPr lang="en-US" altLang="en-US" b="1" dirty="0"/>
              <a:t>)</a:t>
            </a:r>
          </a:p>
          <a:p>
            <a:pPr lvl="2"/>
            <a:r>
              <a:rPr lang="en-US" dirty="0"/>
              <a:t>This scheme is known as </a:t>
            </a:r>
            <a:r>
              <a:rPr lang="en-US" b="1" dirty="0">
                <a:solidFill>
                  <a:srgbClr val="FF0000"/>
                </a:solidFill>
              </a:rPr>
              <a:t>Process-Contention Scope </a:t>
            </a:r>
            <a:r>
              <a:rPr lang="en-US" dirty="0"/>
              <a:t>(</a:t>
            </a:r>
            <a:r>
              <a:rPr lang="en-US" sz="1600" b="1" dirty="0">
                <a:solidFill>
                  <a:srgbClr val="FF0000"/>
                </a:solidFill>
              </a:rPr>
              <a:t>PCS</a:t>
            </a:r>
            <a:r>
              <a:rPr lang="en-US" dirty="0"/>
              <a:t>), in which  </a:t>
            </a:r>
            <a:r>
              <a:rPr lang="en-US" dirty="0">
                <a:solidFill>
                  <a:srgbClr val="0070C0"/>
                </a:solidFill>
              </a:rPr>
              <a:t>competition</a:t>
            </a:r>
            <a:r>
              <a:rPr lang="en-US" dirty="0"/>
              <a:t> for the </a:t>
            </a:r>
            <a:r>
              <a:rPr lang="en-US" sz="1600" dirty="0"/>
              <a:t>CPU </a:t>
            </a:r>
            <a:r>
              <a:rPr lang="en-US" dirty="0"/>
              <a:t>takes place </a:t>
            </a:r>
            <a:r>
              <a:rPr lang="en-US" u="sng" dirty="0">
                <a:solidFill>
                  <a:srgbClr val="0070C0"/>
                </a:solidFill>
              </a:rPr>
              <a:t>among threads belonging to the same process</a:t>
            </a:r>
            <a:r>
              <a:rPr lang="en-US" dirty="0"/>
              <a:t>. (many-to-one &amp; many-to-many)</a:t>
            </a:r>
          </a:p>
          <a:p>
            <a:pPr lvl="2"/>
            <a:r>
              <a:rPr lang="en-US" altLang="en-US" sz="1600" b="1" dirty="0">
                <a:solidFill>
                  <a:srgbClr val="FF0000"/>
                </a:solidFill>
              </a:rPr>
              <a:t>Note</a:t>
            </a:r>
            <a:r>
              <a:rPr lang="en-US" altLang="en-US" sz="1600" dirty="0">
                <a:solidFill>
                  <a:srgbClr val="FF0000"/>
                </a:solidFill>
              </a:rPr>
              <a:t>: </a:t>
            </a:r>
            <a:r>
              <a:rPr lang="en-US" sz="1600" dirty="0"/>
              <a:t>When we say the thread library </a:t>
            </a:r>
            <a:r>
              <a:rPr lang="en-US" sz="1600" i="1" dirty="0"/>
              <a:t>schedules </a:t>
            </a:r>
            <a:r>
              <a:rPr lang="en-US" sz="1600" b="1" u="sng" dirty="0"/>
              <a:t>user threads </a:t>
            </a:r>
            <a:r>
              <a:rPr lang="en-US" sz="1600" dirty="0"/>
              <a:t>onto available </a:t>
            </a:r>
            <a:r>
              <a:rPr lang="en-US" sz="1600" b="1" dirty="0">
                <a:solidFill>
                  <a:srgbClr val="0070C0"/>
                </a:solidFill>
              </a:rPr>
              <a:t>LWPs</a:t>
            </a:r>
            <a:r>
              <a:rPr lang="en-US" sz="1600" dirty="0"/>
              <a:t>, we </a:t>
            </a:r>
            <a:r>
              <a:rPr lang="en-US" sz="1600" b="1" dirty="0">
                <a:solidFill>
                  <a:srgbClr val="FF0000"/>
                </a:solidFill>
              </a:rPr>
              <a:t>do not mean </a:t>
            </a:r>
            <a:r>
              <a:rPr lang="en-US" sz="1600" dirty="0"/>
              <a:t>that the threads are actually </a:t>
            </a:r>
            <a:r>
              <a:rPr lang="en-US" sz="1600" i="1" dirty="0"/>
              <a:t>running </a:t>
            </a:r>
            <a:r>
              <a:rPr lang="en-US" sz="1600" dirty="0"/>
              <a:t>on a CPU as that further requires the operating system to schedule the </a:t>
            </a:r>
            <a:r>
              <a:rPr lang="en-US" sz="1600" b="1" dirty="0">
                <a:solidFill>
                  <a:srgbClr val="0070C0"/>
                </a:solidFill>
              </a:rPr>
              <a:t>LWP’s</a:t>
            </a:r>
            <a:r>
              <a:rPr lang="en-US" sz="1600" dirty="0"/>
              <a:t> </a:t>
            </a:r>
            <a:r>
              <a:rPr lang="en-US" sz="1600" b="1" dirty="0"/>
              <a:t>kernel thread </a:t>
            </a:r>
            <a:r>
              <a:rPr lang="en-US" sz="1600" dirty="0"/>
              <a:t>onto a physical CPU core.)</a:t>
            </a:r>
            <a:endParaRPr lang="en-US" altLang="en-US" sz="16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To decide</a:t>
            </a:r>
            <a:r>
              <a:rPr lang="en-US" dirty="0"/>
              <a:t> which </a:t>
            </a:r>
            <a:r>
              <a:rPr lang="en-US" b="1" u="sng" dirty="0"/>
              <a:t>kernel-level</a:t>
            </a:r>
            <a:r>
              <a:rPr lang="en-US" dirty="0"/>
              <a:t> thread to </a:t>
            </a:r>
            <a:r>
              <a:rPr lang="en-US" u="sng" dirty="0">
                <a:solidFill>
                  <a:srgbClr val="0070C0"/>
                </a:solidFill>
              </a:rPr>
              <a:t>schedule onto a CPU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the kernel uses </a:t>
            </a:r>
            <a:r>
              <a:rPr lang="en-US" b="1" dirty="0">
                <a:solidFill>
                  <a:srgbClr val="FF0000"/>
                </a:solidFill>
              </a:rPr>
              <a:t>System-Contention Scope 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SCS</a:t>
            </a:r>
            <a:r>
              <a:rPr lang="en-US" dirty="0"/>
              <a:t>), in which </a:t>
            </a:r>
            <a:r>
              <a:rPr lang="en-US" dirty="0">
                <a:solidFill>
                  <a:srgbClr val="0070C0"/>
                </a:solidFill>
              </a:rPr>
              <a:t>competition</a:t>
            </a:r>
            <a:r>
              <a:rPr lang="en-US" dirty="0"/>
              <a:t> for the CPU with </a:t>
            </a:r>
            <a:r>
              <a:rPr lang="en-US" dirty="0">
                <a:solidFill>
                  <a:srgbClr val="FF0000"/>
                </a:solidFill>
              </a:rPr>
              <a:t>SCS</a:t>
            </a:r>
            <a:r>
              <a:rPr lang="en-US" dirty="0"/>
              <a:t> scheduling takes place </a:t>
            </a:r>
            <a:r>
              <a:rPr lang="en-US" dirty="0">
                <a:solidFill>
                  <a:srgbClr val="0070C0"/>
                </a:solidFill>
              </a:rPr>
              <a:t>among </a:t>
            </a:r>
            <a:r>
              <a:rPr lang="en-US" u="sng" dirty="0">
                <a:solidFill>
                  <a:srgbClr val="0070C0"/>
                </a:solidFill>
              </a:rPr>
              <a:t>all</a:t>
            </a:r>
            <a:r>
              <a:rPr lang="en-US" dirty="0">
                <a:solidFill>
                  <a:srgbClr val="0070C0"/>
                </a:solidFill>
              </a:rPr>
              <a:t> threads in the system</a:t>
            </a:r>
            <a:r>
              <a:rPr lang="en-US" dirty="0"/>
              <a:t>.</a:t>
            </a: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Note</a:t>
            </a:r>
            <a:r>
              <a:rPr lang="en-US" dirty="0"/>
              <a:t>: Systems using the </a:t>
            </a:r>
            <a:r>
              <a:rPr lang="en-US" dirty="0">
                <a:solidFill>
                  <a:srgbClr val="0070C0"/>
                </a:solidFill>
              </a:rPr>
              <a:t>one-to-one</a:t>
            </a:r>
            <a:r>
              <a:rPr lang="en-US" dirty="0"/>
              <a:t> model such as </a:t>
            </a:r>
            <a:r>
              <a:rPr lang="en-US" b="1" dirty="0"/>
              <a:t>Windows</a:t>
            </a:r>
            <a:r>
              <a:rPr lang="en-US" dirty="0"/>
              <a:t> and </a:t>
            </a:r>
            <a:r>
              <a:rPr lang="en-US" b="1" dirty="0"/>
              <a:t>Linux</a:t>
            </a:r>
            <a:r>
              <a:rPr lang="en-US" dirty="0"/>
              <a:t> schedule threads using only </a:t>
            </a:r>
            <a:r>
              <a:rPr lang="en-US" dirty="0">
                <a:solidFill>
                  <a:srgbClr val="FF0000"/>
                </a:solidFill>
              </a:rPr>
              <a:t>SCS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775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the PCS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854075"/>
            <a:ext cx="8738572" cy="54352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Typically, </a:t>
            </a:r>
            <a:r>
              <a:rPr lang="en-US" b="1" dirty="0">
                <a:solidFill>
                  <a:srgbClr val="FF0000"/>
                </a:solidFill>
              </a:rPr>
              <a:t>PCS</a:t>
            </a:r>
            <a:r>
              <a:rPr lang="en-US" b="1" dirty="0"/>
              <a:t> is done according to priority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thread scheduler selects the runnable thread with the </a:t>
            </a:r>
            <a:r>
              <a:rPr lang="en-US" dirty="0">
                <a:solidFill>
                  <a:srgbClr val="FF0000"/>
                </a:solidFill>
              </a:rPr>
              <a:t>highest priority </a:t>
            </a:r>
            <a:r>
              <a:rPr lang="en-US" dirty="0"/>
              <a:t>to run </a:t>
            </a:r>
          </a:p>
          <a:p>
            <a:pPr lvl="1">
              <a:lnSpc>
                <a:spcPct val="150000"/>
              </a:lnSpc>
            </a:pPr>
            <a:r>
              <a:rPr lang="en-US" b="1" dirty="0">
                <a:solidFill>
                  <a:srgbClr val="0070C0"/>
                </a:solidFill>
              </a:rPr>
              <a:t>User-level</a:t>
            </a:r>
            <a:r>
              <a:rPr lang="en-US" b="1" dirty="0"/>
              <a:t> </a:t>
            </a:r>
            <a:r>
              <a:rPr lang="en-US" dirty="0"/>
              <a:t>thread </a:t>
            </a:r>
            <a:r>
              <a:rPr lang="en-US" dirty="0">
                <a:solidFill>
                  <a:srgbClr val="FF0000"/>
                </a:solidFill>
              </a:rPr>
              <a:t>priorities</a:t>
            </a:r>
            <a:r>
              <a:rPr lang="en-US" dirty="0"/>
              <a:t> are:</a:t>
            </a:r>
          </a:p>
          <a:p>
            <a:pPr lvl="2"/>
            <a:r>
              <a:rPr lang="en-US" dirty="0"/>
              <a:t>set by the </a:t>
            </a:r>
            <a:r>
              <a:rPr lang="en-US" dirty="0">
                <a:solidFill>
                  <a:srgbClr val="FF0000"/>
                </a:solidFill>
              </a:rPr>
              <a:t>programmer</a:t>
            </a:r>
            <a:r>
              <a:rPr lang="en-US" dirty="0"/>
              <a:t>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not adjusted</a:t>
            </a:r>
            <a:r>
              <a:rPr lang="en-US" dirty="0"/>
              <a:t> by the thread library, </a:t>
            </a:r>
          </a:p>
          <a:p>
            <a:pPr lvl="2"/>
            <a:r>
              <a:rPr lang="en-US" dirty="0"/>
              <a:t>However, some thread libraries </a:t>
            </a:r>
            <a:r>
              <a:rPr lang="en-US" u="sng" dirty="0"/>
              <a:t>may allow </a:t>
            </a:r>
            <a:r>
              <a:rPr lang="en-US" dirty="0"/>
              <a:t>the programmer to change the priority of a thread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Note: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PCS</a:t>
            </a:r>
            <a:r>
              <a:rPr lang="en-US" dirty="0"/>
              <a:t> will typically </a:t>
            </a:r>
            <a:r>
              <a:rPr lang="en-US" dirty="0">
                <a:solidFill>
                  <a:srgbClr val="FF0000"/>
                </a:solidFill>
              </a:rPr>
              <a:t>preempt</a:t>
            </a:r>
            <a:r>
              <a:rPr lang="en-US" dirty="0"/>
              <a:t> the thread </a:t>
            </a:r>
            <a:r>
              <a:rPr lang="en-US" dirty="0">
                <a:solidFill>
                  <a:srgbClr val="FF0000"/>
                </a:solidFill>
              </a:rPr>
              <a:t>currently</a:t>
            </a:r>
            <a:r>
              <a:rPr lang="en-US" dirty="0"/>
              <a:t> running </a:t>
            </a:r>
            <a:r>
              <a:rPr lang="en-US" dirty="0">
                <a:solidFill>
                  <a:srgbClr val="FF0000"/>
                </a:solidFill>
              </a:rPr>
              <a:t>in favor of a higher-priority thread</a:t>
            </a:r>
          </a:p>
          <a:p>
            <a:pPr lvl="3"/>
            <a:r>
              <a:rPr lang="en-US" dirty="0"/>
              <a:t>however, there is no guarantee of time slicing among threads of equal priority.</a:t>
            </a:r>
          </a:p>
        </p:txBody>
      </p:sp>
    </p:spTree>
    <p:extLst>
      <p:ext uri="{BB962C8B-B14F-4D97-AF65-F5344CB8AC3E}">
        <p14:creationId xmlns:p14="http://schemas.microsoft.com/office/powerpoint/2010/main" val="1379384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188913"/>
            <a:ext cx="7977187" cy="576262"/>
          </a:xfrm>
        </p:spPr>
        <p:txBody>
          <a:bodyPr/>
          <a:lstStyle/>
          <a:p>
            <a:pPr eaLnBrk="1" hangingPunct="1"/>
            <a:r>
              <a:rPr lang="en-US" altLang="en-US"/>
              <a:t>Pthread Scheduling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176" y="914400"/>
            <a:ext cx="8736088" cy="5345723"/>
          </a:xfrm>
        </p:spPr>
        <p:txBody>
          <a:bodyPr/>
          <a:lstStyle/>
          <a:p>
            <a:r>
              <a:rPr lang="en-US" altLang="en-US" dirty="0"/>
              <a:t>POSIX </a:t>
            </a:r>
            <a:r>
              <a:rPr lang="en-US" altLang="en-US" dirty="0" err="1"/>
              <a:t>Pthread</a:t>
            </a:r>
            <a:r>
              <a:rPr lang="en-US" altLang="en-US" dirty="0"/>
              <a:t> API allows specifying either </a:t>
            </a:r>
            <a:r>
              <a:rPr lang="en-US" altLang="en-US" dirty="0">
                <a:solidFill>
                  <a:srgbClr val="FF0000"/>
                </a:solidFill>
              </a:rPr>
              <a:t>PCS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rgbClr val="FF0000"/>
                </a:solidFill>
              </a:rPr>
              <a:t>SCS</a:t>
            </a:r>
            <a:r>
              <a:rPr lang="en-US" altLang="en-US" dirty="0"/>
              <a:t> during thread </a:t>
            </a:r>
            <a:r>
              <a:rPr lang="en-US" altLang="en-US" dirty="0">
                <a:solidFill>
                  <a:srgbClr val="0070C0"/>
                </a:solidFill>
              </a:rPr>
              <a:t>creation</a:t>
            </a:r>
          </a:p>
          <a:p>
            <a:pPr lvl="1"/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PTHREAD_SCOPE_PROCESS </a:t>
            </a:r>
          </a:p>
          <a:p>
            <a:pPr lvl="2"/>
            <a:r>
              <a:rPr lang="en-US" altLang="en-US" dirty="0"/>
              <a:t>Schedules threads using </a:t>
            </a:r>
            <a:r>
              <a:rPr lang="en-US" altLang="en-US" dirty="0">
                <a:solidFill>
                  <a:srgbClr val="FF0000"/>
                </a:solidFill>
              </a:rPr>
              <a:t>PCS</a:t>
            </a:r>
            <a:r>
              <a:rPr lang="en-US" altLang="en-US" dirty="0"/>
              <a:t>, </a:t>
            </a:r>
            <a:r>
              <a:rPr lang="en-US" altLang="en-US" i="1" dirty="0"/>
              <a:t>passed to the </a:t>
            </a:r>
            <a:r>
              <a:rPr lang="en-US" i="1" dirty="0">
                <a:solidFill>
                  <a:srgbClr val="0070C0"/>
                </a:solidFill>
              </a:rPr>
              <a:t>scope </a:t>
            </a:r>
            <a:r>
              <a:rPr lang="en-US" i="1" dirty="0"/>
              <a:t>parameter </a:t>
            </a:r>
            <a:endParaRPr lang="en-US" altLang="en-US" i="1" dirty="0"/>
          </a:p>
          <a:p>
            <a:pPr lvl="1"/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PTHREAD_SCOPE_SYSTEM </a:t>
            </a:r>
          </a:p>
          <a:p>
            <a:pPr lvl="2"/>
            <a:r>
              <a:rPr lang="en-US" altLang="en-US" dirty="0"/>
              <a:t>Schedules threads using </a:t>
            </a:r>
            <a:r>
              <a:rPr lang="en-US" altLang="en-US" dirty="0">
                <a:solidFill>
                  <a:srgbClr val="FF0000"/>
                </a:solidFill>
              </a:rPr>
              <a:t>SCS</a:t>
            </a:r>
            <a:r>
              <a:rPr lang="en-US" altLang="en-US" dirty="0"/>
              <a:t>, </a:t>
            </a:r>
            <a:r>
              <a:rPr lang="en-US" altLang="en-US" i="1" dirty="0"/>
              <a:t>passed to the </a:t>
            </a:r>
            <a:r>
              <a:rPr lang="en-US" i="1" dirty="0">
                <a:solidFill>
                  <a:srgbClr val="0070C0"/>
                </a:solidFill>
              </a:rPr>
              <a:t>scope </a:t>
            </a:r>
            <a:r>
              <a:rPr lang="en-US" i="1" dirty="0"/>
              <a:t>parameter </a:t>
            </a:r>
            <a:endParaRPr lang="en-US" altLang="en-US" i="1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Pthread</a:t>
            </a:r>
            <a:r>
              <a:rPr lang="en-US" dirty="0"/>
              <a:t> IPC (</a:t>
            </a:r>
            <a:r>
              <a:rPr lang="en-US" i="1" dirty="0">
                <a:solidFill>
                  <a:srgbClr val="0070C0"/>
                </a:solidFill>
              </a:rPr>
              <a:t>Inter-process Communication</a:t>
            </a:r>
            <a:r>
              <a:rPr lang="en-US" dirty="0"/>
              <a:t>) provides two functions for setting—and getting—the contention scope policy:</a:t>
            </a:r>
          </a:p>
          <a:p>
            <a:pPr lvl="1"/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Pthread_attr_setscope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scope)</a:t>
            </a:r>
          </a:p>
          <a:p>
            <a:pPr lvl="1"/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Pthread_attr_getscope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pthread_attr_t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*scope)</a:t>
            </a:r>
            <a:r>
              <a:rPr lang="en-US" alt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altLang="en-US" dirty="0"/>
          </a:p>
          <a:p>
            <a:r>
              <a:rPr lang="en-US" altLang="en-US" dirty="0"/>
              <a:t>Can be limited by OS – </a:t>
            </a:r>
          </a:p>
          <a:p>
            <a:pPr lvl="1"/>
            <a:r>
              <a:rPr lang="en-US" altLang="en-US" dirty="0"/>
              <a:t>Linux and </a:t>
            </a:r>
            <a:r>
              <a:rPr lang="en-US" altLang="en-US" dirty="0" err="1"/>
              <a:t>macOS</a:t>
            </a:r>
            <a:r>
              <a:rPr lang="en-US" altLang="en-US" dirty="0"/>
              <a:t> only allow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PTHREAD_SCOPE_SYSTEM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Pthread Scheduling API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808" y="942975"/>
            <a:ext cx="7606792" cy="5613273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#include &lt;</a:t>
            </a:r>
            <a:r>
              <a:rPr lang="en-US" altLang="en-US" sz="1400" b="1" dirty="0" err="1">
                <a:latin typeface="Courier New" pitchFamily="49" charset="0"/>
              </a:rPr>
              <a:t>pthread.h</a:t>
            </a:r>
            <a:r>
              <a:rPr lang="en-US" altLang="en-US" sz="1400" b="1" dirty="0">
                <a:latin typeface="Courier New" pitchFamily="49" charset="0"/>
              </a:rPr>
              <a:t>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#include &lt;</a:t>
            </a:r>
            <a:r>
              <a:rPr lang="en-US" altLang="en-US" sz="1400" b="1" dirty="0" err="1">
                <a:latin typeface="Courier New" pitchFamily="49" charset="0"/>
              </a:rPr>
              <a:t>stdio.h</a:t>
            </a:r>
            <a:r>
              <a:rPr lang="en-US" altLang="en-US" sz="1400" b="1" dirty="0">
                <a:latin typeface="Courier New" pitchFamily="49" charset="0"/>
              </a:rPr>
              <a:t>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#define NUM_THREADS 5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 err="1">
                <a:latin typeface="Courier New" pitchFamily="49" charset="0"/>
              </a:rPr>
              <a:t>int</a:t>
            </a:r>
            <a:r>
              <a:rPr lang="en-US" altLang="en-US" sz="1400" b="1" dirty="0">
                <a:latin typeface="Courier New" pitchFamily="49" charset="0"/>
              </a:rPr>
              <a:t> main(</a:t>
            </a:r>
            <a:r>
              <a:rPr lang="en-US" altLang="en-US" sz="1400" b="1" dirty="0" err="1">
                <a:latin typeface="Courier New" pitchFamily="49" charset="0"/>
              </a:rPr>
              <a:t>int</a:t>
            </a:r>
            <a:r>
              <a:rPr lang="en-US" altLang="en-US" sz="1400" b="1" dirty="0">
                <a:latin typeface="Courier New" pitchFamily="49" charset="0"/>
              </a:rPr>
              <a:t> </a:t>
            </a:r>
            <a:r>
              <a:rPr lang="en-US" altLang="en-US" sz="1400" b="1" dirty="0" err="1">
                <a:latin typeface="Courier New" pitchFamily="49" charset="0"/>
              </a:rPr>
              <a:t>argc</a:t>
            </a:r>
            <a:r>
              <a:rPr lang="en-US" altLang="en-US" sz="1400" b="1" dirty="0">
                <a:latin typeface="Courier New" pitchFamily="49" charset="0"/>
              </a:rPr>
              <a:t>, char *</a:t>
            </a:r>
            <a:r>
              <a:rPr lang="en-US" altLang="en-US" sz="1400" b="1" dirty="0" err="1">
                <a:latin typeface="Courier New" pitchFamily="49" charset="0"/>
              </a:rPr>
              <a:t>argv</a:t>
            </a:r>
            <a:r>
              <a:rPr lang="en-US" altLang="en-US" sz="1400" b="1" dirty="0">
                <a:latin typeface="Courier New" pitchFamily="49" charset="0"/>
              </a:rPr>
              <a:t>[])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</a:t>
            </a:r>
            <a:r>
              <a:rPr lang="en-US" altLang="en-US" sz="1400" b="1" u="sng" dirty="0" err="1">
                <a:latin typeface="Courier New" pitchFamily="49" charset="0"/>
              </a:rPr>
              <a:t>int</a:t>
            </a:r>
            <a:r>
              <a:rPr lang="en-US" altLang="en-US" sz="1400" b="1" u="sng" dirty="0">
                <a:latin typeface="Courier New" pitchFamily="49" charset="0"/>
              </a:rPr>
              <a:t> </a:t>
            </a:r>
            <a:r>
              <a:rPr lang="en-US" altLang="en-US" sz="1400" b="1" u="sng" dirty="0" err="1">
                <a:latin typeface="Courier New" pitchFamily="49" charset="0"/>
              </a:rPr>
              <a:t>i</a:t>
            </a:r>
            <a:r>
              <a:rPr lang="en-US" altLang="en-US" sz="1400" b="1" u="sng" dirty="0">
                <a:latin typeface="Courier New" pitchFamily="49" charset="0"/>
              </a:rPr>
              <a:t>, </a:t>
            </a:r>
            <a:r>
              <a:rPr lang="en-US" altLang="en-US" sz="1400" b="1" u="sng" dirty="0">
                <a:solidFill>
                  <a:srgbClr val="FF0000"/>
                </a:solidFill>
                <a:latin typeface="Courier New" pitchFamily="49" charset="0"/>
              </a:rPr>
              <a:t>scope</a:t>
            </a:r>
            <a:r>
              <a:rPr lang="en-US" altLang="en-US" sz="1400" b="1" dirty="0">
                <a:latin typeface="Courier New" pitchFamily="49" charset="0"/>
              </a:rPr>
              <a:t>;</a:t>
            </a:r>
            <a:br>
              <a:rPr lang="en-US" altLang="en-US" sz="1400" b="1" dirty="0">
                <a:latin typeface="Courier New" pitchFamily="49" charset="0"/>
              </a:rPr>
            </a:br>
            <a:r>
              <a:rPr lang="en-US" altLang="en-US" sz="1400" b="1" dirty="0">
                <a:latin typeface="Courier New" pitchFamily="49" charset="0"/>
              </a:rPr>
              <a:t>   </a:t>
            </a:r>
            <a:r>
              <a:rPr lang="en-US" altLang="en-US" sz="1400" b="1" dirty="0" err="1">
                <a:latin typeface="Courier New" pitchFamily="49" charset="0"/>
              </a:rPr>
              <a:t>pthread_t</a:t>
            </a:r>
            <a:r>
              <a:rPr lang="en-US" altLang="en-US" sz="1400" b="1" dirty="0">
                <a:latin typeface="Courier New" pitchFamily="49" charset="0"/>
              </a:rPr>
              <a:t> </a:t>
            </a:r>
            <a:r>
              <a:rPr lang="en-US" altLang="en-US" sz="1400" b="1" dirty="0" err="1">
                <a:latin typeface="Courier New" pitchFamily="49" charset="0"/>
              </a:rPr>
              <a:t>tid</a:t>
            </a:r>
            <a:r>
              <a:rPr lang="en-US" altLang="en-US" sz="1400" b="1" dirty="0">
                <a:latin typeface="Courier New" pitchFamily="49" charset="0"/>
              </a:rPr>
              <a:t>[NUM THREADS];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</a:t>
            </a:r>
            <a:r>
              <a:rPr lang="en-US" altLang="en-US" sz="1400" b="1" dirty="0" err="1">
                <a:latin typeface="Courier New" pitchFamily="49" charset="0"/>
              </a:rPr>
              <a:t>pthread_attr_t</a:t>
            </a:r>
            <a:r>
              <a:rPr lang="en-US" altLang="en-US" sz="1400" b="1" dirty="0">
                <a:latin typeface="Courier New" pitchFamily="49" charset="0"/>
              </a:rPr>
              <a:t> </a:t>
            </a:r>
            <a:r>
              <a:rPr lang="en-US" altLang="en-US" sz="1400" b="1" dirty="0" err="1">
                <a:latin typeface="Courier New" pitchFamily="49" charset="0"/>
              </a:rPr>
              <a:t>attr</a:t>
            </a:r>
            <a:r>
              <a:rPr lang="en-US" altLang="en-US" sz="1400" b="1" dirty="0">
                <a:latin typeface="Courier New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</a:t>
            </a:r>
            <a:r>
              <a:rPr lang="en-US" altLang="en-US" sz="1400" b="1" dirty="0">
                <a:solidFill>
                  <a:srgbClr val="00B050"/>
                </a:solidFill>
                <a:latin typeface="Courier New" pitchFamily="49" charset="0"/>
              </a:rPr>
              <a:t>/* get the default attributes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</a:t>
            </a:r>
            <a:r>
              <a:rPr lang="en-US" altLang="en-US" sz="1400" b="1" dirty="0" err="1">
                <a:latin typeface="Courier New" pitchFamily="49" charset="0"/>
              </a:rPr>
              <a:t>pthread_attr_init</a:t>
            </a:r>
            <a:r>
              <a:rPr lang="en-US" altLang="en-US" sz="1400" b="1" dirty="0">
                <a:latin typeface="Courier New" pitchFamily="49" charset="0"/>
              </a:rPr>
              <a:t>(&amp;</a:t>
            </a:r>
            <a:r>
              <a:rPr lang="en-US" altLang="en-US" sz="1400" b="1" dirty="0" err="1">
                <a:latin typeface="Courier New" pitchFamily="49" charset="0"/>
              </a:rPr>
              <a:t>attr</a:t>
            </a:r>
            <a:r>
              <a:rPr lang="en-US" altLang="en-US" sz="1400" b="1" dirty="0">
                <a:latin typeface="Courier New" pitchFamily="49" charset="0"/>
              </a:rPr>
              <a:t>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solidFill>
                  <a:srgbClr val="00B050"/>
                </a:solidFill>
                <a:latin typeface="Courier New" pitchFamily="49" charset="0"/>
              </a:rPr>
              <a:t>   /* first inquire on the current scope */</a:t>
            </a:r>
            <a:br>
              <a:rPr lang="en-US" altLang="en-US" sz="1400" b="1" dirty="0">
                <a:latin typeface="Courier New" pitchFamily="49" charset="0"/>
              </a:rPr>
            </a:br>
            <a:r>
              <a:rPr lang="en-US" altLang="en-US" sz="1400" b="1" dirty="0">
                <a:latin typeface="Courier New" pitchFamily="49" charset="0"/>
              </a:rPr>
              <a:t>   if (</a:t>
            </a:r>
            <a:r>
              <a:rPr lang="en-US" altLang="en-US" sz="1400" b="1" dirty="0" err="1">
                <a:solidFill>
                  <a:srgbClr val="00B0F0"/>
                </a:solidFill>
                <a:latin typeface="Courier New" pitchFamily="49" charset="0"/>
              </a:rPr>
              <a:t>pthread_attr_getscope</a:t>
            </a:r>
            <a:r>
              <a:rPr lang="en-US" altLang="en-US" sz="1400" b="1" dirty="0">
                <a:solidFill>
                  <a:srgbClr val="00B0F0"/>
                </a:solidFill>
                <a:latin typeface="Courier New" pitchFamily="49" charset="0"/>
              </a:rPr>
              <a:t>(&amp;</a:t>
            </a:r>
            <a:r>
              <a:rPr lang="en-US" altLang="en-US" sz="1400" b="1" dirty="0" err="1">
                <a:solidFill>
                  <a:srgbClr val="00B0F0"/>
                </a:solidFill>
                <a:latin typeface="Courier New" pitchFamily="49" charset="0"/>
              </a:rPr>
              <a:t>attr</a:t>
            </a:r>
            <a:r>
              <a:rPr lang="en-US" altLang="en-US" sz="1400" b="1" dirty="0">
                <a:solidFill>
                  <a:srgbClr val="00B0F0"/>
                </a:solidFill>
                <a:latin typeface="Courier New" pitchFamily="49" charset="0"/>
              </a:rPr>
              <a:t>, </a:t>
            </a:r>
            <a:r>
              <a:rPr lang="en-US" altLang="en-US" sz="1400" b="1" dirty="0">
                <a:solidFill>
                  <a:srgbClr val="FF0000"/>
                </a:solidFill>
                <a:latin typeface="Courier New" pitchFamily="49" charset="0"/>
              </a:rPr>
              <a:t>&amp;scope</a:t>
            </a:r>
            <a:r>
              <a:rPr lang="en-US" altLang="en-US" sz="1400" b="1" dirty="0">
                <a:solidFill>
                  <a:srgbClr val="00B0F0"/>
                </a:solidFill>
                <a:latin typeface="Courier New" pitchFamily="49" charset="0"/>
              </a:rPr>
              <a:t>) </a:t>
            </a:r>
            <a:r>
              <a:rPr lang="en-US" altLang="en-US" sz="1400" b="1" dirty="0">
                <a:latin typeface="Courier New" pitchFamily="49" charset="0"/>
              </a:rPr>
              <a:t>!=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   </a:t>
            </a:r>
            <a:r>
              <a:rPr lang="en-US" altLang="en-US" sz="1400" b="1" dirty="0" err="1">
                <a:latin typeface="Courier New" pitchFamily="49" charset="0"/>
              </a:rPr>
              <a:t>fprintf</a:t>
            </a:r>
            <a:r>
              <a:rPr lang="en-US" altLang="en-US" sz="1400" b="1" dirty="0">
                <a:latin typeface="Courier New" pitchFamily="49" charset="0"/>
              </a:rPr>
              <a:t>(</a:t>
            </a:r>
            <a:r>
              <a:rPr lang="en-US" altLang="en-US" sz="1400" b="1" dirty="0" err="1">
                <a:latin typeface="Courier New" pitchFamily="49" charset="0"/>
              </a:rPr>
              <a:t>stderr</a:t>
            </a:r>
            <a:r>
              <a:rPr lang="en-US" altLang="en-US" sz="1400" b="1" dirty="0">
                <a:latin typeface="Courier New" pitchFamily="49" charset="0"/>
              </a:rPr>
              <a:t>, "</a:t>
            </a:r>
            <a:r>
              <a:rPr lang="en-US" altLang="en-US" sz="1400" b="1" dirty="0">
                <a:solidFill>
                  <a:srgbClr val="C00000"/>
                </a:solidFill>
                <a:latin typeface="Courier New" pitchFamily="49" charset="0"/>
              </a:rPr>
              <a:t>Unable to get scheduling scope\n</a:t>
            </a:r>
            <a:r>
              <a:rPr lang="en-US" altLang="en-US" sz="1400" b="1" dirty="0">
                <a:latin typeface="Courier New" pitchFamily="49" charset="0"/>
              </a:rPr>
              <a:t>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else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   if (scope == </a:t>
            </a:r>
            <a:r>
              <a:rPr lang="en-US" altLang="en-US" sz="1400" b="1" u="sng" dirty="0">
                <a:solidFill>
                  <a:srgbClr val="FF0000"/>
                </a:solidFill>
                <a:latin typeface="Courier New" pitchFamily="49" charset="0"/>
              </a:rPr>
              <a:t>PTHREAD_SCOPE_PROCESS</a:t>
            </a:r>
            <a:r>
              <a:rPr lang="en-US" altLang="en-US" sz="1400" b="1" dirty="0">
                <a:latin typeface="Courier New" pitchFamily="49" charset="0"/>
              </a:rPr>
              <a:t>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      </a:t>
            </a:r>
            <a:r>
              <a:rPr lang="en-US" altLang="en-US" sz="1400" b="1" dirty="0" err="1">
                <a:latin typeface="Courier New" pitchFamily="49" charset="0"/>
              </a:rPr>
              <a:t>printf</a:t>
            </a:r>
            <a:r>
              <a:rPr lang="en-US" altLang="en-US" sz="1400" b="1" dirty="0">
                <a:latin typeface="Courier New" pitchFamily="49" charset="0"/>
              </a:rPr>
              <a:t>("</a:t>
            </a:r>
            <a:r>
              <a:rPr lang="en-US" altLang="en-US" sz="1400" b="1" dirty="0">
                <a:solidFill>
                  <a:srgbClr val="C00000"/>
                </a:solidFill>
                <a:latin typeface="Courier New" pitchFamily="49" charset="0"/>
              </a:rPr>
              <a:t>PTHREAD_SCOPE_PROCESS</a:t>
            </a:r>
            <a:r>
              <a:rPr lang="en-US" altLang="en-US" sz="1400" b="1" dirty="0">
                <a:latin typeface="Courier New" pitchFamily="49" charset="0"/>
              </a:rPr>
              <a:t>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   else if (scope == </a:t>
            </a:r>
            <a:r>
              <a:rPr lang="en-US" altLang="en-US" sz="1400" b="1" u="sng" dirty="0">
                <a:solidFill>
                  <a:srgbClr val="FF0000"/>
                </a:solidFill>
                <a:latin typeface="Courier New" pitchFamily="49" charset="0"/>
              </a:rPr>
              <a:t>PTHREAD_SCOPE_SYSTEM</a:t>
            </a:r>
            <a:r>
              <a:rPr lang="en-US" altLang="en-US" sz="1400" b="1" dirty="0">
                <a:latin typeface="Courier New" pitchFamily="49" charset="0"/>
              </a:rPr>
              <a:t>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      </a:t>
            </a:r>
            <a:r>
              <a:rPr lang="en-US" altLang="en-US" sz="1400" b="1" dirty="0" err="1">
                <a:latin typeface="Courier New" pitchFamily="49" charset="0"/>
              </a:rPr>
              <a:t>printf</a:t>
            </a:r>
            <a:r>
              <a:rPr lang="en-US" altLang="en-US" sz="1400" b="1" dirty="0">
                <a:latin typeface="Courier New" pitchFamily="49" charset="0"/>
              </a:rPr>
              <a:t>("</a:t>
            </a:r>
            <a:r>
              <a:rPr lang="en-US" altLang="en-US" sz="1400" b="1" dirty="0">
                <a:solidFill>
                  <a:srgbClr val="C00000"/>
                </a:solidFill>
                <a:latin typeface="Courier New" pitchFamily="49" charset="0"/>
              </a:rPr>
              <a:t>PTHREAD_SCOPE_SYSTEM</a:t>
            </a:r>
            <a:r>
              <a:rPr lang="en-US" altLang="en-US" sz="1400" b="1" dirty="0">
                <a:latin typeface="Courier New" pitchFamily="49" charset="0"/>
              </a:rPr>
              <a:t>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   else</a:t>
            </a:r>
            <a:br>
              <a:rPr lang="en-US" altLang="en-US" sz="1400" b="1" dirty="0">
                <a:latin typeface="Courier New" pitchFamily="49" charset="0"/>
              </a:rPr>
            </a:br>
            <a:r>
              <a:rPr lang="en-US" altLang="en-US" sz="1400" b="1" dirty="0">
                <a:latin typeface="Courier New" pitchFamily="49" charset="0"/>
              </a:rPr>
              <a:t>         </a:t>
            </a:r>
            <a:r>
              <a:rPr lang="en-US" altLang="en-US" sz="1400" b="1" dirty="0" err="1">
                <a:latin typeface="Courier New" pitchFamily="49" charset="0"/>
              </a:rPr>
              <a:t>fprintf</a:t>
            </a:r>
            <a:r>
              <a:rPr lang="en-US" altLang="en-US" sz="1400" b="1" dirty="0">
                <a:latin typeface="Courier New" pitchFamily="49" charset="0"/>
              </a:rPr>
              <a:t>(</a:t>
            </a:r>
            <a:r>
              <a:rPr lang="en-US" altLang="en-US" sz="1400" b="1" dirty="0" err="1">
                <a:latin typeface="Courier New" pitchFamily="49" charset="0"/>
              </a:rPr>
              <a:t>stderr</a:t>
            </a:r>
            <a:r>
              <a:rPr lang="en-US" altLang="en-US" sz="1400" b="1" dirty="0">
                <a:latin typeface="Courier New" pitchFamily="49" charset="0"/>
              </a:rPr>
              <a:t>, "</a:t>
            </a:r>
            <a:r>
              <a:rPr lang="en-US" altLang="en-US" sz="1400" b="1" dirty="0">
                <a:solidFill>
                  <a:srgbClr val="C00000"/>
                </a:solidFill>
                <a:latin typeface="Courier New" pitchFamily="49" charset="0"/>
              </a:rPr>
              <a:t>Illegal scope value.\n</a:t>
            </a:r>
            <a:r>
              <a:rPr lang="en-US" altLang="en-US" sz="1400" b="1" dirty="0">
                <a:latin typeface="Courier New" pitchFamily="49" charset="0"/>
              </a:rPr>
              <a:t>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400" b="1" dirty="0">
                <a:latin typeface="Courier New" pitchFamily="49" charset="0"/>
              </a:rPr>
              <a:t>   }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904875" y="277813"/>
            <a:ext cx="7781925" cy="576262"/>
          </a:xfrm>
        </p:spPr>
        <p:txBody>
          <a:bodyPr/>
          <a:lstStyle/>
          <a:p>
            <a:pPr eaLnBrk="1" hangingPunct="1"/>
            <a:r>
              <a:rPr lang="en-US" altLang="en-US"/>
              <a:t>Pthread Scheduling API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24" y="1193800"/>
            <a:ext cx="7645464" cy="5161280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solidFill>
                  <a:srgbClr val="00B050"/>
                </a:solidFill>
                <a:latin typeface="Courier New" pitchFamily="49" charset="0"/>
              </a:rPr>
              <a:t>   /* set the scheduling algorithm to PCS or SCS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solidFill>
                  <a:srgbClr val="00B0F0"/>
                </a:solidFill>
                <a:latin typeface="Courier New" pitchFamily="49" charset="0"/>
              </a:rPr>
              <a:t>   </a:t>
            </a:r>
            <a:r>
              <a:rPr lang="en-US" altLang="en-US" sz="1700" b="1" dirty="0" err="1">
                <a:solidFill>
                  <a:srgbClr val="00B0F0"/>
                </a:solidFill>
                <a:latin typeface="Courier New" pitchFamily="49" charset="0"/>
              </a:rPr>
              <a:t>pthread_attr_setscope</a:t>
            </a:r>
            <a:r>
              <a:rPr lang="en-US" altLang="en-US" sz="1700" b="1" dirty="0">
                <a:solidFill>
                  <a:srgbClr val="00B0F0"/>
                </a:solidFill>
                <a:latin typeface="Courier New" pitchFamily="49" charset="0"/>
              </a:rPr>
              <a:t>(&amp;</a:t>
            </a:r>
            <a:r>
              <a:rPr lang="en-US" altLang="en-US" sz="1700" b="1" dirty="0" err="1">
                <a:solidFill>
                  <a:srgbClr val="00B0F0"/>
                </a:solidFill>
                <a:latin typeface="Courier New" pitchFamily="49" charset="0"/>
              </a:rPr>
              <a:t>attr</a:t>
            </a:r>
            <a:r>
              <a:rPr lang="en-US" altLang="en-US" sz="1700" b="1" dirty="0">
                <a:solidFill>
                  <a:srgbClr val="00B0F0"/>
                </a:solidFill>
                <a:latin typeface="Courier New" pitchFamily="49" charset="0"/>
              </a:rPr>
              <a:t>, </a:t>
            </a:r>
            <a:r>
              <a:rPr lang="en-US" altLang="en-US" sz="1700" b="1" dirty="0">
                <a:solidFill>
                  <a:srgbClr val="FF0000"/>
                </a:solidFill>
                <a:latin typeface="Courier New" pitchFamily="49" charset="0"/>
              </a:rPr>
              <a:t>PTHREAD_SCOPE_SYSTEM</a:t>
            </a:r>
            <a:r>
              <a:rPr lang="en-US" altLang="en-US" sz="1700" b="1" dirty="0">
                <a:solidFill>
                  <a:srgbClr val="00B0F0"/>
                </a:solidFill>
                <a:latin typeface="Courier New" pitchFamily="49" charset="0"/>
              </a:rPr>
              <a:t>)</a:t>
            </a:r>
            <a:r>
              <a:rPr lang="en-US" altLang="en-US" sz="1700" b="1" dirty="0">
                <a:latin typeface="Courier New" pitchFamily="49" charset="0"/>
              </a:rPr>
              <a:t>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solidFill>
                  <a:srgbClr val="00B050"/>
                </a:solidFill>
                <a:latin typeface="Courier New" pitchFamily="49" charset="0"/>
              </a:rPr>
              <a:t>   /* create the threads */</a:t>
            </a:r>
            <a:br>
              <a:rPr lang="en-US" altLang="en-US" sz="1700" b="1" dirty="0">
                <a:latin typeface="Courier New" pitchFamily="49" charset="0"/>
              </a:rPr>
            </a:br>
            <a:r>
              <a:rPr lang="en-US" altLang="en-US" sz="1700" b="1" dirty="0">
                <a:latin typeface="Courier New" pitchFamily="49" charset="0"/>
              </a:rPr>
              <a:t>   for (</a:t>
            </a:r>
            <a:r>
              <a:rPr lang="en-US" altLang="en-US" sz="1700" b="1" dirty="0" err="1">
                <a:latin typeface="Courier New" pitchFamily="49" charset="0"/>
              </a:rPr>
              <a:t>i</a:t>
            </a:r>
            <a:r>
              <a:rPr lang="en-US" altLang="en-US" sz="1700" b="1" dirty="0">
                <a:latin typeface="Courier New" pitchFamily="49" charset="0"/>
              </a:rPr>
              <a:t> = 0; </a:t>
            </a:r>
            <a:r>
              <a:rPr lang="en-US" altLang="en-US" sz="1700" b="1" dirty="0" err="1">
                <a:latin typeface="Courier New" pitchFamily="49" charset="0"/>
              </a:rPr>
              <a:t>i</a:t>
            </a:r>
            <a:r>
              <a:rPr lang="en-US" altLang="en-US" sz="1700" b="1" dirty="0">
                <a:latin typeface="Courier New" pitchFamily="49" charset="0"/>
              </a:rPr>
              <a:t> &lt; NUM_THREADS; </a:t>
            </a:r>
            <a:r>
              <a:rPr lang="en-US" altLang="en-US" sz="1700" b="1" dirty="0" err="1">
                <a:latin typeface="Courier New" pitchFamily="49" charset="0"/>
              </a:rPr>
              <a:t>i</a:t>
            </a:r>
            <a:r>
              <a:rPr lang="en-US" altLang="en-US" sz="1700" b="1" dirty="0">
                <a:latin typeface="Courier New" pitchFamily="49" charset="0"/>
              </a:rPr>
              <a:t>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latin typeface="Courier New" pitchFamily="49" charset="0"/>
              </a:rPr>
              <a:t>      </a:t>
            </a:r>
            <a:r>
              <a:rPr lang="en-US" altLang="en-US" sz="1700" b="1" dirty="0" err="1">
                <a:latin typeface="Courier New" pitchFamily="49" charset="0"/>
              </a:rPr>
              <a:t>pthread_create</a:t>
            </a:r>
            <a:r>
              <a:rPr lang="en-US" altLang="en-US" sz="1700" b="1" dirty="0">
                <a:latin typeface="Courier New" pitchFamily="49" charset="0"/>
              </a:rPr>
              <a:t>(&amp;</a:t>
            </a:r>
            <a:r>
              <a:rPr lang="en-US" altLang="en-US" sz="1700" b="1" dirty="0" err="1">
                <a:latin typeface="Courier New" pitchFamily="49" charset="0"/>
              </a:rPr>
              <a:t>tid</a:t>
            </a:r>
            <a:r>
              <a:rPr lang="en-US" altLang="en-US" sz="1700" b="1" dirty="0">
                <a:latin typeface="Courier New" pitchFamily="49" charset="0"/>
              </a:rPr>
              <a:t>[</a:t>
            </a:r>
            <a:r>
              <a:rPr lang="en-US" altLang="en-US" sz="1700" b="1" dirty="0" err="1">
                <a:latin typeface="Courier New" pitchFamily="49" charset="0"/>
              </a:rPr>
              <a:t>i</a:t>
            </a:r>
            <a:r>
              <a:rPr lang="en-US" altLang="en-US" sz="1700" b="1" dirty="0">
                <a:latin typeface="Courier New" pitchFamily="49" charset="0"/>
              </a:rPr>
              <a:t>], &amp;</a:t>
            </a:r>
            <a:r>
              <a:rPr lang="en-US" altLang="en-US" sz="1700" b="1" dirty="0" err="1">
                <a:latin typeface="Courier New" pitchFamily="49" charset="0"/>
              </a:rPr>
              <a:t>attr</a:t>
            </a:r>
            <a:r>
              <a:rPr lang="en-US" altLang="en-US" sz="1700" b="1" dirty="0">
                <a:latin typeface="Courier New" pitchFamily="49" charset="0"/>
              </a:rPr>
              <a:t> , runner, 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solidFill>
                  <a:srgbClr val="00B050"/>
                </a:solidFill>
                <a:latin typeface="Courier New" pitchFamily="49" charset="0"/>
              </a:rPr>
              <a:t>   /* now join on each thread */</a:t>
            </a:r>
            <a:br>
              <a:rPr lang="en-US" altLang="en-US" sz="1700" b="1" dirty="0">
                <a:latin typeface="Courier New" pitchFamily="49" charset="0"/>
              </a:rPr>
            </a:br>
            <a:r>
              <a:rPr lang="en-US" altLang="en-US" sz="1700" b="1" dirty="0">
                <a:latin typeface="Courier New" pitchFamily="49" charset="0"/>
              </a:rPr>
              <a:t>   for (</a:t>
            </a:r>
            <a:r>
              <a:rPr lang="en-US" altLang="en-US" sz="1700" b="1" dirty="0" err="1">
                <a:latin typeface="Courier New" pitchFamily="49" charset="0"/>
              </a:rPr>
              <a:t>i</a:t>
            </a:r>
            <a:r>
              <a:rPr lang="en-US" altLang="en-US" sz="1700" b="1" dirty="0">
                <a:latin typeface="Courier New" pitchFamily="49" charset="0"/>
              </a:rPr>
              <a:t> = 0; </a:t>
            </a:r>
            <a:r>
              <a:rPr lang="en-US" altLang="en-US" sz="1700" b="1" dirty="0" err="1">
                <a:latin typeface="Courier New" pitchFamily="49" charset="0"/>
              </a:rPr>
              <a:t>i</a:t>
            </a:r>
            <a:r>
              <a:rPr lang="en-US" altLang="en-US" sz="1700" b="1" dirty="0">
                <a:latin typeface="Courier New" pitchFamily="49" charset="0"/>
              </a:rPr>
              <a:t> &lt; NUM_THREADS; </a:t>
            </a:r>
            <a:r>
              <a:rPr lang="en-US" altLang="en-US" sz="1700" b="1" dirty="0" err="1">
                <a:latin typeface="Courier New" pitchFamily="49" charset="0"/>
              </a:rPr>
              <a:t>i</a:t>
            </a:r>
            <a:r>
              <a:rPr lang="en-US" altLang="en-US" sz="1700" b="1" dirty="0">
                <a:latin typeface="Courier New" pitchFamily="49" charset="0"/>
              </a:rPr>
              <a:t>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latin typeface="Courier New" pitchFamily="49" charset="0"/>
              </a:rPr>
              <a:t>      </a:t>
            </a:r>
            <a:r>
              <a:rPr lang="en-US" altLang="en-US" sz="1700" b="1" dirty="0" err="1">
                <a:latin typeface="Courier New" pitchFamily="49" charset="0"/>
              </a:rPr>
              <a:t>pthread_join</a:t>
            </a:r>
            <a:r>
              <a:rPr lang="en-US" altLang="en-US" sz="1700" b="1" dirty="0">
                <a:latin typeface="Courier New" pitchFamily="49" charset="0"/>
              </a:rPr>
              <a:t>(</a:t>
            </a:r>
            <a:r>
              <a:rPr lang="en-US" altLang="en-US" sz="1700" b="1" dirty="0" err="1">
                <a:latin typeface="Courier New" pitchFamily="49" charset="0"/>
              </a:rPr>
              <a:t>tid</a:t>
            </a:r>
            <a:r>
              <a:rPr lang="en-US" altLang="en-US" sz="1700" b="1" dirty="0">
                <a:latin typeface="Courier New" pitchFamily="49" charset="0"/>
              </a:rPr>
              <a:t>[</a:t>
            </a:r>
            <a:r>
              <a:rPr lang="en-US" altLang="en-US" sz="1700" b="1" dirty="0" err="1">
                <a:latin typeface="Courier New" pitchFamily="49" charset="0"/>
              </a:rPr>
              <a:t>i</a:t>
            </a:r>
            <a:r>
              <a:rPr lang="en-US" altLang="en-US" sz="1700" b="1" dirty="0">
                <a:latin typeface="Courier New" pitchFamily="49" charset="0"/>
              </a:rPr>
              <a:t>] , 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latin typeface="Courier New" pitchFamily="49" charset="0"/>
              </a:rPr>
              <a:t>}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solidFill>
                  <a:srgbClr val="00B050"/>
                </a:solidFill>
                <a:latin typeface="Courier New" pitchFamily="49" charset="0"/>
              </a:rPr>
              <a:t>/* Each thread will begin control in this function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latin typeface="Courier New" pitchFamily="49" charset="0"/>
              </a:rPr>
              <a:t>void *runner(void *</a:t>
            </a:r>
            <a:r>
              <a:rPr lang="en-US" altLang="en-US" sz="1700" b="1" dirty="0" err="1">
                <a:latin typeface="Courier New" pitchFamily="49" charset="0"/>
              </a:rPr>
              <a:t>param</a:t>
            </a:r>
            <a:r>
              <a:rPr lang="en-US" altLang="en-US" sz="1700" b="1" dirty="0">
                <a:latin typeface="Courier New" pitchFamily="49" charset="0"/>
              </a:rPr>
              <a:t>)</a:t>
            </a:r>
            <a:br>
              <a:rPr lang="en-US" altLang="en-US" sz="1700" b="1" dirty="0">
                <a:latin typeface="Courier New" pitchFamily="49" charset="0"/>
              </a:rPr>
            </a:br>
            <a:r>
              <a:rPr lang="en-US" altLang="en-US" sz="1700" b="1" dirty="0">
                <a:latin typeface="Courier New" pitchFamily="49" charset="0"/>
              </a:rPr>
              <a:t>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latin typeface="Courier New" pitchFamily="49" charset="0"/>
              </a:rPr>
              <a:t>   </a:t>
            </a:r>
            <a:r>
              <a:rPr lang="en-US" altLang="en-US" sz="1700" b="1" dirty="0">
                <a:solidFill>
                  <a:srgbClr val="00B050"/>
                </a:solidFill>
                <a:latin typeface="Courier New" pitchFamily="49" charset="0"/>
              </a:rPr>
              <a:t>/* do some work ...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latin typeface="Courier New" pitchFamily="49" charset="0"/>
              </a:rPr>
              <a:t>   </a:t>
            </a:r>
            <a:r>
              <a:rPr lang="en-US" altLang="en-US" sz="1700" b="1" dirty="0" err="1">
                <a:latin typeface="Courier New" pitchFamily="49" charset="0"/>
              </a:rPr>
              <a:t>pthread_exit</a:t>
            </a:r>
            <a:r>
              <a:rPr lang="en-US" altLang="en-US" sz="1700" b="1" dirty="0">
                <a:latin typeface="Courier New" pitchFamily="49" charset="0"/>
              </a:rPr>
              <a:t>(0);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700" b="1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7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Basic Concepts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7669"/>
            <a:ext cx="6055112" cy="5655004"/>
          </a:xfrm>
        </p:spPr>
        <p:txBody>
          <a:bodyPr/>
          <a:lstStyle/>
          <a:p>
            <a:r>
              <a:rPr lang="en-US" altLang="en-US" dirty="0"/>
              <a:t>Maximum CPU utilization obtained with </a:t>
            </a:r>
            <a:r>
              <a:rPr lang="en-US" altLang="en-US" b="1" dirty="0"/>
              <a:t>multiprogramming</a:t>
            </a:r>
          </a:p>
          <a:p>
            <a:pPr lvl="1"/>
            <a:r>
              <a:rPr lang="en-US" altLang="en-US" sz="1600" dirty="0"/>
              <a:t>In a system with a single CPU core, only one process can run at a time. </a:t>
            </a:r>
            <a:r>
              <a:rPr lang="en-US" altLang="en-US" sz="1600" dirty="0">
                <a:solidFill>
                  <a:srgbClr val="FF0000"/>
                </a:solidFill>
              </a:rPr>
              <a:t>Others must wait </a:t>
            </a:r>
            <a:r>
              <a:rPr lang="en-US" altLang="en-US" sz="1600" dirty="0"/>
              <a:t>until the CPU’s core is free and can be rescheduled</a:t>
            </a:r>
          </a:p>
          <a:p>
            <a:pPr lvl="1"/>
            <a:r>
              <a:rPr lang="en-US" altLang="en-US" sz="1600" dirty="0"/>
              <a:t>The objective of multiprogramming is to have some process running at all times, to maximize CPU utilization</a:t>
            </a:r>
          </a:p>
          <a:p>
            <a:pPr lvl="1"/>
            <a:r>
              <a:rPr lang="en-US" altLang="en-US" sz="1600" dirty="0"/>
              <a:t>By </a:t>
            </a:r>
            <a:r>
              <a:rPr lang="en-US" altLang="en-US" sz="1600" dirty="0">
                <a:solidFill>
                  <a:srgbClr val="FF0000"/>
                </a:solidFill>
              </a:rPr>
              <a:t>switching</a:t>
            </a:r>
            <a:r>
              <a:rPr lang="en-US" altLang="en-US" sz="1600" dirty="0"/>
              <a:t> the CPU among processes, the operating system can make the computer </a:t>
            </a:r>
            <a:r>
              <a:rPr lang="en-US" altLang="en-US" sz="1600" dirty="0">
                <a:solidFill>
                  <a:srgbClr val="FF0000"/>
                </a:solidFill>
              </a:rPr>
              <a:t>more productive</a:t>
            </a:r>
          </a:p>
          <a:p>
            <a:pPr lvl="1"/>
            <a:endParaRPr lang="en-US" altLang="en-US" sz="1200" dirty="0"/>
          </a:p>
          <a:p>
            <a:r>
              <a:rPr lang="en-US" altLang="en-US" sz="1600" dirty="0"/>
              <a:t>Process execution consists of a </a:t>
            </a:r>
            <a:r>
              <a:rPr lang="en-US" altLang="en-US" sz="1600" dirty="0">
                <a:solidFill>
                  <a:srgbClr val="3366FF"/>
                </a:solidFill>
              </a:rPr>
              <a:t>cycle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of CPU execution and I/O wait</a:t>
            </a:r>
          </a:p>
          <a:p>
            <a:pPr lvl="1"/>
            <a:r>
              <a:rPr lang="en-US" altLang="en-US" sz="1600" dirty="0">
                <a:solidFill>
                  <a:srgbClr val="3366FF"/>
                </a:solidFill>
              </a:rPr>
              <a:t>CPU burst </a:t>
            </a:r>
            <a:r>
              <a:rPr lang="en-US" altLang="en-US" sz="1600" dirty="0"/>
              <a:t>followed by </a:t>
            </a:r>
            <a:r>
              <a:rPr lang="en-US" altLang="en-US" sz="1600" dirty="0">
                <a:solidFill>
                  <a:srgbClr val="3366FF"/>
                </a:solidFill>
              </a:rPr>
              <a:t>I/O burst</a:t>
            </a:r>
            <a:r>
              <a:rPr lang="en-US" altLang="en-US" sz="1600" b="1" dirty="0">
                <a:solidFill>
                  <a:srgbClr val="3366FF"/>
                </a:solidFill>
              </a:rPr>
              <a:t>,</a:t>
            </a:r>
            <a:r>
              <a:rPr lang="en-US" altLang="en-US" sz="1600" dirty="0"/>
              <a:t> which is followed by another </a:t>
            </a:r>
            <a:r>
              <a:rPr lang="en-US" altLang="en-US" sz="1600" dirty="0">
                <a:solidFill>
                  <a:srgbClr val="3366FF"/>
                </a:solidFill>
              </a:rPr>
              <a:t>CPU burst</a:t>
            </a:r>
            <a:r>
              <a:rPr lang="en-US" altLang="en-US" sz="1600" dirty="0"/>
              <a:t>, then another </a:t>
            </a:r>
            <a:r>
              <a:rPr lang="en-US" altLang="en-US" sz="1600" dirty="0">
                <a:solidFill>
                  <a:srgbClr val="3366FF"/>
                </a:solidFill>
              </a:rPr>
              <a:t>I/O burst</a:t>
            </a:r>
            <a:r>
              <a:rPr lang="en-US" altLang="en-US" sz="1600" dirty="0"/>
              <a:t>, </a:t>
            </a:r>
            <a:r>
              <a:rPr lang="en-US" altLang="en-US" sz="1600" dirty="0">
                <a:solidFill>
                  <a:srgbClr val="FF0000"/>
                </a:solidFill>
              </a:rPr>
              <a:t>and so on</a:t>
            </a:r>
            <a:r>
              <a:rPr lang="en-US" altLang="en-US" sz="1600" dirty="0"/>
              <a:t>. </a:t>
            </a:r>
          </a:p>
          <a:p>
            <a:pPr lvl="2"/>
            <a:r>
              <a:rPr lang="en-US" altLang="en-US" sz="1600" i="1" dirty="0"/>
              <a:t>Eventually, the final CPU burst ends with a system request to </a:t>
            </a:r>
            <a:r>
              <a:rPr lang="en-US" altLang="en-US" sz="1600" i="1" u="sng" dirty="0"/>
              <a:t>terminate</a:t>
            </a:r>
            <a:r>
              <a:rPr lang="en-US" altLang="en-US" sz="1600" i="1" dirty="0"/>
              <a:t> </a:t>
            </a:r>
            <a:r>
              <a:rPr lang="en-US" altLang="en-US" sz="1600" i="1" u="sng" dirty="0"/>
              <a:t>execution</a:t>
            </a:r>
          </a:p>
          <a:p>
            <a:pPr lvl="1"/>
            <a:r>
              <a:rPr lang="en-US" altLang="en-US" sz="1600" dirty="0"/>
              <a:t>Every time one process has to wait, </a:t>
            </a:r>
            <a:r>
              <a:rPr lang="en-US" altLang="en-US" sz="1600" dirty="0">
                <a:solidFill>
                  <a:srgbClr val="FF0000"/>
                </a:solidFill>
              </a:rPr>
              <a:t>another</a:t>
            </a:r>
            <a:r>
              <a:rPr lang="en-US" altLang="en-US" sz="1600" dirty="0"/>
              <a:t> process can </a:t>
            </a:r>
            <a:r>
              <a:rPr lang="en-US" altLang="en-US" sz="1600" dirty="0">
                <a:solidFill>
                  <a:srgbClr val="FF0000"/>
                </a:solidFill>
              </a:rPr>
              <a:t>take over</a:t>
            </a:r>
            <a:r>
              <a:rPr lang="en-US" altLang="en-US" sz="1600" dirty="0"/>
              <a:t> use of the CPU.</a:t>
            </a:r>
          </a:p>
          <a:p>
            <a:endParaRPr lang="en-US" altLang="en-US" dirty="0"/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1" y="968820"/>
            <a:ext cx="26035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Multi-Processor Scheduling</a:t>
            </a:r>
          </a:p>
        </p:txBody>
      </p:sp>
    </p:spTree>
    <p:extLst>
      <p:ext uri="{BB962C8B-B14F-4D97-AF65-F5344CB8AC3E}">
        <p14:creationId xmlns:p14="http://schemas.microsoft.com/office/powerpoint/2010/main" val="4113502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Multi-Processor</a:t>
            </a:r>
            <a:r>
              <a:rPr lang="en-US" dirty="0"/>
              <a:t>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854075"/>
            <a:ext cx="8734967" cy="5557875"/>
          </a:xfrm>
        </p:spPr>
        <p:txBody>
          <a:bodyPr/>
          <a:lstStyle/>
          <a:p>
            <a:r>
              <a:rPr lang="en-US" dirty="0"/>
              <a:t>Our discussion </a:t>
            </a:r>
            <a:r>
              <a:rPr lang="en-US" dirty="0">
                <a:solidFill>
                  <a:srgbClr val="FF0000"/>
                </a:solidFill>
              </a:rPr>
              <a:t>thus far </a:t>
            </a:r>
            <a:r>
              <a:rPr lang="en-US" dirty="0"/>
              <a:t>has focused on the problems of scheduling the CPU in a system with a </a:t>
            </a:r>
            <a:r>
              <a:rPr lang="en-US" u="sng" dirty="0">
                <a:solidFill>
                  <a:srgbClr val="FF0000"/>
                </a:solidFill>
              </a:rPr>
              <a:t>single processing core</a:t>
            </a:r>
          </a:p>
          <a:p>
            <a:endParaRPr lang="en-US" sz="1200" dirty="0"/>
          </a:p>
          <a:p>
            <a:r>
              <a:rPr lang="en-US" dirty="0"/>
              <a:t>If multiple CPUs are available, </a:t>
            </a:r>
            <a:r>
              <a:rPr lang="en-US" b="1" dirty="0"/>
              <a:t>load sharing</a:t>
            </a:r>
            <a:r>
              <a:rPr lang="en-US" dirty="0"/>
              <a:t>, where </a:t>
            </a:r>
            <a:r>
              <a:rPr lang="en-US" dirty="0">
                <a:solidFill>
                  <a:srgbClr val="FF0000"/>
                </a:solidFill>
              </a:rPr>
              <a:t>multiple threads </a:t>
            </a:r>
            <a:r>
              <a:rPr lang="en-US" dirty="0"/>
              <a:t>may run in </a:t>
            </a:r>
            <a:r>
              <a:rPr lang="en-US" dirty="0">
                <a:solidFill>
                  <a:srgbClr val="FF0000"/>
                </a:solidFill>
              </a:rPr>
              <a:t>parallel</a:t>
            </a:r>
            <a:r>
              <a:rPr lang="en-US" dirty="0"/>
              <a:t>, becomes possible: </a:t>
            </a:r>
          </a:p>
          <a:p>
            <a:pPr lvl="1"/>
            <a:r>
              <a:rPr lang="en-US" dirty="0"/>
              <a:t>Scheduling issues become correspondingly more </a:t>
            </a:r>
            <a:r>
              <a:rPr lang="en-US" dirty="0">
                <a:solidFill>
                  <a:srgbClr val="0070C0"/>
                </a:solidFill>
              </a:rPr>
              <a:t>complex</a:t>
            </a:r>
          </a:p>
          <a:p>
            <a:pPr lvl="1"/>
            <a:r>
              <a:rPr lang="en-US" dirty="0"/>
              <a:t>Many possibilities have been tried; and as we saw with CPU scheduling with a single-core CPU, there is </a:t>
            </a:r>
            <a:r>
              <a:rPr lang="en-US" dirty="0">
                <a:solidFill>
                  <a:srgbClr val="0070C0"/>
                </a:solidFill>
              </a:rPr>
              <a:t>no one best solution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br>
              <a:rPr lang="en-US" dirty="0"/>
            </a:br>
            <a:endParaRPr lang="en-US" sz="1100" dirty="0"/>
          </a:p>
          <a:p>
            <a:r>
              <a:rPr lang="en-US" dirty="0"/>
              <a:t>Traditionally, the term </a:t>
            </a:r>
            <a:r>
              <a:rPr lang="en-US" b="1" dirty="0"/>
              <a:t>multiprocessor</a:t>
            </a:r>
            <a:r>
              <a:rPr lang="en-US" dirty="0"/>
              <a:t> referred to systems that provided </a:t>
            </a:r>
            <a:r>
              <a:rPr lang="en-US" b="1" dirty="0">
                <a:solidFill>
                  <a:srgbClr val="FF0000"/>
                </a:solidFill>
              </a:rPr>
              <a:t>multiple physical processors</a:t>
            </a:r>
            <a:r>
              <a:rPr lang="en-US" dirty="0"/>
              <a:t>, where each processor contained one single-core CPU</a:t>
            </a:r>
          </a:p>
          <a:p>
            <a:endParaRPr lang="en-US" sz="400" dirty="0"/>
          </a:p>
          <a:p>
            <a:r>
              <a:rPr lang="en-US" dirty="0"/>
              <a:t>Now the term </a:t>
            </a:r>
            <a:r>
              <a:rPr lang="en-US" dirty="0">
                <a:solidFill>
                  <a:srgbClr val="FF0000"/>
                </a:solidFill>
              </a:rPr>
              <a:t>Multiprocessor applies to </a:t>
            </a:r>
            <a:r>
              <a:rPr lang="en-US" dirty="0"/>
              <a:t>any one of the following architectures:</a:t>
            </a:r>
          </a:p>
          <a:p>
            <a:pPr lvl="1"/>
            <a:r>
              <a:rPr lang="en-US" dirty="0"/>
              <a:t>Multicore CPUs</a:t>
            </a:r>
          </a:p>
          <a:p>
            <a:pPr lvl="1"/>
            <a:r>
              <a:rPr lang="en-US" dirty="0"/>
              <a:t>Multithreaded cores</a:t>
            </a:r>
          </a:p>
          <a:p>
            <a:pPr lvl="1"/>
            <a:r>
              <a:rPr lang="en-US" dirty="0"/>
              <a:t>Non-Uniform Memory Access (NUMA) systems</a:t>
            </a:r>
          </a:p>
          <a:p>
            <a:pPr lvl="1"/>
            <a:r>
              <a:rPr lang="en-US" dirty="0"/>
              <a:t>Heterogeneous multiprocessing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25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702527" y="163513"/>
            <a:ext cx="8363414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Multiple-Processor Scheduling- </a:t>
            </a:r>
            <a:r>
              <a:rPr lang="en-US" altLang="en-US" sz="2800" dirty="0">
                <a:solidFill>
                  <a:srgbClr val="FF0000"/>
                </a:solidFill>
              </a:rPr>
              <a:t>Approaches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596" y="900332"/>
            <a:ext cx="8541834" cy="5667735"/>
          </a:xfrm>
        </p:spPr>
        <p:txBody>
          <a:bodyPr/>
          <a:lstStyle/>
          <a:p>
            <a:r>
              <a:rPr lang="en-US" altLang="en-US" b="1" dirty="0"/>
              <a:t>Asymmetric Multiprocessing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One approach </a:t>
            </a:r>
            <a:r>
              <a:rPr lang="en-US" altLang="en-US" dirty="0"/>
              <a:t>is to have all </a:t>
            </a:r>
            <a:r>
              <a:rPr lang="en-US" altLang="en-US" u="sng" dirty="0"/>
              <a:t>scheduling decisions</a:t>
            </a:r>
            <a:r>
              <a:rPr lang="en-US" altLang="en-US" dirty="0"/>
              <a:t>, </a:t>
            </a:r>
            <a:r>
              <a:rPr lang="en-US" altLang="en-US" u="sng" dirty="0"/>
              <a:t>I/O processing</a:t>
            </a:r>
            <a:r>
              <a:rPr lang="en-US" altLang="en-US" dirty="0"/>
              <a:t>, and other system </a:t>
            </a:r>
            <a:r>
              <a:rPr lang="en-US" altLang="en-US" u="sng" dirty="0"/>
              <a:t>activities</a:t>
            </a:r>
            <a:r>
              <a:rPr lang="en-US" altLang="en-US" dirty="0"/>
              <a:t> handled by a </a:t>
            </a:r>
            <a:r>
              <a:rPr lang="en-US" altLang="en-US" b="1" dirty="0"/>
              <a:t>single processor </a:t>
            </a:r>
            <a:r>
              <a:rPr lang="en-US" altLang="en-US" dirty="0"/>
              <a:t>—</a:t>
            </a:r>
          </a:p>
          <a:p>
            <a:pPr lvl="2"/>
            <a:r>
              <a:rPr lang="en-US" altLang="en-US" dirty="0">
                <a:solidFill>
                  <a:srgbClr val="FF0000"/>
                </a:solidFill>
              </a:rPr>
              <a:t>the master server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Other processors </a:t>
            </a:r>
            <a:r>
              <a:rPr lang="en-US" dirty="0"/>
              <a:t>execute only </a:t>
            </a:r>
            <a:r>
              <a:rPr lang="en-US" u="sng" dirty="0">
                <a:solidFill>
                  <a:srgbClr val="FF0000"/>
                </a:solidFill>
              </a:rPr>
              <a:t>user code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Pros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this approach is </a:t>
            </a:r>
            <a:r>
              <a:rPr lang="en-US" altLang="en-US" dirty="0">
                <a:solidFill>
                  <a:srgbClr val="0070C0"/>
                </a:solidFill>
              </a:rPr>
              <a:t>simple</a:t>
            </a:r>
            <a:r>
              <a:rPr lang="en-US" altLang="en-US" dirty="0"/>
              <a:t> because only one core accesses the system data </a:t>
            </a:r>
            <a:r>
              <a:rPr lang="en-US" altLang="en-US" b="1" dirty="0"/>
              <a:t>structures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FF0000"/>
                </a:solidFill>
              </a:rPr>
              <a:t>reducing the need for data sharing</a:t>
            </a:r>
          </a:p>
          <a:p>
            <a:pPr lvl="1"/>
            <a:r>
              <a:rPr lang="en-US" altLang="en-US" b="1" dirty="0">
                <a:solidFill>
                  <a:srgbClr val="0070C0"/>
                </a:solidFill>
              </a:rPr>
              <a:t>Cons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master server </a:t>
            </a:r>
            <a:r>
              <a:rPr lang="en-US" altLang="en-US" dirty="0"/>
              <a:t>becomes a </a:t>
            </a:r>
            <a:r>
              <a:rPr lang="en-US" altLang="en-US" b="1" dirty="0">
                <a:solidFill>
                  <a:srgbClr val="FF0000"/>
                </a:solidFill>
              </a:rPr>
              <a:t>potential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70C0"/>
                </a:solidFill>
              </a:rPr>
              <a:t>bottleneck</a:t>
            </a:r>
            <a:r>
              <a:rPr lang="en-US" altLang="en-US" dirty="0"/>
              <a:t> where overall system performance may be reduced</a:t>
            </a:r>
          </a:p>
          <a:p>
            <a:pPr lvl="1"/>
            <a:endParaRPr lang="en-US" altLang="en-US" sz="1000" dirty="0"/>
          </a:p>
          <a:p>
            <a:r>
              <a:rPr lang="en-US" altLang="en-US" b="1" dirty="0"/>
              <a:t>Symmetric Multiprocessing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70C0"/>
                </a:solidFill>
              </a:rPr>
              <a:t>SMP</a:t>
            </a:r>
            <a:r>
              <a:rPr lang="en-US" alt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strategies</a:t>
            </a:r>
            <a:r>
              <a:rPr lang="en-US" dirty="0"/>
              <a:t> for organizing the threads eligible to be scheduled:</a:t>
            </a:r>
            <a:endParaRPr lang="en-US" altLang="en-US" dirty="0"/>
          </a:p>
          <a:p>
            <a:pPr lvl="1"/>
            <a:r>
              <a:rPr lang="en-US" altLang="en-US" dirty="0"/>
              <a:t>Each </a:t>
            </a:r>
            <a:r>
              <a:rPr lang="en-US" altLang="en-US" dirty="0">
                <a:solidFill>
                  <a:srgbClr val="FF0000"/>
                </a:solidFill>
              </a:rPr>
              <a:t>processor</a:t>
            </a:r>
            <a:r>
              <a:rPr lang="en-US" altLang="en-US" dirty="0"/>
              <a:t> is </a:t>
            </a:r>
            <a:r>
              <a:rPr lang="en-US" altLang="en-US" b="1" dirty="0"/>
              <a:t>self-scheduling; </a:t>
            </a:r>
          </a:p>
          <a:p>
            <a:pPr lvl="2"/>
            <a:r>
              <a:rPr lang="en-US" dirty="0"/>
              <a:t>scheduler for each processor examine the ready queue and </a:t>
            </a:r>
            <a:br>
              <a:rPr lang="en-US" dirty="0"/>
            </a:br>
            <a:r>
              <a:rPr lang="en-US" dirty="0"/>
              <a:t>select a thread/process to run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Multiple-Processor Scheduling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idx="1"/>
          </p:nvPr>
        </p:nvSpPr>
        <p:spPr>
          <a:xfrm>
            <a:off x="5352" y="863219"/>
            <a:ext cx="9077093" cy="5114618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Symmetric</a:t>
            </a:r>
            <a:r>
              <a:rPr lang="en-US" altLang="en-US" dirty="0"/>
              <a:t> multiprocessing (</a:t>
            </a:r>
            <a:r>
              <a:rPr lang="en-US" altLang="en-US" b="1" dirty="0">
                <a:solidFill>
                  <a:srgbClr val="0070C0"/>
                </a:solidFill>
              </a:rPr>
              <a:t>SMP</a:t>
            </a:r>
            <a:r>
              <a:rPr lang="en-US" altLang="en-US" dirty="0"/>
              <a:t>); </a:t>
            </a:r>
            <a:r>
              <a:rPr lang="en-US" u="sng" dirty="0"/>
              <a:t>Two possible </a:t>
            </a:r>
            <a:r>
              <a:rPr lang="en-US" u="sng" dirty="0">
                <a:solidFill>
                  <a:srgbClr val="FF0000"/>
                </a:solidFill>
              </a:rPr>
              <a:t>strategies</a:t>
            </a:r>
            <a:endParaRPr lang="en-US" altLang="en-US" u="sng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altLang="en-US" dirty="0"/>
              <a:t>All threads/processes may be in a </a:t>
            </a:r>
            <a:r>
              <a:rPr lang="en-US" altLang="en-US" dirty="0">
                <a:solidFill>
                  <a:srgbClr val="0070C0"/>
                </a:solidFill>
              </a:rPr>
              <a:t>common</a:t>
            </a:r>
            <a:r>
              <a:rPr lang="en-US" altLang="en-US" dirty="0">
                <a:solidFill>
                  <a:srgbClr val="FF0000"/>
                </a:solidFill>
              </a:rPr>
              <a:t> ready queue </a:t>
            </a:r>
            <a:r>
              <a:rPr lang="en-US" altLang="en-US" dirty="0"/>
              <a:t>(a) </a:t>
            </a:r>
            <a:r>
              <a:rPr lang="en-US" altLang="en-US" dirty="0">
                <a:sym typeface="Wingdings" panose="05000000000000000000" pitchFamily="2" charset="2"/>
              </a:rPr>
              <a:t></a:t>
            </a:r>
            <a:endParaRPr lang="en-US" altLang="en-US" dirty="0"/>
          </a:p>
          <a:p>
            <a:pPr lvl="2"/>
            <a:r>
              <a:rPr lang="en-US" altLang="en-US" sz="1600" dirty="0"/>
              <a:t>a possible </a:t>
            </a:r>
            <a:r>
              <a:rPr lang="en-US" altLang="en-US" sz="1600" u="sng" dirty="0"/>
              <a:t>race condition </a:t>
            </a:r>
            <a:r>
              <a:rPr lang="en-US" altLang="en-US" sz="1600" dirty="0"/>
              <a:t>on the </a:t>
            </a:r>
            <a:r>
              <a:rPr lang="en-US" altLang="en-US" sz="1600" u="sng" dirty="0">
                <a:solidFill>
                  <a:srgbClr val="0070C0"/>
                </a:solidFill>
              </a:rPr>
              <a:t>shared</a:t>
            </a:r>
            <a:r>
              <a:rPr lang="en-US" altLang="en-US" sz="1600" dirty="0"/>
              <a:t> ready queue</a:t>
            </a:r>
          </a:p>
          <a:p>
            <a:pPr lvl="2"/>
            <a:r>
              <a:rPr lang="en-US" sz="1600" dirty="0"/>
              <a:t>must ensure that two separate processors do not choose to schedule the same thread</a:t>
            </a:r>
            <a:endParaRPr lang="en-US" altLang="en-US" sz="1600" dirty="0"/>
          </a:p>
          <a:p>
            <a:pPr marL="800100" lvl="1" indent="-342900">
              <a:buFont typeface="+mj-lt"/>
              <a:buAutoNum type="alphaLcParenR"/>
            </a:pPr>
            <a:r>
              <a:rPr lang="en-US" altLang="en-US" dirty="0">
                <a:solidFill>
                  <a:srgbClr val="FF0000"/>
                </a:solidFill>
              </a:rPr>
              <a:t>Each processor </a:t>
            </a:r>
            <a:r>
              <a:rPr lang="en-US" altLang="en-US" dirty="0"/>
              <a:t>may have its </a:t>
            </a:r>
            <a:r>
              <a:rPr lang="en-US" altLang="en-US" dirty="0">
                <a:solidFill>
                  <a:srgbClr val="0070C0"/>
                </a:solidFill>
              </a:rPr>
              <a:t>own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private queue </a:t>
            </a:r>
            <a:r>
              <a:rPr lang="en-US" altLang="en-US" dirty="0"/>
              <a:t>of </a:t>
            </a:r>
            <a:r>
              <a:rPr lang="en-US" altLang="en-US" dirty="0">
                <a:solidFill>
                  <a:srgbClr val="FF0000"/>
                </a:solidFill>
              </a:rPr>
              <a:t>threads</a:t>
            </a:r>
            <a:r>
              <a:rPr lang="en-US" altLang="en-US" dirty="0"/>
              <a:t> (b) </a:t>
            </a:r>
            <a:r>
              <a:rPr lang="en-US" altLang="en-US" dirty="0">
                <a:sym typeface="Wingdings" panose="05000000000000000000" pitchFamily="2" charset="2"/>
              </a:rPr>
              <a:t></a:t>
            </a:r>
            <a:endParaRPr lang="en-US" altLang="en-US" dirty="0"/>
          </a:p>
          <a:p>
            <a:pPr lvl="2"/>
            <a:r>
              <a:rPr lang="en-US" sz="1600" dirty="0"/>
              <a:t>permits each processor to schedule threads from its private run queue</a:t>
            </a:r>
          </a:p>
          <a:p>
            <a:pPr lvl="2"/>
            <a:r>
              <a:rPr lang="en-US" sz="1600" dirty="0"/>
              <a:t>does not suffer from the possible performance problems associated with a shared run queue</a:t>
            </a:r>
          </a:p>
          <a:p>
            <a:pPr lvl="2"/>
            <a:r>
              <a:rPr lang="en-US" sz="1600" dirty="0"/>
              <a:t>more efficient use of cache memory (locality)</a:t>
            </a:r>
          </a:p>
          <a:p>
            <a:pPr lvl="2"/>
            <a:r>
              <a:rPr lang="en-US" sz="1600" dirty="0"/>
              <a:t>balancing algorithms can be used to equalize workloads among all processors.</a:t>
            </a:r>
            <a:endParaRPr lang="en-US" altLang="en-US" sz="1600" dirty="0"/>
          </a:p>
        </p:txBody>
      </p:sp>
      <p:pic>
        <p:nvPicPr>
          <p:cNvPr id="139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53" y="4249791"/>
            <a:ext cx="4906536" cy="253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211" y="5238013"/>
            <a:ext cx="3858322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Virtually all modern operating systems support </a:t>
            </a:r>
            <a:r>
              <a:rPr lang="en-US" sz="1400" dirty="0">
                <a:solidFill>
                  <a:srgbClr val="FF0000"/>
                </a:solidFill>
              </a:rPr>
              <a:t>SMP Scheduling</a:t>
            </a:r>
            <a:r>
              <a:rPr lang="en-US" sz="1400" dirty="0"/>
              <a:t>, including </a:t>
            </a:r>
            <a:r>
              <a:rPr lang="en-US" sz="1400" i="1" dirty="0"/>
              <a:t>Windows</a:t>
            </a:r>
            <a:r>
              <a:rPr lang="en-US" sz="1400" dirty="0"/>
              <a:t>, </a:t>
            </a:r>
            <a:r>
              <a:rPr lang="en-US" sz="1400" i="1" dirty="0"/>
              <a:t>Linux</a:t>
            </a:r>
            <a:r>
              <a:rPr lang="en-US" sz="1400" dirty="0"/>
              <a:t>, and </a:t>
            </a:r>
            <a:r>
              <a:rPr lang="en-US" sz="1400" i="1" dirty="0" err="1"/>
              <a:t>macOS</a:t>
            </a:r>
            <a:r>
              <a:rPr lang="en-US" sz="1400" dirty="0"/>
              <a:t> as well as mobile systems including </a:t>
            </a:r>
            <a:r>
              <a:rPr lang="en-US" sz="1400" i="1" dirty="0"/>
              <a:t>Android</a:t>
            </a:r>
            <a:r>
              <a:rPr lang="en-US" sz="1400" dirty="0"/>
              <a:t> and </a:t>
            </a:r>
            <a:r>
              <a:rPr lang="en-US" sz="1400" i="1" dirty="0"/>
              <a:t>iOS</a:t>
            </a:r>
            <a:r>
              <a:rPr lang="en-US" sz="1400" dirty="0"/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Multicore Processors &amp; Multithreaded Multicore Systems</a:t>
            </a:r>
          </a:p>
        </p:txBody>
      </p:sp>
    </p:spTree>
    <p:extLst>
      <p:ext uri="{BB962C8B-B14F-4D97-AF65-F5344CB8AC3E}">
        <p14:creationId xmlns:p14="http://schemas.microsoft.com/office/powerpoint/2010/main" val="574729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865188" y="1762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Multicore Processors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111511" y="970156"/>
            <a:ext cx="8909825" cy="479405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SMP</a:t>
            </a:r>
            <a:r>
              <a:rPr lang="en-US" dirty="0"/>
              <a:t> systems have allowed several processes to run in </a:t>
            </a:r>
            <a:r>
              <a:rPr lang="en-US" dirty="0">
                <a:solidFill>
                  <a:srgbClr val="FF0000"/>
                </a:solidFill>
              </a:rPr>
              <a:t>parallel</a:t>
            </a:r>
            <a:r>
              <a:rPr lang="en-US" dirty="0"/>
              <a:t> by providing multiple physical processors</a:t>
            </a:r>
            <a:endParaRPr lang="en-US" altLang="en-US" dirty="0"/>
          </a:p>
          <a:p>
            <a:r>
              <a:rPr lang="en-US" altLang="en-US" dirty="0"/>
              <a:t>Recent trend to place </a:t>
            </a:r>
            <a:r>
              <a:rPr lang="en-US" altLang="en-US" dirty="0">
                <a:solidFill>
                  <a:srgbClr val="FF0000"/>
                </a:solidFill>
              </a:rPr>
              <a:t>multiple</a:t>
            </a:r>
            <a:r>
              <a:rPr lang="en-US" altLang="en-US" dirty="0"/>
              <a:t> processor </a:t>
            </a:r>
            <a:r>
              <a:rPr lang="en-US" altLang="en-US" dirty="0">
                <a:solidFill>
                  <a:srgbClr val="FF0000"/>
                </a:solidFill>
              </a:rPr>
              <a:t>cores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70C0"/>
                </a:solidFill>
              </a:rPr>
              <a:t>on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same physical chip</a:t>
            </a:r>
          </a:p>
          <a:p>
            <a:pPr lvl="1"/>
            <a:r>
              <a:rPr lang="it-IT" dirty="0"/>
              <a:t>Resulting in a </a:t>
            </a:r>
            <a:r>
              <a:rPr lang="it-IT" b="1" dirty="0"/>
              <a:t>multicore processor</a:t>
            </a:r>
          </a:p>
          <a:p>
            <a:pPr lvl="2"/>
            <a:r>
              <a:rPr lang="en-US" altLang="en-US" sz="1400" dirty="0"/>
              <a:t>each </a:t>
            </a:r>
            <a:r>
              <a:rPr lang="en-US" altLang="en-US" sz="1400" b="1" dirty="0"/>
              <a:t>core</a:t>
            </a:r>
            <a:r>
              <a:rPr lang="en-US" altLang="en-US" sz="1400" dirty="0"/>
              <a:t> maintains its architectural state and </a:t>
            </a:r>
          </a:p>
          <a:p>
            <a:pPr lvl="2"/>
            <a:r>
              <a:rPr lang="en-US" altLang="en-US" sz="1400" dirty="0"/>
              <a:t>thus appears to the operating system to be a </a:t>
            </a:r>
            <a:r>
              <a:rPr lang="en-US" altLang="en-US" sz="1400" b="1" dirty="0"/>
              <a:t>separate</a:t>
            </a:r>
            <a:r>
              <a:rPr lang="en-US" altLang="en-US" sz="1400" dirty="0"/>
              <a:t> </a:t>
            </a:r>
            <a:r>
              <a:rPr lang="en-US" altLang="en-US" sz="1400" dirty="0">
                <a:solidFill>
                  <a:srgbClr val="FF0000"/>
                </a:solidFill>
              </a:rPr>
              <a:t>logical CPU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Faster</a:t>
            </a:r>
            <a:r>
              <a:rPr lang="en-US" altLang="en-US" dirty="0"/>
              <a:t> and consumes </a:t>
            </a:r>
            <a:r>
              <a:rPr lang="en-US" altLang="en-US" dirty="0">
                <a:solidFill>
                  <a:srgbClr val="FF0000"/>
                </a:solidFill>
              </a:rPr>
              <a:t>less power</a:t>
            </a:r>
          </a:p>
          <a:p>
            <a:pPr lvl="1"/>
            <a:r>
              <a:rPr lang="en-US" altLang="en-US" dirty="0"/>
              <a:t>Multiple </a:t>
            </a:r>
            <a:r>
              <a:rPr lang="en-US" altLang="en-US" b="1" dirty="0"/>
              <a:t>threads per core</a:t>
            </a:r>
            <a:r>
              <a:rPr lang="en-US" altLang="en-US" dirty="0"/>
              <a:t> also growing and taking advantage of </a:t>
            </a:r>
            <a:r>
              <a:rPr lang="en-US" altLang="en-US" dirty="0">
                <a:solidFill>
                  <a:srgbClr val="FF0000"/>
                </a:solidFill>
              </a:rPr>
              <a:t>memory stall</a:t>
            </a:r>
          </a:p>
          <a:p>
            <a:pPr lvl="3"/>
            <a:r>
              <a:rPr lang="en-US" sz="1400" i="1" dirty="0"/>
              <a:t>The CPU is stalled while waiting on a memory load or store.</a:t>
            </a:r>
          </a:p>
          <a:p>
            <a:pPr lvl="2"/>
            <a:r>
              <a:rPr lang="en-US" dirty="0"/>
              <a:t>Modern processors operate </a:t>
            </a:r>
            <a:r>
              <a:rPr lang="en-US" b="1" u="sng" dirty="0"/>
              <a:t>at much faster speeds </a:t>
            </a:r>
            <a:r>
              <a:rPr lang="en-US" dirty="0"/>
              <a:t>than memory.</a:t>
            </a:r>
            <a:endParaRPr lang="en-US" altLang="en-US" dirty="0"/>
          </a:p>
          <a:p>
            <a:pPr lvl="2"/>
            <a:r>
              <a:rPr lang="en-US" altLang="en-US" dirty="0"/>
              <a:t>Then, when a processor accesses memory, it spends a significant amount of time waiting for the data to become available</a:t>
            </a:r>
          </a:p>
          <a:p>
            <a:pPr lvl="2"/>
            <a:r>
              <a:rPr lang="en-US" dirty="0"/>
              <a:t>Or because of a cache miss</a:t>
            </a:r>
            <a:endParaRPr lang="en-US" altLang="en-US" dirty="0"/>
          </a:p>
        </p:txBody>
      </p:sp>
      <p:pic>
        <p:nvPicPr>
          <p:cNvPr id="706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5359400"/>
            <a:ext cx="61023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Multithreaded Multicore </a:t>
            </a:r>
            <a:r>
              <a:rPr lang="en-US" altLang="en-US" dirty="0"/>
              <a:t>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701" y="915861"/>
            <a:ext cx="8600304" cy="3784832"/>
          </a:xfrm>
        </p:spPr>
        <p:txBody>
          <a:bodyPr/>
          <a:lstStyle/>
          <a:p>
            <a:r>
              <a:rPr lang="en-US" b="1" dirty="0"/>
              <a:t>To remedy/overcome the </a:t>
            </a:r>
            <a:r>
              <a:rPr lang="en-US" b="1" dirty="0">
                <a:solidFill>
                  <a:srgbClr val="FF0000"/>
                </a:solidFill>
              </a:rPr>
              <a:t>Memory Stall</a:t>
            </a:r>
            <a:r>
              <a:rPr lang="en-US" b="1" dirty="0"/>
              <a:t>, </a:t>
            </a:r>
          </a:p>
          <a:p>
            <a:pPr lvl="1"/>
            <a:r>
              <a:rPr lang="en-US" dirty="0"/>
              <a:t>Implement the multithreaded processing cores in which </a:t>
            </a:r>
            <a:r>
              <a:rPr lang="en-US" dirty="0">
                <a:solidFill>
                  <a:srgbClr val="FF0000"/>
                </a:solidFill>
              </a:rPr>
              <a:t>two (or more) hardware threads are assigned to each core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each core has &gt; 1 hardware threads</a:t>
            </a:r>
          </a:p>
          <a:p>
            <a:pPr lvl="2"/>
            <a:r>
              <a:rPr lang="en-US" dirty="0"/>
              <a:t>if </a:t>
            </a:r>
            <a:r>
              <a:rPr lang="en-US" b="1" dirty="0"/>
              <a:t>one thread </a:t>
            </a:r>
            <a:r>
              <a:rPr lang="en-US" dirty="0"/>
              <a:t>has a </a:t>
            </a:r>
            <a:r>
              <a:rPr lang="en-US" dirty="0">
                <a:solidFill>
                  <a:srgbClr val="FF0000"/>
                </a:solidFill>
              </a:rPr>
              <a:t>memory stall</a:t>
            </a:r>
            <a:r>
              <a:rPr lang="en-US" dirty="0"/>
              <a:t>, switch to another thread! (</a:t>
            </a:r>
            <a:r>
              <a:rPr lang="en-US" sz="1600" i="1" dirty="0"/>
              <a:t>hardware thread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each hardware thread maintains its architectural state (</a:t>
            </a:r>
            <a:r>
              <a:rPr lang="en-US" sz="1600" i="1" dirty="0"/>
              <a:t>PC, registers, etc.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Called logical CPU</a:t>
            </a:r>
          </a:p>
          <a:p>
            <a:r>
              <a:rPr lang="en-US" sz="2000" dirty="0"/>
              <a:t>Also called: chip multithreading (CMT)</a:t>
            </a:r>
          </a:p>
        </p:txBody>
      </p:sp>
      <p:pic>
        <p:nvPicPr>
          <p:cNvPr id="727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5099631"/>
            <a:ext cx="696912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Multithreaded Multicore System</a:t>
            </a:r>
          </a:p>
        </p:txBody>
      </p:sp>
      <p:sp>
        <p:nvSpPr>
          <p:cNvPr id="140290" name="Content Placeholder 2"/>
          <p:cNvSpPr>
            <a:spLocks noGrp="1"/>
          </p:cNvSpPr>
          <p:nvPr>
            <p:ph idx="1"/>
          </p:nvPr>
        </p:nvSpPr>
        <p:spPr>
          <a:xfrm>
            <a:off x="0" y="1233489"/>
            <a:ext cx="5252224" cy="331621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b="1" dirty="0"/>
              <a:t>hip-</a:t>
            </a:r>
            <a:r>
              <a:rPr lang="en-US" altLang="en-US" b="1" dirty="0" err="1">
                <a:solidFill>
                  <a:srgbClr val="FF0000"/>
                </a:solidFill>
              </a:rPr>
              <a:t>M</a:t>
            </a:r>
            <a:r>
              <a:rPr lang="en-US" altLang="en-US" b="1" dirty="0" err="1"/>
              <a:t>ulti</a:t>
            </a:r>
            <a:r>
              <a:rPr lang="en-US" altLang="en-US" b="1" dirty="0" err="1">
                <a:solidFill>
                  <a:srgbClr val="FF0000"/>
                </a:solidFill>
              </a:rPr>
              <a:t>T</a:t>
            </a:r>
            <a:r>
              <a:rPr lang="en-US" altLang="en-US" b="1" dirty="0" err="1"/>
              <a:t>hreading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FF0000"/>
                </a:solidFill>
              </a:rPr>
              <a:t>CMT</a:t>
            </a:r>
            <a:r>
              <a:rPr lang="en-US" altLang="en-US" dirty="0"/>
              <a:t>) assigns each core multiple </a:t>
            </a:r>
            <a:r>
              <a:rPr lang="en-US" altLang="en-US" u="sng" dirty="0"/>
              <a:t>hardware threads</a:t>
            </a:r>
            <a:r>
              <a:rPr lang="en-US" altLang="en-US" dirty="0"/>
              <a:t>. </a:t>
            </a:r>
          </a:p>
          <a:p>
            <a:pPr lvl="1"/>
            <a:r>
              <a:rPr lang="en-US" altLang="en-US" b="1" dirty="0"/>
              <a:t>Intel</a:t>
            </a:r>
            <a:r>
              <a:rPr lang="en-US" altLang="en-US" dirty="0"/>
              <a:t> refers to this as </a:t>
            </a:r>
            <a:r>
              <a:rPr lang="en-US" altLang="en-US" dirty="0">
                <a:solidFill>
                  <a:srgbClr val="FF0000"/>
                </a:solidFill>
              </a:rPr>
              <a:t>Hyper-Threading</a:t>
            </a:r>
            <a:r>
              <a:rPr lang="en-US" altLang="en-US" dirty="0"/>
              <a:t>,</a:t>
            </a:r>
          </a:p>
          <a:p>
            <a:pPr lvl="1"/>
            <a:r>
              <a:rPr lang="en-US" altLang="en-US" dirty="0"/>
              <a:t>Also known as </a:t>
            </a:r>
            <a:r>
              <a:rPr lang="en-US" altLang="en-US" dirty="0">
                <a:solidFill>
                  <a:srgbClr val="0070C0"/>
                </a:solidFill>
              </a:rPr>
              <a:t>Simultaneous Multithreading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rgbClr val="0070C0"/>
                </a:solidFill>
              </a:rPr>
              <a:t>SMT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On a quad-core system with 2 hardware threads per core, </a:t>
            </a:r>
          </a:p>
          <a:p>
            <a:pPr lvl="1"/>
            <a:r>
              <a:rPr lang="en-US" altLang="en-US" dirty="0"/>
              <a:t>the OS sees </a:t>
            </a:r>
            <a:r>
              <a:rPr lang="en-US" altLang="en-US" dirty="0">
                <a:solidFill>
                  <a:srgbClr val="FF0000"/>
                </a:solidFill>
              </a:rPr>
              <a:t>8 logical </a:t>
            </a:r>
            <a:r>
              <a:rPr lang="en-US" altLang="en-US" dirty="0"/>
              <a:t>processors / </a:t>
            </a:r>
            <a:br>
              <a:rPr lang="en-US" altLang="en-US" dirty="0"/>
            </a:br>
            <a:r>
              <a:rPr lang="en-US" altLang="en-US" dirty="0"/>
              <a:t>or 8</a:t>
            </a:r>
            <a:r>
              <a:rPr lang="en-US" dirty="0"/>
              <a:t> logical CPUs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1402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871809"/>
            <a:ext cx="32845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665" y="5621609"/>
            <a:ext cx="64008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Intel’s </a:t>
            </a:r>
            <a:r>
              <a:rPr lang="en-US" sz="1600" dirty="0">
                <a:solidFill>
                  <a:srgbClr val="FF0000"/>
                </a:solidFill>
              </a:rPr>
              <a:t>i7 </a:t>
            </a:r>
            <a:r>
              <a:rPr lang="en-US" sz="1600" dirty="0"/>
              <a:t>processor support </a:t>
            </a:r>
            <a:r>
              <a:rPr lang="en-US" sz="1600" dirty="0">
                <a:solidFill>
                  <a:srgbClr val="FF0000"/>
                </a:solidFill>
              </a:rPr>
              <a:t>2 threads </a:t>
            </a:r>
            <a:r>
              <a:rPr lang="en-US" sz="1600" dirty="0"/>
              <a:t>per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Oracle’s </a:t>
            </a:r>
            <a:r>
              <a:rPr lang="en-US" sz="1600" dirty="0" err="1">
                <a:solidFill>
                  <a:srgbClr val="FF0000"/>
                </a:solidFill>
              </a:rPr>
              <a:t>Sparc</a:t>
            </a:r>
            <a:r>
              <a:rPr lang="en-US" sz="1600" dirty="0">
                <a:solidFill>
                  <a:srgbClr val="FF0000"/>
                </a:solidFill>
              </a:rPr>
              <a:t> M7 </a:t>
            </a:r>
            <a:r>
              <a:rPr lang="en-US" sz="1600" dirty="0"/>
              <a:t>processor supports </a:t>
            </a:r>
            <a:r>
              <a:rPr lang="en-US" sz="1600" dirty="0">
                <a:solidFill>
                  <a:srgbClr val="FF0000"/>
                </a:solidFill>
              </a:rPr>
              <a:t>8 threads </a:t>
            </a:r>
            <a:r>
              <a:rPr lang="en-US" sz="1600" dirty="0"/>
              <a:t>per core, with </a:t>
            </a:r>
            <a:r>
              <a:rPr lang="en-US" sz="1600" dirty="0">
                <a:solidFill>
                  <a:srgbClr val="FF0000"/>
                </a:solidFill>
              </a:rPr>
              <a:t>8 cores </a:t>
            </a:r>
            <a:r>
              <a:rPr lang="en-US" sz="1600" dirty="0"/>
              <a:t>per processor, thus providing the operating system with </a:t>
            </a:r>
            <a:r>
              <a:rPr lang="en-US" sz="1600" dirty="0">
                <a:solidFill>
                  <a:srgbClr val="FF0000"/>
                </a:solidFill>
              </a:rPr>
              <a:t>64 logical CPUs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Multithreaded Multicore System</a:t>
            </a: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159735" y="1260475"/>
            <a:ext cx="3825450" cy="4530725"/>
          </a:xfrm>
        </p:spPr>
        <p:txBody>
          <a:bodyPr/>
          <a:lstStyle/>
          <a:p>
            <a:r>
              <a:rPr lang="en-US" altLang="en-US" b="1" dirty="0"/>
              <a:t>Two levels of scheduling:</a:t>
            </a:r>
            <a:br>
              <a:rPr lang="en-US" altLang="en-US" b="1" dirty="0"/>
            </a:br>
            <a:endParaRPr lang="en-US" altLang="en-US" b="1" dirty="0"/>
          </a:p>
          <a:p>
            <a:pPr>
              <a:buFont typeface="Arial" pitchFamily="34" charset="0"/>
              <a:buAutoNum type="arabicPeriod"/>
            </a:pPr>
            <a:r>
              <a:rPr lang="en-US" altLang="en-US" dirty="0"/>
              <a:t>The OS decides </a:t>
            </a:r>
            <a:r>
              <a:rPr lang="en-US" altLang="en-US" i="1" dirty="0">
                <a:solidFill>
                  <a:srgbClr val="FF0000"/>
                </a:solidFill>
              </a:rPr>
              <a:t>which </a:t>
            </a:r>
            <a:r>
              <a:rPr lang="en-US" altLang="en-US" i="1" dirty="0">
                <a:solidFill>
                  <a:srgbClr val="0070C0"/>
                </a:solidFill>
              </a:rPr>
              <a:t>software thread </a:t>
            </a:r>
            <a:r>
              <a:rPr lang="en-US" altLang="en-US" i="1" dirty="0">
                <a:solidFill>
                  <a:srgbClr val="FF0000"/>
                </a:solidFill>
              </a:rPr>
              <a:t>to run on a </a:t>
            </a:r>
            <a:r>
              <a:rPr lang="en-US" altLang="en-US" i="1" u="sng" dirty="0">
                <a:solidFill>
                  <a:srgbClr val="0070C0"/>
                </a:solidFill>
              </a:rPr>
              <a:t>logical CPU</a:t>
            </a:r>
            <a:br>
              <a:rPr lang="en-US" altLang="en-US" u="sng" dirty="0"/>
            </a:br>
            <a:br>
              <a:rPr lang="en-US" altLang="en-US" dirty="0"/>
            </a:br>
            <a:endParaRPr lang="en-US" altLang="en-US" dirty="0"/>
          </a:p>
          <a:p>
            <a:pPr>
              <a:buFont typeface="Arial" pitchFamily="34" charset="0"/>
              <a:buAutoNum type="arabicPeriod"/>
            </a:pPr>
            <a:r>
              <a:rPr lang="en-US" altLang="en-US" dirty="0"/>
              <a:t>Each core decides </a:t>
            </a:r>
            <a:r>
              <a:rPr lang="en-US" altLang="en-US" dirty="0">
                <a:solidFill>
                  <a:srgbClr val="FF0000"/>
                </a:solidFill>
              </a:rPr>
              <a:t>which </a:t>
            </a:r>
            <a:r>
              <a:rPr lang="en-US" altLang="en-US" dirty="0">
                <a:solidFill>
                  <a:srgbClr val="0070C0"/>
                </a:solidFill>
              </a:rPr>
              <a:t>hardware thread </a:t>
            </a:r>
            <a:r>
              <a:rPr lang="en-US" altLang="en-US" dirty="0">
                <a:solidFill>
                  <a:srgbClr val="FF0000"/>
                </a:solidFill>
              </a:rPr>
              <a:t>to run on the </a:t>
            </a:r>
            <a:r>
              <a:rPr lang="en-US" altLang="en-US" u="sng" dirty="0">
                <a:solidFill>
                  <a:srgbClr val="0070C0"/>
                </a:solidFill>
              </a:rPr>
              <a:t>physical core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  <a:br>
              <a:rPr lang="en-US" altLang="en-US" dirty="0">
                <a:solidFill>
                  <a:srgbClr val="FF0000"/>
                </a:solidFill>
              </a:rPr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pic>
        <p:nvPicPr>
          <p:cNvPr id="1413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41" y="1190625"/>
            <a:ext cx="508793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213" y="101600"/>
            <a:ext cx="7723187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Multiple-Processor Scheduling – </a:t>
            </a:r>
            <a:r>
              <a:rPr lang="en-US" altLang="en-US" sz="2400" dirty="0">
                <a:solidFill>
                  <a:srgbClr val="FF0000"/>
                </a:solidFill>
              </a:rPr>
              <a:t>Load Balancing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9797" y="1010464"/>
            <a:ext cx="8211312" cy="4808537"/>
          </a:xfrm>
        </p:spPr>
        <p:txBody>
          <a:bodyPr/>
          <a:lstStyle/>
          <a:p>
            <a:r>
              <a:rPr lang="en-US" altLang="en-US" dirty="0"/>
              <a:t>If </a:t>
            </a:r>
            <a:r>
              <a:rPr lang="en-US" altLang="en-US" b="1" dirty="0">
                <a:solidFill>
                  <a:srgbClr val="0070C0"/>
                </a:solidFill>
              </a:rPr>
              <a:t>SMP</a:t>
            </a:r>
            <a:r>
              <a:rPr lang="en-US" altLang="en-US" dirty="0"/>
              <a:t>, need to keep all CPUs loaded for efficiency</a:t>
            </a:r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3366FF"/>
                </a:solidFill>
              </a:rPr>
              <a:t>Load balancing </a:t>
            </a:r>
            <a:r>
              <a:rPr lang="en-US" altLang="en-US" dirty="0"/>
              <a:t>attempts to keep </a:t>
            </a:r>
            <a:r>
              <a:rPr lang="en-US" altLang="en-US" dirty="0">
                <a:solidFill>
                  <a:srgbClr val="FF0000"/>
                </a:solidFill>
              </a:rPr>
              <a:t>workload evenly distributed</a:t>
            </a:r>
          </a:p>
          <a:p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dirty="0"/>
              <a:t>There are two general approaches to load balancing:</a:t>
            </a:r>
            <a:endParaRPr lang="en-US" altLang="en-US" b="1" dirty="0">
              <a:solidFill>
                <a:srgbClr val="3366FF"/>
              </a:solidFill>
            </a:endParaRP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Push migration </a:t>
            </a:r>
            <a:r>
              <a:rPr lang="en-US" altLang="en-US" dirty="0"/>
              <a:t>– </a:t>
            </a:r>
          </a:p>
          <a:p>
            <a:pPr lvl="2"/>
            <a:r>
              <a:rPr lang="en-US" altLang="en-US" dirty="0"/>
              <a:t>periodic task checks load on each processor, </a:t>
            </a:r>
          </a:p>
          <a:p>
            <a:pPr lvl="3"/>
            <a:r>
              <a:rPr lang="en-US" altLang="en-US" dirty="0"/>
              <a:t>if unbalancing found, it pushes task </a:t>
            </a:r>
            <a:r>
              <a:rPr lang="en-US" altLang="en-US" b="1" dirty="0"/>
              <a:t>from </a:t>
            </a:r>
            <a:r>
              <a:rPr lang="en-US" altLang="en-US" b="1" dirty="0">
                <a:solidFill>
                  <a:srgbClr val="FF0000"/>
                </a:solidFill>
              </a:rPr>
              <a:t>overloaded</a:t>
            </a:r>
            <a:r>
              <a:rPr lang="en-US" altLang="en-US" b="1" dirty="0"/>
              <a:t> </a:t>
            </a:r>
            <a:r>
              <a:rPr lang="en-US" altLang="en-US" dirty="0"/>
              <a:t>CPU to other CPUs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Pull migration </a:t>
            </a:r>
            <a:r>
              <a:rPr lang="en-US" altLang="en-US" dirty="0"/>
              <a:t>– 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</a:rPr>
              <a:t>idle</a:t>
            </a:r>
            <a:r>
              <a:rPr lang="en-US" altLang="en-US" dirty="0"/>
              <a:t> processors pulls waiting task from busy processor</a:t>
            </a:r>
          </a:p>
          <a:p>
            <a:endParaRPr lang="en-US" alt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Concepts (</a:t>
            </a:r>
            <a:r>
              <a:rPr lang="en-US" sz="2800" i="1" dirty="0"/>
              <a:t>Cont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4" y="921451"/>
            <a:ext cx="8475631" cy="5379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Several processes are </a:t>
            </a:r>
            <a:r>
              <a:rPr lang="en-US" u="sng" dirty="0"/>
              <a:t>kept in memory at one time.</a:t>
            </a:r>
          </a:p>
          <a:p>
            <a:pPr>
              <a:lnSpc>
                <a:spcPct val="150000"/>
              </a:lnSpc>
            </a:pPr>
            <a:r>
              <a:rPr lang="en-US" dirty="0"/>
              <a:t>When one process has to wait, the operating system takes the CPU away from that process and gives the CPU to another process.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This pattern continues. Every time one process has to wait, another process can take over use of the CPU.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On a </a:t>
            </a:r>
            <a:r>
              <a:rPr lang="en-US" sz="1600" dirty="0">
                <a:solidFill>
                  <a:srgbClr val="FF0000"/>
                </a:solidFill>
              </a:rPr>
              <a:t>multicore</a:t>
            </a:r>
            <a:r>
              <a:rPr lang="en-US" sz="1600" dirty="0"/>
              <a:t> system, this concept of </a:t>
            </a:r>
            <a:r>
              <a:rPr lang="en-US" sz="1600" dirty="0">
                <a:solidFill>
                  <a:srgbClr val="FF0000"/>
                </a:solidFill>
              </a:rPr>
              <a:t>keeping the CPU busy is extended to all processing</a:t>
            </a:r>
            <a:r>
              <a:rPr lang="en-US" sz="1600" dirty="0"/>
              <a:t> cores on the system.</a:t>
            </a:r>
          </a:p>
          <a:p>
            <a:pPr>
              <a:lnSpc>
                <a:spcPct val="150000"/>
              </a:lnSpc>
            </a:pPr>
            <a:r>
              <a:rPr lang="en-US" u="sng" dirty="0"/>
              <a:t>Scheduling</a:t>
            </a:r>
            <a:r>
              <a:rPr lang="en-US" dirty="0"/>
              <a:t> of this kind is a </a:t>
            </a:r>
            <a:r>
              <a:rPr lang="en-US" u="sng" dirty="0"/>
              <a:t>fundamental operating-system function</a:t>
            </a:r>
            <a:r>
              <a:rPr lang="en-US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Almost </a:t>
            </a:r>
            <a:r>
              <a:rPr lang="en-US" sz="1600" u="sng" dirty="0"/>
              <a:t>all computer resources are scheduled </a:t>
            </a:r>
            <a:r>
              <a:rPr lang="en-US" sz="1600" dirty="0"/>
              <a:t>before use.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The CPU is, of course, one of the primary computer resources. 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Thus, scheduling is central to operating-system design</a:t>
            </a:r>
          </a:p>
        </p:txBody>
      </p:sp>
    </p:spTree>
    <p:extLst>
      <p:ext uri="{BB962C8B-B14F-4D97-AF65-F5344CB8AC3E}">
        <p14:creationId xmlns:p14="http://schemas.microsoft.com/office/powerpoint/2010/main" val="1530730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213" y="101600"/>
            <a:ext cx="7723187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Multiple-Processor Scheduling – </a:t>
            </a:r>
            <a:r>
              <a:rPr lang="en-US" altLang="en-US" sz="2400" dirty="0">
                <a:solidFill>
                  <a:srgbClr val="FF0000"/>
                </a:solidFill>
              </a:rPr>
              <a:t>Processor Affinity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24" y="1059752"/>
            <a:ext cx="8723376" cy="5121592"/>
          </a:xfrm>
        </p:spPr>
        <p:txBody>
          <a:bodyPr/>
          <a:lstStyle/>
          <a:p>
            <a:r>
              <a:rPr lang="en-US" altLang="en-US" dirty="0"/>
              <a:t>When a thread has been running on one processor: </a:t>
            </a:r>
          </a:p>
          <a:p>
            <a:pPr lvl="1"/>
            <a:r>
              <a:rPr lang="en-US" altLang="en-US" dirty="0"/>
              <a:t>The cache contents of that processor stores the memory accesses by that thread.</a:t>
            </a:r>
          </a:p>
          <a:p>
            <a:pPr lvl="1"/>
            <a:r>
              <a:rPr lang="en-US" altLang="en-US" dirty="0"/>
              <a:t>We refer to this as a </a:t>
            </a:r>
            <a:r>
              <a:rPr lang="en-US" altLang="en-US" dirty="0">
                <a:solidFill>
                  <a:srgbClr val="FF0000"/>
                </a:solidFill>
              </a:rPr>
              <a:t>thread having affinity (</a:t>
            </a:r>
            <a:r>
              <a:rPr lang="en-US" altLang="en-US" i="1" dirty="0">
                <a:solidFill>
                  <a:srgbClr val="0070C0"/>
                </a:solidFill>
              </a:rPr>
              <a:t>alliance</a:t>
            </a:r>
            <a:r>
              <a:rPr lang="en-US" altLang="en-US" dirty="0">
                <a:solidFill>
                  <a:srgbClr val="FF0000"/>
                </a:solidFill>
              </a:rPr>
              <a:t>) for a processor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/>
              <a:t>(i.e. “</a:t>
            </a:r>
            <a:r>
              <a:rPr lang="en-US" altLang="en-US" dirty="0">
                <a:solidFill>
                  <a:srgbClr val="00B0F0"/>
                </a:solidFill>
              </a:rPr>
              <a:t>processor affinity</a:t>
            </a:r>
            <a:r>
              <a:rPr lang="en-US" altLang="en-US" dirty="0"/>
              <a:t>”)</a:t>
            </a:r>
          </a:p>
          <a:p>
            <a:endParaRPr lang="en-US" altLang="en-US" sz="1100" dirty="0"/>
          </a:p>
          <a:p>
            <a:r>
              <a:rPr lang="en-US" altLang="en-US" b="1" dirty="0"/>
              <a:t>Load balancing </a:t>
            </a:r>
            <a:r>
              <a:rPr lang="en-US" altLang="en-US" dirty="0"/>
              <a:t>may affect </a:t>
            </a:r>
            <a:r>
              <a:rPr lang="en-US" altLang="en-US" dirty="0">
                <a:solidFill>
                  <a:srgbClr val="FF0000"/>
                </a:solidFill>
              </a:rPr>
              <a:t>processor affinity </a:t>
            </a:r>
            <a:r>
              <a:rPr lang="en-US" altLang="en-US" dirty="0"/>
              <a:t>as a thread may be moved from one processor to another to balance loads, </a:t>
            </a:r>
          </a:p>
          <a:p>
            <a:pPr lvl="1"/>
            <a:r>
              <a:rPr lang="en-US" altLang="en-US" dirty="0"/>
              <a:t>yet that thread loses the contents of what it had in the cache of the processor it was moved off.</a:t>
            </a:r>
          </a:p>
          <a:p>
            <a:endParaRPr lang="en-US" altLang="en-US" sz="1000" dirty="0"/>
          </a:p>
          <a:p>
            <a:r>
              <a:rPr lang="en-US" altLang="en-US" b="1" dirty="0"/>
              <a:t>Soft affinity </a:t>
            </a:r>
            <a:r>
              <a:rPr lang="en-US" altLang="en-US" dirty="0"/>
              <a:t>– </a:t>
            </a:r>
          </a:p>
          <a:p>
            <a:pPr lvl="1"/>
            <a:r>
              <a:rPr lang="en-US" altLang="en-US" dirty="0"/>
              <a:t>the operating system </a:t>
            </a:r>
            <a:r>
              <a:rPr lang="en-US" altLang="en-US" b="1" dirty="0"/>
              <a:t>attempts to keep</a:t>
            </a:r>
            <a:r>
              <a:rPr lang="en-US" altLang="en-US" dirty="0"/>
              <a:t> a thread running on the same processor, but no guarantees.</a:t>
            </a:r>
          </a:p>
          <a:p>
            <a:endParaRPr lang="en-US" altLang="en-US" sz="1100" dirty="0"/>
          </a:p>
          <a:p>
            <a:r>
              <a:rPr lang="en-US" altLang="en-US" b="1" dirty="0"/>
              <a:t>Hard affinity </a:t>
            </a:r>
            <a:r>
              <a:rPr lang="en-US" altLang="en-US" dirty="0"/>
              <a:t>– allows a process to specify a set of processors it may run on.</a:t>
            </a:r>
          </a:p>
          <a:p>
            <a:endParaRPr lang="en-US" altLang="en-US" sz="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119188" y="201613"/>
            <a:ext cx="7567612" cy="576262"/>
          </a:xfrm>
        </p:spPr>
        <p:txBody>
          <a:bodyPr/>
          <a:lstStyle/>
          <a:p>
            <a:pPr eaLnBrk="1" hangingPunct="1"/>
            <a:r>
              <a:rPr lang="en-US" altLang="en-US"/>
              <a:t>NUMA and CPU Scheduling</a:t>
            </a:r>
          </a:p>
        </p:txBody>
      </p:sp>
      <p:pic>
        <p:nvPicPr>
          <p:cNvPr id="78850" name="Picture 1" descr="6_0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02" y="1838325"/>
            <a:ext cx="5709192" cy="342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256476" y="908331"/>
            <a:ext cx="8943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altLang="en-US" dirty="0"/>
              <a:t>If the operating system is </a:t>
            </a:r>
            <a:r>
              <a:rPr lang="en-US" b="1" dirty="0"/>
              <a:t>Non-Uniform Memory Access </a:t>
            </a:r>
            <a:r>
              <a:rPr lang="en-US" dirty="0"/>
              <a:t>(</a:t>
            </a:r>
            <a:r>
              <a:rPr lang="en-US" altLang="en-US" b="1" dirty="0"/>
              <a:t>NUMA-aware)</a:t>
            </a:r>
            <a:br>
              <a:rPr lang="en-US" altLang="en-US" dirty="0"/>
            </a:br>
            <a:r>
              <a:rPr lang="en-US" altLang="en-US" dirty="0"/>
              <a:t>it will assign memory closes to the CPU the thread is running on.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476" y="5397190"/>
            <a:ext cx="8798314" cy="83099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NUMA</a:t>
            </a:r>
            <a:r>
              <a:rPr lang="en-US" sz="1600" dirty="0"/>
              <a:t>: two physical processor chips each with its own CPU and local memory.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CPU has faster access to its local memory than to memory local to another CPU.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731048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6" y="1070517"/>
            <a:ext cx="8999034" cy="5486399"/>
          </a:xfrm>
        </p:spPr>
        <p:txBody>
          <a:bodyPr/>
          <a:lstStyle/>
          <a:p>
            <a:r>
              <a:rPr lang="en-US" dirty="0"/>
              <a:t>To get a accurate evaluation of scheduling algorithms, </a:t>
            </a:r>
            <a:r>
              <a:rPr lang="en-US" u="sng" dirty="0"/>
              <a:t>simulations can be used</a:t>
            </a:r>
          </a:p>
          <a:p>
            <a:r>
              <a:rPr lang="en-US" dirty="0"/>
              <a:t>Running simulations involves programming a model of the computer system</a:t>
            </a:r>
          </a:p>
          <a:p>
            <a:r>
              <a:rPr lang="en-US" dirty="0"/>
              <a:t>Software data structures represent the major components of the system</a:t>
            </a:r>
          </a:p>
          <a:p>
            <a:r>
              <a:rPr lang="en-US" dirty="0"/>
              <a:t>The simulator has a variable representing a clock</a:t>
            </a:r>
          </a:p>
          <a:p>
            <a:pPr lvl="1"/>
            <a:r>
              <a:rPr lang="en-US" dirty="0"/>
              <a:t>As this variable’s value is increased, the simulator modifies the system state to reflect the:</a:t>
            </a:r>
          </a:p>
          <a:p>
            <a:pPr lvl="2"/>
            <a:r>
              <a:rPr lang="en-US" dirty="0"/>
              <a:t>activities of the devices, </a:t>
            </a:r>
          </a:p>
          <a:p>
            <a:pPr lvl="2"/>
            <a:r>
              <a:rPr lang="en-US" dirty="0"/>
              <a:t>the processes, and </a:t>
            </a:r>
          </a:p>
          <a:p>
            <a:pPr lvl="2"/>
            <a:r>
              <a:rPr lang="en-US" dirty="0"/>
              <a:t>the scheduler. </a:t>
            </a:r>
          </a:p>
          <a:p>
            <a:pPr lvl="1"/>
            <a:r>
              <a:rPr lang="en-US" dirty="0"/>
              <a:t>As the simulation executes, </a:t>
            </a:r>
          </a:p>
          <a:p>
            <a:pPr lvl="2"/>
            <a:r>
              <a:rPr lang="en-US" dirty="0"/>
              <a:t>statistics that indicate algorithm performance are gathered and printed.</a:t>
            </a:r>
          </a:p>
          <a:p>
            <a:r>
              <a:rPr lang="en-US" dirty="0"/>
              <a:t>The data to drive the simulation can be generated in several ways. The most common method uses a </a:t>
            </a:r>
            <a:r>
              <a:rPr lang="en-US" u="sng" dirty="0">
                <a:solidFill>
                  <a:srgbClr val="0070C0"/>
                </a:solidFill>
              </a:rPr>
              <a:t>random-number generator </a:t>
            </a:r>
            <a:r>
              <a:rPr lang="en-US" dirty="0"/>
              <a:t>that is programmed to generate </a:t>
            </a:r>
          </a:p>
          <a:p>
            <a:pPr lvl="1"/>
            <a:r>
              <a:rPr lang="en-US" dirty="0"/>
              <a:t>Number of processes, </a:t>
            </a:r>
            <a:r>
              <a:rPr lang="en-US" sz="1600" dirty="0"/>
              <a:t>CPU </a:t>
            </a:r>
            <a:r>
              <a:rPr lang="en-US" dirty="0"/>
              <a:t>burst times, arrivals, departures, and so on, according to probability distributions.</a:t>
            </a:r>
          </a:p>
        </p:txBody>
      </p:sp>
    </p:spTree>
    <p:extLst>
      <p:ext uri="{BB962C8B-B14F-4D97-AF65-F5344CB8AC3E}">
        <p14:creationId xmlns:p14="http://schemas.microsoft.com/office/powerpoint/2010/main" val="9979794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Simulations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>
          <a:xfrm>
            <a:off x="356839" y="1233488"/>
            <a:ext cx="8679211" cy="453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 dirty="0">
                <a:solidFill>
                  <a:srgbClr val="3366FF"/>
                </a:solidFill>
              </a:rPr>
              <a:t>Simulations</a:t>
            </a:r>
            <a:r>
              <a:rPr lang="en-US" altLang="en-US" b="1" dirty="0"/>
              <a:t> </a:t>
            </a:r>
            <a:r>
              <a:rPr lang="en-US" altLang="en-US" dirty="0"/>
              <a:t>more accurate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Programmed model of computer system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Clock is a variable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Gather statistics  indicating algorithm performance</a:t>
            </a:r>
          </a:p>
          <a:p>
            <a:pPr lvl="1">
              <a:lnSpc>
                <a:spcPct val="150000"/>
              </a:lnSpc>
            </a:pPr>
            <a:r>
              <a:rPr lang="en-US" altLang="en-US" dirty="0"/>
              <a:t>Data to drive simulation gathered via</a:t>
            </a:r>
          </a:p>
          <a:p>
            <a:pPr lvl="2">
              <a:lnSpc>
                <a:spcPct val="150000"/>
              </a:lnSpc>
            </a:pPr>
            <a:r>
              <a:rPr lang="en-US" altLang="en-US" dirty="0"/>
              <a:t>Random number generator according to probabilities</a:t>
            </a:r>
          </a:p>
          <a:p>
            <a:pPr lvl="2">
              <a:lnSpc>
                <a:spcPct val="150000"/>
              </a:lnSpc>
            </a:pPr>
            <a:r>
              <a:rPr lang="en-US" altLang="en-US" dirty="0"/>
              <a:t>Distributions defined mathematically or empirically</a:t>
            </a:r>
          </a:p>
          <a:p>
            <a:pPr lvl="2">
              <a:lnSpc>
                <a:spcPct val="150000"/>
              </a:lnSpc>
            </a:pPr>
            <a:r>
              <a:rPr lang="en-US" altLang="en-US" dirty="0"/>
              <a:t>Trace tapes record sequences of real events in real systems</a:t>
            </a:r>
          </a:p>
          <a:p>
            <a:pPr lvl="2">
              <a:lnSpc>
                <a:spcPct val="150000"/>
              </a:lnSpc>
            </a:pPr>
            <a:endParaRPr lang="en-US" altLang="en-US" dirty="0"/>
          </a:p>
          <a:p>
            <a:pPr lvl="1">
              <a:lnSpc>
                <a:spcPct val="15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26191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313" y="166688"/>
            <a:ext cx="7850187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Evaluation of CPU Schedulers by Simulation</a:t>
            </a:r>
          </a:p>
        </p:txBody>
      </p:sp>
      <p:pic>
        <p:nvPicPr>
          <p:cNvPr id="132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57" y="1452902"/>
            <a:ext cx="7401623" cy="46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6049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5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982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865188" y="2778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Real-Time</a:t>
            </a:r>
            <a:r>
              <a:rPr lang="en-US" altLang="en-US" dirty="0"/>
              <a:t> CPU Scheduling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7880350" cy="4530725"/>
          </a:xfrm>
        </p:spPr>
        <p:txBody>
          <a:bodyPr/>
          <a:lstStyle/>
          <a:p>
            <a:r>
              <a:rPr lang="en-US" altLang="en-US" dirty="0"/>
              <a:t>Can present obvious challenges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Soft real-time systems </a:t>
            </a:r>
            <a:r>
              <a:rPr lang="en-US" altLang="en-US" dirty="0"/>
              <a:t>– </a:t>
            </a:r>
          </a:p>
          <a:p>
            <a:pPr lvl="1"/>
            <a:r>
              <a:rPr lang="en-US" altLang="en-US" dirty="0"/>
              <a:t>Critical real-time tasks have the highest priority, </a:t>
            </a:r>
          </a:p>
          <a:p>
            <a:pPr lvl="1"/>
            <a:r>
              <a:rPr lang="en-US" altLang="en-US" dirty="0"/>
              <a:t>but no guarantee as to when tasks will be scheduled</a:t>
            </a:r>
          </a:p>
          <a:p>
            <a:pPr lvl="1"/>
            <a:endParaRPr lang="en-US" altLang="en-US" dirty="0"/>
          </a:p>
          <a:p>
            <a:r>
              <a:rPr lang="en-US" altLang="en-US" b="1" dirty="0">
                <a:solidFill>
                  <a:srgbClr val="3366FF"/>
                </a:solidFill>
              </a:rPr>
              <a:t>Hard real-time systems</a:t>
            </a:r>
            <a:r>
              <a:rPr lang="en-US" altLang="en-US" dirty="0"/>
              <a:t> – </a:t>
            </a:r>
          </a:p>
          <a:p>
            <a:pPr lvl="1"/>
            <a:r>
              <a:rPr lang="en-US" altLang="en-US" dirty="0"/>
              <a:t>task must be serviced by its deadline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865188" y="2778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Real-Time</a:t>
            </a:r>
            <a:r>
              <a:rPr lang="en-US" altLang="en-US" dirty="0"/>
              <a:t> CPU Scheduling</a:t>
            </a: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0" y="981307"/>
            <a:ext cx="5562600" cy="5341433"/>
          </a:xfrm>
        </p:spPr>
        <p:txBody>
          <a:bodyPr/>
          <a:lstStyle/>
          <a:p>
            <a:r>
              <a:rPr lang="en-US" b="1" dirty="0"/>
              <a:t>Minimizing Latency: </a:t>
            </a:r>
            <a:r>
              <a:rPr lang="en-US" dirty="0"/>
              <a:t>Consider the event-driven nature of a real-time system, When an event occurs, the system must respond to and service it as quickly as possible.</a:t>
            </a:r>
          </a:p>
          <a:p>
            <a:endParaRPr lang="en-US" altLang="en-US" b="1" dirty="0">
              <a:solidFill>
                <a:srgbClr val="FF0000"/>
              </a:solidFill>
            </a:endParaRPr>
          </a:p>
          <a:p>
            <a:r>
              <a:rPr lang="en-US" altLang="en-US" b="1" dirty="0">
                <a:solidFill>
                  <a:srgbClr val="FF0000"/>
                </a:solidFill>
              </a:rPr>
              <a:t>Event latency </a:t>
            </a:r>
            <a:r>
              <a:rPr lang="en-US" altLang="en-US" dirty="0"/>
              <a:t>– the amount of time that </a:t>
            </a:r>
            <a:r>
              <a:rPr lang="en-US" altLang="en-US" dirty="0">
                <a:solidFill>
                  <a:srgbClr val="FF0000"/>
                </a:solidFill>
              </a:rPr>
              <a:t>elapses</a:t>
            </a:r>
            <a:r>
              <a:rPr lang="en-US" altLang="en-US" dirty="0"/>
              <a:t> from when an </a:t>
            </a:r>
            <a:r>
              <a:rPr lang="en-US" altLang="en-US" dirty="0">
                <a:solidFill>
                  <a:srgbClr val="FF0000"/>
                </a:solidFill>
              </a:rPr>
              <a:t>event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occurs</a:t>
            </a:r>
            <a:r>
              <a:rPr lang="en-US" altLang="en-US" dirty="0"/>
              <a:t> to when it is </a:t>
            </a:r>
            <a:r>
              <a:rPr lang="en-US" altLang="en-US" dirty="0">
                <a:solidFill>
                  <a:srgbClr val="FF0000"/>
                </a:solidFill>
              </a:rPr>
              <a:t>serviced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Two types of latencies affect performance</a:t>
            </a:r>
          </a:p>
          <a:p>
            <a:pPr lvl="1">
              <a:buFont typeface="Arial" pitchFamily="34" charset="0"/>
              <a:buAutoNum type="arabicPeriod"/>
            </a:pPr>
            <a:r>
              <a:rPr lang="en-US" altLang="en-US" b="1" dirty="0"/>
              <a:t>Interrupt latency </a:t>
            </a:r>
            <a:r>
              <a:rPr lang="en-US" altLang="en-US" dirty="0"/>
              <a:t>– time from arrival of interrupt to start of routine that services interrupt</a:t>
            </a:r>
          </a:p>
          <a:p>
            <a:pPr lvl="1">
              <a:buFont typeface="Arial" pitchFamily="34" charset="0"/>
              <a:buAutoNum type="arabicPeriod"/>
            </a:pPr>
            <a:endParaRPr lang="en-US" altLang="en-US" dirty="0"/>
          </a:p>
          <a:p>
            <a:pPr lvl="1">
              <a:buFont typeface="Arial" pitchFamily="34" charset="0"/>
              <a:buAutoNum type="arabicPeriod"/>
            </a:pPr>
            <a:r>
              <a:rPr lang="en-US" altLang="en-US" b="1" dirty="0"/>
              <a:t>Dispatch latency </a:t>
            </a:r>
            <a:r>
              <a:rPr lang="en-US" altLang="en-US" dirty="0"/>
              <a:t>– time for schedule to take current process off CPU and switch to another</a:t>
            </a:r>
          </a:p>
          <a:p>
            <a:endParaRPr lang="en-US" altLang="en-US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829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33488"/>
            <a:ext cx="35814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76213"/>
            <a:ext cx="7620000" cy="576262"/>
          </a:xfrm>
        </p:spPr>
        <p:txBody>
          <a:bodyPr/>
          <a:lstStyle/>
          <a:p>
            <a:pPr eaLnBrk="1" hangingPunct="1"/>
            <a:r>
              <a:rPr lang="en-US" altLang="en-US"/>
              <a:t>Histogram of CPU-burst Times</a:t>
            </a: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19552" y="898428"/>
            <a:ext cx="8824448" cy="250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18" charset="2"/>
              <a:buChar char="4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itchFamily="34" charset="0"/>
                <a:ea typeface="MS PGothic" pitchFamily="34" charset="-128"/>
              </a:defRPr>
            </a:lvl9pPr>
          </a:lstStyle>
          <a:p>
            <a:pPr marL="285750" indent="-285750">
              <a:lnSpc>
                <a:spcPct val="150000"/>
              </a:lnSpc>
            </a:pPr>
            <a:r>
              <a:rPr lang="en-US" altLang="en-US" u="sng" dirty="0"/>
              <a:t>CPU burst distribution</a:t>
            </a:r>
            <a:r>
              <a:rPr lang="en-US" altLang="en-US" dirty="0"/>
              <a:t> is of main concern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Large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number</a:t>
            </a:r>
            <a:r>
              <a:rPr lang="en-US" altLang="en-US" dirty="0"/>
              <a:t> of </a:t>
            </a:r>
            <a:r>
              <a:rPr lang="en-US" altLang="en-US" b="1" u="sng" dirty="0">
                <a:solidFill>
                  <a:srgbClr val="0070C0"/>
                </a:solidFill>
              </a:rPr>
              <a:t>short</a:t>
            </a:r>
            <a:r>
              <a:rPr lang="en-US" altLang="en-US" u="sng" dirty="0"/>
              <a:t> CPU bursts</a:t>
            </a:r>
            <a:r>
              <a:rPr lang="en-US" altLang="en-US" dirty="0"/>
              <a:t> and a </a:t>
            </a:r>
            <a:r>
              <a:rPr lang="en-US" altLang="en-US" dirty="0">
                <a:solidFill>
                  <a:srgbClr val="FF0000"/>
                </a:solidFill>
              </a:rPr>
              <a:t>small</a:t>
            </a:r>
            <a:r>
              <a:rPr lang="en-US" altLang="en-US" dirty="0"/>
              <a:t> number of </a:t>
            </a:r>
            <a:r>
              <a:rPr lang="en-US" altLang="en-US" b="1" dirty="0">
                <a:solidFill>
                  <a:srgbClr val="0070C0"/>
                </a:solidFill>
              </a:rPr>
              <a:t>l</a:t>
            </a:r>
            <a:r>
              <a:rPr lang="en-US" altLang="en-US" b="1" u="sng" dirty="0">
                <a:solidFill>
                  <a:srgbClr val="0070C0"/>
                </a:solidFill>
              </a:rPr>
              <a:t>ong</a:t>
            </a:r>
            <a:r>
              <a:rPr lang="en-US" altLang="en-US" u="sng" dirty="0"/>
              <a:t> CPU bursts</a:t>
            </a:r>
            <a:r>
              <a:rPr lang="en-US" altLang="en-US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 An </a:t>
            </a:r>
            <a:r>
              <a:rPr lang="en-US" dirty="0">
                <a:solidFill>
                  <a:srgbClr val="FF0000"/>
                </a:solidFill>
              </a:rPr>
              <a:t>I/O-bound</a:t>
            </a:r>
            <a:r>
              <a:rPr lang="en-US" dirty="0"/>
              <a:t> program typically has </a:t>
            </a:r>
            <a:r>
              <a:rPr lang="en-US" u="sng" dirty="0"/>
              <a:t>many short</a:t>
            </a:r>
            <a:r>
              <a:rPr lang="en-US" dirty="0"/>
              <a:t> CPU bursts.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  A </a:t>
            </a:r>
            <a:r>
              <a:rPr lang="en-US" dirty="0">
                <a:solidFill>
                  <a:srgbClr val="FF0000"/>
                </a:solidFill>
              </a:rPr>
              <a:t>CPU-bound</a:t>
            </a:r>
            <a:r>
              <a:rPr lang="en-US" dirty="0"/>
              <a:t> program might have a </a:t>
            </a:r>
            <a:r>
              <a:rPr lang="en-US" u="sng" dirty="0"/>
              <a:t>few long CPU</a:t>
            </a:r>
            <a:r>
              <a:rPr lang="en-US" dirty="0"/>
              <a:t> bursts. </a:t>
            </a:r>
          </a:p>
          <a:p>
            <a:pPr>
              <a:lnSpc>
                <a:spcPct val="150000"/>
              </a:lnSpc>
            </a:pPr>
            <a:r>
              <a:rPr lang="en-US" dirty="0"/>
              <a:t> This distribution can be important when implementing a CPU-scheduling algorithm.</a:t>
            </a:r>
            <a:endParaRPr kumimoji="0" lang="en-US" altLang="en-US" dirty="0">
              <a:latin typeface="Verdana" pitchFamily="34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03" y="3639402"/>
            <a:ext cx="4922837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>
          <a:xfrm>
            <a:off x="412750" y="144463"/>
            <a:ext cx="8229600" cy="576262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/>
              <a:t>Interrupt Latency</a:t>
            </a:r>
          </a:p>
        </p:txBody>
      </p:sp>
      <p:pic>
        <p:nvPicPr>
          <p:cNvPr id="142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892300"/>
            <a:ext cx="38004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806450" y="104775"/>
            <a:ext cx="7821613" cy="576263"/>
          </a:xfrm>
        </p:spPr>
        <p:txBody>
          <a:bodyPr/>
          <a:lstStyle/>
          <a:p>
            <a:pPr eaLnBrk="1" hangingPunct="1"/>
            <a:br>
              <a:rPr lang="en-US" altLang="en-US"/>
            </a:br>
            <a:r>
              <a:rPr lang="en-US" altLang="en-US"/>
              <a:t>Dispatch Latency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283464" y="1124712"/>
            <a:ext cx="3319272" cy="4791456"/>
          </a:xfrm>
        </p:spPr>
        <p:txBody>
          <a:bodyPr/>
          <a:lstStyle/>
          <a:p>
            <a:r>
              <a:rPr lang="en-US" altLang="en-US" dirty="0"/>
              <a:t>Conflict phase of dispatch latency:</a:t>
            </a:r>
          </a:p>
          <a:p>
            <a:pPr lvl="1">
              <a:buFont typeface="Arial" pitchFamily="34" charset="0"/>
              <a:buAutoNum type="arabicPeriod"/>
            </a:pPr>
            <a:r>
              <a:rPr lang="en-US" altLang="en-US" dirty="0"/>
              <a:t>Preemption of any process running in kernel mode</a:t>
            </a:r>
          </a:p>
          <a:p>
            <a:pPr lvl="1">
              <a:buFont typeface="Arial" pitchFamily="34" charset="0"/>
              <a:buAutoNum type="arabicPeriod"/>
            </a:pPr>
            <a:r>
              <a:rPr lang="en-US" altLang="en-US" dirty="0"/>
              <a:t>Release by low-priority process of resources needed by high-priority processes</a:t>
            </a:r>
          </a:p>
          <a:p>
            <a:endParaRPr lang="en-US" altLang="en-US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849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60" y="1384300"/>
            <a:ext cx="5148362" cy="378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865188" y="2778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Priority-based Scheduling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315106" y="1049084"/>
            <a:ext cx="8746597" cy="4530725"/>
          </a:xfrm>
        </p:spPr>
        <p:txBody>
          <a:bodyPr/>
          <a:lstStyle/>
          <a:p>
            <a:r>
              <a:rPr lang="en-US" altLang="en-US" dirty="0"/>
              <a:t>For real-time scheduling, scheduler must support preemptive, priority-based scheduling</a:t>
            </a:r>
          </a:p>
          <a:p>
            <a:pPr lvl="1"/>
            <a:r>
              <a:rPr lang="en-US" altLang="en-US" sz="1400" dirty="0"/>
              <a:t>But only guarantees soft real-time</a:t>
            </a:r>
          </a:p>
          <a:p>
            <a:r>
              <a:rPr lang="en-US" altLang="en-US" dirty="0"/>
              <a:t>For hard real-time must also provide ability to meet deadlines</a:t>
            </a:r>
          </a:p>
          <a:p>
            <a:r>
              <a:rPr lang="en-US" altLang="en-US" dirty="0"/>
              <a:t>Processes have new characteristics: </a:t>
            </a:r>
            <a:r>
              <a:rPr lang="en-US" altLang="en-US" b="1" dirty="0">
                <a:solidFill>
                  <a:srgbClr val="3366FF"/>
                </a:solidFill>
              </a:rPr>
              <a:t>periodic</a:t>
            </a:r>
            <a:r>
              <a:rPr lang="en-US" altLang="en-US" dirty="0"/>
              <a:t> ones require CPU at constant intervals</a:t>
            </a:r>
          </a:p>
          <a:p>
            <a:pPr lvl="1"/>
            <a:r>
              <a:rPr lang="en-US" altLang="en-US" sz="1400" dirty="0"/>
              <a:t>Has processing time </a:t>
            </a:r>
            <a:r>
              <a:rPr lang="en-US" altLang="en-US" sz="1400" i="1" dirty="0"/>
              <a:t>t</a:t>
            </a:r>
            <a:r>
              <a:rPr lang="en-US" altLang="en-US" sz="1400" dirty="0"/>
              <a:t>, deadline </a:t>
            </a:r>
            <a:r>
              <a:rPr lang="en-US" altLang="en-US" sz="1400" i="1" dirty="0"/>
              <a:t>d, </a:t>
            </a:r>
            <a:r>
              <a:rPr lang="en-US" altLang="en-US" sz="1400" dirty="0"/>
              <a:t>period </a:t>
            </a:r>
            <a:r>
              <a:rPr lang="en-US" altLang="en-US" sz="1400" i="1" dirty="0"/>
              <a:t>p</a:t>
            </a:r>
          </a:p>
          <a:p>
            <a:pPr lvl="1"/>
            <a:r>
              <a:rPr lang="en-US" altLang="en-US" sz="1400" dirty="0"/>
              <a:t>0 ≤ </a:t>
            </a:r>
            <a:r>
              <a:rPr lang="en-US" altLang="en-US" sz="1400" i="1" dirty="0"/>
              <a:t>t</a:t>
            </a:r>
            <a:r>
              <a:rPr lang="en-US" altLang="en-US" sz="1400" dirty="0"/>
              <a:t> ≤ </a:t>
            </a:r>
            <a:r>
              <a:rPr lang="en-US" altLang="en-US" sz="1400" i="1" dirty="0"/>
              <a:t>d</a:t>
            </a:r>
            <a:r>
              <a:rPr lang="en-US" altLang="en-US" sz="1400" dirty="0"/>
              <a:t> ≤ </a:t>
            </a:r>
            <a:r>
              <a:rPr lang="en-US" altLang="en-US" sz="1400" i="1" dirty="0"/>
              <a:t>p</a:t>
            </a:r>
          </a:p>
          <a:p>
            <a:pPr lvl="1"/>
            <a:r>
              <a:rPr lang="en-US" altLang="en-US" sz="1400" b="1" dirty="0">
                <a:solidFill>
                  <a:srgbClr val="3366FF"/>
                </a:solidFill>
              </a:rPr>
              <a:t>Rate</a:t>
            </a:r>
            <a:r>
              <a:rPr lang="en-US" altLang="en-US" sz="1400" dirty="0"/>
              <a:t> of periodic task is 1/</a:t>
            </a:r>
            <a:r>
              <a:rPr lang="en-US" altLang="en-US" sz="1400" i="1" dirty="0"/>
              <a:t>p</a:t>
            </a:r>
            <a:endParaRPr lang="en-US" altLang="en-US" sz="1400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pPr lvl="1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870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59" y="4315968"/>
            <a:ext cx="6941017" cy="20733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77813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/>
              <a:t>Rate Montonic Scheduling</a:t>
            </a:r>
          </a:p>
        </p:txBody>
      </p:sp>
      <p:sp>
        <p:nvSpPr>
          <p:cNvPr id="890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6450" y="1014984"/>
            <a:ext cx="7351713" cy="4766691"/>
          </a:xfrm>
        </p:spPr>
        <p:txBody>
          <a:bodyPr/>
          <a:lstStyle/>
          <a:p>
            <a:r>
              <a:rPr lang="en-US" altLang="en-US" dirty="0"/>
              <a:t>A priority is assigned based on the inverse of its period</a:t>
            </a:r>
          </a:p>
          <a:p>
            <a:endParaRPr lang="en-US" altLang="en-US" sz="800" dirty="0"/>
          </a:p>
          <a:p>
            <a:r>
              <a:rPr lang="en-US" altLang="en-US" dirty="0"/>
              <a:t>Shorter periods = higher priority;</a:t>
            </a:r>
          </a:p>
          <a:p>
            <a:endParaRPr lang="en-US" altLang="en-US" sz="800" dirty="0"/>
          </a:p>
          <a:p>
            <a:r>
              <a:rPr lang="en-US" altLang="en-US" dirty="0"/>
              <a:t>Longer periods = lower priority</a:t>
            </a:r>
          </a:p>
          <a:p>
            <a:endParaRPr lang="en-US" altLang="en-US" sz="800" dirty="0"/>
          </a:p>
          <a:p>
            <a:r>
              <a:rPr lang="en-US" altLang="en-US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 is assigned a higher priority than P</a:t>
            </a:r>
            <a:r>
              <a:rPr lang="en-US" altLang="en-US" baseline="-25000" dirty="0"/>
              <a:t>2</a:t>
            </a:r>
            <a:r>
              <a:rPr lang="en-US" altLang="en-US" dirty="0"/>
              <a:t>.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8909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3846513"/>
            <a:ext cx="8509381" cy="128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800" y="82550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400"/>
              <a:t>Missed Deadlines with Rate Monotonic Scheduling</a:t>
            </a:r>
          </a:p>
        </p:txBody>
      </p:sp>
      <p:pic>
        <p:nvPicPr>
          <p:cNvPr id="911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398713"/>
            <a:ext cx="7875588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2"/>
          <p:cNvSpPr txBox="1">
            <a:spLocks noChangeArrowheads="1"/>
          </p:cNvSpPr>
          <p:nvPr/>
        </p:nvSpPr>
        <p:spPr bwMode="auto">
          <a:xfrm>
            <a:off x="1687513" y="1176338"/>
            <a:ext cx="605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Process P2 misses finishing its deadline at time 80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63513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Earliest Deadline First Scheduling (EDF)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124712"/>
            <a:ext cx="7353300" cy="4615688"/>
          </a:xfrm>
        </p:spPr>
        <p:txBody>
          <a:bodyPr/>
          <a:lstStyle/>
          <a:p>
            <a:r>
              <a:rPr lang="en-US" altLang="en-US"/>
              <a:t>Priorities are assigned according to deadlines: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the earlier the deadline, the higher the priority;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the later the deadline, the lower the priority</a:t>
            </a:r>
          </a:p>
        </p:txBody>
      </p:sp>
      <p:pic>
        <p:nvPicPr>
          <p:cNvPr id="931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8" y="3108325"/>
            <a:ext cx="7939446" cy="121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201613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/>
              <a:t>Proportional Share Scheduling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240" y="1298575"/>
            <a:ext cx="7134860" cy="4483100"/>
          </a:xfrm>
        </p:spPr>
        <p:txBody>
          <a:bodyPr/>
          <a:lstStyle/>
          <a:p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dirty="0"/>
              <a:t> shares are allocated among all processes in the system</a:t>
            </a:r>
          </a:p>
          <a:p>
            <a:endParaRPr lang="en-US" altLang="en-US" dirty="0"/>
          </a:p>
          <a:p>
            <a:r>
              <a:rPr lang="en-US" altLang="en-US" dirty="0"/>
              <a:t>An application receives 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altLang="en-US" dirty="0"/>
              <a:t> shares where </a:t>
            </a:r>
            <a:r>
              <a:rPr lang="en-US" altLang="en-US" i="1" dirty="0">
                <a:solidFill>
                  <a:srgbClr val="FF0000"/>
                </a:solidFill>
              </a:rPr>
              <a:t>N &lt; T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/>
          </a:p>
          <a:p>
            <a:r>
              <a:rPr lang="en-US" altLang="en-US" dirty="0"/>
              <a:t>This ensures each application will receive </a:t>
            </a:r>
            <a:r>
              <a:rPr lang="en-US" altLang="en-US" b="1" i="1" dirty="0">
                <a:solidFill>
                  <a:srgbClr val="FF0000"/>
                </a:solidFill>
              </a:rPr>
              <a:t>N</a:t>
            </a:r>
            <a:r>
              <a:rPr lang="en-US" altLang="en-US" i="1" dirty="0">
                <a:solidFill>
                  <a:srgbClr val="FF0000"/>
                </a:solidFill>
              </a:rPr>
              <a:t> / 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of the total processor time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270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POSIX Real-Time Scheduling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184274"/>
            <a:ext cx="8524240" cy="5079365"/>
          </a:xfrm>
        </p:spPr>
        <p:txBody>
          <a:bodyPr/>
          <a:lstStyle/>
          <a:p>
            <a:pPr marL="344488" indent="-344488"/>
            <a:r>
              <a:rPr lang="en-US" altLang="en-US" dirty="0"/>
              <a:t>The POSIX.1b standard</a:t>
            </a:r>
          </a:p>
          <a:p>
            <a:pPr marL="344488" indent="-344488"/>
            <a:r>
              <a:rPr lang="en-US" altLang="en-US" dirty="0"/>
              <a:t>API provides functions for managing real-time threads</a:t>
            </a:r>
          </a:p>
          <a:p>
            <a:pPr marL="344488" indent="-344488"/>
            <a:endParaRPr lang="en-US" altLang="en-US" dirty="0"/>
          </a:p>
          <a:p>
            <a:pPr marL="344488" indent="-344488"/>
            <a:r>
              <a:rPr lang="en-US" altLang="en-US" dirty="0"/>
              <a:t>Defines two scheduling classes for real-time threads:</a:t>
            </a:r>
          </a:p>
          <a:p>
            <a:pPr marL="744538" lvl="1" indent="-344488">
              <a:buFont typeface="Arial" pitchFamily="34" charset="0"/>
              <a:buAutoNum type="arabicPeriod"/>
            </a:pPr>
            <a:r>
              <a:rPr lang="en-US" altLang="en-US" dirty="0"/>
              <a:t>SCHED_FIFO –</a:t>
            </a:r>
          </a:p>
          <a:p>
            <a:pPr marL="1087438" lvl="2" indent="-344488">
              <a:buFont typeface="Wingdings" panose="05000000000000000000" pitchFamily="2" charset="2"/>
              <a:buChar char="§"/>
            </a:pPr>
            <a:r>
              <a:rPr lang="en-US" altLang="en-US" dirty="0"/>
              <a:t>threads are scheduled using a FCFS strategy with a FIFO queue. </a:t>
            </a:r>
          </a:p>
          <a:p>
            <a:pPr marL="1087438" lvl="2" indent="-344488">
              <a:buFont typeface="Wingdings" panose="05000000000000000000" pitchFamily="2" charset="2"/>
              <a:buChar char="§"/>
            </a:pPr>
            <a:r>
              <a:rPr lang="en-US" altLang="en-US" dirty="0"/>
              <a:t>There is no time-slicing for threads of equal priority</a:t>
            </a:r>
          </a:p>
          <a:p>
            <a:pPr marL="744538" lvl="1" indent="-344488">
              <a:buFont typeface="Arial" pitchFamily="34" charset="0"/>
              <a:buAutoNum type="arabicPeriod"/>
            </a:pPr>
            <a:r>
              <a:rPr lang="en-US" altLang="en-US" dirty="0"/>
              <a:t>SCHED_RR – </a:t>
            </a:r>
          </a:p>
          <a:p>
            <a:pPr marL="1087438" lvl="2" indent="-344488">
              <a:buFont typeface="Wingdings" panose="05000000000000000000" pitchFamily="2" charset="2"/>
              <a:buChar char="§"/>
            </a:pPr>
            <a:r>
              <a:rPr lang="en-US" altLang="en-US" dirty="0"/>
              <a:t>similar to SCHED_FIFO </a:t>
            </a:r>
            <a:r>
              <a:rPr lang="en-US" altLang="en-US" dirty="0">
                <a:solidFill>
                  <a:srgbClr val="FF0000"/>
                </a:solidFill>
              </a:rPr>
              <a:t>except</a:t>
            </a:r>
            <a:r>
              <a:rPr lang="en-US" altLang="en-US" dirty="0"/>
              <a:t> time-slicing occurs for threads of equal priority</a:t>
            </a:r>
          </a:p>
          <a:p>
            <a:pPr marL="344488" indent="-344488">
              <a:buFont typeface="Arial" pitchFamily="34" charset="0"/>
              <a:buAutoNum type="arabicPeriod"/>
            </a:pPr>
            <a:endParaRPr lang="en-US" altLang="en-US" dirty="0"/>
          </a:p>
          <a:p>
            <a:pPr marL="344488" indent="-344488"/>
            <a:r>
              <a:rPr lang="en-US" altLang="en-US" dirty="0"/>
              <a:t>Defines two functions for getting and setting scheduling policy:</a:t>
            </a:r>
          </a:p>
          <a:p>
            <a:pPr marL="344488" indent="-344488">
              <a:buFont typeface="Arial" pitchFamily="34" charset="0"/>
              <a:buAutoNum type="arabicPeriod"/>
            </a:pPr>
            <a:r>
              <a:rPr lang="en-US" altLang="en-US" sz="1600" b="1" dirty="0" err="1">
                <a:latin typeface="Courier New" pitchFamily="49" charset="0"/>
                <a:cs typeface="Courier New" pitchFamily="49" charset="0"/>
              </a:rPr>
              <a:t>pthread_attr_getsched_policy</a:t>
            </a:r>
            <a:r>
              <a:rPr lang="en-US" alt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b="1" dirty="0" err="1">
                <a:latin typeface="Courier New" pitchFamily="49" charset="0"/>
                <a:cs typeface="Courier New" pitchFamily="49" charset="0"/>
              </a:rPr>
              <a:t>pthread_attr_t</a:t>
            </a:r>
            <a:r>
              <a:rPr lang="en-US" altLang="en-US" sz="16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altLang="en-US" sz="1600" b="1" dirty="0" err="1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alt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6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 b="1" dirty="0">
                <a:latin typeface="Courier New" pitchFamily="49" charset="0"/>
                <a:cs typeface="Courier New" pitchFamily="49" charset="0"/>
              </a:rPr>
              <a:t> *policy) </a:t>
            </a:r>
          </a:p>
          <a:p>
            <a:pPr marL="344488" indent="-344488">
              <a:buFont typeface="Arial" pitchFamily="34" charset="0"/>
              <a:buAutoNum type="arabicPeriod"/>
            </a:pPr>
            <a:r>
              <a:rPr lang="en-US" altLang="en-US" sz="1600" b="1" dirty="0" err="1">
                <a:latin typeface="Courier New" pitchFamily="49" charset="0"/>
                <a:cs typeface="Courier New" pitchFamily="49" charset="0"/>
              </a:rPr>
              <a:t>pthread_attr_setsched_policy</a:t>
            </a:r>
            <a:r>
              <a:rPr lang="en-US" alt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en-US" sz="1600" b="1" dirty="0" err="1">
                <a:latin typeface="Courier New" pitchFamily="49" charset="0"/>
                <a:cs typeface="Courier New" pitchFamily="49" charset="0"/>
              </a:rPr>
              <a:t>pthread_attr_t</a:t>
            </a:r>
            <a:r>
              <a:rPr lang="en-US" altLang="en-US" sz="16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altLang="en-US" sz="1600" b="1" dirty="0" err="1">
                <a:latin typeface="Courier New" pitchFamily="49" charset="0"/>
                <a:cs typeface="Courier New" pitchFamily="49" charset="0"/>
              </a:rPr>
              <a:t>attr</a:t>
            </a:r>
            <a:r>
              <a:rPr lang="en-US" alt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en-US" sz="16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600" b="1" dirty="0">
                <a:latin typeface="Courier New" pitchFamily="49" charset="0"/>
                <a:cs typeface="Courier New" pitchFamily="49" charset="0"/>
              </a:rPr>
              <a:t> policy)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77813"/>
            <a:ext cx="7745412" cy="576262"/>
          </a:xfrm>
        </p:spPr>
        <p:txBody>
          <a:bodyPr/>
          <a:lstStyle/>
          <a:p>
            <a:pPr eaLnBrk="1" hangingPunct="1"/>
            <a:r>
              <a:rPr lang="en-US" altLang="en-US"/>
              <a:t>POSIX Real-Time Scheduling API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066800"/>
            <a:ext cx="7702550" cy="4483100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#include &lt;pthread.h&gt;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#include &lt;stdio.h&gt;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#define NUM_THREADS 5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int main(int argc, char *argv[])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int i, policy;</a:t>
            </a:r>
            <a:br>
              <a:rPr lang="en-US" altLang="en-US" sz="1500">
                <a:latin typeface="Courier New" pitchFamily="49" charset="0"/>
              </a:rPr>
            </a:br>
            <a:r>
              <a:rPr lang="en-US" altLang="en-US" sz="1500">
                <a:latin typeface="Courier New" pitchFamily="49" charset="0"/>
              </a:rPr>
              <a:t>   pthread_t_tid[NUM_THREADS];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pthread_attr_t attr;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/* get the default attributes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pthread_attr_init(&amp;attr);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/* get the current scheduling policy */</a:t>
            </a:r>
            <a:br>
              <a:rPr lang="en-US" altLang="en-US" sz="1500">
                <a:latin typeface="Courier New" pitchFamily="49" charset="0"/>
              </a:rPr>
            </a:br>
            <a:r>
              <a:rPr lang="en-US" altLang="en-US" sz="1500">
                <a:latin typeface="Courier New" pitchFamily="49" charset="0"/>
              </a:rPr>
              <a:t>   if (pthread_attr_getschedpolicy(&amp;attr, &amp;policy) !=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   fprintf(stderr, "Unable to get policy.\n");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else 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   if (policy == SCHED_OTHER) printf("SCHED_OTHER\n");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   else if (policy == SCHED_RR) printf("SCHED_RR\n");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   else if (policy == SCHED_FIFO) printf("SCHED_FIFO\n");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}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76213"/>
            <a:ext cx="80391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POSIX Real-Time Scheduling API (Cont.)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98575"/>
            <a:ext cx="7702550" cy="4483100"/>
          </a:xfrm>
        </p:spPr>
        <p:txBody>
          <a:bodyPr/>
          <a:lstStyle/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/* set the scheduling policy - FIFO, RR, or OTHER */ </a:t>
            </a:r>
            <a:br>
              <a:rPr lang="en-US" altLang="en-US" sz="1500">
                <a:latin typeface="Courier New" pitchFamily="49" charset="0"/>
              </a:rPr>
            </a:br>
            <a:r>
              <a:rPr lang="en-US" altLang="en-US" sz="1500">
                <a:latin typeface="Courier New" pitchFamily="49" charset="0"/>
              </a:rPr>
              <a:t>   if (pthread_attr_setschedpolicy(&amp;attr, SCHED_FIFO) != 0)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   fprintf(stderr, "Unable to set policy.\n");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/* create the threads */</a:t>
            </a:r>
            <a:br>
              <a:rPr lang="en-US" altLang="en-US" sz="1500">
                <a:latin typeface="Courier New" pitchFamily="49" charset="0"/>
              </a:rPr>
            </a:br>
            <a:r>
              <a:rPr lang="en-US" altLang="en-US" sz="1500">
                <a:latin typeface="Courier New" pitchFamily="49" charset="0"/>
              </a:rPr>
              <a:t>   for (i = 0; i &lt; NUM_THREADS; i++)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   pthread_create(&amp;tid[i],&amp;attr,runner,NULL);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/* now join on each thread */</a:t>
            </a:r>
            <a:br>
              <a:rPr lang="en-US" altLang="en-US" sz="1500">
                <a:latin typeface="Courier New" pitchFamily="49" charset="0"/>
              </a:rPr>
            </a:br>
            <a:r>
              <a:rPr lang="en-US" altLang="en-US" sz="1500">
                <a:latin typeface="Courier New" pitchFamily="49" charset="0"/>
              </a:rPr>
              <a:t>   for (i = 0; i &lt; NUM_THREADS; i++)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   pthread_join(tid[i], NULL);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}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/* Each thread will begin control in this function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void *runner(void *param)</a:t>
            </a:r>
            <a:br>
              <a:rPr lang="en-US" altLang="en-US" sz="1500">
                <a:latin typeface="Courier New" pitchFamily="49" charset="0"/>
              </a:rPr>
            </a:br>
            <a:r>
              <a:rPr lang="en-US" altLang="en-US" sz="1500">
                <a:latin typeface="Courier New" pitchFamily="49" charset="0"/>
              </a:rPr>
              <a:t>{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/* do some work ... */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   pthread_exit(0); </a:t>
            </a:r>
          </a:p>
          <a:p>
            <a:pPr marL="0" indent="0">
              <a:buFont typeface="Monotype Sorts" pitchFamily="-84" charset="2"/>
              <a:buNone/>
            </a:pPr>
            <a:r>
              <a:rPr lang="en-US" altLang="en-US" sz="150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3372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CPU Scheduler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477" y="907258"/>
            <a:ext cx="8809463" cy="5950742"/>
          </a:xfrm>
          <a:solidFill>
            <a:schemeClr val="bg1"/>
          </a:solidFill>
        </p:spPr>
        <p:txBody>
          <a:bodyPr/>
          <a:lstStyle/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Whenever the CPU becomes 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idle</a:t>
            </a:r>
            <a:r>
              <a:rPr lang="en-US" dirty="0">
                <a:ea typeface="ＭＳ Ｐゴシック" charset="0"/>
                <a:cs typeface="ＭＳ Ｐゴシック" charset="0"/>
              </a:rPr>
              <a:t>, the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CPU scheduler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selects</a:t>
            </a:r>
            <a:r>
              <a:rPr lang="en-US" dirty="0">
                <a:ea typeface="ＭＳ Ｐゴシック" charset="-128"/>
                <a:cs typeface="ＭＳ Ｐゴシック" charset="-128"/>
              </a:rPr>
              <a:t> from among the processes in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ready queue</a:t>
            </a:r>
            <a:r>
              <a:rPr lang="en-US" dirty="0">
                <a:ea typeface="ＭＳ Ｐゴシック" charset="-128"/>
                <a:cs typeface="ＭＳ Ｐゴシック" charset="-128"/>
              </a:rPr>
              <a:t>, and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allocates</a:t>
            </a:r>
            <a:r>
              <a:rPr lang="en-US" dirty="0">
                <a:ea typeface="ＭＳ Ｐゴシック" charset="-128"/>
                <a:cs typeface="ＭＳ Ｐゴシック" charset="-128"/>
              </a:rPr>
              <a:t> the CPU core to one of them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sz="1600" dirty="0">
                <a:ea typeface="ＭＳ Ｐゴシック" charset="-128"/>
              </a:rPr>
              <a:t>Queues may be ordered in various ways; </a:t>
            </a:r>
            <a:r>
              <a:rPr lang="en-US" sz="1600" i="1" dirty="0">
                <a:solidFill>
                  <a:srgbClr val="00B0F0"/>
                </a:solidFill>
                <a:ea typeface="ＭＳ Ｐゴシック" charset="-128"/>
              </a:rPr>
              <a:t>can you think of some </a:t>
            </a:r>
            <a:r>
              <a:rPr lang="en-US" sz="1600" dirty="0">
                <a:ea typeface="ＭＳ Ｐゴシック" charset="-128"/>
              </a:rPr>
              <a:t>-</a:t>
            </a:r>
            <a:r>
              <a:rPr lang="en-US" sz="1600" dirty="0">
                <a:ea typeface="ＭＳ Ｐゴシック" charset="-128"/>
                <a:sym typeface="Wingdings" panose="05000000000000000000" pitchFamily="2" charset="2"/>
              </a:rPr>
              <a:t></a:t>
            </a:r>
            <a:endParaRPr lang="en-US" sz="1600" dirty="0">
              <a:ea typeface="ＭＳ Ｐゴシック" charset="-128"/>
            </a:endParaRP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CPU </a:t>
            </a:r>
            <a:r>
              <a:rPr lang="en-US" b="1" u="sng" dirty="0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scheduling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b="1" u="sng" dirty="0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decisions</a:t>
            </a:r>
            <a:r>
              <a:rPr lang="en-US" dirty="0">
                <a:ea typeface="ＭＳ Ｐゴシック" charset="-128"/>
                <a:cs typeface="ＭＳ Ｐゴシック" charset="-128"/>
              </a:rPr>
              <a:t> may take place when a process: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1.</a:t>
            </a:r>
            <a:r>
              <a:rPr lang="en-US" sz="1600" dirty="0">
                <a:solidFill>
                  <a:srgbClr val="CC6600"/>
                </a:solidFill>
                <a:ea typeface="ＭＳ Ｐゴシック" charset="-128"/>
              </a:rPr>
              <a:t>	</a:t>
            </a:r>
            <a:r>
              <a:rPr lang="en-US" sz="1600" dirty="0">
                <a:ea typeface="ＭＳ Ｐゴシック" charset="-128"/>
              </a:rPr>
              <a:t>Switches from 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running </a:t>
            </a:r>
            <a:r>
              <a:rPr lang="en-US" sz="1600" dirty="0">
                <a:ea typeface="ＭＳ Ｐゴシック" charset="-128"/>
              </a:rPr>
              <a:t>to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 waiting </a:t>
            </a:r>
            <a:r>
              <a:rPr lang="en-US" sz="1600" dirty="0">
                <a:ea typeface="ＭＳ Ｐゴシック" charset="-128"/>
              </a:rPr>
              <a:t>state (i.e. </a:t>
            </a:r>
            <a:r>
              <a:rPr lang="en-US" sz="1600" i="1" dirty="0">
                <a:ea typeface="ＭＳ Ｐゴシック" charset="-128"/>
              </a:rPr>
              <a:t>I/O request, wait() for the child</a:t>
            </a:r>
            <a:r>
              <a:rPr lang="en-US" sz="1600" dirty="0">
                <a:ea typeface="ＭＳ Ｐゴシック" charset="-128"/>
              </a:rPr>
              <a:t>)</a:t>
            </a:r>
          </a:p>
          <a:p>
            <a:pPr marL="799900" lvl="1" indent="-342815">
              <a:buNone/>
              <a:defRPr/>
            </a:pPr>
            <a:r>
              <a:rPr lang="en-US" sz="1600" dirty="0">
                <a:solidFill>
                  <a:srgbClr val="CC6600"/>
                </a:solidFill>
                <a:ea typeface="ＭＳ Ｐゴシック" charset="-128"/>
              </a:rPr>
              <a:t>2.</a:t>
            </a:r>
            <a:r>
              <a:rPr lang="en-US" sz="1600" dirty="0">
                <a:ea typeface="ＭＳ Ｐゴシック" charset="-128"/>
              </a:rPr>
              <a:t>	Switches from 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running </a:t>
            </a:r>
            <a:r>
              <a:rPr lang="en-US" sz="1600" dirty="0">
                <a:ea typeface="ＭＳ Ｐゴシック" charset="-128"/>
              </a:rPr>
              <a:t>to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 ready</a:t>
            </a:r>
            <a:r>
              <a:rPr lang="en-US" sz="1600" dirty="0">
                <a:ea typeface="ＭＳ Ｐゴシック" charset="-128"/>
              </a:rPr>
              <a:t> state (i.e. </a:t>
            </a:r>
            <a:r>
              <a:rPr lang="en-US" sz="1600" i="1" dirty="0">
                <a:ea typeface="ＭＳ Ｐゴシック" charset="-128"/>
              </a:rPr>
              <a:t>interrupt occurs</a:t>
            </a:r>
            <a:r>
              <a:rPr lang="en-US" sz="1600" dirty="0">
                <a:ea typeface="ＭＳ Ｐゴシック" charset="-128"/>
              </a:rPr>
              <a:t>)</a:t>
            </a:r>
          </a:p>
          <a:p>
            <a:pPr marL="799900" lvl="1" indent="-342815">
              <a:buNone/>
              <a:defRPr/>
            </a:pPr>
            <a:r>
              <a:rPr lang="en-US" sz="1600" dirty="0">
                <a:solidFill>
                  <a:srgbClr val="CC6600"/>
                </a:solidFill>
                <a:ea typeface="ＭＳ Ｐゴシック" charset="-128"/>
              </a:rPr>
              <a:t>3.</a:t>
            </a:r>
            <a:r>
              <a:rPr lang="en-US" sz="1600" dirty="0">
                <a:ea typeface="ＭＳ Ｐゴシック" charset="-128"/>
              </a:rPr>
              <a:t>	Switches from 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waiting </a:t>
            </a:r>
            <a:r>
              <a:rPr lang="en-US" sz="1600" dirty="0">
                <a:ea typeface="ＭＳ Ｐゴシック" charset="-128"/>
              </a:rPr>
              <a:t>to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 ready </a:t>
            </a:r>
            <a:r>
              <a:rPr lang="en-US" sz="1600" dirty="0">
                <a:ea typeface="ＭＳ Ｐゴシック" charset="-128"/>
              </a:rPr>
              <a:t>(i.e. </a:t>
            </a:r>
            <a:r>
              <a:rPr lang="en-US" sz="1600" i="1" dirty="0">
                <a:ea typeface="ＭＳ Ｐゴシック" charset="-128"/>
              </a:rPr>
              <a:t>completion of I/O</a:t>
            </a:r>
            <a:r>
              <a:rPr lang="en-US" sz="1600" dirty="0">
                <a:ea typeface="ＭＳ Ｐゴシック" charset="-128"/>
              </a:rPr>
              <a:t>)</a:t>
            </a:r>
          </a:p>
          <a:p>
            <a:pPr marL="799900" lvl="1" indent="-342815">
              <a:buNone/>
              <a:defRPr/>
            </a:pP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4.  </a:t>
            </a:r>
            <a:r>
              <a:rPr lang="en-US" sz="1600" dirty="0">
                <a:ea typeface="ＭＳ Ｐゴシック" charset="-128"/>
              </a:rPr>
              <a:t>Terminates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Scheduling under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1</a:t>
            </a:r>
            <a:r>
              <a:rPr lang="en-US" dirty="0">
                <a:ea typeface="ＭＳ Ｐゴシック" charset="-128"/>
                <a:cs typeface="ＭＳ Ｐゴシック" charset="-128"/>
              </a:rPr>
              <a:t> and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4</a:t>
            </a:r>
            <a:r>
              <a:rPr lang="en-US" dirty="0">
                <a:ea typeface="ＭＳ Ｐゴシック" charset="-128"/>
                <a:cs typeface="ＭＳ Ｐゴシック" charset="-128"/>
              </a:rPr>
              <a:t> is 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non-preemptive / cooperative</a:t>
            </a:r>
            <a:r>
              <a:rPr lang="en-US" dirty="0">
                <a:ea typeface="ＭＳ Ｐゴシック" charset="0"/>
                <a:cs typeface="ＭＳ Ｐゴシック" charset="0"/>
              </a:rPr>
              <a:t>; </a:t>
            </a:r>
          </a:p>
          <a:p>
            <a:pPr marL="742865" lvl="1" indent="-342815">
              <a:buFont typeface="Monotype Sorts" charset="2"/>
              <a:buChar char="n"/>
              <a:defRPr/>
            </a:pPr>
            <a:r>
              <a:rPr lang="en-US" sz="1400" dirty="0">
                <a:ea typeface="ＭＳ Ｐゴシック" charset="0"/>
                <a:cs typeface="ＭＳ Ｐゴシック" charset="0"/>
              </a:rPr>
              <a:t>Under non-preemptive scheduling, once the CPU has been allocated to a process, the </a:t>
            </a:r>
            <a:r>
              <a:rPr lang="en-US" sz="1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process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keeps the CPU </a:t>
            </a:r>
            <a:r>
              <a:rPr lang="en-US" sz="14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until it releases it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 either by </a:t>
            </a:r>
            <a:r>
              <a:rPr lang="en-US" sz="1400" u="sng" dirty="0">
                <a:ea typeface="ＭＳ Ｐゴシック" charset="0"/>
                <a:cs typeface="ＭＳ Ｐゴシック" charset="0"/>
              </a:rPr>
              <a:t>terminating</a:t>
            </a:r>
            <a:r>
              <a:rPr lang="en-US" sz="1400" dirty="0">
                <a:ea typeface="ＭＳ Ｐゴシック" charset="0"/>
                <a:cs typeface="ＭＳ Ｐゴシック" charset="0"/>
              </a:rPr>
              <a:t> or by switching to the </a:t>
            </a:r>
            <a:r>
              <a:rPr lang="en-US" sz="1400" u="sng" dirty="0">
                <a:ea typeface="ＭＳ Ｐゴシック" charset="0"/>
                <a:cs typeface="ＭＳ Ｐゴシック" charset="0"/>
              </a:rPr>
              <a:t>waiting state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All </a:t>
            </a:r>
            <a:r>
              <a:rPr lang="en-US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other</a:t>
            </a:r>
            <a:r>
              <a:rPr lang="en-US" dirty="0">
                <a:ea typeface="ＭＳ Ｐゴシック" charset="-128"/>
                <a:cs typeface="ＭＳ Ｐゴシック" charset="-128"/>
              </a:rPr>
              <a:t> scheduling is </a:t>
            </a:r>
            <a:r>
              <a:rPr lang="en-US" dirty="0">
                <a:solidFill>
                  <a:srgbClr val="00B0F0"/>
                </a:solidFill>
                <a:ea typeface="ＭＳ Ｐゴシック" charset="0"/>
                <a:cs typeface="ＭＳ Ｐゴシック" charset="0"/>
              </a:rPr>
              <a:t>preemptive</a:t>
            </a:r>
            <a:r>
              <a:rPr lang="en-US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(</a:t>
            </a:r>
            <a:r>
              <a:rPr lang="en-US" i="1" dirty="0">
                <a:ea typeface="ＭＳ Ｐゴシック" charset="0"/>
                <a:cs typeface="ＭＳ Ｐゴシック" charset="0"/>
              </a:rPr>
              <a:t>what about </a:t>
            </a:r>
            <a:r>
              <a:rPr lang="en-US" i="1" u="sng" dirty="0"/>
              <a:t>race conditions </a:t>
            </a:r>
            <a:r>
              <a:rPr lang="en-US" i="1" dirty="0"/>
              <a:t>??</a:t>
            </a:r>
            <a:r>
              <a:rPr lang="en-US" dirty="0">
                <a:ea typeface="ＭＳ Ｐゴシック" charset="0"/>
                <a:cs typeface="ＭＳ Ｐゴシック" charset="0"/>
              </a:rPr>
              <a:t>). However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sz="1600" dirty="0">
                <a:ea typeface="ＭＳ Ｐゴシック" charset="-128"/>
              </a:rPr>
              <a:t>Consider 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access to shared </a:t>
            </a:r>
            <a:r>
              <a:rPr lang="en-US" sz="1600" dirty="0">
                <a:ea typeface="ＭＳ Ｐゴシック" charset="-128"/>
              </a:rPr>
              <a:t>data, Consider 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preemption while in kernel </a:t>
            </a:r>
            <a:r>
              <a:rPr lang="en-US" sz="1600" dirty="0">
                <a:ea typeface="ＭＳ Ｐゴシック" charset="-128"/>
              </a:rPr>
              <a:t>mode, Consider 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interrupts</a:t>
            </a:r>
            <a:r>
              <a:rPr lang="en-US" sz="1600" dirty="0">
                <a:ea typeface="ＭＳ Ｐゴシック" charset="-128"/>
              </a:rPr>
              <a:t> occurring 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during crucial OS activities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sz="1600" i="1" dirty="0">
                <a:ea typeface="ＭＳ Ｐゴシック" charset="-128"/>
              </a:rPr>
              <a:t>Unfortunately</a:t>
            </a:r>
            <a:r>
              <a:rPr lang="en-US" sz="1600" dirty="0">
                <a:ea typeface="ＭＳ Ｐゴシック" charset="-128"/>
              </a:rPr>
              <a:t>, </a:t>
            </a:r>
            <a:r>
              <a:rPr lang="en-US" sz="1600" dirty="0">
                <a:solidFill>
                  <a:srgbClr val="00B0F0"/>
                </a:solidFill>
                <a:ea typeface="ＭＳ Ｐゴシック" charset="-128"/>
              </a:rPr>
              <a:t>preemptive</a:t>
            </a:r>
            <a:r>
              <a:rPr lang="en-US" sz="1600" dirty="0">
                <a:ea typeface="ＭＳ Ｐゴシック" charset="-128"/>
              </a:rPr>
              <a:t> scheduling can result in 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race conditions 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  <a:sym typeface="Wingdings" panose="05000000000000000000" pitchFamily="2" charset="2"/>
              </a:rPr>
              <a:t>-- </a:t>
            </a:r>
            <a:endParaRPr lang="en-US" sz="1600" dirty="0">
              <a:solidFill>
                <a:srgbClr val="FF0000"/>
              </a:solidFill>
              <a:ea typeface="ＭＳ Ｐゴシック" charset="-128"/>
            </a:endParaRPr>
          </a:p>
          <a:p>
            <a:pPr marL="1085665" lvl="2" indent="-285680">
              <a:buFont typeface="Monotype Sorts" charset="2"/>
              <a:buChar char="l"/>
              <a:defRPr/>
            </a:pPr>
            <a:r>
              <a:rPr lang="en-US" sz="1400" i="1" dirty="0">
                <a:ea typeface="ＭＳ Ｐゴシック" charset="-128"/>
              </a:rPr>
              <a:t>An undesirable situation that occurs when a device or system </a:t>
            </a:r>
            <a:r>
              <a:rPr lang="en-US" sz="1400" i="1" dirty="0">
                <a:solidFill>
                  <a:srgbClr val="FF0000"/>
                </a:solidFill>
                <a:ea typeface="ＭＳ Ｐゴシック" charset="-128"/>
              </a:rPr>
              <a:t>attempts to perform two or more operations at the same time</a:t>
            </a:r>
            <a:r>
              <a:rPr lang="en-US" sz="1400" i="1" dirty="0">
                <a:ea typeface="ＭＳ Ｐゴシック" charset="-128"/>
              </a:rPr>
              <a:t>, but because of the nature of the device or system, the operations must be done in the proper sequence to be done correctly.</a:t>
            </a:r>
            <a:endParaRPr lang="en-US" sz="1400" dirty="0">
              <a:ea typeface="ＭＳ Ｐゴシック" charset="-128"/>
            </a:endParaRP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sz="1600" i="1" dirty="0">
                <a:ea typeface="ＭＳ Ｐゴシック" charset="-128"/>
              </a:rPr>
              <a:t>All of Windows, </a:t>
            </a:r>
            <a:r>
              <a:rPr lang="en-US" sz="1600" i="1" dirty="0" err="1">
                <a:ea typeface="ＭＳ Ｐゴシック" charset="-128"/>
              </a:rPr>
              <a:t>macOS</a:t>
            </a:r>
            <a:r>
              <a:rPr lang="en-US" sz="1600" i="1" dirty="0">
                <a:ea typeface="ＭＳ Ｐゴシック" charset="-128"/>
              </a:rPr>
              <a:t>, Linux, and UNIX </a:t>
            </a:r>
            <a:r>
              <a:rPr lang="en-US" sz="1600" i="1" u="sng" dirty="0">
                <a:solidFill>
                  <a:srgbClr val="00B0F0"/>
                </a:solidFill>
                <a:ea typeface="ＭＳ Ｐゴシック" charset="-128"/>
              </a:rPr>
              <a:t>use preemptive </a:t>
            </a:r>
            <a:r>
              <a:rPr lang="en-US" sz="1600" i="1" dirty="0">
                <a:ea typeface="ＭＳ Ｐゴシック" charset="-128"/>
              </a:rPr>
              <a:t>scheduling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1195" y="947854"/>
            <a:ext cx="7772400" cy="1951463"/>
          </a:xfrm>
        </p:spPr>
        <p:txBody>
          <a:bodyPr/>
          <a:lstStyle/>
          <a:p>
            <a:pPr eaLnBrk="1" hangingPunct="1"/>
            <a:r>
              <a:rPr lang="en-US" altLang="en-US" sz="4800" dirty="0"/>
              <a:t>Operating System Examples (</a:t>
            </a:r>
            <a:r>
              <a:rPr lang="en-US" altLang="en-US" sz="4800" dirty="0">
                <a:solidFill>
                  <a:srgbClr val="FF0000"/>
                </a:solidFill>
              </a:rPr>
              <a:t>Self-Reading</a:t>
            </a:r>
            <a:r>
              <a:rPr lang="en-US" altLang="en-US" sz="4800" dirty="0"/>
              <a:t>)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146" y="3077736"/>
            <a:ext cx="5020489" cy="1438508"/>
          </a:xfrm>
        </p:spPr>
        <p:txBody>
          <a:bodyPr/>
          <a:lstStyle/>
          <a:p>
            <a:r>
              <a:rPr lang="en-US" altLang="en-US" sz="2400" dirty="0"/>
              <a:t>Linux scheduling</a:t>
            </a:r>
          </a:p>
          <a:p>
            <a:r>
              <a:rPr lang="en-US" altLang="en-US" sz="2400" dirty="0"/>
              <a:t>Windows scheduling</a:t>
            </a:r>
          </a:p>
          <a:p>
            <a:r>
              <a:rPr lang="en-US" altLang="en-US" sz="2400" dirty="0"/>
              <a:t>Solaris scheduling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900" y="138113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Linux</a:t>
            </a:r>
            <a:r>
              <a:rPr lang="en-US" altLang="en-US" sz="2800" dirty="0"/>
              <a:t> Scheduling Through Version 2.5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488" y="1123950"/>
            <a:ext cx="8311896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Prior to kernel version 2.5, ran variation of standard UNIX scheduling algorithm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Version 2.5 moved to constant order </a:t>
            </a:r>
            <a:r>
              <a:rPr lang="en-US" altLang="en-US" i="1" dirty="0"/>
              <a:t>O</a:t>
            </a:r>
            <a:r>
              <a:rPr lang="en-US" altLang="en-US" dirty="0"/>
              <a:t>(1) scheduling time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Preemptive, priority based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Two priority ranges: time-sharing and real-time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dirty="0"/>
              <a:t>Real-time </a:t>
            </a:r>
            <a:r>
              <a:rPr lang="en-US" altLang="en-US" sz="1600" dirty="0"/>
              <a:t>range from 0 to 99 and </a:t>
            </a:r>
            <a:r>
              <a:rPr lang="en-US" altLang="en-US" sz="1600" b="1" dirty="0"/>
              <a:t>nice </a:t>
            </a:r>
            <a:r>
              <a:rPr lang="en-US" altLang="en-US" sz="1600" dirty="0"/>
              <a:t>value from 100 to 140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Map into  global priority with numerically lower values indicating higher priority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Higher priority gets larger q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Task run-able as long as time left in time slice (</a:t>
            </a:r>
            <a:r>
              <a:rPr lang="en-US" altLang="en-US" sz="1600" b="1" dirty="0">
                <a:solidFill>
                  <a:srgbClr val="3366FF"/>
                </a:solidFill>
              </a:rPr>
              <a:t>active</a:t>
            </a:r>
            <a:r>
              <a:rPr lang="en-US" altLang="en-US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If no time left (</a:t>
            </a:r>
            <a:r>
              <a:rPr lang="en-US" altLang="en-US" sz="1600" b="1" dirty="0">
                <a:solidFill>
                  <a:srgbClr val="3366FF"/>
                </a:solidFill>
              </a:rPr>
              <a:t>expired</a:t>
            </a:r>
            <a:r>
              <a:rPr lang="en-US" altLang="en-US" sz="1600" dirty="0"/>
              <a:t>), not run-able until all other tasks use their slices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All run-able tasks tracked in per-CPU </a:t>
            </a:r>
            <a:r>
              <a:rPr lang="en-US" altLang="en-US" sz="1600" b="1" dirty="0" err="1">
                <a:solidFill>
                  <a:srgbClr val="3366FF"/>
                </a:solidFill>
              </a:rPr>
              <a:t>runqueue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data structure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Two priority arrays (active, expired)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Tasks indexed by priority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When no more active, arrays are exchanged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Worked well, but poor response times for interactive processes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76213"/>
            <a:ext cx="7594600" cy="57626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Linux</a:t>
            </a:r>
            <a:r>
              <a:rPr lang="en-US" altLang="en-US" sz="2800" dirty="0"/>
              <a:t> Scheduling in Version 2.6.23 +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616" y="1123950"/>
            <a:ext cx="8330184" cy="5187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b="1" i="1" dirty="0"/>
              <a:t>Completely Fair Scheduler </a:t>
            </a:r>
            <a:r>
              <a:rPr lang="en-US" altLang="en-US" sz="1600" dirty="0"/>
              <a:t>(CFS)</a:t>
            </a: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rgbClr val="3366FF"/>
                </a:solidFill>
              </a:rPr>
              <a:t>Scheduling classes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Each has specific priority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Scheduler picks highest priority task in highest scheduling class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Rather than quantum based on fixed time allotments, based on proportion of CPU time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2 scheduling classes included, others can be added</a:t>
            </a:r>
          </a:p>
          <a:p>
            <a:pPr marL="1095375" lvl="2" indent="-239713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sz="1400" dirty="0"/>
              <a:t>default</a:t>
            </a:r>
          </a:p>
          <a:p>
            <a:pPr marL="1095375" lvl="2" indent="-239713">
              <a:lnSpc>
                <a:spcPct val="90000"/>
              </a:lnSpc>
              <a:buFont typeface="Arial" pitchFamily="34" charset="0"/>
              <a:buAutoNum type="arabicPeriod"/>
            </a:pPr>
            <a:r>
              <a:rPr lang="en-US" altLang="en-US" sz="1400" dirty="0"/>
              <a:t>real-time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Quantum calculated based on </a:t>
            </a:r>
            <a:r>
              <a:rPr lang="en-US" altLang="en-US" sz="1600" b="1" dirty="0">
                <a:solidFill>
                  <a:srgbClr val="3366FF"/>
                </a:solidFill>
              </a:rPr>
              <a:t>nice value </a:t>
            </a:r>
            <a:r>
              <a:rPr lang="en-US" altLang="en-US" sz="1600" dirty="0"/>
              <a:t>from -20 to +19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Lower value is higher priority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Calculates </a:t>
            </a:r>
            <a:r>
              <a:rPr lang="en-US" altLang="en-US" sz="1400" b="1" dirty="0">
                <a:solidFill>
                  <a:srgbClr val="3366FF"/>
                </a:solidFill>
              </a:rPr>
              <a:t>target latency </a:t>
            </a:r>
            <a:r>
              <a:rPr lang="en-US" altLang="en-US" sz="1400" dirty="0"/>
              <a:t>– interval of time during which task should run at least once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Target latency can increase if say number of active tasks increases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CFS scheduler maintains per task </a:t>
            </a:r>
            <a:r>
              <a:rPr lang="en-US" altLang="en-US" sz="1600" b="1" dirty="0">
                <a:solidFill>
                  <a:srgbClr val="3366FF"/>
                </a:solidFill>
              </a:rPr>
              <a:t>virtual run time </a:t>
            </a:r>
            <a:r>
              <a:rPr lang="en-US" altLang="en-US" sz="1600" dirty="0"/>
              <a:t>in variable </a:t>
            </a:r>
            <a:r>
              <a:rPr lang="en-US" altLang="en-US" sz="1600" b="1" dirty="0" err="1">
                <a:latin typeface="Courier New" pitchFamily="49" charset="0"/>
              </a:rPr>
              <a:t>vruntime</a:t>
            </a:r>
            <a:endParaRPr lang="en-US" altLang="en-US" sz="1600" b="1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Associated with decay factor based on priority of task – lower priority is higher decay rate</a:t>
            </a:r>
          </a:p>
          <a:p>
            <a:pPr lvl="1">
              <a:lnSpc>
                <a:spcPct val="90000"/>
              </a:lnSpc>
            </a:pPr>
            <a:r>
              <a:rPr lang="en-US" altLang="en-US" sz="1400" dirty="0"/>
              <a:t>Normal default priority yields virtual run time = actual run time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To decide next task to run, scheduler picks task with lowest virtual run time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1095375" lvl="2" indent="-239713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38113"/>
            <a:ext cx="7859712" cy="576262"/>
          </a:xfrm>
        </p:spPr>
        <p:txBody>
          <a:bodyPr/>
          <a:lstStyle/>
          <a:p>
            <a:pPr eaLnBrk="1" hangingPunct="1"/>
            <a:r>
              <a:rPr lang="en-US" altLang="en-US"/>
              <a:t>CFS Performance</a:t>
            </a:r>
          </a:p>
        </p:txBody>
      </p:sp>
      <p:pic>
        <p:nvPicPr>
          <p:cNvPr id="109570" name="Picture 4" descr="Screen Shot 2012-12-17 at 9.25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077913"/>
            <a:ext cx="4389437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576262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Linux</a:t>
            </a:r>
            <a:r>
              <a:rPr lang="en-US" altLang="en-US" dirty="0"/>
              <a:t> Scheduling (Cont.)</a:t>
            </a:r>
          </a:p>
        </p:txBody>
      </p:sp>
      <p:sp>
        <p:nvSpPr>
          <p:cNvPr id="111618" name="Content Placeholder 2"/>
          <p:cNvSpPr>
            <a:spLocks noGrp="1"/>
          </p:cNvSpPr>
          <p:nvPr>
            <p:ph idx="1"/>
          </p:nvPr>
        </p:nvSpPr>
        <p:spPr>
          <a:xfrm>
            <a:off x="882650" y="1144588"/>
            <a:ext cx="7791450" cy="4530725"/>
          </a:xfrm>
        </p:spPr>
        <p:txBody>
          <a:bodyPr/>
          <a:lstStyle/>
          <a:p>
            <a:r>
              <a:rPr lang="en-US" altLang="en-US"/>
              <a:t>Real-time scheduling according to POSIX.1b</a:t>
            </a:r>
          </a:p>
          <a:p>
            <a:pPr lvl="1"/>
            <a:r>
              <a:rPr lang="en-US" altLang="en-US"/>
              <a:t>Real-time tasks have static priorities</a:t>
            </a:r>
          </a:p>
          <a:p>
            <a:r>
              <a:rPr lang="en-US" altLang="en-US"/>
              <a:t>Real-time plus normal map into global priority scheme</a:t>
            </a:r>
          </a:p>
          <a:p>
            <a:r>
              <a:rPr lang="en-US" altLang="en-US"/>
              <a:t>Nice value of -20 maps to global priority 100</a:t>
            </a:r>
          </a:p>
          <a:p>
            <a:r>
              <a:rPr lang="en-US" altLang="en-US"/>
              <a:t>Nice value of +19 maps to priority 139</a:t>
            </a:r>
          </a:p>
          <a:p>
            <a:endParaRPr lang="en-US" altLang="en-US"/>
          </a:p>
        </p:txBody>
      </p:sp>
      <p:pic>
        <p:nvPicPr>
          <p:cNvPr id="111619" name="Picture 1" descr="Screen Shot 2012-12-17 at 9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198813"/>
            <a:ext cx="6081713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576262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Linux</a:t>
            </a:r>
            <a:r>
              <a:rPr lang="en-US" altLang="en-US" dirty="0"/>
              <a:t> Scheduling (Cont.)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882650" y="1144588"/>
            <a:ext cx="7791450" cy="4530725"/>
          </a:xfrm>
        </p:spPr>
        <p:txBody>
          <a:bodyPr/>
          <a:lstStyle/>
          <a:p>
            <a:r>
              <a:rPr lang="en-US" altLang="en-US"/>
              <a:t>Linux supports load balancing, but is also NUMA-aware.</a:t>
            </a:r>
          </a:p>
          <a:p>
            <a:r>
              <a:rPr lang="en-US" altLang="en-US" b="1"/>
              <a:t>Scheduling domain </a:t>
            </a:r>
            <a:r>
              <a:rPr lang="en-US" altLang="en-US"/>
              <a:t>is a set of CPU cores that can be balanced against one another. </a:t>
            </a:r>
          </a:p>
          <a:p>
            <a:r>
              <a:rPr lang="en-US" altLang="en-US"/>
              <a:t>Domains are organized by what they share (i.e. cache memory.) Goal is to keep threads from migrating between domains.</a:t>
            </a:r>
          </a:p>
        </p:txBody>
      </p:sp>
      <p:pic>
        <p:nvPicPr>
          <p:cNvPr id="1126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271838"/>
            <a:ext cx="39814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Windows</a:t>
            </a:r>
            <a:r>
              <a:rPr lang="en-US" altLang="en-US" dirty="0"/>
              <a:t> Scheduling</a:t>
            </a:r>
          </a:p>
        </p:txBody>
      </p:sp>
      <p:sp>
        <p:nvSpPr>
          <p:cNvPr id="113666" name="Content Placeholder 2"/>
          <p:cNvSpPr>
            <a:spLocks noGrp="1"/>
          </p:cNvSpPr>
          <p:nvPr>
            <p:ph idx="1"/>
          </p:nvPr>
        </p:nvSpPr>
        <p:spPr>
          <a:xfrm>
            <a:off x="457200" y="1144588"/>
            <a:ext cx="8339328" cy="4530725"/>
          </a:xfrm>
        </p:spPr>
        <p:txBody>
          <a:bodyPr/>
          <a:lstStyle/>
          <a:p>
            <a:r>
              <a:rPr lang="en-US" altLang="en-US" dirty="0"/>
              <a:t>Windows uses priority-based preemptive scheduling</a:t>
            </a:r>
          </a:p>
          <a:p>
            <a:r>
              <a:rPr lang="en-US" altLang="en-US" dirty="0"/>
              <a:t>Highest-priority thread runs next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Dispatcher</a:t>
            </a:r>
            <a:r>
              <a:rPr lang="en-US" altLang="en-US" i="1" dirty="0"/>
              <a:t> </a:t>
            </a:r>
            <a:r>
              <a:rPr lang="en-US" altLang="en-US" dirty="0"/>
              <a:t>is scheduler</a:t>
            </a:r>
          </a:p>
          <a:p>
            <a:r>
              <a:rPr lang="en-US" altLang="en-US" dirty="0"/>
              <a:t>Thread runs until (1) blocks, (2) uses time slice, (3) preempted by higher-priority thread</a:t>
            </a:r>
          </a:p>
          <a:p>
            <a:r>
              <a:rPr lang="en-US" altLang="en-US" dirty="0"/>
              <a:t>Real-time threads can preempt non-real-time</a:t>
            </a:r>
          </a:p>
          <a:p>
            <a:r>
              <a:rPr lang="en-US" altLang="en-US" dirty="0"/>
              <a:t>32-level priority scheme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Variable class </a:t>
            </a:r>
            <a:r>
              <a:rPr lang="en-US" altLang="en-US" dirty="0"/>
              <a:t>is 1-15, </a:t>
            </a:r>
            <a:r>
              <a:rPr lang="en-US" altLang="en-US" b="1" dirty="0">
                <a:solidFill>
                  <a:srgbClr val="3366FF"/>
                </a:solidFill>
              </a:rPr>
              <a:t>real-time class </a:t>
            </a:r>
            <a:r>
              <a:rPr lang="en-US" altLang="en-US" dirty="0"/>
              <a:t>is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16-31</a:t>
            </a:r>
          </a:p>
          <a:p>
            <a:r>
              <a:rPr lang="en-US" altLang="en-US" dirty="0"/>
              <a:t>Priority 0 is memory-management thread</a:t>
            </a:r>
          </a:p>
          <a:p>
            <a:r>
              <a:rPr lang="en-US" altLang="en-US" dirty="0"/>
              <a:t>Queue for each priority</a:t>
            </a:r>
          </a:p>
          <a:p>
            <a:r>
              <a:rPr lang="en-US" altLang="en-US" dirty="0"/>
              <a:t>If no run-able thread, runs </a:t>
            </a:r>
            <a:r>
              <a:rPr lang="en-US" altLang="en-US" b="1" dirty="0">
                <a:solidFill>
                  <a:srgbClr val="3366FF"/>
                </a:solidFill>
              </a:rPr>
              <a:t>idle thread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Windows</a:t>
            </a:r>
            <a:r>
              <a:rPr lang="en-US" altLang="en-US" dirty="0"/>
              <a:t> Priority Classes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457200" y="1233488"/>
            <a:ext cx="8449056" cy="4530725"/>
          </a:xfrm>
        </p:spPr>
        <p:txBody>
          <a:bodyPr/>
          <a:lstStyle/>
          <a:p>
            <a:r>
              <a:rPr lang="en-US" altLang="en-US" sz="1600" dirty="0"/>
              <a:t>Win32 API identifies several priority classes to which a process can belong</a:t>
            </a:r>
          </a:p>
          <a:p>
            <a:pPr lvl="1"/>
            <a:r>
              <a:rPr lang="en-US" altLang="en-US" sz="1400" dirty="0"/>
              <a:t>REALTIME_PRIORITY_CLASS, HIGH_PRIORITY_CLASS, ABOVE_NORMAL_PRIORITY_CLASS,NORMAL_PRIORITY_CLASS, BELOW_NORMAL_PRIORITY_CLASS, IDLE_PRIORITY_CLASS</a:t>
            </a:r>
            <a:endParaRPr lang="en-US" altLang="en-US" sz="1400" b="1" dirty="0">
              <a:solidFill>
                <a:srgbClr val="3366FF"/>
              </a:solidFill>
            </a:endParaRPr>
          </a:p>
          <a:p>
            <a:pPr lvl="1"/>
            <a:r>
              <a:rPr lang="en-US" altLang="en-US" sz="1400" dirty="0"/>
              <a:t>All are variable except REALTIME</a:t>
            </a:r>
          </a:p>
          <a:p>
            <a:pPr lvl="1"/>
            <a:endParaRPr lang="en-US" altLang="en-US" sz="1400" dirty="0"/>
          </a:p>
          <a:p>
            <a:r>
              <a:rPr lang="en-US" altLang="en-US" sz="1600" dirty="0"/>
              <a:t>A thread within a given priority class has a relative priority</a:t>
            </a:r>
          </a:p>
          <a:p>
            <a:pPr lvl="1"/>
            <a:r>
              <a:rPr lang="en-US" altLang="en-US" sz="1400" dirty="0"/>
              <a:t>TIME_CRITICAL, HIGHEST, ABOVE_NORMAL, NORMAL, BELOW_NORMAL, LOWEST, IDLE</a:t>
            </a:r>
          </a:p>
          <a:p>
            <a:pPr lvl="1"/>
            <a:endParaRPr lang="en-US" altLang="en-US" sz="1400" dirty="0"/>
          </a:p>
          <a:p>
            <a:r>
              <a:rPr lang="en-US" altLang="en-US" sz="1600" dirty="0"/>
              <a:t>Priority class and relative priority combine to give numeric priority</a:t>
            </a:r>
          </a:p>
          <a:p>
            <a:r>
              <a:rPr lang="en-US" altLang="en-US" sz="1600" dirty="0"/>
              <a:t>Base priority is NORMAL within the class</a:t>
            </a:r>
          </a:p>
          <a:p>
            <a:r>
              <a:rPr lang="en-US" altLang="en-US" sz="1600" dirty="0"/>
              <a:t>If quantum expires, priority lowered, but never below base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469900" y="150813"/>
            <a:ext cx="8229600" cy="576262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Windows</a:t>
            </a:r>
            <a:r>
              <a:rPr lang="en-US" altLang="en-US" sz="2800" dirty="0"/>
              <a:t> Priority Classes (Cont.)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>
          <a:xfrm>
            <a:off x="806450" y="941388"/>
            <a:ext cx="7818438" cy="45307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/>
          </a:p>
          <a:p>
            <a:r>
              <a:rPr lang="en-US" altLang="en-US"/>
              <a:t>If wait occurs, priority boosted depending on what was waited for</a:t>
            </a:r>
          </a:p>
          <a:p>
            <a:r>
              <a:rPr lang="en-US" altLang="en-US"/>
              <a:t>Foreground window given 3x priority boost</a:t>
            </a:r>
          </a:p>
          <a:p>
            <a:r>
              <a:rPr lang="en-US" altLang="en-US"/>
              <a:t>Windows 7 added </a:t>
            </a:r>
            <a:r>
              <a:rPr lang="en-US" altLang="en-US" b="1">
                <a:solidFill>
                  <a:srgbClr val="3366FF"/>
                </a:solidFill>
              </a:rPr>
              <a:t>user-mode scheduling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UMS</a:t>
            </a:r>
            <a:r>
              <a:rPr lang="en-US" altLang="en-US"/>
              <a:t>) </a:t>
            </a:r>
          </a:p>
          <a:p>
            <a:pPr lvl="1"/>
            <a:r>
              <a:rPr lang="en-US" altLang="en-US"/>
              <a:t>Applications create and manage threads independent of kernel</a:t>
            </a:r>
          </a:p>
          <a:p>
            <a:pPr lvl="1"/>
            <a:r>
              <a:rPr lang="en-US" altLang="en-US"/>
              <a:t>For large number of threads, much more efficient</a:t>
            </a:r>
          </a:p>
          <a:p>
            <a:pPr lvl="1"/>
            <a:r>
              <a:rPr lang="en-US" altLang="en-US"/>
              <a:t>UMS schedulers come from programming language libraries like                                         C++ </a:t>
            </a:r>
            <a:r>
              <a:rPr lang="en-US" altLang="en-US" b="1">
                <a:solidFill>
                  <a:srgbClr val="3366FF"/>
                </a:solidFill>
              </a:rPr>
              <a:t>Concurrent Runtime </a:t>
            </a:r>
            <a:r>
              <a:rPr lang="en-US" altLang="en-US"/>
              <a:t>(ConcRT) framework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76213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Windows</a:t>
            </a:r>
            <a:r>
              <a:rPr lang="en-US" altLang="en-US" dirty="0"/>
              <a:t> Priorities</a:t>
            </a:r>
          </a:p>
        </p:txBody>
      </p:sp>
      <p:pic>
        <p:nvPicPr>
          <p:cNvPr id="1167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2095500"/>
            <a:ext cx="6465887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266662"/>
            <a:ext cx="8229600" cy="576262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Preemptive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Non-preemptive</a:t>
            </a:r>
            <a:r>
              <a:rPr lang="en-US" sz="2800" dirty="0"/>
              <a:t>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7" y="936702"/>
            <a:ext cx="8891084" cy="5664820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Operating-System </a:t>
            </a:r>
            <a:r>
              <a:rPr lang="en-US" b="1" dirty="0">
                <a:solidFill>
                  <a:srgbClr val="0070C0"/>
                </a:solidFill>
              </a:rPr>
              <a:t>kernels</a:t>
            </a:r>
            <a:r>
              <a:rPr lang="en-US" dirty="0"/>
              <a:t> can be designed as either </a:t>
            </a:r>
            <a:r>
              <a:rPr lang="en-US" u="sng" dirty="0">
                <a:solidFill>
                  <a:srgbClr val="0070C0"/>
                </a:solidFill>
              </a:rPr>
              <a:t>non-preemptive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</a:t>
            </a:r>
            <a:r>
              <a:rPr lang="en-US" u="sng" dirty="0">
                <a:solidFill>
                  <a:srgbClr val="0070C0"/>
                </a:solidFill>
              </a:rPr>
              <a:t>preemptive</a:t>
            </a:r>
            <a:r>
              <a:rPr lang="en-US" dirty="0"/>
              <a:t>. </a:t>
            </a:r>
          </a:p>
          <a:p>
            <a:pPr>
              <a:spcBef>
                <a:spcPts val="1200"/>
              </a:spcBef>
            </a:pPr>
            <a:r>
              <a:rPr lang="en-US" dirty="0"/>
              <a:t>A </a:t>
            </a:r>
            <a:r>
              <a:rPr lang="en-US" u="sng" dirty="0">
                <a:solidFill>
                  <a:srgbClr val="0070C0"/>
                </a:solidFill>
              </a:rPr>
              <a:t>non-preemptive kernel</a:t>
            </a:r>
            <a:r>
              <a:rPr lang="en-US" dirty="0">
                <a:solidFill>
                  <a:srgbClr val="0070C0"/>
                </a:solidFill>
              </a:rPr>
              <a:t> will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wait</a:t>
            </a:r>
            <a:r>
              <a:rPr lang="en-US" dirty="0">
                <a:solidFill>
                  <a:srgbClr val="FF0000"/>
                </a:solidFill>
              </a:rPr>
              <a:t> for a system call to complete </a:t>
            </a:r>
            <a:r>
              <a:rPr lang="en-US" dirty="0"/>
              <a:t>or for a </a:t>
            </a:r>
            <a:r>
              <a:rPr lang="en-US" dirty="0">
                <a:solidFill>
                  <a:srgbClr val="FF0000"/>
                </a:solidFill>
              </a:rPr>
              <a:t>process to block</a:t>
            </a:r>
            <a:r>
              <a:rPr lang="en-US" dirty="0"/>
              <a:t> while waiting for I/O to complete to take place </a:t>
            </a:r>
            <a:r>
              <a:rPr lang="en-US" dirty="0">
                <a:solidFill>
                  <a:srgbClr val="0070C0"/>
                </a:solidFill>
              </a:rPr>
              <a:t>before doing a context switch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This scheme ensures that the </a:t>
            </a:r>
            <a:r>
              <a:rPr lang="en-US" sz="1600" dirty="0">
                <a:solidFill>
                  <a:srgbClr val="0070C0"/>
                </a:solidFill>
              </a:rPr>
              <a:t>kernel structure is simple</a:t>
            </a:r>
            <a:r>
              <a:rPr lang="en-US" sz="1600" dirty="0"/>
              <a:t>, the </a:t>
            </a:r>
            <a:r>
              <a:rPr lang="en-US" sz="1600" u="sng" dirty="0"/>
              <a:t>kernel will not preempt </a:t>
            </a:r>
            <a:r>
              <a:rPr lang="en-US" sz="1600" dirty="0"/>
              <a:t>a process while the kernel data structures are in an inconsistent state.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F0000"/>
                </a:solidFill>
              </a:rPr>
              <a:t>Unfortunately</a:t>
            </a:r>
            <a:r>
              <a:rPr lang="en-US" dirty="0"/>
              <a:t>, this kernel-execution model is a </a:t>
            </a:r>
            <a:r>
              <a:rPr lang="en-US" dirty="0">
                <a:solidFill>
                  <a:srgbClr val="FF0000"/>
                </a:solidFill>
              </a:rPr>
              <a:t>poor</a:t>
            </a:r>
            <a:r>
              <a:rPr lang="en-US" dirty="0"/>
              <a:t> one for supporting </a:t>
            </a:r>
            <a:r>
              <a:rPr lang="en-US" u="sng" dirty="0">
                <a:solidFill>
                  <a:srgbClr val="FF0000"/>
                </a:solidFill>
              </a:rPr>
              <a:t>real-time</a:t>
            </a:r>
            <a:r>
              <a:rPr lang="en-US" dirty="0"/>
              <a:t> computing, where tasks </a:t>
            </a:r>
            <a:r>
              <a:rPr lang="en-US" dirty="0">
                <a:solidFill>
                  <a:srgbClr val="FF0000"/>
                </a:solidFill>
              </a:rPr>
              <a:t>must complete </a:t>
            </a:r>
            <a:r>
              <a:rPr lang="en-US" dirty="0"/>
              <a:t>execution within a </a:t>
            </a:r>
            <a:r>
              <a:rPr lang="en-US" dirty="0">
                <a:solidFill>
                  <a:srgbClr val="FF0000"/>
                </a:solidFill>
              </a:rPr>
              <a:t>given time frame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A </a:t>
            </a:r>
            <a:r>
              <a:rPr lang="en-US" u="sng" dirty="0">
                <a:solidFill>
                  <a:srgbClr val="0070C0"/>
                </a:solidFill>
              </a:rPr>
              <a:t>preemptive kernel </a:t>
            </a:r>
            <a:r>
              <a:rPr lang="en-US" dirty="0"/>
              <a:t>requires mechanisms such as </a:t>
            </a:r>
            <a:r>
              <a:rPr lang="en-US" b="1" dirty="0" err="1">
                <a:solidFill>
                  <a:srgbClr val="FF0000"/>
                </a:solidFill>
              </a:rPr>
              <a:t>mutex</a:t>
            </a:r>
            <a:r>
              <a:rPr lang="en-US" dirty="0"/>
              <a:t> locks to </a:t>
            </a:r>
            <a:r>
              <a:rPr lang="en-US" dirty="0">
                <a:solidFill>
                  <a:srgbClr val="0070C0"/>
                </a:solidFill>
              </a:rPr>
              <a:t>prevent race conditions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when accessing shared kernel data structures.</a:t>
            </a:r>
          </a:p>
          <a:p>
            <a:pPr>
              <a:spcBef>
                <a:spcPts val="1200"/>
              </a:spcBef>
            </a:pPr>
            <a:r>
              <a:rPr lang="en-US" dirty="0"/>
              <a:t>Most</a:t>
            </a:r>
            <a:r>
              <a:rPr lang="en-US" dirty="0">
                <a:solidFill>
                  <a:srgbClr val="FF0000"/>
                </a:solidFill>
              </a:rPr>
              <a:t> modern OSs </a:t>
            </a:r>
            <a:r>
              <a:rPr lang="en-US" dirty="0"/>
              <a:t>are now </a:t>
            </a:r>
            <a:r>
              <a:rPr lang="en-US" dirty="0">
                <a:solidFill>
                  <a:srgbClr val="FF0000"/>
                </a:solidFill>
              </a:rPr>
              <a:t>fully preemptive </a:t>
            </a:r>
            <a:r>
              <a:rPr lang="en-US" dirty="0"/>
              <a:t>when running in </a:t>
            </a:r>
            <a:r>
              <a:rPr lang="en-US" dirty="0">
                <a:solidFill>
                  <a:srgbClr val="0070C0"/>
                </a:solidFill>
              </a:rPr>
              <a:t>kernel mode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Interrupts can occur at any time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The operating system needs to accept interrupts at almost all times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Luckily, sections of code that disable interrupts do not occur very often and typically contain few instructions</a:t>
            </a:r>
          </a:p>
        </p:txBody>
      </p:sp>
    </p:spTree>
    <p:extLst>
      <p:ext uri="{BB962C8B-B14F-4D97-AF65-F5344CB8AC3E}">
        <p14:creationId xmlns:p14="http://schemas.microsoft.com/office/powerpoint/2010/main" val="30086127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576262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Solaris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933450" y="1081088"/>
            <a:ext cx="7181850" cy="4530725"/>
          </a:xfrm>
        </p:spPr>
        <p:txBody>
          <a:bodyPr/>
          <a:lstStyle/>
          <a:p>
            <a:r>
              <a:rPr lang="en-US" altLang="en-US"/>
              <a:t>Priority-based scheduling</a:t>
            </a:r>
          </a:p>
          <a:p>
            <a:r>
              <a:rPr lang="en-US" altLang="en-US"/>
              <a:t>Six classes available</a:t>
            </a:r>
          </a:p>
          <a:p>
            <a:pPr lvl="1"/>
            <a:r>
              <a:rPr lang="en-US" altLang="en-US"/>
              <a:t>Time sharing (default) (TS)</a:t>
            </a:r>
          </a:p>
          <a:p>
            <a:pPr lvl="1"/>
            <a:r>
              <a:rPr lang="en-US" altLang="en-US"/>
              <a:t>Interactive (IA)</a:t>
            </a:r>
          </a:p>
          <a:p>
            <a:pPr lvl="1"/>
            <a:r>
              <a:rPr lang="en-US" altLang="en-US"/>
              <a:t>Real time (RT)</a:t>
            </a:r>
          </a:p>
          <a:p>
            <a:pPr lvl="1"/>
            <a:r>
              <a:rPr lang="en-US" altLang="en-US"/>
              <a:t>System (SYS)</a:t>
            </a:r>
          </a:p>
          <a:p>
            <a:pPr lvl="1"/>
            <a:r>
              <a:rPr lang="en-US" altLang="en-US"/>
              <a:t>Fair Share (FSS)</a:t>
            </a:r>
          </a:p>
          <a:p>
            <a:pPr lvl="1"/>
            <a:r>
              <a:rPr lang="en-US" altLang="en-US"/>
              <a:t>Fixed priority (FP)</a:t>
            </a:r>
          </a:p>
          <a:p>
            <a:r>
              <a:rPr lang="en-US" altLang="en-US"/>
              <a:t>Given thread can be in one class at a time</a:t>
            </a:r>
          </a:p>
          <a:p>
            <a:r>
              <a:rPr lang="en-US" altLang="en-US"/>
              <a:t>Each class has its own scheduling algorithm</a:t>
            </a:r>
          </a:p>
          <a:p>
            <a:r>
              <a:rPr lang="en-US" altLang="en-US"/>
              <a:t>Time sharing is multi-level feedback queue</a:t>
            </a:r>
          </a:p>
          <a:p>
            <a:pPr lvl="1"/>
            <a:r>
              <a:rPr lang="en-US" altLang="en-US"/>
              <a:t>Loadable table configurable by sysadmin</a:t>
            </a:r>
          </a:p>
          <a:p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63513"/>
            <a:ext cx="7859712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Solaris</a:t>
            </a:r>
            <a:r>
              <a:rPr lang="en-US" altLang="en-US" dirty="0"/>
              <a:t> Dispatch Table </a:t>
            </a:r>
          </a:p>
        </p:txBody>
      </p:sp>
      <p:pic>
        <p:nvPicPr>
          <p:cNvPr id="1198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425575"/>
            <a:ext cx="46132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Solaris</a:t>
            </a:r>
            <a:r>
              <a:rPr lang="en-US" altLang="en-US" dirty="0"/>
              <a:t> Scheduling</a:t>
            </a:r>
          </a:p>
        </p:txBody>
      </p:sp>
      <p:pic>
        <p:nvPicPr>
          <p:cNvPr id="1218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1146175"/>
            <a:ext cx="3344862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Solaris</a:t>
            </a:r>
            <a:r>
              <a:rPr lang="en-US" altLang="en-US" dirty="0"/>
              <a:t> Scheduling (Cont.)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787400" y="1195388"/>
            <a:ext cx="7251700" cy="4530725"/>
          </a:xfrm>
        </p:spPr>
        <p:txBody>
          <a:bodyPr/>
          <a:lstStyle/>
          <a:p>
            <a:r>
              <a:rPr lang="en-US" altLang="en-US"/>
              <a:t>Scheduler converts class-specific priorities into a per-thread global priority</a:t>
            </a:r>
          </a:p>
          <a:p>
            <a:pPr lvl="1"/>
            <a:r>
              <a:rPr lang="en-US" altLang="en-US"/>
              <a:t>Thread with highest priority runs next</a:t>
            </a:r>
          </a:p>
          <a:p>
            <a:pPr lvl="1"/>
            <a:r>
              <a:rPr lang="en-US" altLang="en-US"/>
              <a:t>Runs until (1) blocks, (2) uses time slice, (3) preempted by higher-priority thread</a:t>
            </a:r>
          </a:p>
          <a:p>
            <a:pPr lvl="1"/>
            <a:r>
              <a:rPr lang="en-US" altLang="en-US"/>
              <a:t>Multiple threads at same priority selected via RR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201613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/>
              <a:t>Algorithm Evaluation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116013"/>
            <a:ext cx="7566025" cy="4643437"/>
          </a:xfrm>
        </p:spPr>
        <p:txBody>
          <a:bodyPr/>
          <a:lstStyle/>
          <a:p>
            <a:r>
              <a:rPr lang="en-US" altLang="en-US"/>
              <a:t>How to select CPU-scheduling algorithm for an OS?</a:t>
            </a:r>
          </a:p>
          <a:p>
            <a:r>
              <a:rPr lang="en-US" altLang="en-US"/>
              <a:t>Determine criteria, then evaluate algorithms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Deterministic modeling</a:t>
            </a:r>
          </a:p>
          <a:p>
            <a:pPr lvl="1"/>
            <a:r>
              <a:rPr lang="en-US" altLang="en-US"/>
              <a:t>Type of </a:t>
            </a:r>
            <a:r>
              <a:rPr lang="en-US" altLang="en-US" b="1">
                <a:solidFill>
                  <a:srgbClr val="3366FF"/>
                </a:solidFill>
              </a:rPr>
              <a:t>analytic evaluation</a:t>
            </a:r>
          </a:p>
          <a:p>
            <a:pPr lvl="1"/>
            <a:r>
              <a:rPr lang="en-US" altLang="en-US"/>
              <a:t>Takes a particular predetermined workload and defines the performance of each algorithm  for that workload</a:t>
            </a:r>
          </a:p>
          <a:p>
            <a:r>
              <a:rPr lang="en-US" altLang="en-US"/>
              <a:t>Consider 5 processes arriving at time 0:</a:t>
            </a:r>
          </a:p>
        </p:txBody>
      </p:sp>
      <p:pic>
        <p:nvPicPr>
          <p:cNvPr id="124931" name="Picture 1" descr="Screen Shot 2012-12-17 at 9.4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3821113"/>
            <a:ext cx="189706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277813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/>
              <a:t>Deterministic Evaluation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82713"/>
            <a:ext cx="7566025" cy="4643437"/>
          </a:xfrm>
        </p:spPr>
        <p:txBody>
          <a:bodyPr/>
          <a:lstStyle/>
          <a:p>
            <a:pPr marL="341313" indent="-341313"/>
            <a:r>
              <a:rPr lang="en-US" altLang="en-US"/>
              <a:t>For each algorithm, calculate minimum average waiting time</a:t>
            </a:r>
          </a:p>
          <a:p>
            <a:pPr marL="341313" indent="-341313"/>
            <a:r>
              <a:rPr lang="en-US" altLang="en-US"/>
              <a:t>Simple and fast, but requires exact numbers for input, applies only to those inputs</a:t>
            </a:r>
          </a:p>
          <a:p>
            <a:pPr marL="741363" lvl="1" indent="-284163"/>
            <a:r>
              <a:rPr lang="en-US" altLang="en-US"/>
              <a:t>FCS is 28ms:</a:t>
            </a:r>
          </a:p>
          <a:p>
            <a:pPr marL="341313" indent="-341313"/>
            <a:endParaRPr lang="en-US" altLang="en-US"/>
          </a:p>
          <a:p>
            <a:pPr marL="341313" indent="-341313">
              <a:buFont typeface="Monotype Sorts" pitchFamily="-84" charset="2"/>
              <a:buNone/>
            </a:pPr>
            <a:endParaRPr lang="en-US" altLang="en-US"/>
          </a:p>
          <a:p>
            <a:pPr marL="741363" lvl="1" indent="-284163"/>
            <a:r>
              <a:rPr lang="en-US" altLang="en-US"/>
              <a:t>Non-preemptive SFJ is 13ms:</a:t>
            </a:r>
          </a:p>
          <a:p>
            <a:pPr marL="341313" indent="-341313"/>
            <a:endParaRPr lang="en-US" altLang="en-US"/>
          </a:p>
          <a:p>
            <a:pPr marL="341313" indent="-341313">
              <a:buFont typeface="Monotype Sorts" pitchFamily="-84" charset="2"/>
              <a:buNone/>
            </a:pPr>
            <a:endParaRPr lang="en-US" altLang="en-US"/>
          </a:p>
          <a:p>
            <a:pPr marL="741363" lvl="1" indent="-284163"/>
            <a:r>
              <a:rPr lang="en-US" altLang="en-US"/>
              <a:t>RR is 23ms:</a:t>
            </a:r>
          </a:p>
          <a:p>
            <a:pPr marL="341313" indent="-341313">
              <a:buFont typeface="Monotype Sorts" pitchFamily="-84" charset="2"/>
              <a:buNone/>
            </a:pPr>
            <a:endParaRPr lang="en-US" altLang="en-US"/>
          </a:p>
        </p:txBody>
      </p:sp>
      <p:pic>
        <p:nvPicPr>
          <p:cNvPr id="126979" name="Picture 2" descr="Screen Shot 2012-12-17 at 9.4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720975"/>
            <a:ext cx="4445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3" descr="Screen Shot 2012-12-17 at 9.47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3852863"/>
            <a:ext cx="45291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4" descr="Screen Shot 2012-12-17 at 9.47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4902200"/>
            <a:ext cx="4445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Queueing Models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908050" y="1233488"/>
            <a:ext cx="7105650" cy="4530725"/>
          </a:xfrm>
        </p:spPr>
        <p:txBody>
          <a:bodyPr/>
          <a:lstStyle/>
          <a:p>
            <a:r>
              <a:rPr lang="en-US" altLang="en-US"/>
              <a:t>Describes the arrival of processes, and CPU and I/O bursts probabilistically</a:t>
            </a:r>
          </a:p>
          <a:p>
            <a:pPr lvl="1"/>
            <a:r>
              <a:rPr lang="en-US" altLang="en-US"/>
              <a:t>Commonly exponential, and described by mean</a:t>
            </a:r>
          </a:p>
          <a:p>
            <a:pPr lvl="1"/>
            <a:r>
              <a:rPr lang="en-US" altLang="en-US"/>
              <a:t>Computes average throughput, utilization, waiting time, etc</a:t>
            </a:r>
          </a:p>
          <a:p>
            <a:r>
              <a:rPr lang="en-US" altLang="en-US"/>
              <a:t>Computer system described as network of servers, each with queue of waiting processes</a:t>
            </a:r>
          </a:p>
          <a:p>
            <a:pPr lvl="1"/>
            <a:r>
              <a:rPr lang="en-US" altLang="en-US"/>
              <a:t>Knowing arrival rates and service rates</a:t>
            </a:r>
          </a:p>
          <a:p>
            <a:pPr lvl="1"/>
            <a:r>
              <a:rPr lang="en-US" altLang="en-US"/>
              <a:t>Computes utilization, average queue length, average wait time, etc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Little</a:t>
            </a:r>
            <a:r>
              <a:rPr lang="ja-JP" altLang="en-US"/>
              <a:t>’</a:t>
            </a:r>
            <a:r>
              <a:rPr lang="en-US" altLang="ja-JP"/>
              <a:t>s Formula</a:t>
            </a:r>
            <a:endParaRPr lang="en-US" altLang="en-US"/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895350" y="1169988"/>
            <a:ext cx="7270750" cy="4530725"/>
          </a:xfrm>
        </p:spPr>
        <p:txBody>
          <a:bodyPr/>
          <a:lstStyle/>
          <a:p>
            <a:r>
              <a:rPr lang="en-US" altLang="en-US" i="1"/>
              <a:t>n</a:t>
            </a:r>
            <a:r>
              <a:rPr lang="en-US" altLang="en-US"/>
              <a:t> = average queue length</a:t>
            </a:r>
          </a:p>
          <a:p>
            <a:r>
              <a:rPr lang="en-US" altLang="en-US" i="1"/>
              <a:t>W</a:t>
            </a:r>
            <a:r>
              <a:rPr lang="en-US" altLang="en-US"/>
              <a:t> = average waiting time in queue</a:t>
            </a:r>
          </a:p>
          <a:p>
            <a:r>
              <a:rPr lang="en-US" altLang="en-US" i="1"/>
              <a:t>λ</a:t>
            </a:r>
            <a:r>
              <a:rPr lang="en-US" altLang="en-US"/>
              <a:t> = average arrival rate into queue</a:t>
            </a:r>
          </a:p>
          <a:p>
            <a:r>
              <a:rPr lang="en-US" altLang="en-US"/>
              <a:t>Little</a:t>
            </a:r>
            <a:r>
              <a:rPr lang="ja-JP" altLang="en-US"/>
              <a:t>’</a:t>
            </a:r>
            <a:r>
              <a:rPr lang="en-US" altLang="ja-JP"/>
              <a:t>s law – in steady state, processes leaving queue must equal processes arriving, thus:</a:t>
            </a:r>
            <a:br>
              <a:rPr lang="en-US" altLang="ja-JP"/>
            </a:br>
            <a:r>
              <a:rPr lang="en-US" altLang="ja-JP"/>
              <a:t>      </a:t>
            </a:r>
            <a:r>
              <a:rPr lang="en-US" altLang="ja-JP" i="1"/>
              <a:t>n </a:t>
            </a:r>
            <a:r>
              <a:rPr lang="en-US" altLang="ja-JP"/>
              <a:t>= </a:t>
            </a:r>
            <a:r>
              <a:rPr lang="en-US" altLang="ja-JP" i="1"/>
              <a:t>λ </a:t>
            </a:r>
            <a:r>
              <a:rPr lang="en-US" altLang="ja-JP"/>
              <a:t>x</a:t>
            </a:r>
            <a:r>
              <a:rPr lang="en-US" altLang="ja-JP" i="1"/>
              <a:t> W</a:t>
            </a:r>
          </a:p>
          <a:p>
            <a:pPr lvl="1"/>
            <a:r>
              <a:rPr lang="en-US" altLang="en-US"/>
              <a:t>Valid for any scheduling algorithm and arrival distribution</a:t>
            </a:r>
          </a:p>
          <a:p>
            <a:r>
              <a:rPr lang="en-US" altLang="en-US"/>
              <a:t>For example, if on average 7 processes arrive per second, and normally 14 processes in queue, then average wait time per process = 2 seconds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Simulations</a:t>
            </a:r>
          </a:p>
        </p:txBody>
      </p:sp>
      <p:sp>
        <p:nvSpPr>
          <p:cNvPr id="131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Queueing models limited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Simulations</a:t>
            </a:r>
            <a:r>
              <a:rPr lang="en-US" altLang="en-US" b="1"/>
              <a:t> </a:t>
            </a:r>
            <a:r>
              <a:rPr lang="en-US" altLang="en-US"/>
              <a:t>more accurate</a:t>
            </a:r>
          </a:p>
          <a:p>
            <a:pPr lvl="1"/>
            <a:r>
              <a:rPr lang="en-US" altLang="en-US"/>
              <a:t>Programmed model of computer system</a:t>
            </a:r>
          </a:p>
          <a:p>
            <a:pPr lvl="1"/>
            <a:r>
              <a:rPr lang="en-US" altLang="en-US"/>
              <a:t>Clock is a variable</a:t>
            </a:r>
          </a:p>
          <a:p>
            <a:pPr lvl="1"/>
            <a:r>
              <a:rPr lang="en-US" altLang="en-US"/>
              <a:t>Gather statistics  indicating algorithm performance</a:t>
            </a:r>
          </a:p>
          <a:p>
            <a:pPr lvl="1"/>
            <a:r>
              <a:rPr lang="en-US" altLang="en-US"/>
              <a:t>Data to drive simulation gathered via</a:t>
            </a:r>
          </a:p>
          <a:p>
            <a:pPr lvl="2"/>
            <a:r>
              <a:rPr lang="en-US" altLang="en-US"/>
              <a:t>Random number generator according to probabilities</a:t>
            </a:r>
          </a:p>
          <a:p>
            <a:pPr lvl="2"/>
            <a:r>
              <a:rPr lang="en-US" altLang="en-US"/>
              <a:t>Distributions defined mathematically or empirically</a:t>
            </a:r>
          </a:p>
          <a:p>
            <a:pPr lvl="2"/>
            <a:r>
              <a:rPr lang="en-US" altLang="en-US"/>
              <a:t>Trace tapes record sequences of real events in real systems</a:t>
            </a:r>
          </a:p>
          <a:p>
            <a:pPr lvl="2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313" y="166688"/>
            <a:ext cx="7850187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Evaluation of CPU Schedulers by Simulation</a:t>
            </a:r>
          </a:p>
        </p:txBody>
      </p:sp>
      <p:pic>
        <p:nvPicPr>
          <p:cNvPr id="132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11338"/>
            <a:ext cx="595312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Dispatcher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888" y="1177925"/>
            <a:ext cx="5961825" cy="3611290"/>
          </a:xfrm>
        </p:spPr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</a:rPr>
              <a:t>Dispatcher</a:t>
            </a:r>
            <a:r>
              <a:rPr lang="en-US" altLang="en-US" dirty="0"/>
              <a:t> module gives control of the CPU to the process selected by the </a:t>
            </a:r>
            <a:r>
              <a:rPr lang="en-US" altLang="en-US" dirty="0">
                <a:solidFill>
                  <a:srgbClr val="FF0000"/>
                </a:solidFill>
              </a:rPr>
              <a:t>scheduler</a:t>
            </a:r>
            <a:r>
              <a:rPr lang="en-US" altLang="en-US" dirty="0"/>
              <a:t>; this involves:</a:t>
            </a:r>
          </a:p>
          <a:p>
            <a:pPr lvl="1"/>
            <a:r>
              <a:rPr lang="en-US" altLang="en-US" sz="1600" dirty="0"/>
              <a:t>Switching </a:t>
            </a:r>
            <a:r>
              <a:rPr lang="en-US" altLang="en-US" sz="1600" dirty="0">
                <a:solidFill>
                  <a:srgbClr val="FF0000"/>
                </a:solidFill>
              </a:rPr>
              <a:t>context </a:t>
            </a:r>
            <a:r>
              <a:rPr lang="en-US" sz="1600" dirty="0"/>
              <a:t>from </a:t>
            </a:r>
            <a:r>
              <a:rPr lang="en-US" sz="1600" dirty="0">
                <a:solidFill>
                  <a:srgbClr val="0070C0"/>
                </a:solidFill>
              </a:rPr>
              <a:t>one process to another</a:t>
            </a:r>
            <a:endParaRPr lang="en-US" altLang="en-US" sz="1600" dirty="0">
              <a:solidFill>
                <a:srgbClr val="0070C0"/>
              </a:solidFill>
            </a:endParaRPr>
          </a:p>
          <a:p>
            <a:pPr lvl="1"/>
            <a:r>
              <a:rPr lang="en-US" altLang="en-US" sz="1600" dirty="0"/>
              <a:t>Switching to </a:t>
            </a:r>
            <a:r>
              <a:rPr lang="en-US" altLang="en-US" sz="1600" dirty="0">
                <a:solidFill>
                  <a:srgbClr val="FF0000"/>
                </a:solidFill>
              </a:rPr>
              <a:t>user mode</a:t>
            </a:r>
          </a:p>
          <a:p>
            <a:pPr lvl="1"/>
            <a:r>
              <a:rPr lang="en-US" altLang="en-US" sz="1600" dirty="0"/>
              <a:t>Jumping to the </a:t>
            </a:r>
            <a:r>
              <a:rPr lang="en-US" altLang="en-US" sz="1600" dirty="0">
                <a:solidFill>
                  <a:srgbClr val="FF0000"/>
                </a:solidFill>
              </a:rPr>
              <a:t>proper location </a:t>
            </a:r>
            <a:r>
              <a:rPr lang="en-US" altLang="en-US" sz="1600" dirty="0"/>
              <a:t>in the user program to </a:t>
            </a:r>
            <a:r>
              <a:rPr lang="en-US" altLang="en-US" sz="1600" b="1" u="sng" dirty="0">
                <a:solidFill>
                  <a:srgbClr val="0070C0"/>
                </a:solidFill>
              </a:rPr>
              <a:t>resume</a:t>
            </a:r>
            <a:r>
              <a:rPr lang="en-US" altLang="en-US" sz="1600" dirty="0"/>
              <a:t> that program</a:t>
            </a:r>
          </a:p>
          <a:p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b="1" dirty="0">
                <a:solidFill>
                  <a:srgbClr val="0070C0"/>
                </a:solidFill>
              </a:rPr>
              <a:t>Dispatch latency </a:t>
            </a:r>
            <a:r>
              <a:rPr lang="en-US" altLang="en-US" dirty="0"/>
              <a:t>– </a:t>
            </a:r>
          </a:p>
          <a:p>
            <a:pPr lvl="1"/>
            <a:r>
              <a:rPr lang="en-US" altLang="en-US" sz="1600" dirty="0"/>
              <a:t>time it takes for the dispatcher to </a:t>
            </a:r>
            <a:r>
              <a:rPr lang="en-US" altLang="en-US" sz="1600" b="1" u="sng" dirty="0">
                <a:solidFill>
                  <a:srgbClr val="0070C0"/>
                </a:solidFill>
              </a:rPr>
              <a:t>stop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one</a:t>
            </a:r>
            <a:r>
              <a:rPr lang="en-US" altLang="en-US" sz="1600" dirty="0"/>
              <a:t> process and </a:t>
            </a:r>
            <a:r>
              <a:rPr lang="en-US" altLang="en-US" sz="1600" b="1" u="sng" dirty="0">
                <a:solidFill>
                  <a:srgbClr val="0070C0"/>
                </a:solidFill>
              </a:rPr>
              <a:t>resume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rgbClr val="FF0000"/>
                </a:solidFill>
              </a:rPr>
              <a:t>another</a:t>
            </a:r>
            <a:r>
              <a:rPr lang="en-US" altLang="en-US" sz="1600" dirty="0"/>
              <a:t> running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69" y="910295"/>
            <a:ext cx="4837113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5687" y="4856163"/>
            <a:ext cx="8631045" cy="156966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Dispatcher is invoked during every context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interesting question to consider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FF0000"/>
                </a:solidFill>
              </a:rPr>
              <a:t>How often do context switches occur?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 a system-wide level, the number of context switches can be obtained by using the </a:t>
            </a:r>
            <a:r>
              <a:rPr lang="en-US" sz="16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vmstat</a:t>
            </a:r>
            <a:r>
              <a:rPr lang="en-US" sz="1600" dirty="0"/>
              <a:t> command that is available on Linux systems, you may </a:t>
            </a:r>
            <a:br>
              <a:rPr lang="en-US" sz="1600" dirty="0"/>
            </a:br>
            <a:r>
              <a:rPr lang="en-US" sz="1600" dirty="0"/>
              <a:t>try out 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$man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vmstat</a:t>
            </a:r>
            <a:endParaRPr lang="en-US" sz="1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/>
          <p:cNvSpPr>
            <a:spLocks noGrp="1"/>
          </p:cNvSpPr>
          <p:nvPr>
            <p:ph type="title" idx="4294967295"/>
          </p:nvPr>
        </p:nvSpPr>
        <p:spPr>
          <a:xfrm>
            <a:off x="1404938" y="188913"/>
            <a:ext cx="6824662" cy="576262"/>
          </a:xfrm>
        </p:spPr>
        <p:txBody>
          <a:bodyPr/>
          <a:lstStyle/>
          <a:p>
            <a:r>
              <a:rPr lang="en-US" altLang="en-US"/>
              <a:t>Implementation</a:t>
            </a:r>
          </a:p>
        </p:txBody>
      </p:sp>
      <p:sp>
        <p:nvSpPr>
          <p:cNvPr id="134146" name="Content Placeholder 2"/>
          <p:cNvSpPr txBox="1">
            <a:spLocks/>
          </p:cNvSpPr>
          <p:nvPr/>
        </p:nvSpPr>
        <p:spPr bwMode="auto">
          <a:xfrm>
            <a:off x="850900" y="1208088"/>
            <a:ext cx="75311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/>
          <a:lstStyle>
            <a:lvl1pPr marL="488950" indent="-488950" defTabSz="1304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1141413" indent="-488950" defTabSz="1304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550988" indent="-325438" defTabSz="1304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1304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1304925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34" charset="0"/>
              </a:rPr>
              <a:t>Even simulations have limited accuracy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34" charset="0"/>
              </a:rPr>
              <a:t>Just implement new scheduler and test in real systems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34" charset="0"/>
              </a:rPr>
              <a:t>High cost, high risk</a:t>
            </a:r>
          </a:p>
          <a:p>
            <a:pPr lvl="1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34" charset="0"/>
              </a:rPr>
              <a:t>Environments vary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34" charset="0"/>
              </a:rPr>
              <a:t>Most flexible schedulers can be modified per-site or per-system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34" charset="0"/>
              </a:rPr>
              <a:t>Or APIs to modify priorities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34" charset="0"/>
              </a:rPr>
              <a:t>But again environments vary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>
              <a:latin typeface="Helvetica" pitchFamily="34" charset="0"/>
            </a:endParaRPr>
          </a:p>
          <a:p>
            <a:pPr lvl="2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18" charset="2"/>
              <a:buChar char="4"/>
            </a:pPr>
            <a:endParaRPr kumimoji="1" lang="en-US" altLang="en-US">
              <a:latin typeface="Helvetica" pitchFamily="34" charset="0"/>
            </a:endParaRP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>
              <a:latin typeface="Helvetic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13959</TotalTime>
  <Words>7341</Words>
  <Application>Microsoft Macintosh PowerPoint</Application>
  <PresentationFormat>On-screen Show (4:3)</PresentationFormat>
  <Paragraphs>842</Paragraphs>
  <Slides>90</Slides>
  <Notes>60</Notes>
  <HiddenSlides>33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2" baseType="lpstr">
      <vt:lpstr>Arial</vt:lpstr>
      <vt:lpstr>Courier New</vt:lpstr>
      <vt:lpstr>Helvetica</vt:lpstr>
      <vt:lpstr>Lucida Grande</vt:lpstr>
      <vt:lpstr>Monotype Sorts</vt:lpstr>
      <vt:lpstr>Palatino-Roman</vt:lpstr>
      <vt:lpstr>Times New Roman</vt:lpstr>
      <vt:lpstr>Verdana</vt:lpstr>
      <vt:lpstr>Webdings</vt:lpstr>
      <vt:lpstr>Wingdings</vt:lpstr>
      <vt:lpstr>os-8</vt:lpstr>
      <vt:lpstr>Equation</vt:lpstr>
      <vt:lpstr>Chapter 5:  CPU Scheduling</vt:lpstr>
      <vt:lpstr>Chapter 5:  CPU Scheduling</vt:lpstr>
      <vt:lpstr>Objectives</vt:lpstr>
      <vt:lpstr>Basic Concepts</vt:lpstr>
      <vt:lpstr>Basic Concepts (Cont.)</vt:lpstr>
      <vt:lpstr>Histogram of CPU-burst Times</vt:lpstr>
      <vt:lpstr>CPU Scheduler</vt:lpstr>
      <vt:lpstr>Preemptive and Non-preemptive Scheduling</vt:lpstr>
      <vt:lpstr>Dispatcher</vt:lpstr>
      <vt:lpstr>Scheduling Criteria</vt:lpstr>
      <vt:lpstr>Scheduling Algorithm Optimization Criteria</vt:lpstr>
      <vt:lpstr>Scheduling Algorithms  for a single processing core</vt:lpstr>
      <vt:lpstr>First-Come First-Serve (FCFS) Scheduling</vt:lpstr>
      <vt:lpstr>FCFS Scheduling (Cont.)</vt:lpstr>
      <vt:lpstr>Shortest-Job-First (SJF) Scheduling</vt:lpstr>
      <vt:lpstr>Example of SJF</vt:lpstr>
      <vt:lpstr>Determining Length of Next CPU Burst</vt:lpstr>
      <vt:lpstr>Prediction of the Length of the Next CPU Burst</vt:lpstr>
      <vt:lpstr>Examples of Exponential Averaging</vt:lpstr>
      <vt:lpstr>Shortest-Remaining-Time-First</vt:lpstr>
      <vt:lpstr>Example of Shortest-Remaining-Time-First</vt:lpstr>
      <vt:lpstr>Round Robin (RR)</vt:lpstr>
      <vt:lpstr>Example : RR with Time Quantum = 4</vt:lpstr>
      <vt:lpstr>Time Quantum and Context Switch Time</vt:lpstr>
      <vt:lpstr>Turnaround Time Varies With The Time Quantum</vt:lpstr>
      <vt:lpstr>Priority Scheduling</vt:lpstr>
      <vt:lpstr>Example : Priority Scheduling</vt:lpstr>
      <vt:lpstr>Priority Scheduling w/ Round-Robin</vt:lpstr>
      <vt:lpstr>Multilevel Queue Scheduling</vt:lpstr>
      <vt:lpstr>Multilevel Queue Scheduling</vt:lpstr>
      <vt:lpstr>Multilevel Feedback Queue Scheduling</vt:lpstr>
      <vt:lpstr>Example : Multilevel Feedback Queue</vt:lpstr>
      <vt:lpstr>Thread Scheduling</vt:lpstr>
      <vt:lpstr>Thread Scheduling</vt:lpstr>
      <vt:lpstr>Scheduling Contention Scope</vt:lpstr>
      <vt:lpstr>Scheduling the PCS</vt:lpstr>
      <vt:lpstr>Pthread Scheduling</vt:lpstr>
      <vt:lpstr>Pthread Scheduling API</vt:lpstr>
      <vt:lpstr>Pthread Scheduling API</vt:lpstr>
      <vt:lpstr>Multi-Processor Scheduling</vt:lpstr>
      <vt:lpstr>Multi-Processor Scheduling</vt:lpstr>
      <vt:lpstr>Multiple-Processor Scheduling- Approaches</vt:lpstr>
      <vt:lpstr>Multiple-Processor Scheduling</vt:lpstr>
      <vt:lpstr>Multicore Processors &amp; Multithreaded Multicore Systems</vt:lpstr>
      <vt:lpstr>Multicore Processors</vt:lpstr>
      <vt:lpstr>Multithreaded Multicore System</vt:lpstr>
      <vt:lpstr>Multithreaded Multicore System</vt:lpstr>
      <vt:lpstr>Multithreaded Multicore System</vt:lpstr>
      <vt:lpstr>Multiple-Processor Scheduling – Load Balancing</vt:lpstr>
      <vt:lpstr>Multiple-Processor Scheduling – Processor Affinity</vt:lpstr>
      <vt:lpstr>NUMA and CPU Scheduling</vt:lpstr>
      <vt:lpstr>Simulations</vt:lpstr>
      <vt:lpstr>Simulations</vt:lpstr>
      <vt:lpstr>Simulations</vt:lpstr>
      <vt:lpstr>Evaluation of CPU Schedulers by Simulation</vt:lpstr>
      <vt:lpstr>End of Chapter 5</vt:lpstr>
      <vt:lpstr>PowerPoint Presentation</vt:lpstr>
      <vt:lpstr>Real-Time CPU Scheduling</vt:lpstr>
      <vt:lpstr>Real-Time CPU Scheduling</vt:lpstr>
      <vt:lpstr> Interrupt Latency</vt:lpstr>
      <vt:lpstr> Dispatch Latency</vt:lpstr>
      <vt:lpstr>Priority-based Scheduling</vt:lpstr>
      <vt:lpstr>Rate Montonic Scheduling</vt:lpstr>
      <vt:lpstr>Missed Deadlines with Rate Monotonic Scheduling</vt:lpstr>
      <vt:lpstr>Earliest Deadline First Scheduling (EDF)</vt:lpstr>
      <vt:lpstr>Proportional Share Scheduling</vt:lpstr>
      <vt:lpstr>POSIX Real-Time Scheduling</vt:lpstr>
      <vt:lpstr>POSIX Real-Time Scheduling API</vt:lpstr>
      <vt:lpstr>POSIX Real-Time Scheduling API (Cont.)</vt:lpstr>
      <vt:lpstr>Operating System Examples (Self-Reading)</vt:lpstr>
      <vt:lpstr>Linux Scheduling Through Version 2.5</vt:lpstr>
      <vt:lpstr>Linux Scheduling in Version 2.6.23 +</vt:lpstr>
      <vt:lpstr>CFS Performance</vt:lpstr>
      <vt:lpstr>Linux Scheduling (Cont.)</vt:lpstr>
      <vt:lpstr>Linux Scheduling (Cont.)</vt:lpstr>
      <vt:lpstr>Windows Scheduling</vt:lpstr>
      <vt:lpstr>Windows Priority Classes</vt:lpstr>
      <vt:lpstr>Windows Priority Classes (Cont.)</vt:lpstr>
      <vt:lpstr>Windows Priorities</vt:lpstr>
      <vt:lpstr>Solaris</vt:lpstr>
      <vt:lpstr>Solaris Dispatch Table </vt:lpstr>
      <vt:lpstr>Solaris Scheduling</vt:lpstr>
      <vt:lpstr>Solaris Scheduling (Cont.)</vt:lpstr>
      <vt:lpstr>Algorithm Evaluation</vt:lpstr>
      <vt:lpstr>Deterministic Evaluation</vt:lpstr>
      <vt:lpstr>Queueing Models</vt:lpstr>
      <vt:lpstr>Little’s Formula</vt:lpstr>
      <vt:lpstr>Simulations</vt:lpstr>
      <vt:lpstr>Evaluation of CPU Schedulers by Simulation</vt:lpstr>
      <vt:lpstr>Implementation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Joseph Picone</cp:lastModifiedBy>
  <cp:revision>417</cp:revision>
  <cp:lastPrinted>2013-09-10T17:57:57Z</cp:lastPrinted>
  <dcterms:created xsi:type="dcterms:W3CDTF">2011-01-13T23:43:38Z</dcterms:created>
  <dcterms:modified xsi:type="dcterms:W3CDTF">2021-11-15T13:57:52Z</dcterms:modified>
</cp:coreProperties>
</file>