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47"/>
  </p:notesMasterIdLst>
  <p:sldIdLst>
    <p:sldId id="256" r:id="rId2"/>
    <p:sldId id="316" r:id="rId3"/>
    <p:sldId id="317" r:id="rId4"/>
    <p:sldId id="280" r:id="rId5"/>
    <p:sldId id="281" r:id="rId6"/>
    <p:sldId id="282" r:id="rId7"/>
    <p:sldId id="287" r:id="rId8"/>
    <p:sldId id="283" r:id="rId9"/>
    <p:sldId id="288" r:id="rId10"/>
    <p:sldId id="289" r:id="rId11"/>
    <p:sldId id="284" r:id="rId12"/>
    <p:sldId id="285" r:id="rId13"/>
    <p:sldId id="286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9" r:id="rId23"/>
    <p:sldId id="298" r:id="rId24"/>
    <p:sldId id="300" r:id="rId25"/>
    <p:sldId id="301" r:id="rId26"/>
    <p:sldId id="302" r:id="rId27"/>
    <p:sldId id="303" r:id="rId28"/>
    <p:sldId id="304" r:id="rId29"/>
    <p:sldId id="305" r:id="rId30"/>
    <p:sldId id="267" r:id="rId31"/>
    <p:sldId id="257" r:id="rId32"/>
    <p:sldId id="258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28" r:id="rId44"/>
    <p:sldId id="329" r:id="rId45"/>
    <p:sldId id="330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 showGuides="1">
      <p:cViewPr varScale="1">
        <p:scale>
          <a:sx n="117" d="100"/>
          <a:sy n="117" d="100"/>
        </p:scale>
        <p:origin x="7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80BCB8-F6F2-9144-B835-0691A7D7F5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4F2D3D-F58E-EF4A-B9CC-075FFBE0D1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E6AC861-87B0-1248-935F-EE79390E4F88}" type="datetimeFigureOut">
              <a:rPr lang="en-IN"/>
              <a:pPr>
                <a:defRPr/>
              </a:pPr>
              <a:t>15/11/21</a:t>
            </a:fld>
            <a:endParaRPr lang="en-I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CD38D88-90A5-5748-B8A7-303E9734FE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2693A25-0828-624D-86B3-4FAF29725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ECAD2-6B4F-AD49-A8D5-C0BC6E2B44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09ED6-DCA8-C245-BB21-A7A3CCF8DC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031DDE-2CF0-8B49-9BD8-88488F9B48D4}" type="slidenum">
              <a:rPr lang="en-IN" altLang="en-US"/>
              <a:pPr/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EC9B0BED-6033-204D-927B-B32435C31A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EAA0D4DC-945C-DC4D-8C0F-F03D80BC57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EF61D6DE-00E2-2743-A42F-3D6412FF23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F6A6C9-7FBF-BF4E-A758-7311CB9E1214}" type="slidenum">
              <a:rPr lang="en-IN" altLang="en-US"/>
              <a:pPr eaLnBrk="1" hangingPunct="1"/>
              <a:t>35</a:t>
            </a:fld>
            <a:endParaRPr lang="en-I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C96FAD97-987B-DE46-8EF9-2F9183858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AFBF7-4243-A247-A6C2-DBBD7C13C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C40E0-9CA1-9649-9C8B-3BFE54DC9D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F80C6-50DD-5F41-B911-E4D277138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02FE334-7298-6641-B79B-4EED8DD34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43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90B5EB-0828-704B-A15C-6A30C591D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E44AE9D-B3C3-3347-92D7-E0C57127AF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1C57F82-C016-EB4E-BFB0-5CEA21C5B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6E677-A749-1646-B92F-D672934B6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06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C577821-EC00-9845-9694-0803AB81C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A98E5B8-4674-694C-89F7-87C34D46B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00EA02F-DEF9-D543-BFD2-D68DE388F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81B9E-B9F5-7C4E-86F4-7FA09E3188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93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F73369-F421-D943-8BE9-C577C28BB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71E879C-6F76-4A49-B8E5-EF4DA7750F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413FF6F-5076-6D45-AFD3-CFE30436EC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DC52D-AD11-0D4B-A4FC-E1D94809E9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23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6CA4B3-820B-164F-BC45-4DDDA849D1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3B5BE9B-5665-1944-BA90-CF1018674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8E8FA90-6042-784A-B09E-0DB1B3265A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96C4E-AE42-3547-95F8-BFE553BB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48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F8801BA-80C5-8448-962D-4CCAE5FC1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D26DBD4-29BE-6C4F-B0FD-86271F7C7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EE2219-9CB6-CD4A-A85A-BBA730F216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4CF7D-F7C2-9B45-BF57-BB517AE85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01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527A9F-4724-5D47-82CD-EF5F328A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EFEB621-07A0-8C49-A8F8-A52C989CC5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56A4C0E-5865-A449-B572-CE4D7B92EA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606B2-AA9C-C943-B479-F30B53890B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95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6CB9ED-7082-E34F-8A8F-AD6585D27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3D43009-F7F7-D744-89A0-2900BD9EA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0221330-DBF2-2041-A7D4-D4C1B79E8A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4F0E6-9DAD-EB40-9B21-E6E8CCD1C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0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AB8F5B-264A-DF42-916A-6924CF1C9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213DDE-4A30-4146-94F8-0DB6F9F4D9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0B7B6-5805-0F4E-BFA0-85A85963D6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0E74D-2E2C-F146-B033-18FB3621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30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F1F5B92-EBAE-DD42-AD28-1DCDED2BA6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0E5DF20-90DB-A547-8A89-98E885B0FB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88BC5DE-3630-FD4B-A175-1A344BB23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48AAB-18C0-064A-8F33-ECEEF97FAD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54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82BDD47-831A-854D-B681-3A5B9E8D0B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EC9ADEA-4949-EE45-88D2-53629F4C9B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3AF5EA1-3143-5746-A078-9182EE415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C6489-271B-CE4F-AE30-55B7B3CA1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31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75F0F9-725B-C14D-AAED-87112D9BE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A7889D2-F2D6-DE41-BFDD-A73C947EA4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9F9898E-7042-2C42-AACF-8811B5B3C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CE544-6312-BD48-833B-19808BA2AC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6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4B57C9-1D37-474D-A68A-BBA441681B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EAD3552-ACD8-0A48-9E0A-523B25CE21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2171536-C016-7740-BF9A-E57DB4CE3A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09C30-DE2C-AF46-87FD-894CFE0970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55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71CAF4-4B96-6348-93AC-113ED020C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7AC8CD-0ED9-B843-9DF2-1E41636B6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77BA182E-8BC2-064B-A22D-4BB5F3CBE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F778ACCE-1015-3249-9D58-344841503C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>
              <a:cs typeface="Arial" charset="0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E44F444-E194-FD4B-AE76-6028157D4E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46EFBF8-2858-7D49-A719-00D1BF829A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19F78B8F-85AB-B141-A4B3-C1A25081F9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961AB8-3170-874B-9427-87F3738624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9413FBF-3C74-0241-82FA-1CD8C59956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Scheduling on Parallel Systems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E585FA5-4B76-804D-81E4-292662F92D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2667000"/>
            <a:ext cx="8229600" cy="38862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- Sathish Vadhiyar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9C3BB5F-8BCA-904F-B9F5-9036423DC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Backfilling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AA0E96F-3B39-DA45-907D-FA3B3BFFA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Identifies holes in the 2D chart and moves smaller jobs to fill those holes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2 types – conservative and aggressive (EASY)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D16490D-EA1D-3648-A8B8-8331A9E23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EASY Backfilling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D197840-65E7-4E4F-857D-3C937D1862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Aggressive version of backfilling</a:t>
            </a:r>
          </a:p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Any job can be backfilled provided it does not delay the first job in the queue</a:t>
            </a:r>
          </a:p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Starvation cannot occur for the first job since queuing delay for the first job depends only on the running jobs</a:t>
            </a:r>
          </a:p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But jobs other than the first may be repeatedly delayed by newly arriving jobs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C286C1E-F8AC-EF4A-890F-77980730F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Conservative Backfilling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ACBAB2C-76BB-7945-97C3-2C11B5284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Makes reservations for all queued jobs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Backfilling is done subject to checking that it does not delay any previous job in the queue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Starvation cannot occur at all</a:t>
            </a:r>
          </a:p>
          <a:p>
            <a:pPr lvl="1" eaLnBrk="1" hangingPunct="1"/>
            <a:endParaRPr lang="en-US" altLang="en-US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8335362-934D-AA4E-B85F-58D23687F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Backfilling Variants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210C243-AF71-1A40-AE8C-5441B5D8E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>
                <a:latin typeface="Comic Sans MS" panose="030F0902030302020204" pitchFamily="66" charset="0"/>
              </a:rPr>
              <a:t>Depending on the order in which the queue is scanned to find backfilling jobs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1800">
                <a:latin typeface="Comic Sans MS" panose="030F0902030302020204" pitchFamily="66" charset="0"/>
              </a:rPr>
              <a:t>By estimated runtime or estimated slowdown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1600">
                <a:latin typeface="Comic Sans MS" panose="030F0902030302020204" pitchFamily="66" charset="0"/>
              </a:rPr>
              <a:t>Slowdown – (wait_time + running time)/running_time</a:t>
            </a:r>
            <a:endParaRPr lang="en-US" altLang="en-US" sz="1500">
              <a:latin typeface="Comic Sans MS" panose="030F09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>
                <a:latin typeface="Comic Sans MS" panose="030F0902030302020204" pitchFamily="66" charset="0"/>
              </a:rPr>
              <a:t>Dynamic backfilling/slack-based backfilling – overruling previous reservation if introducing a slight delay will improve utilization considerably\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>
                <a:latin typeface="Comic Sans MS" panose="030F0902030302020204" pitchFamily="66" charset="0"/>
              </a:rPr>
              <a:t>Each job in the queue is associated with a slack – maximum delay after reservation.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>
                <a:latin typeface="Comic Sans MS" panose="030F0902030302020204" pitchFamily="66" charset="0"/>
              </a:rPr>
              <a:t>Important jobs will have little slack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>
                <a:latin typeface="Comic Sans MS" panose="030F0902030302020204" pitchFamily="66" charset="0"/>
              </a:rPr>
              <a:t>Backfilling is allowed only if the backfilled job does not delay any other job by more than that job’s slack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>
                <a:latin typeface="Comic Sans MS" panose="030F0902030302020204" pitchFamily="66" charset="0"/>
              </a:rPr>
              <a:t>e.g. reservations to only those jobs whose expected slowdowns &gt; threshold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36C91C0-41A6-704E-9817-AA3E0F668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Backfilling Variants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82B36F0-A9FF-0A42-8125-BF2D81768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Comic Sans MS" panose="030F0902030302020204" pitchFamily="66" charset="0"/>
              </a:rPr>
              <a:t>3. Multiple-queue backfilling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>
                <a:latin typeface="Comic Sans MS" panose="030F0902030302020204" pitchFamily="66" charset="0"/>
              </a:rPr>
              <a:t>Each job is assigned to a queue according to its expected execution time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>
                <a:latin typeface="Comic Sans MS" panose="030F0902030302020204" pitchFamily="66" charset="0"/>
              </a:rPr>
              <a:t>Each queue is assigned to a disjoint partition of the parallel system on which only jobs from this queue can be executed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>
                <a:latin typeface="Comic Sans MS" panose="030F0902030302020204" pitchFamily="66" charset="0"/>
              </a:rPr>
              <a:t>Reduces the likelihood that short jobs get delayed in the queue behind long jobs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38EA621-7500-4246-961A-AA95878EE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/>
              <a:t>LOS (Lookahead Optimizing Scheduler)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DE0DF2F-3366-D943-83CF-92E2FB058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Examines all jobs in the queue to maximize utilization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Instead of scanning the queue in any order and starting any job that is small enough not to violate prior reservations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LOS tries to find combination of jobs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Using dynamic programming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Results in local optimum; not global optimum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Global optimum may leave processors idle in anticipation of future arrivals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8910499-73F1-2D48-9410-7B4F5F73C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Notations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7D0EBC-163B-1C4D-BAB3-836DB6629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0010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Scheduler is invoked at 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Machine runs jobs R = {rj</a:t>
            </a:r>
            <a:r>
              <a:rPr lang="en-US" altLang="en-US" sz="1900" baseline="-25000">
                <a:latin typeface="Comic Sans MS" panose="030F0902030302020204" pitchFamily="66" charset="0"/>
              </a:rPr>
              <a:t>1</a:t>
            </a:r>
            <a:r>
              <a:rPr lang="en-US" altLang="en-US" sz="1900">
                <a:latin typeface="Comic Sans MS" panose="030F0902030302020204" pitchFamily="66" charset="0"/>
              </a:rPr>
              <a:t>, rj</a:t>
            </a:r>
            <a:r>
              <a:rPr lang="en-US" altLang="en-US" sz="1900" baseline="-25000">
                <a:latin typeface="Comic Sans MS" panose="030F0902030302020204" pitchFamily="66" charset="0"/>
              </a:rPr>
              <a:t>2</a:t>
            </a:r>
            <a:r>
              <a:rPr lang="en-US" altLang="en-US" sz="1900">
                <a:latin typeface="Comic Sans MS" panose="030F0902030302020204" pitchFamily="66" charset="0"/>
              </a:rPr>
              <a:t>,…,rj</a:t>
            </a:r>
            <a:r>
              <a:rPr lang="en-US" altLang="en-US" sz="1900" baseline="-25000">
                <a:latin typeface="Comic Sans MS" panose="030F0902030302020204" pitchFamily="66" charset="0"/>
              </a:rPr>
              <a:t>r</a:t>
            </a:r>
            <a:r>
              <a:rPr lang="en-US" altLang="en-US" sz="1900">
                <a:latin typeface="Comic Sans MS" panose="030F0902030302020204" pitchFamily="66" charset="0"/>
              </a:rPr>
              <a:t>} each with 2 attributes: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Size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Estimated remaining time, rem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Machine’s free capacity, n = N – sum(rj</a:t>
            </a:r>
            <a:r>
              <a:rPr lang="en-US" altLang="en-US" sz="1900" baseline="-25000">
                <a:latin typeface="Comic Sans MS" panose="030F0902030302020204" pitchFamily="66" charset="0"/>
              </a:rPr>
              <a:t>i</a:t>
            </a:r>
            <a:r>
              <a:rPr lang="en-US" altLang="en-US" sz="1900">
                <a:latin typeface="Comic Sans MS" panose="030F0902030302020204" pitchFamily="66" charset="0"/>
              </a:rPr>
              <a:t>.size)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Waiting jobs in the queue, WQ = {wj</a:t>
            </a:r>
            <a:r>
              <a:rPr lang="en-US" altLang="en-US" sz="1900" baseline="-25000">
                <a:latin typeface="Comic Sans MS" panose="030F0902030302020204" pitchFamily="66" charset="0"/>
              </a:rPr>
              <a:t>1</a:t>
            </a:r>
            <a:r>
              <a:rPr lang="en-US" altLang="en-US" sz="1900">
                <a:latin typeface="Comic Sans MS" panose="030F0902030302020204" pitchFamily="66" charset="0"/>
              </a:rPr>
              <a:t>, wj</a:t>
            </a:r>
            <a:r>
              <a:rPr lang="en-US" altLang="en-US" sz="1900" baseline="-25000">
                <a:latin typeface="Comic Sans MS" panose="030F0902030302020204" pitchFamily="66" charset="0"/>
              </a:rPr>
              <a:t>2</a:t>
            </a:r>
            <a:r>
              <a:rPr lang="en-US" altLang="en-US" sz="1900">
                <a:latin typeface="Comic Sans MS" panose="030F0902030302020204" pitchFamily="66" charset="0"/>
              </a:rPr>
              <a:t>,…,wj</a:t>
            </a:r>
            <a:r>
              <a:rPr lang="en-US" altLang="en-US" sz="1900" baseline="-25000">
                <a:latin typeface="Comic Sans MS" panose="030F0902030302020204" pitchFamily="66" charset="0"/>
              </a:rPr>
              <a:t>q</a:t>
            </a:r>
            <a:r>
              <a:rPr lang="en-US" altLang="en-US" sz="1900">
                <a:latin typeface="Comic Sans MS" panose="030F0902030302020204" pitchFamily="66" charset="0"/>
              </a:rPr>
              <a:t>}, each with 2 attributes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Size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User’s runtime estimate, time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6EA5CB69-61BC-664D-8B8B-D559E0346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1638"/>
            <a:ext cx="5257800" cy="229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EF0091D-9BCA-164C-AA16-83D0B5EE7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70BD67C-02E7-2649-8E09-01A642BFD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Task is to select a subset, S in WQ, selected jobset that maximizes machine utilization; these jobs removed from the queue and started immediately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Selected jobset is </a:t>
            </a:r>
            <a:r>
              <a:rPr lang="en-US" altLang="en-US" b="1">
                <a:latin typeface="Comic Sans MS" panose="030F0902030302020204" pitchFamily="66" charset="0"/>
              </a:rPr>
              <a:t>safe</a:t>
            </a:r>
            <a:r>
              <a:rPr lang="en-US" altLang="en-US">
                <a:latin typeface="Comic Sans MS" panose="030F0902030302020204" pitchFamily="66" charset="0"/>
              </a:rPr>
              <a:t> if it does not impose a risk of starvation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EAF5025-ACDC-F64E-A77D-A343B102B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Matrix M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9B6FC35-6DD1-704F-8C6C-A1A856EE2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Size of M = (|WQ+1|) x (n+1)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m</a:t>
            </a:r>
            <a:r>
              <a:rPr lang="en-US" altLang="en-US" sz="2600" baseline="-25000">
                <a:latin typeface="Comic Sans MS" panose="030F0902030302020204" pitchFamily="66" charset="0"/>
              </a:rPr>
              <a:t>i,j</a:t>
            </a:r>
            <a:r>
              <a:rPr lang="en-US" altLang="en-US" sz="2600">
                <a:latin typeface="Comic Sans MS" panose="030F0902030302020204" pitchFamily="66" charset="0"/>
              </a:rPr>
              <a:t> contains an integer value </a:t>
            </a:r>
            <a:r>
              <a:rPr lang="en-US" altLang="en-US" sz="2600" i="1">
                <a:latin typeface="Comic Sans MS" panose="030F0902030302020204" pitchFamily="66" charset="0"/>
              </a:rPr>
              <a:t>util</a:t>
            </a:r>
            <a:r>
              <a:rPr lang="en-US" altLang="en-US" sz="2600">
                <a:latin typeface="Comic Sans MS" panose="030F0902030302020204" pitchFamily="66" charset="0"/>
              </a:rPr>
              <a:t>, boolean flag </a:t>
            </a:r>
            <a:r>
              <a:rPr lang="en-US" altLang="en-US" sz="2600" i="1">
                <a:latin typeface="Comic Sans MS" panose="030F0902030302020204" pitchFamily="66" charset="0"/>
              </a:rPr>
              <a:t>selected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util – (i,j) holds the maximum achievable utilization at this time, if machine’s free capacity is j and only waiting jobs [1…i] are considered for scheduling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Maximum achievable utilization – maximal number of processors that can be utilized by the considered waiting jobs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08C5CD6-4716-774E-8205-FC4F5F2D5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Matrix 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CA5121A-6D41-AF4D-A050-62FCC19DD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selected – if set, indicates that wj</a:t>
            </a:r>
            <a:r>
              <a:rPr lang="en-US" altLang="en-US" baseline="-25000">
                <a:latin typeface="Comic Sans MS" panose="030F0902030302020204" pitchFamily="66" charset="0"/>
              </a:rPr>
              <a:t>i</a:t>
            </a:r>
            <a:r>
              <a:rPr lang="en-US" altLang="en-US">
                <a:latin typeface="Comic Sans MS" panose="030F0902030302020204" pitchFamily="66" charset="0"/>
              </a:rPr>
              <a:t> was chosen for execution; when the algorithm finished calculating M, it will be used to trace the jobs which construct S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i=0 row and j=0 column are filled with zeros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B842DF6-2F0D-5541-A394-2AABD8A0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Parallel Scheduling Categories</a:t>
            </a:r>
            <a:endParaRPr lang="en-IN" altLang="en-US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6A410923-DE98-6A49-8BDB-13E43E94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latin typeface="Comic Sans MS" panose="030F0902030302020204" pitchFamily="66" charset="0"/>
              </a:rPr>
              <a:t>Job Scheduling [this class]</a:t>
            </a:r>
          </a:p>
          <a:p>
            <a:pPr lvl="1" eaLnBrk="1" hangingPunct="1"/>
            <a:r>
              <a:rPr lang="en-US" altLang="en-US" sz="2400">
                <a:latin typeface="Comic Sans MS" panose="030F0902030302020204" pitchFamily="66" charset="0"/>
              </a:rPr>
              <a:t>A set of jobs arriving at a parallel system</a:t>
            </a:r>
          </a:p>
          <a:p>
            <a:pPr lvl="1" eaLnBrk="1" hangingPunct="1"/>
            <a:r>
              <a:rPr lang="en-US" altLang="en-US" sz="2400">
                <a:latin typeface="Comic Sans MS" panose="030F0902030302020204" pitchFamily="66" charset="0"/>
              </a:rPr>
              <a:t>Choosing an order of jobs for execution to minimize total turnaround time</a:t>
            </a:r>
          </a:p>
          <a:p>
            <a:pPr eaLnBrk="1" hangingPunct="1"/>
            <a:r>
              <a:rPr lang="en-US" altLang="en-US" sz="2800">
                <a:latin typeface="Comic Sans MS" panose="030F0902030302020204" pitchFamily="66" charset="0"/>
              </a:rPr>
              <a:t>Application Scheduling [next class]</a:t>
            </a:r>
          </a:p>
          <a:p>
            <a:pPr lvl="1" eaLnBrk="1" hangingPunct="1"/>
            <a:r>
              <a:rPr lang="en-US" altLang="en-US" sz="2400">
                <a:latin typeface="Comic Sans MS" panose="030F0902030302020204" pitchFamily="66" charset="0"/>
              </a:rPr>
              <a:t>Mapping a single application’s tasks to resources to reduce the total response time</a:t>
            </a:r>
          </a:p>
          <a:p>
            <a:pPr lvl="1" eaLnBrk="1" hangingPunct="1"/>
            <a:r>
              <a:rPr lang="en-US" altLang="en-US" sz="2400">
                <a:latin typeface="Comic Sans MS" panose="030F0902030302020204" pitchFamily="66" charset="0"/>
              </a:rPr>
              <a:t>In general, difficult to achieve for communication-intensive applications</a:t>
            </a:r>
          </a:p>
          <a:p>
            <a:pPr lvl="1" eaLnBrk="1" hangingPunct="1"/>
            <a:r>
              <a:rPr lang="en-US" altLang="en-US" sz="2400">
                <a:latin typeface="Comic Sans MS" panose="030F0902030302020204" pitchFamily="66" charset="0"/>
              </a:rPr>
              <a:t>For applications with independent tasks (pleasingly parallel applications), some methods have been proposed</a:t>
            </a:r>
            <a:endParaRPr lang="en-IN" altLang="en-US" sz="2400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962B612-7364-6847-9E37-F1831C80C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Filling M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7515E61-545D-5C42-BBAC-EEB27D510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M is filled from left-right and top-bottom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If adding another processor (bringing the total to j) allows the currently considered job wj</a:t>
            </a:r>
            <a:r>
              <a:rPr lang="en-US" altLang="en-US" sz="2100" baseline="-25000">
                <a:latin typeface="Comic Sans MS" panose="030F0902030302020204" pitchFamily="66" charset="0"/>
              </a:rPr>
              <a:t>i</a:t>
            </a:r>
            <a:r>
              <a:rPr lang="en-US" altLang="en-US" sz="2100">
                <a:latin typeface="Comic Sans MS" panose="030F0902030302020204" pitchFamily="66" charset="0"/>
              </a:rPr>
              <a:t> to be started: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then check if including wj</a:t>
            </a:r>
            <a:r>
              <a:rPr lang="en-US" altLang="en-US" sz="2000" baseline="-25000">
                <a:latin typeface="Comic Sans MS" panose="030F0902030302020204" pitchFamily="66" charset="0"/>
              </a:rPr>
              <a:t>i</a:t>
            </a:r>
            <a:r>
              <a:rPr lang="en-US" altLang="en-US" sz="2000">
                <a:latin typeface="Comic Sans MS" panose="030F0902030302020204" pitchFamily="66" charset="0"/>
              </a:rPr>
              <a:t> will increase utilization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The utilization that would be achieved assuming this job is included is calculated as util’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If util’ higher than utilization without this job, the selected flag is set to true for this job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If not, or if the job size is larger than j, the utilization is what it was without this job, that is m</a:t>
            </a:r>
            <a:r>
              <a:rPr lang="en-US" altLang="en-US" sz="2100" baseline="-25000">
                <a:latin typeface="Comic Sans MS" panose="030F0902030302020204" pitchFamily="66" charset="0"/>
              </a:rPr>
              <a:t>i-1,j</a:t>
            </a:r>
            <a:r>
              <a:rPr lang="en-US" altLang="en-US" sz="2100">
                <a:latin typeface="Comic Sans MS" panose="030F0902030302020204" pitchFamily="66" charset="0"/>
              </a:rPr>
              <a:t>.util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The last cell shows the maximal utilization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666519F-9A45-9E47-B6DA-13D42CE1F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Constructing M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46DFDB8-5C5B-4B43-ADDB-95E9D269D2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FD53A989-E7D0-594B-992A-97DABAA51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8763000" cy="4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E8FCD97-1619-F94D-8F39-4DFBFAD8B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2CC27C4-F585-4042-B2FD-B11046B26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A machine of size, N = 10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At t=25, the machine runs rj1 with size=5, and rem=3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The machine’s free capacity, n=5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Set of waiting jobs and resulting M is shown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Selected flag is denoted by   if set and by   if cleared </a:t>
            </a:r>
          </a:p>
          <a:p>
            <a:pPr eaLnBrk="1" hangingPunct="1"/>
            <a:endParaRPr lang="en-US" altLang="en-US">
              <a:latin typeface="Comic Sans MS" panose="030F0902030302020204" pitchFamily="66" charset="0"/>
            </a:endParaRPr>
          </a:p>
          <a:p>
            <a:pPr eaLnBrk="1" hangingPunct="1"/>
            <a:endParaRPr lang="en-US" altLang="en-US">
              <a:latin typeface="Comic Sans MS" panose="030F0902030302020204" pitchFamily="66" charset="0"/>
            </a:endParaRPr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AFB11612-7558-BB41-928C-13F959821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029200"/>
            <a:ext cx="3810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>
            <a:extLst>
              <a:ext uri="{FF2B5EF4-FFF2-40B4-BE49-F238E27FC236}">
                <a16:creationId xmlns:a16="http://schemas.microsoft.com/office/drawing/2014/main" id="{069F2B99-0FA4-7446-B7AB-CA659D135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10200"/>
            <a:ext cx="3349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F646F59-E692-0D44-AE50-E8EBE5533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Table M for Example</a:t>
            </a:r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8F09ACE7-E618-2546-A48D-CD25709F2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239000" cy="35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2BADC44-B711-5D47-8DFE-1D2F13326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Explanations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70064A0-35BF-0A4C-A601-40E68977E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Job 1 requires 7, hence does not fit in any of the 5; hence util is 0 and selected false for the entire row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For job 2, when 3 or more processors are used, it is selected and util is 3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Job 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When only 1 or 2 processors are used, it is selected and util 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When 3 processors are considered, it is better to select the second one; not the third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With 4 or more, job 2 and job 3 can be selected; util is 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Job 4 is selected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When 2 processors are considered (better than utilizing job 3 with util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>
                <a:latin typeface="Comic Sans MS" panose="030F0902030302020204" pitchFamily="66" charset="0"/>
              </a:rPr>
              <a:t>When 5 are considered (together with job 2 with util 5)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Job 5 does not add anything, never selected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Thus max util is 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>
                <a:latin typeface="Comic Sans MS" panose="030F0902030302020204" pitchFamily="66" charset="0"/>
              </a:rPr>
              <a:t>Conventional backfilling would have selected jobs 2 and 3 leading to utilization of 4.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1E6EF11-21E7-6F45-A2B5-6C8F489BC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Constructing 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A4A5448-3621-B54F-B3EC-02BC4C925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Starting at the last computed cell, S is constructed by following the boolean flags backwards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Jobs that are marked as selected are added to S</a:t>
            </a:r>
          </a:p>
          <a:p>
            <a:pPr eaLnBrk="1" hangingPunct="1"/>
            <a:endParaRPr lang="en-US" altLang="en-US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A95D13F-BC65-944F-802D-101F4AF66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</a:t>
            </a:r>
          </a:p>
        </p:txBody>
      </p:sp>
      <p:pic>
        <p:nvPicPr>
          <p:cNvPr id="28675" name="Picture 4">
            <a:extLst>
              <a:ext uri="{FF2B5EF4-FFF2-40B4-BE49-F238E27FC236}">
                <a16:creationId xmlns:a16="http://schemas.microsoft.com/office/drawing/2014/main" id="{5E323740-9D75-E145-A96E-044F9A91B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6962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D751A29-BD29-DA41-9FAD-D3C68B31E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Scheduling wj2 and wj4</a:t>
            </a:r>
          </a:p>
        </p:txBody>
      </p:sp>
      <p:pic>
        <p:nvPicPr>
          <p:cNvPr id="29699" name="Picture 4">
            <a:extLst>
              <a:ext uri="{FF2B5EF4-FFF2-40B4-BE49-F238E27FC236}">
                <a16:creationId xmlns:a16="http://schemas.microsoft.com/office/drawing/2014/main" id="{0CE9C689-93B0-B64E-A612-1B19E77BE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934200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164051B-B4C8-8B47-8748-5C66F3547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Starvation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D65293F-026B-D443-B657-77FDE4FB4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Algorithm 1 has the drawback that it might starve large jobs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In our example, the first queued job has size requirements 7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Since it cannot start at t, wj2 and wj4 are started.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But after 3 time units, rj1 releases it processors; however, processors are not available for wj1 since wj2 and wj4 are occupying processors;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latin typeface="Comic Sans MS" panose="030F0902030302020204" pitchFamily="66" charset="0"/>
              </a:rPr>
              <a:t>This can continue….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D0ECC16-B5E5-B447-91C2-7ACDFAFE4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Freedom from Starvation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599FB11-3EA6-2040-B895-398DD9E13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Bound the waiting time of the first queued job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The algorithm tries to start wj1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If wj1.size &lt; n, it removes the job from the queue and starts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If not, the algorithm computes the shadow time at which wj1 can begin execution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Does this by traversing the running job list until reaching a job rjs, such that wj1.size &lt; n+sum</a:t>
            </a:r>
            <a:r>
              <a:rPr lang="en-US" altLang="en-US" sz="2100" baseline="-25000">
                <a:latin typeface="Comic Sans MS" panose="030F0902030302020204" pitchFamily="66" charset="0"/>
              </a:rPr>
              <a:t>i=1tos</a:t>
            </a:r>
            <a:r>
              <a:rPr lang="en-US" altLang="en-US" sz="2100">
                <a:latin typeface="Comic Sans MS" panose="030F0902030302020204" pitchFamily="66" charset="0"/>
              </a:rPr>
              <a:t>(rji.size)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shadow = t+rjs.rem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Reservation is made for wj1 at 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latin typeface="Comic Sans MS" panose="030F0902030302020204" pitchFamily="66" charset="0"/>
              </a:rPr>
              <a:t>In the example, shadow = 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E24701-3FCB-5144-A5C1-50022B92F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/>
              <a:t>Job Scheduling</a:t>
            </a:r>
            <a:endParaRPr lang="en-IN" sz="3200" dirty="0"/>
          </a:p>
        </p:txBody>
      </p:sp>
      <p:sp>
        <p:nvSpPr>
          <p:cNvPr id="5123" name="Text Placeholder 4">
            <a:extLst>
              <a:ext uri="{FF2B5EF4-FFF2-40B4-BE49-F238E27FC236}">
                <a16:creationId xmlns:a16="http://schemas.microsoft.com/office/drawing/2014/main" id="{8CD23B32-C293-1D4B-A971-956F3793CD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I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9692E40-5703-534D-AC2F-CFD1C01C2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Gang Scheduling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8C6428F-E82A-D84F-888D-F4946D7A7F7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600200"/>
            <a:ext cx="8043862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Executing related threads/processes together on a machine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Time sharing. Time slices are created and within a time slice processors are allocated to jobs.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Jobs are context switched between time slices.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Leads to increased utilization</a:t>
            </a:r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F3AA998D-12CB-0849-923D-32F0DD8198A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3240088"/>
            <a:ext cx="4953000" cy="3479800"/>
          </a:xfr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>
            <a:extLst>
              <a:ext uri="{FF2B5EF4-FFF2-40B4-BE49-F238E27FC236}">
                <a16:creationId xmlns:a16="http://schemas.microsoft.com/office/drawing/2014/main" id="{510B39E9-5392-794D-ABB6-D7DE70FFF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Gang Scheduling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69E0205-662E-CE4C-AFB1-9CCF66B31DE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3924300" cy="4267200"/>
          </a:xfrm>
        </p:spPr>
        <p:txBody>
          <a:bodyPr/>
          <a:lstStyle/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Multi Programming Level: scheduling cycle in gang scheduling</a:t>
            </a:r>
          </a:p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Scheduling matrix recomputed at every scheduling event – job arrival or departure</a:t>
            </a:r>
          </a:p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4 steps – cleanmatrix, compactmatrix, schedule, fillmatrix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1B711A3C-BB67-C845-B8C7-C74D8B53CFBC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0" y="2286000"/>
            <a:ext cx="5486400" cy="2411413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736057E-F5EA-B746-B273-D090DD38A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Gang Scheduling Steps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D09987F-12B4-AC41-AD18-C4537E2BFA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386262" cy="4267200"/>
          </a:xfrm>
        </p:spPr>
        <p:txBody>
          <a:bodyPr/>
          <a:lstStyle/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CleanMatrix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200">
              <a:latin typeface="Comic Sans MS" panose="030F0902030302020204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200">
              <a:latin typeface="Comic Sans MS" panose="030F0902030302020204" pitchFamily="66" charset="0"/>
            </a:endParaRPr>
          </a:p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CompactMatrix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200">
              <a:latin typeface="Comic Sans MS" panose="030F0902030302020204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200">
              <a:latin typeface="Comic Sans MS" panose="030F0902030302020204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200">
              <a:latin typeface="Comic Sans MS" panose="030F0902030302020204" pitchFamily="66" charset="0"/>
            </a:endParaRPr>
          </a:p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Schedule other jobs – FCFS</a:t>
            </a:r>
          </a:p>
          <a:p>
            <a:pPr eaLnBrk="1" hangingPunct="1"/>
            <a:endParaRPr lang="en-US" altLang="en-US" sz="2200">
              <a:latin typeface="Comic Sans MS" panose="030F0902030302020204" pitchFamily="66" charset="0"/>
            </a:endParaRPr>
          </a:p>
          <a:p>
            <a:pPr eaLnBrk="1" hangingPunct="1"/>
            <a:r>
              <a:rPr lang="en-US" altLang="en-US" sz="2200">
                <a:latin typeface="Comic Sans MS" panose="030F0902030302020204" pitchFamily="66" charset="0"/>
              </a:rPr>
              <a:t>FillMatrix</a:t>
            </a:r>
          </a:p>
        </p:txBody>
      </p:sp>
      <p:pic>
        <p:nvPicPr>
          <p:cNvPr id="34820" name="Picture 4">
            <a:extLst>
              <a:ext uri="{FF2B5EF4-FFF2-40B4-BE49-F238E27FC236}">
                <a16:creationId xmlns:a16="http://schemas.microsoft.com/office/drawing/2014/main" id="{87849B35-2341-AC4E-B9C1-6F64A6064117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2400" y="1828800"/>
            <a:ext cx="4800600" cy="893763"/>
          </a:xfrm>
          <a:noFill/>
        </p:spPr>
      </p:pic>
      <p:pic>
        <p:nvPicPr>
          <p:cNvPr id="34821" name="Picture 6">
            <a:extLst>
              <a:ext uri="{FF2B5EF4-FFF2-40B4-BE49-F238E27FC236}">
                <a16:creationId xmlns:a16="http://schemas.microsoft.com/office/drawing/2014/main" id="{226C33F1-CDAB-DE41-B84D-DCD924A6EDE3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2400" y="2971800"/>
            <a:ext cx="4953000" cy="1630363"/>
          </a:xfrm>
          <a:noFill/>
        </p:spPr>
      </p:pic>
      <p:pic>
        <p:nvPicPr>
          <p:cNvPr id="34822" name="Picture 8">
            <a:extLst>
              <a:ext uri="{FF2B5EF4-FFF2-40B4-BE49-F238E27FC236}">
                <a16:creationId xmlns:a16="http://schemas.microsoft.com/office/drawing/2014/main" id="{4BA7AE8D-E432-FE42-BD64-B7933A264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257800"/>
            <a:ext cx="47244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9DD6F6-2052-3B47-9B8A-1E89AFAA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/>
              <a:t>Application Scheduling</a:t>
            </a:r>
            <a:endParaRPr lang="en-IN" sz="3200" dirty="0"/>
          </a:p>
        </p:txBody>
      </p:sp>
      <p:sp>
        <p:nvSpPr>
          <p:cNvPr id="35843" name="Text Placeholder 4">
            <a:extLst>
              <a:ext uri="{FF2B5EF4-FFF2-40B4-BE49-F238E27FC236}">
                <a16:creationId xmlns:a16="http://schemas.microsoft.com/office/drawing/2014/main" id="{29A66B9E-DC63-0A48-A384-638C192796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I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8295278-1E7B-1E40-9D70-96645EE83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Background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DF6D839-327B-8F48-A64B-03E4846F2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Tasks of a job do not have dependencies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A machine executes a single task at a time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Collection of tasks and machines are known apriori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Matching of tasks to machines done offline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Estimates of execution time for each task on each machine is known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01EB4EA-1412-9F45-913F-060C49C8C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Problem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82A42B9-DD35-3047-8412-A6119E42D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r>
              <a:rPr lang="en-US" altLang="en-US" sz="2800">
                <a:latin typeface="Comic Sans MS" panose="030F0902030302020204" pitchFamily="66" charset="0"/>
              </a:rPr>
              <a:t>ETC – Expected time to compute matrix</a:t>
            </a:r>
          </a:p>
          <a:p>
            <a:r>
              <a:rPr lang="en-US" altLang="en-US" sz="2800">
                <a:latin typeface="Comic Sans MS" panose="030F0902030302020204" pitchFamily="66" charset="0"/>
              </a:rPr>
              <a:t>ETC(i,j) – estimated execution time of task i on machine j</a:t>
            </a:r>
          </a:p>
          <a:p>
            <a:r>
              <a:rPr lang="en-US" altLang="en-US" sz="2800">
                <a:latin typeface="Comic Sans MS" panose="030F0902030302020204" pitchFamily="66" charset="0"/>
              </a:rPr>
              <a:t>Notations:</a:t>
            </a:r>
          </a:p>
          <a:p>
            <a:pPr lvl="1"/>
            <a:r>
              <a:rPr lang="en-US" altLang="en-US" sz="2400">
                <a:latin typeface="Comic Sans MS" panose="030F0902030302020204" pitchFamily="66" charset="0"/>
              </a:rPr>
              <a:t>mat(j) – machine availability time for machine j, i.e., earliest time at which j has completed all tasks that were previously assigned to it</a:t>
            </a:r>
          </a:p>
          <a:p>
            <a:pPr lvl="1"/>
            <a:r>
              <a:rPr lang="en-US" altLang="en-US" sz="2400">
                <a:latin typeface="Comic Sans MS" panose="030F0902030302020204" pitchFamily="66" charset="0"/>
              </a:rPr>
              <a:t>Completion time, ct(i,j) = mat(j)+ETC(i,j)</a:t>
            </a:r>
          </a:p>
          <a:p>
            <a:r>
              <a:rPr lang="en-US" altLang="en-US" sz="2800">
                <a:latin typeface="Comic Sans MS" panose="030F0902030302020204" pitchFamily="66" charset="0"/>
              </a:rPr>
              <a:t>Objective – find a schedule with minimum </a:t>
            </a:r>
            <a:r>
              <a:rPr lang="en-US" altLang="en-US" sz="2800" b="1">
                <a:latin typeface="Comic Sans MS" panose="030F0902030302020204" pitchFamily="66" charset="0"/>
              </a:rPr>
              <a:t>makespan</a:t>
            </a:r>
          </a:p>
          <a:p>
            <a:r>
              <a:rPr lang="en-US" altLang="en-US" sz="2800">
                <a:latin typeface="Comic Sans MS" panose="030F0902030302020204" pitchFamily="66" charset="0"/>
              </a:rPr>
              <a:t>Makespan – max (ct(i,j))</a:t>
            </a:r>
          </a:p>
          <a:p>
            <a:endParaRPr lang="en-US" altLang="en-US" sz="2800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B03F266-6BAB-F442-B391-20C048676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Heuristics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293E342-F234-8B40-B6E3-C1349755A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Opportunistic Load Balancing (OLB)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Assign next task (arbitrary order) to the next available machine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Regardless of task’s ETC on that machine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User Directed Allocation (UDA)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Assign next task (arbitrary order) to the machine with lowest ETC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Regardless of machine availability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009B344-FF69-7E4A-AF72-4E1E408AF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Heuristics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FF6EC50-D456-AB4D-ACEF-86416F8880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676400"/>
            <a:ext cx="8001000" cy="51054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Min-Min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Start with a list of Unmapped tasks, U.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Determine the set of minimum completion times for U.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Choose the next task that has min of min completion times and assign to the machine that provides the min. completion time.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The new mapped task is removed from U and the process is repeated.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Theme - Map as many tasks as possible to their first choice of machine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Since short jobs are mapped first, the percentage of tasks that are allocated to their first choice is high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D41F21B-A85D-D74F-BD29-F94DACA47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Heuristics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334BF3E-8CBF-9246-AD8A-329D39F24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Max-Min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Start with a list of Unmapped tasks, U.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Determine the set of minimum completion times for U.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Choose the next task that has max of min completion times and assign to the machine that provides the min. completion time.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The new mapped task is removed from U and the process is repeated.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Avoids starvation of long tasks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Long tasks executed concurrently with short tasks</a:t>
            </a:r>
          </a:p>
          <a:p>
            <a:pPr marL="914400" lvl="1" indent="-457200">
              <a:lnSpc>
                <a:spcPct val="80000"/>
              </a:lnSpc>
              <a:buFontTx/>
              <a:buChar char="•"/>
            </a:pPr>
            <a:r>
              <a:rPr lang="en-US" altLang="en-US" sz="2400">
                <a:latin typeface="Comic Sans MS" panose="030F0902030302020204" pitchFamily="66" charset="0"/>
              </a:rPr>
              <a:t>Better machine-utilization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altLang="en-US" sz="2400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012D792-9B33-834E-9E4A-18559D55E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Heuristics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55ECA20-6D7D-4340-A5AF-F61149E1FCE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586662" cy="4267200"/>
          </a:xfrm>
        </p:spPr>
        <p:txBody>
          <a:bodyPr/>
          <a:lstStyle/>
          <a:p>
            <a:r>
              <a:rPr lang="en-US" altLang="en-US" sz="2800"/>
              <a:t>Genetic Algorithm</a:t>
            </a:r>
          </a:p>
          <a:p>
            <a:r>
              <a:rPr lang="en-US" altLang="en-US" sz="2800"/>
              <a:t>General steps of GA</a:t>
            </a:r>
          </a:p>
        </p:txBody>
      </p:sp>
      <p:pic>
        <p:nvPicPr>
          <p:cNvPr id="41988" name="Picture 4">
            <a:extLst>
              <a:ext uri="{FF2B5EF4-FFF2-40B4-BE49-F238E27FC236}">
                <a16:creationId xmlns:a16="http://schemas.microsoft.com/office/drawing/2014/main" id="{724070D2-F2D4-2545-868D-610AFCE55596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3124200"/>
            <a:ext cx="4495800" cy="288607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E60D172-AD9F-5345-BAAA-46F36931A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Job Scheduling - Introduction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7FF7902-6987-9740-8064-C8B79741F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A parallel job is mapped to a subset of processors</a:t>
            </a:r>
          </a:p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The set of processors dedicated to a certain job is called a partition of the machine</a:t>
            </a:r>
          </a:p>
          <a:p>
            <a:pPr eaLnBrk="1" hangingPunct="1"/>
            <a:r>
              <a:rPr lang="en-US" altLang="en-US" sz="2600">
                <a:latin typeface="Comic Sans MS" panose="030F0902030302020204" pitchFamily="66" charset="0"/>
              </a:rPr>
              <a:t>To increase utilization, parallel machines are typically partitioned into several non-overlapping partitions, allocated to different jobs running concurrently – space slicing or space partitioning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459D29C-ACEE-0D43-85A6-F68D31E05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CF8C328-2EB6-864B-B453-A62E1A73A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Operates 200 chromosomes. A chromosome represents a mapping of task to machines, a vector of size t.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Initial population – 200 chromosomes randomly generated with 1 Min-Min seed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Evaluation – initial population evaluated based on fitness value (makespan)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Selection – 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Roulette wheel – probabilistically generate new population, with better mappings, from previous population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Elitism – guaranteeing that the best solution (fittest) is carried forward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F55453C-0606-4642-A39E-A5A04E2DA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 - Roulette wheel scheme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225BABB-1D8D-2A4F-B224-57B5A9271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Chromosomes		1	2	3	4</a:t>
            </a:r>
          </a:p>
          <a:p>
            <a:pPr>
              <a:buFont typeface="Wingdings" pitchFamily="2" charset="2"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Score			4	10	14	2</a:t>
            </a:r>
          </a:p>
          <a:p>
            <a:pPr>
              <a:buFont typeface="Wingdings" pitchFamily="2" charset="2"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Probability of		0.13	 0.33	  0.47  0.07</a:t>
            </a:r>
          </a:p>
          <a:p>
            <a:pPr>
              <a:buFont typeface="Wingdings" pitchFamily="2" charset="2"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selection</a:t>
            </a:r>
          </a:p>
          <a:p>
            <a:pPr>
              <a:buFont typeface="Wingdings" pitchFamily="2" charset="2"/>
              <a:buNone/>
            </a:pPr>
            <a:endParaRPr lang="en-US" altLang="en-US" sz="2800">
              <a:latin typeface="Comic Sans MS" panose="030F0902030302020204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Select a random number, r, between 0 and 1.</a:t>
            </a:r>
          </a:p>
          <a:p>
            <a:pPr>
              <a:buFont typeface="Wingdings" pitchFamily="2" charset="2"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Progressively add the probabilities until the sum is greater than 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1F3A705-C6F1-2F4D-BF5F-8622F3F36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074B383-E6ED-9D4F-A227-91968DCD2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Crossover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Choose pairs of chromosomes.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For every pair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latin typeface="Comic Sans MS" panose="030F0902030302020204" pitchFamily="66" charset="0"/>
              </a:rPr>
              <a:t>Choose a random point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latin typeface="Comic Sans MS" panose="030F0902030302020204" pitchFamily="66" charset="0"/>
              </a:rPr>
              <a:t>exchange machine assignments from that point till the end of the chromosome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Mutation. For every chromosome: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Randomly select a task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Randomly reassign it to new machine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Evaluation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Stopping criterion: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Either 1000 iterations or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No change in elite chromosome for 150 iterations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3747ABE-D5F7-2E44-A3E8-25B6F8718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Simulated Annealing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DE7160C-3892-E64D-B6C8-199240A4EA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72462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The procedure is similar to metal annealing/formation process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Poorer solutions accepted with a probability that depends on temperature value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Initial mapping; Initial temperature – initial makespan</a:t>
            </a:r>
          </a:p>
          <a:p>
            <a:pPr>
              <a:lnSpc>
                <a:spcPct val="80000"/>
              </a:lnSpc>
            </a:pPr>
            <a:r>
              <a:rPr lang="en-US" altLang="en-US" sz="2400">
                <a:latin typeface="Comic Sans MS" panose="030F0902030302020204" pitchFamily="66" charset="0"/>
              </a:rPr>
              <a:t>Each iteration: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Generate new mapping based on mutation of prev. mapping. Obtain new makespan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If new makespan better, accept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If new makespan worse, accept if a random number z in [0,1] &gt; y where</a:t>
            </a:r>
          </a:p>
          <a:p>
            <a:pPr lvl="1">
              <a:lnSpc>
                <a:spcPct val="80000"/>
              </a:lnSpc>
            </a:pPr>
            <a:endParaRPr lang="en-US" altLang="en-US" sz="200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</a:pPr>
            <a:endParaRPr lang="en-US" altLang="en-US" sz="200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Reduce temperature by 10%</a:t>
            </a:r>
          </a:p>
        </p:txBody>
      </p:sp>
      <p:pic>
        <p:nvPicPr>
          <p:cNvPr id="46084" name="Picture 4">
            <a:extLst>
              <a:ext uri="{FF2B5EF4-FFF2-40B4-BE49-F238E27FC236}">
                <a16:creationId xmlns:a16="http://schemas.microsoft.com/office/drawing/2014/main" id="{5DA5A260-EEBB-2C46-9C5C-CFABF437E63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5181600"/>
            <a:ext cx="3000375" cy="609600"/>
          </a:xfr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64D1BD7-8112-144C-A678-AEB7107B8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Tabu search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0ED8D41-5083-8348-970D-4EBEB9B7D3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Keeps track of regions of solution space that have already been searched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Starts with a random mapping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Generate all possible pairs of tasks, (i,j), t in (0, t-1) and j in (i+1, t)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i and j’s machine assignments are exchanged (short hop) and makespan evaluated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If makespan better (successful short hop), search begins from i=0, else search continues from previous (i,j)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F72E526-8B1D-E84F-B88E-43C49CDB5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Tabu search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04BF117-DBCF-7341-8968-D6B35B4D6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Continue until 1200 successful short hops or all pairs have been evaluated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Add final mapping to tabu list. The list keeps track of solution space searched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A new random mapping generated that differs from solution space by atleast half the machine assignments (long hop)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latin typeface="Comic Sans MS" panose="030F0902030302020204" pitchFamily="66" charset="0"/>
              </a:rPr>
              <a:t>Search continued until fixed number of short and long hops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1E9164-948E-EF47-9DD3-67C3EBCBE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4982F1A-0DF4-2C4D-8F65-CEF7E960D2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Users submit their jobs to a machine’s scheduler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Jobs are queued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Jobs in queue considered for allocation whenever state of a machine changes (submission of a new job, exit of a running job)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omic Sans MS" panose="030F0902030302020204" pitchFamily="66" charset="0"/>
              </a:rPr>
              <a:t>Allocation – which job in the queue?, which machine?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98F8400-5416-BF47-8C68-28BD9FF20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76D884E-E95A-124B-A36E-08654D7B5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Packing jobs to the processors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Goal – to increase processor utilization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Lack of knowledge of future jobs and job execution times. Hence simple heuristics to perform packing at each scheduling event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E2A48DC-BC1D-694F-BD09-3C2FED6D4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Partitioning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3789C7F-3455-924D-A745-52CB0656BD4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8610600" cy="4267200"/>
          </a:xfrm>
        </p:spPr>
        <p:txBody>
          <a:bodyPr/>
          <a:lstStyle/>
          <a:p>
            <a:pPr eaLnBrk="1" hangingPunct="1"/>
            <a:r>
              <a:rPr lang="en-US" altLang="en-US" sz="1600">
                <a:latin typeface="Comic Sans MS" panose="030F0902030302020204" pitchFamily="66" charset="0"/>
              </a:rPr>
              <a:t>Dilemma about future job arrivals and job terminations</a:t>
            </a:r>
          </a:p>
          <a:p>
            <a:pPr eaLnBrk="1" hangingPunct="1"/>
            <a:r>
              <a:rPr lang="en-US" altLang="en-US" sz="1600">
                <a:latin typeface="Comic Sans MS" panose="030F0902030302020204" pitchFamily="66" charset="0"/>
              </a:rPr>
              <a:t>Current scheduling decisions may impact jobs that arrive in the future</a:t>
            </a:r>
          </a:p>
          <a:p>
            <a:pPr eaLnBrk="1" hangingPunct="1"/>
            <a:r>
              <a:rPr lang="en-US" altLang="en-US" sz="1600">
                <a:latin typeface="Comic Sans MS" panose="030F0902030302020204" pitchFamily="66" charset="0"/>
              </a:rPr>
              <a:t>Can lead to poor utilization</a:t>
            </a:r>
          </a:p>
          <a:p>
            <a:pPr eaLnBrk="1" hangingPunct="1"/>
            <a:r>
              <a:rPr lang="en-US" altLang="en-US" sz="1600">
                <a:latin typeface="Comic Sans MS" panose="030F0902030302020204" pitchFamily="66" charset="0"/>
              </a:rPr>
              <a:t>e.g.: currently running: a 64-node job. Queued: 32-node and 128-node jobs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5AF085E8-4EDF-6D49-ACE6-29F992B186A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897188"/>
            <a:ext cx="7543800" cy="3884612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4627ADA-708A-344A-8F24-8BA176741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Scheduling Policies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5B23284-1EC1-7F4E-9F4F-390A7DD73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FCFS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If the machine’s free capacity cannot accommodate the first job, it will not attempt to start any subsequent job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No starvation; But poor utilization</a:t>
            </a:r>
          </a:p>
          <a:p>
            <a:pPr eaLnBrk="1" hangingPunct="1"/>
            <a:r>
              <a:rPr lang="en-US" altLang="en-US">
                <a:latin typeface="Comic Sans MS" panose="030F0902030302020204" pitchFamily="66" charset="0"/>
              </a:rPr>
              <a:t>Processing power is wasted if the first job cannot run</a:t>
            </a:r>
          </a:p>
          <a:p>
            <a:pPr eaLnBrk="1" hangingPunct="1"/>
            <a:endParaRPr lang="en-US" altLang="en-US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E7A576A-87DD-EC46-B166-4C71CA205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Backfilling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52CBF7-BBA8-A44D-BA42-A416D008948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1462" cy="121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Allows small jobs from the back of the queue to execute before larger jobs that arrived earlier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latin typeface="Comic Sans MS" panose="030F0902030302020204" pitchFamily="66" charset="0"/>
              </a:rPr>
              <a:t>Requires job runtimes to be known in advance – often specified as runtime upper-bound</a:t>
            </a:r>
            <a:endParaRPr lang="en-US" altLang="en-US" sz="1800">
              <a:latin typeface="Comic Sans MS" panose="030F0902030302020204" pitchFamily="66" charset="0"/>
            </a:endParaRP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89C48CB3-34F7-F547-8320-84C1A2EAF50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895600"/>
            <a:ext cx="6629400" cy="39639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3314</TotalTime>
  <Words>2318</Words>
  <Application>Microsoft Macintosh PowerPoint</Application>
  <PresentationFormat>On-screen Show (4:3)</PresentationFormat>
  <Paragraphs>253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Verdana</vt:lpstr>
      <vt:lpstr>Arial</vt:lpstr>
      <vt:lpstr>Wingdings</vt:lpstr>
      <vt:lpstr>Calibri</vt:lpstr>
      <vt:lpstr>Comic Sans MS</vt:lpstr>
      <vt:lpstr>Profile</vt:lpstr>
      <vt:lpstr>Scheduling on Parallel Systems</vt:lpstr>
      <vt:lpstr>Parallel Scheduling Categories</vt:lpstr>
      <vt:lpstr>Job Scheduling</vt:lpstr>
      <vt:lpstr>Job Scheduling - Introduction</vt:lpstr>
      <vt:lpstr>Introduction</vt:lpstr>
      <vt:lpstr>Introduction</vt:lpstr>
      <vt:lpstr>Variable Partitioning</vt:lpstr>
      <vt:lpstr>Scheduling Policies</vt:lpstr>
      <vt:lpstr>Backfilling</vt:lpstr>
      <vt:lpstr>Backfilling</vt:lpstr>
      <vt:lpstr>EASY Backfilling</vt:lpstr>
      <vt:lpstr>Conservative Backfilling</vt:lpstr>
      <vt:lpstr>Backfilling Variants</vt:lpstr>
      <vt:lpstr>Backfilling Variants</vt:lpstr>
      <vt:lpstr>LOS (Lookahead Optimizing Scheduler)</vt:lpstr>
      <vt:lpstr>Notations</vt:lpstr>
      <vt:lpstr>Objective</vt:lpstr>
      <vt:lpstr>Matrix M</vt:lpstr>
      <vt:lpstr>Matrix M</vt:lpstr>
      <vt:lpstr>Filling M</vt:lpstr>
      <vt:lpstr>Constructing M</vt:lpstr>
      <vt:lpstr>Example</vt:lpstr>
      <vt:lpstr>Table M for Example</vt:lpstr>
      <vt:lpstr>Example Explanations</vt:lpstr>
      <vt:lpstr>Constructing S</vt:lpstr>
      <vt:lpstr>Algorithm</vt:lpstr>
      <vt:lpstr>Scheduling wj2 and wj4</vt:lpstr>
      <vt:lpstr>Starvation</vt:lpstr>
      <vt:lpstr>Freedom from Starvation</vt:lpstr>
      <vt:lpstr>Gang Scheduling</vt:lpstr>
      <vt:lpstr>Gang Scheduling</vt:lpstr>
      <vt:lpstr>Gang Scheduling Steps</vt:lpstr>
      <vt:lpstr>Application Scheduling</vt:lpstr>
      <vt:lpstr>Background</vt:lpstr>
      <vt:lpstr>Scheduling Problem</vt:lpstr>
      <vt:lpstr>Scheduling Heuristics</vt:lpstr>
      <vt:lpstr>Scheduling Heuristics</vt:lpstr>
      <vt:lpstr>Scheduling Heuristics</vt:lpstr>
      <vt:lpstr>Scheduling Heuristics</vt:lpstr>
      <vt:lpstr>GA</vt:lpstr>
      <vt:lpstr>GA - Roulette wheel scheme</vt:lpstr>
      <vt:lpstr>GA</vt:lpstr>
      <vt:lpstr>Simulated Annealing</vt:lpstr>
      <vt:lpstr>Tabu search</vt:lpstr>
      <vt:lpstr>Tabu search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on Parallel Systems</dc:title>
  <dc:creator>Sathish Vadhiyar</dc:creator>
  <cp:lastModifiedBy>Joseph Picone</cp:lastModifiedBy>
  <cp:revision>61</cp:revision>
  <dcterms:created xsi:type="dcterms:W3CDTF">2004-04-06T04:41:35Z</dcterms:created>
  <dcterms:modified xsi:type="dcterms:W3CDTF">2021-11-15T13:50:02Z</dcterms:modified>
</cp:coreProperties>
</file>